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1" r:id="rId3"/>
    <p:sldId id="293" r:id="rId4"/>
    <p:sldId id="297" r:id="rId5"/>
    <p:sldId id="323" r:id="rId6"/>
    <p:sldId id="324" r:id="rId7"/>
    <p:sldId id="319" r:id="rId8"/>
    <p:sldId id="298" r:id="rId9"/>
    <p:sldId id="301" r:id="rId10"/>
    <p:sldId id="303" r:id="rId11"/>
    <p:sldId id="325" r:id="rId12"/>
    <p:sldId id="305" r:id="rId13"/>
    <p:sldId id="328" r:id="rId14"/>
    <p:sldId id="329" r:id="rId15"/>
    <p:sldId id="330" r:id="rId16"/>
    <p:sldId id="310" r:id="rId17"/>
    <p:sldId id="285" r:id="rId18"/>
    <p:sldId id="286" r:id="rId19"/>
    <p:sldId id="313" r:id="rId20"/>
    <p:sldId id="320" r:id="rId21"/>
    <p:sldId id="289" r:id="rId22"/>
    <p:sldId id="290" r:id="rId23"/>
    <p:sldId id="264" r:id="rId24"/>
    <p:sldId id="332" r:id="rId25"/>
    <p:sldId id="276" r:id="rId26"/>
    <p:sldId id="275" r:id="rId27"/>
    <p:sldId id="273" r:id="rId28"/>
    <p:sldId id="315" r:id="rId29"/>
    <p:sldId id="318" r:id="rId30"/>
    <p:sldId id="331" r:id="rId31"/>
    <p:sldId id="278" r:id="rId32"/>
    <p:sldId id="277" r:id="rId33"/>
    <p:sldId id="306" r:id="rId34"/>
    <p:sldId id="307" r:id="rId35"/>
    <p:sldId id="308" r:id="rId36"/>
    <p:sldId id="309" r:id="rId37"/>
    <p:sldId id="32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66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6C3F-B5E3-4578-A004-9828F1CD650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3EBE-C2B3-4DB9-A9FA-4276748AA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95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67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67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67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799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48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25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AA87-90BF-49A7-94A5-EF67FCE1416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79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0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2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FBE7-857C-4A3F-AF63-0A6F006F42A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3825F-1C23-4CF5-9A74-CFFFBC1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21.jpe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0.png"/><Relationship Id="rId5" Type="http://schemas.openxmlformats.org/officeDocument/2006/relationships/image" Target="../media/image100.png"/><Relationship Id="rId4" Type="http://schemas.openxmlformats.org/officeDocument/2006/relationships/image" Target="../media/image80.png"/><Relationship Id="rId9" Type="http://schemas.openxmlformats.org/officeDocument/2006/relationships/image" Target="../media/image3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80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1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26.png"/><Relationship Id="rId4" Type="http://schemas.openxmlformats.org/officeDocument/2006/relationships/image" Target="../media/image1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1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0.png"/><Relationship Id="rId19" Type="http://schemas.openxmlformats.org/officeDocument/2006/relationships/image" Target="../media/image26.png"/><Relationship Id="rId4" Type="http://schemas.openxmlformats.org/officeDocument/2006/relationships/image" Target="../media/image1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1.png"/><Relationship Id="rId18" Type="http://schemas.openxmlformats.org/officeDocument/2006/relationships/image" Target="../media/image33.png"/><Relationship Id="rId3" Type="http://schemas.openxmlformats.org/officeDocument/2006/relationships/image" Target="../media/image12.png"/><Relationship Id="rId21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300.png"/><Relationship Id="rId10" Type="http://schemas.openxmlformats.org/officeDocument/2006/relationships/image" Target="../media/image14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Relationship Id="rId14" Type="http://schemas.openxmlformats.org/officeDocument/2006/relationships/image" Target="../media/image291.png"/><Relationship Id="rId2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03" y="893618"/>
            <a:ext cx="8807570" cy="971452"/>
          </a:xfrm>
        </p:spPr>
        <p:txBody>
          <a:bodyPr>
            <a:normAutofit/>
          </a:bodyPr>
          <a:lstStyle/>
          <a:p>
            <a:r>
              <a:rPr lang="en-US" sz="4800" b="1" dirty="0"/>
              <a:t>Spookily Homomorphic Encryption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064" y="4076036"/>
            <a:ext cx="7153656" cy="63319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Daniel Wichs (Northeastern &amp; NTT Research)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492" y="5169189"/>
            <a:ext cx="8250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Based on joint works with:</a:t>
            </a:r>
          </a:p>
          <a:p>
            <a:pPr marL="457200" indent="-457200">
              <a:buAutoNum type="arabicParenBoth"/>
            </a:pPr>
            <a:r>
              <a:rPr lang="en-US" sz="2400" dirty="0" err="1"/>
              <a:t>Pratyay</a:t>
            </a:r>
            <a:r>
              <a:rPr lang="en-US" sz="2400" dirty="0"/>
              <a:t> Mukherjee   [EUROCRYPT 2016]</a:t>
            </a:r>
          </a:p>
          <a:p>
            <a:pPr marL="457200" indent="-457200">
              <a:buAutoNum type="arabicParenBoth"/>
            </a:pPr>
            <a:r>
              <a:rPr lang="en-US" sz="2400" dirty="0" err="1"/>
              <a:t>Yevgeniy</a:t>
            </a:r>
            <a:r>
              <a:rPr lang="en-US" sz="2400" dirty="0"/>
              <a:t> </a:t>
            </a:r>
            <a:r>
              <a:rPr lang="en-US" sz="2400" dirty="0" err="1"/>
              <a:t>Dodis</a:t>
            </a:r>
            <a:r>
              <a:rPr lang="en-US" sz="2400" dirty="0"/>
              <a:t>, Shai </a:t>
            </a:r>
            <a:r>
              <a:rPr lang="en-US" sz="2400" dirty="0" err="1"/>
              <a:t>Halevi</a:t>
            </a:r>
            <a:r>
              <a:rPr lang="en-US" sz="2400" dirty="0"/>
              <a:t>, Ron </a:t>
            </a:r>
            <a:r>
              <a:rPr lang="en-US" sz="2400" dirty="0" err="1"/>
              <a:t>Rothblum</a:t>
            </a:r>
            <a:r>
              <a:rPr lang="en-US" sz="2400" dirty="0"/>
              <a:t> [CRYPTO 2016]</a:t>
            </a:r>
          </a:p>
        </p:txBody>
      </p:sp>
      <p:pic>
        <p:nvPicPr>
          <p:cNvPr id="6" name="Picture 2" descr="http://images.clipartpanda.com/ghost-clip-art-4T9E5jGr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592" y="3337262"/>
            <a:ext cx="3093620" cy="21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3 -0.00232 C 0.12188 -0.00394 0.07066 -0.00463 0.03525 -0.01806 C 0.00348 -0.03033 0.01997 -0.02523 -0.01215 -0.03171 C -0.01562 -0.03241 -0.02239 -0.0338 -0.02239 -0.03357 C -0.02656 -0.03565 -0.03454 -0.03982 -0.03941 -0.04097 C -0.04722 -0.04236 -0.06302 -0.04514 -0.06302 -0.04514 C -0.08836 -0.06227 -0.05729 -0.04236 -0.08507 -0.05648 C -0.10781 -0.06806 -0.12882 -0.08171 -0.15295 -0.08588 C -0.16579 -0.09097 -0.17847 -0.09468 -0.19184 -0.09722 C -0.20573 -0.10625 -0.21614 -0.10972 -0.2309 -0.11505 C -0.24097 -0.11875 -0.2493 -0.12408 -0.25972 -0.12639 C -0.26788 -0.13056 -0.2743 -0.13357 -0.28177 -0.13982 C -0.28958 -0.1463 -0.29409 -0.15347 -0.30382 -0.15787 C -0.32777 -0.16875 -0.34826 -0.18727 -0.37343 -0.19398 C -0.39531 -0.21158 -0.36614 -0.18958 -0.39357 -0.20533 C -0.40069 -0.20926 -0.40694 -0.21482 -0.41389 -0.21898 C -0.42204 -0.22315 -0.43159 -0.22755 -0.43958 -0.23241 C -0.44635 -0.23704 -0.45225 -0.24514 -0.45972 -0.24815 C -0.46475 -0.25046 -0.47014 -0.25185 -0.475 -0.25509 C -0.50573 -0.27338 -0.47586 -0.26042 -0.50225 -0.27292 C -0.5217 -0.28241 -0.54201 -0.29005 -0.56145 -0.3 C -0.58611 -0.31227 -0.60937 -0.33241 -0.6342 -0.34283 C -0.66076 -0.3544 -0.62777 -0.33935 -0.65451 -0.3544 C -0.67604 -0.36621 -0.65451 -0.35255 -0.67326 -0.36088 C -0.68784 -0.36736 -0.70503 -0.37801 -0.71736 -0.39028 C -0.725 -0.39792 -0.73159 -0.40741 -0.73941 -0.41505 C -0.74201 -0.42246 -0.74722 -0.42801 -0.74948 -0.43542 C -0.75104 -0.44028 -0.75069 -0.44607 -0.75121 -0.45139 C -0.75017 -0.47107 -0.75052 -0.48519 -0.74618 -0.50324 C -0.74253 -0.51806 -0.74027 -0.51898 -0.7342 -0.53218 C -0.7302 -0.54121 -0.72639 -0.55023 -0.72239 -0.55926 C -0.71632 -0.57315 -0.70382 -0.58171 -0.69357 -0.58866 C -0.67847 -0.59884 -0.66389 -0.61088 -0.64774 -0.61806 C -0.63923 -0.62199 -0.62795 -0.62292 -0.61892 -0.62477 C -0.60139 -0.62338 -0.58402 -0.62292 -0.56649 -0.62037 C -0.55746 -0.61898 -0.54757 -0.61111 -0.53941 -0.60671 C -0.51632 -0.59421 -0.54097 -0.60996 -0.52066 -0.59769 C -0.50989 -0.59121 -0.50104 -0.58218 -0.4901 -0.57523 C -0.48611 -0.56991 -0.48281 -0.56389 -0.47829 -0.55926 C -0.47326 -0.55394 -0.46302 -0.54375 -0.46302 -0.54329 C -0.45729 -0.52801 -0.45052 -0.51435 -0.4427 -0.5007 C -0.43836 -0.49329 -0.4375 -0.47871 -0.43611 -0.46945 C -0.4335 -0.42847 -0.43541 -0.38079 -0.45798 -0.34954 C -0.46128 -0.33704 -0.47743 -0.32477 -0.48524 -0.31574 C -0.48993 -0.31065 -0.49409 -0.30417 -0.49878 -0.29815 C -0.5059 -0.2882 -0.52014 -0.28056 -0.52916 -0.27292 C -0.53125 -0.2713 -0.53229 -0.26806 -0.5342 -0.26644 C -0.53576 -0.26505 -0.53784 -0.26528 -0.53941 -0.26412 C -0.54236 -0.26227 -0.54514 -0.25996 -0.54791 -0.25741 C -0.55017 -0.25463 -0.55191 -0.25046 -0.55468 -0.24815 C -0.56441 -0.23935 -0.57882 -0.23357 -0.5901 -0.22778 C -0.59288 -0.22662 -0.59583 -0.22523 -0.59861 -0.22361 C -0.60052 -0.22222 -0.60191 -0.21991 -0.60382 -0.21898 C -0.61145 -0.21412 -0.61961 -0.2132 -0.6276 -0.20996 C -0.64409 -0.20232 -0.66093 -0.19838 -0.67829 -0.19398 C -0.7026 -0.1882 -0.72534 -0.17708 -0.74948 -0.1713 C -0.77378 -0.16574 -0.79791 -0.16412 -0.82239 -0.16019 C -0.85468 -0.15509 -0.88645 -0.14792 -0.91892 -0.14445 C -0.94531 -0.13565 -0.97343 -0.13472 -1.00034 -0.12871 C -1.07118 -0.1125 -1.14409 -0.11505 -1.21562 -0.11505 L -1.5342 -0.26412 " pathEditMode="relative" rAng="0" ptsTypes="fffffffffffffffffffffffffffffffffffffffffffffffffffffffffff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83" y="-3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76" y="4934489"/>
            <a:ext cx="1073227" cy="1067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04" y="2623118"/>
            <a:ext cx="943963" cy="94396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Physical Analogy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84419" y="2223544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9" y="2223544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2057" y="4712513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57" y="4712513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38" y="2127387"/>
            <a:ext cx="562020" cy="8515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44" y="4597736"/>
            <a:ext cx="544146" cy="85154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33993" y="2294626"/>
            <a:ext cx="701514" cy="390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18748" y="4807847"/>
            <a:ext cx="774996" cy="431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2815798" y="2247496"/>
            <a:ext cx="701514" cy="390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3167364" y="4787722"/>
            <a:ext cx="774996" cy="431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752333" y="2223543"/>
                <a:ext cx="5513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33" y="2223543"/>
                <a:ext cx="55130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225854" y="4742616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854" y="4742616"/>
                <a:ext cx="556691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ontent Placeholder 2"/>
          <p:cNvSpPr txBox="1">
            <a:spLocks/>
          </p:cNvSpPr>
          <p:nvPr/>
        </p:nvSpPr>
        <p:spPr>
          <a:xfrm>
            <a:off x="5415405" y="1805660"/>
            <a:ext cx="3701483" cy="4014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No “Signaling” :  </a:t>
            </a:r>
          </a:p>
          <a:p>
            <a:pPr algn="l"/>
            <a:r>
              <a:rPr lang="en-US" dirty="0"/>
              <a:t>Faster than light communication impossible</a:t>
            </a:r>
          </a:p>
          <a:p>
            <a:pPr algn="l"/>
            <a:endParaRPr lang="en-US" sz="1100" dirty="0"/>
          </a:p>
          <a:p>
            <a:pPr algn="l"/>
            <a:r>
              <a:rPr lang="en-US" b="1" dirty="0">
                <a:solidFill>
                  <a:srgbClr val="00B050"/>
                </a:solidFill>
              </a:rPr>
              <a:t>Yes “Local”</a:t>
            </a:r>
          </a:p>
          <a:p>
            <a:pPr algn="l"/>
            <a:endParaRPr lang="en-US" sz="1800" dirty="0"/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Some  none-local relationships achievable using quantum entanglement.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 descr="Einstein by iota-alpha on DeviantAr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05" y="5656960"/>
            <a:ext cx="1107395" cy="109265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729377" y="5656960"/>
            <a:ext cx="1879785" cy="743839"/>
          </a:xfrm>
          <a:prstGeom prst="cloudCallout">
            <a:avLst>
              <a:gd name="adj1" fmla="val -59886"/>
              <a:gd name="adj2" fmla="val 645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Spooky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61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5" grpId="0" animBg="1"/>
      <p:bldP spid="6" grpId="0" animBg="1"/>
      <p:bldP spid="43" grpId="0" animBg="1"/>
      <p:bldP spid="58" grpId="0" animBg="1"/>
      <p:bldP spid="59" grpId="0"/>
      <p:bldP spid="60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71799"/>
              </p:ext>
            </p:extLst>
          </p:nvPr>
        </p:nvGraphicFramePr>
        <p:xfrm>
          <a:off x="457200" y="1417638"/>
          <a:ext cx="8147248" cy="4747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559">
                  <a:extLst>
                    <a:ext uri="{9D8B030D-6E8A-4147-A177-3AD203B41FA5}">
                      <a16:colId xmlns:a16="http://schemas.microsoft.com/office/drawing/2014/main" val="1187938317"/>
                    </a:ext>
                  </a:extLst>
                </a:gridCol>
                <a:gridCol w="2921409">
                  <a:extLst>
                    <a:ext uri="{9D8B030D-6E8A-4147-A177-3AD203B41FA5}">
                      <a16:colId xmlns:a16="http://schemas.microsoft.com/office/drawing/2014/main" val="3667630983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13624857"/>
                    </a:ext>
                  </a:extLst>
                </a:gridCol>
              </a:tblGrid>
              <a:tr h="87795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Physical </a:t>
                      </a:r>
                    </a:p>
                    <a:p>
                      <a:pPr algn="ctr"/>
                      <a:r>
                        <a:rPr lang="en-US" sz="2400" dirty="0"/>
                        <a:t>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Cryptographic Setting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09877"/>
                  </a:ext>
                </a:extLst>
              </a:tr>
              <a:tr h="126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How are messages separated?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Placed far apart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Encryption under different</a:t>
                      </a:r>
                      <a:r>
                        <a:rPr lang="en-US" sz="2400" baseline="0" dirty="0"/>
                        <a:t> keys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337913"/>
                  </a:ext>
                </a:extLst>
              </a:tr>
              <a:tr h="1333404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/>
                        <a:t>Signaling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Violate principle that information cannot travel faster than 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Violate semantic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03841"/>
                  </a:ext>
                </a:extLst>
              </a:tr>
              <a:tr h="12681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Realization of no-signaling</a:t>
                      </a:r>
                      <a:r>
                        <a:rPr lang="en-US" sz="2400" b="1" baseline="0" dirty="0"/>
                        <a:t> strategies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Via quantum entanglement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6063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Physical Analogy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7F9D3-9DC3-4E01-AA65-67C18BFC15C0}"/>
              </a:ext>
            </a:extLst>
          </p:cNvPr>
          <p:cNvSpPr/>
          <p:nvPr/>
        </p:nvSpPr>
        <p:spPr>
          <a:xfrm>
            <a:off x="6096902" y="4963088"/>
            <a:ext cx="2507546" cy="830997"/>
          </a:xfrm>
          <a:prstGeom prst="rect">
            <a:avLst/>
          </a:prstGeom>
          <a:solidFill>
            <a:srgbClr val="D2DEEF"/>
          </a:solidFill>
        </p:spPr>
        <p:txBody>
          <a:bodyPr wrap="none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Spooky Encryption</a:t>
            </a:r>
          </a:p>
        </p:txBody>
      </p:sp>
    </p:spTree>
    <p:extLst>
      <p:ext uri="{BB962C8B-B14F-4D97-AF65-F5344CB8AC3E}">
        <p14:creationId xmlns:p14="http://schemas.microsoft.com/office/powerpoint/2010/main" val="40897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Spooky 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090136" y="1494861"/>
                <a:ext cx="891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36" y="1494861"/>
                <a:ext cx="8917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504" y="1744509"/>
                <a:ext cx="3805081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44509"/>
                <a:ext cx="3805081" cy="493405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66184" y="1727546"/>
                <a:ext cx="3928448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184" y="1727546"/>
                <a:ext cx="3928448" cy="493405"/>
              </a:xfrm>
              <a:prstGeom prst="rect">
                <a:avLst/>
              </a:prstGeom>
              <a:blipFill rotWithShape="0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947355" y="1819736"/>
            <a:ext cx="1241085" cy="349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4005" y="2564785"/>
                <a:ext cx="9139995" cy="40144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b="1" dirty="0"/>
                  <a:t>This talk  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Dodis</a:t>
                </a:r>
                <a:r>
                  <a:rPr lang="en-US" dirty="0">
                    <a:solidFill>
                      <a:srgbClr val="C00000"/>
                    </a:solidFill>
                  </a:rPr>
                  <a:t>-</a:t>
                </a:r>
                <a:r>
                  <a:rPr lang="en-US" dirty="0" err="1">
                    <a:solidFill>
                      <a:srgbClr val="C00000"/>
                    </a:solidFill>
                  </a:rPr>
                  <a:t>Halevi</a:t>
                </a:r>
                <a:r>
                  <a:rPr lang="en-US" dirty="0">
                    <a:solidFill>
                      <a:srgbClr val="C00000"/>
                    </a:solidFill>
                  </a:rPr>
                  <a:t>-</a:t>
                </a:r>
                <a:r>
                  <a:rPr lang="en-US" dirty="0" err="1">
                    <a:solidFill>
                      <a:srgbClr val="C00000"/>
                    </a:solidFill>
                  </a:rPr>
                  <a:t>Rothblum</a:t>
                </a:r>
                <a:r>
                  <a:rPr lang="en-US" dirty="0">
                    <a:solidFill>
                      <a:srgbClr val="C00000"/>
                    </a:solidFill>
                  </a:rPr>
                  <a:t>-</a:t>
                </a:r>
                <a:r>
                  <a:rPr lang="en-US" dirty="0">
                    <a:solidFill>
                      <a:srgbClr val="00B050"/>
                    </a:solidFill>
                  </a:rPr>
                  <a:t>W </a:t>
                </a:r>
                <a:r>
                  <a:rPr lang="en-US" dirty="0">
                    <a:solidFill>
                      <a:srgbClr val="C00000"/>
                    </a:solidFill>
                  </a:rPr>
                  <a:t>‘16]</a:t>
                </a:r>
                <a:r>
                  <a:rPr lang="en-US" b="1" dirty="0"/>
                  <a:t>:</a:t>
                </a:r>
              </a:p>
              <a:p>
                <a:pPr algn="l"/>
                <a:r>
                  <a:rPr lang="en-US" dirty="0"/>
                  <a:t>Can achieve large class of spooky relationships under LWE. </a:t>
                </a:r>
              </a:p>
              <a:p>
                <a:pPr algn="l"/>
                <a:endParaRPr lang="en-US" i="1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i="1" dirty="0"/>
                  <a:t>Additive Functions Sharing (AFS)</a:t>
                </a:r>
                <a:r>
                  <a:rPr lang="en-US" dirty="0"/>
                  <a:t> spooky FHE:</a:t>
                </a:r>
              </a:p>
              <a:p>
                <a:pPr algn="l"/>
                <a:r>
                  <a:rPr lang="en-US" dirty="0"/>
                  <a:t>     For any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can ensure    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algn="l"/>
                <a:endParaRPr lang="en-US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Implies multi-key FHE with distributed decryption.</a:t>
                </a:r>
              </a:p>
            </p:txBody>
          </p:sp>
        </mc:Choice>
        <mc:Fallback xmlns="">
          <p:sp>
            <p:nvSpPr>
              <p:cNvPr id="6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" y="2564785"/>
                <a:ext cx="9139995" cy="4014458"/>
              </a:xfrm>
              <a:prstGeom prst="rect">
                <a:avLst/>
              </a:prstGeom>
              <a:blipFill rotWithShape="0">
                <a:blip r:embed="rId6"/>
                <a:stretch>
                  <a:fillRect l="-1067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7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694419" y="4186005"/>
            <a:ext cx="2332892" cy="89095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34786" y="4369872"/>
            <a:ext cx="145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3843" y="5370036"/>
            <a:ext cx="4230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2-round multiparty computation</a:t>
            </a:r>
          </a:p>
          <a:p>
            <a:r>
              <a:rPr lang="en-US" sz="2400" dirty="0"/>
              <a:t>function secret sharing</a:t>
            </a:r>
          </a:p>
          <a:p>
            <a:r>
              <a:rPr lang="en-US" sz="2400" dirty="0"/>
              <a:t>counterexamples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123741"/>
            <a:ext cx="74676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Fully Homomorphic Encryption (FHE)</a:t>
            </a:r>
          </a:p>
          <a:p>
            <a:pPr algn="ctr"/>
            <a:r>
              <a:rPr lang="en-US" sz="3600" dirty="0"/>
              <a:t>Multi-Key FHE</a:t>
            </a:r>
          </a:p>
          <a:p>
            <a:pPr algn="ctr"/>
            <a:r>
              <a:rPr lang="en-US" sz="3600" dirty="0"/>
              <a:t>Spooky FHE</a:t>
            </a:r>
          </a:p>
        </p:txBody>
      </p:sp>
      <p:sp>
        <p:nvSpPr>
          <p:cNvPr id="3" name="Down Arrow 2"/>
          <p:cNvSpPr/>
          <p:nvPr/>
        </p:nvSpPr>
        <p:spPr>
          <a:xfrm rot="2653445">
            <a:off x="2122584" y="3182236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91588" y="3218245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035985">
            <a:off x="6856873" y="3185413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2434" y="4361246"/>
            <a:ext cx="155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1511" y="4374778"/>
            <a:ext cx="143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How?</a:t>
            </a:r>
          </a:p>
        </p:txBody>
      </p:sp>
    </p:spTree>
    <p:extLst>
      <p:ext uri="{BB962C8B-B14F-4D97-AF65-F5344CB8AC3E}">
        <p14:creationId xmlns:p14="http://schemas.microsoft.com/office/powerpoint/2010/main" val="2631240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4" y="35952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Multi-Party Computation</a:t>
            </a:r>
          </a:p>
        </p:txBody>
      </p:sp>
      <p:grpSp>
        <p:nvGrpSpPr>
          <p:cNvPr id="6" name="Group 47"/>
          <p:cNvGrpSpPr/>
          <p:nvPr/>
        </p:nvGrpSpPr>
        <p:grpSpPr>
          <a:xfrm>
            <a:off x="2169623" y="2901114"/>
            <a:ext cx="4789455" cy="1820711"/>
            <a:chOff x="285528" y="1209482"/>
            <a:chExt cx="4789453" cy="1820710"/>
          </a:xfrm>
        </p:grpSpPr>
        <p:pic>
          <p:nvPicPr>
            <p:cNvPr id="15" name="pasted-image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559172" y="1209482"/>
              <a:ext cx="295979" cy="197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pasted-image.pd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770034" y="2832873"/>
              <a:ext cx="304947" cy="197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5528" y="2819420"/>
              <a:ext cx="304947" cy="206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" name="Group 51"/>
          <p:cNvGrpSpPr/>
          <p:nvPr/>
        </p:nvGrpSpPr>
        <p:grpSpPr>
          <a:xfrm>
            <a:off x="2755045" y="2998841"/>
            <a:ext cx="3633909" cy="1724324"/>
            <a:chOff x="0" y="0"/>
            <a:chExt cx="3633907" cy="1724322"/>
          </a:xfrm>
        </p:grpSpPr>
        <p:sp>
          <p:nvSpPr>
            <p:cNvPr id="17" name="Shape 48"/>
            <p:cNvSpPr/>
            <p:nvPr/>
          </p:nvSpPr>
          <p:spPr>
            <a:xfrm>
              <a:off x="470863" y="1282831"/>
              <a:ext cx="2945851" cy="441492"/>
            </a:xfrm>
            <a:prstGeom prst="leftRightArrow">
              <a:avLst>
                <a:gd name="adj1" fmla="val 32000"/>
                <a:gd name="adj2" fmla="val 68119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 49"/>
            <p:cNvSpPr/>
            <p:nvPr/>
          </p:nvSpPr>
          <p:spPr>
            <a:xfrm rot="19741582">
              <a:off x="-272" y="379515"/>
              <a:ext cx="1597195" cy="441492"/>
            </a:xfrm>
            <a:prstGeom prst="leftRightArrow">
              <a:avLst>
                <a:gd name="adj1" fmla="val 32000"/>
                <a:gd name="adj2" fmla="val 68119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50"/>
            <p:cNvSpPr/>
            <p:nvPr/>
          </p:nvSpPr>
          <p:spPr>
            <a:xfrm rot="12393232">
              <a:off x="2219724" y="332923"/>
              <a:ext cx="1388749" cy="441493"/>
            </a:xfrm>
            <a:prstGeom prst="leftRightArrow">
              <a:avLst>
                <a:gd name="adj1" fmla="val 32000"/>
                <a:gd name="adj2" fmla="val 68119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" name="Shape 52"/>
          <p:cNvSpPr/>
          <p:nvPr/>
        </p:nvSpPr>
        <p:spPr>
          <a:xfrm>
            <a:off x="324169" y="5236155"/>
            <a:ext cx="8238197" cy="1292662"/>
          </a:xfrm>
          <a:prstGeom prst="rect">
            <a:avLst/>
          </a:prstGeom>
          <a:noFill/>
          <a:ln w="25400" cap="flat">
            <a:solidFill>
              <a:srgbClr val="85888D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>
              <a:defRPr sz="1800"/>
            </a:pPr>
            <a:r>
              <a:rPr sz="2800" dirty="0"/>
              <a:t>Goal: </a:t>
            </a:r>
          </a:p>
          <a:p>
            <a:pPr lvl="0" algn="l">
              <a:defRPr sz="1800"/>
            </a:pPr>
            <a:r>
              <a:rPr sz="2800" dirty="0">
                <a:solidFill>
                  <a:srgbClr val="C82506"/>
                </a:solidFill>
              </a:rPr>
              <a:t>Correctness</a:t>
            </a:r>
            <a:r>
              <a:rPr sz="2800" dirty="0"/>
              <a:t>: Everyone computes</a:t>
            </a:r>
            <a:r>
              <a:rPr lang="en-US" sz="2800" dirty="0"/>
              <a:t>  f(x</a:t>
            </a:r>
            <a:r>
              <a:rPr lang="en-US" sz="2800" baseline="-25000" dirty="0"/>
              <a:t>1</a:t>
            </a:r>
            <a:r>
              <a:rPr lang="en-US" sz="2800" dirty="0"/>
              <a:t>,…,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)</a:t>
            </a:r>
            <a:r>
              <a:rPr sz="2800" dirty="0"/>
              <a:t>  </a:t>
            </a:r>
          </a:p>
          <a:p>
            <a:pPr lvl="0" algn="l">
              <a:defRPr sz="1800"/>
            </a:pPr>
            <a:r>
              <a:rPr sz="2800" dirty="0">
                <a:solidFill>
                  <a:srgbClr val="C82506"/>
                </a:solidFill>
              </a:rPr>
              <a:t>Security</a:t>
            </a:r>
            <a:r>
              <a:rPr sz="2800" dirty="0"/>
              <a:t>:</a:t>
            </a:r>
            <a:r>
              <a:rPr lang="en-US" sz="2800" dirty="0"/>
              <a:t> Nothing else revealed</a:t>
            </a:r>
            <a:endParaRPr sz="2800" dirty="0"/>
          </a:p>
        </p:txBody>
      </p:sp>
      <p:sp>
        <p:nvSpPr>
          <p:cNvPr id="21" name="Rectangle 20"/>
          <p:cNvSpPr/>
          <p:nvPr/>
        </p:nvSpPr>
        <p:spPr>
          <a:xfrm>
            <a:off x="324169" y="1634104"/>
            <a:ext cx="1975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f(x</a:t>
            </a:r>
            <a:r>
              <a:rPr lang="en-US" sz="3200" baseline="-25000" dirty="0"/>
              <a:t>1</a:t>
            </a:r>
            <a:r>
              <a:rPr lang="en-US" sz="3200" dirty="0"/>
              <a:t>,…,</a:t>
            </a:r>
            <a:r>
              <a:rPr lang="en-US" sz="3200" dirty="0" err="1"/>
              <a:t>x</a:t>
            </a:r>
            <a:r>
              <a:rPr lang="en-US" sz="3200" baseline="-25000" dirty="0" err="1"/>
              <a:t>n</a:t>
            </a:r>
            <a:r>
              <a:rPr lang="en-US" sz="3200" dirty="0"/>
              <a:t>)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86" y="3437753"/>
            <a:ext cx="562020" cy="8515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84" y="1793106"/>
            <a:ext cx="544146" cy="851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10" y="3437753"/>
            <a:ext cx="556342" cy="851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27094" y="1626260"/>
            <a:ext cx="2966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Round complexity?</a:t>
            </a:r>
          </a:p>
        </p:txBody>
      </p:sp>
    </p:spTree>
    <p:extLst>
      <p:ext uri="{BB962C8B-B14F-4D97-AF65-F5344CB8AC3E}">
        <p14:creationId xmlns:p14="http://schemas.microsoft.com/office/powerpoint/2010/main" val="9174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  <p:bldP spid="20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10" y="1629074"/>
            <a:ext cx="9074989" cy="31154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44" y="37384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2-Round MPC from Multi-Key FHE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0" y="1479431"/>
            <a:ext cx="9074990" cy="5305245"/>
          </a:xfrm>
        </p:spPr>
        <p:txBody>
          <a:bodyPr>
            <a:normAutofit/>
          </a:bodyPr>
          <a:lstStyle/>
          <a:p>
            <a:endParaRPr lang="en-US" sz="1050" dirty="0"/>
          </a:p>
          <a:p>
            <a:endParaRPr lang="en-US" sz="1600" dirty="0"/>
          </a:p>
          <a:p>
            <a:r>
              <a:rPr lang="en-US" dirty="0"/>
              <a:t>Each party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/>
              <a:t> chooses </a:t>
            </a:r>
            <a:r>
              <a:rPr lang="en-US" dirty="0" err="1">
                <a:solidFill>
                  <a:srgbClr val="0070C0"/>
                </a:solidFill>
              </a:rPr>
              <a:t>pk</a:t>
            </a:r>
            <a:r>
              <a:rPr lang="en-US" baseline="-25000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, sk</a:t>
            </a:r>
            <a:r>
              <a:rPr lang="en-US" baseline="-25000" dirty="0">
                <a:solidFill>
                  <a:srgbClr val="0070C0"/>
                </a:solidFill>
              </a:rPr>
              <a:t>i</a:t>
            </a:r>
            <a:r>
              <a:rPr lang="en-US" baseline="-25000" dirty="0"/>
              <a:t> </a:t>
            </a:r>
            <a:r>
              <a:rPr lang="en-US" dirty="0"/>
              <a:t>broadcasts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Enc</a:t>
            </a:r>
            <a:r>
              <a:rPr lang="en-US" baseline="-25000" dirty="0" err="1">
                <a:solidFill>
                  <a:srgbClr val="0070C0"/>
                </a:solidFill>
              </a:rPr>
              <a:t>pki</a:t>
            </a:r>
            <a:r>
              <a:rPr lang="en-US" dirty="0">
                <a:solidFill>
                  <a:srgbClr val="0070C0"/>
                </a:solidFill>
              </a:rPr>
              <a:t>(x</a:t>
            </a:r>
            <a:r>
              <a:rPr lang="en-US" baseline="-25000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dirty="0"/>
              <a:t>   All parties run </a:t>
            </a:r>
            <a:r>
              <a:rPr lang="en-US" dirty="0" err="1">
                <a:solidFill>
                  <a:srgbClr val="00B050"/>
                </a:solidFill>
              </a:rPr>
              <a:t>eval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get  </a:t>
            </a:r>
            <a:r>
              <a:rPr lang="en-US" dirty="0">
                <a:solidFill>
                  <a:srgbClr val="0070C0"/>
                </a:solidFill>
              </a:rPr>
              <a:t>c* = Enc</a:t>
            </a:r>
            <a:r>
              <a:rPr lang="en-US" baseline="-25000" dirty="0">
                <a:solidFill>
                  <a:srgbClr val="0070C0"/>
                </a:solidFill>
              </a:rPr>
              <a:t>pk1,…,</a:t>
            </a:r>
            <a:r>
              <a:rPr lang="en-US" baseline="-25000" dirty="0" err="1">
                <a:solidFill>
                  <a:srgbClr val="0070C0"/>
                </a:solidFill>
              </a:rPr>
              <a:t>pkn</a:t>
            </a:r>
            <a:r>
              <a:rPr lang="en-US" dirty="0">
                <a:solidFill>
                  <a:srgbClr val="0070C0"/>
                </a:solidFill>
              </a:rPr>
              <a:t>( f(x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,…,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 )</a:t>
            </a:r>
            <a:r>
              <a:rPr lang="en-US" dirty="0"/>
              <a:t>. </a:t>
            </a:r>
          </a:p>
          <a:p>
            <a:pPr lvl="3"/>
            <a:endParaRPr lang="en-US" sz="2800" dirty="0"/>
          </a:p>
          <a:p>
            <a:r>
              <a:rPr lang="en-US" dirty="0"/>
              <a:t>Parties run a </a:t>
            </a:r>
            <a:r>
              <a:rPr lang="en-US" i="1" dirty="0">
                <a:solidFill>
                  <a:srgbClr val="00B050"/>
                </a:solidFill>
              </a:rPr>
              <a:t>distributed decryption </a:t>
            </a:r>
            <a:r>
              <a:rPr lang="en-US" dirty="0"/>
              <a:t>to recover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y =  f(x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,…,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AFS-spooky encryption, parties have an additive secret sharing of </a:t>
            </a:r>
            <a:r>
              <a:rPr lang="en-US" dirty="0">
                <a:solidFill>
                  <a:srgbClr val="0070C0"/>
                </a:solidFill>
              </a:rPr>
              <a:t>f(x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,…,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at the end of the first round.</a:t>
            </a:r>
          </a:p>
        </p:txBody>
      </p:sp>
    </p:spTree>
    <p:extLst>
      <p:ext uri="{BB962C8B-B14F-4D97-AF65-F5344CB8AC3E}">
        <p14:creationId xmlns:p14="http://schemas.microsoft.com/office/powerpoint/2010/main" val="28432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363261" y="4202671"/>
            <a:ext cx="2332892" cy="89095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23741"/>
            <a:ext cx="74676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Fully Homomorphic Encryption (FHE)</a:t>
            </a:r>
          </a:p>
          <a:p>
            <a:pPr algn="ctr"/>
            <a:r>
              <a:rPr lang="en-US" sz="3600" dirty="0"/>
              <a:t>Multi-Key FHE</a:t>
            </a:r>
          </a:p>
          <a:p>
            <a:pPr algn="ctr"/>
            <a:r>
              <a:rPr lang="en-US" sz="3600" dirty="0"/>
              <a:t>Spooky FHE</a:t>
            </a:r>
          </a:p>
        </p:txBody>
      </p:sp>
      <p:sp>
        <p:nvSpPr>
          <p:cNvPr id="3" name="Down Arrow 2"/>
          <p:cNvSpPr/>
          <p:nvPr/>
        </p:nvSpPr>
        <p:spPr>
          <a:xfrm rot="2653445">
            <a:off x="2122584" y="3182236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91588" y="3218245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035985">
            <a:off x="6856873" y="3185413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2434" y="4361246"/>
            <a:ext cx="155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8161" y="4386538"/>
            <a:ext cx="143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How?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4521" y="4382816"/>
            <a:ext cx="145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7528" y="5172084"/>
            <a:ext cx="32664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FHE </a:t>
            </a:r>
            <a:r>
              <a:rPr lang="en-US" sz="2000" dirty="0">
                <a:solidFill>
                  <a:srgbClr val="C00000"/>
                </a:solidFill>
              </a:rPr>
              <a:t>[GSW13]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Multi-Key FHE  </a:t>
            </a:r>
            <a:r>
              <a:rPr lang="en-US" sz="2000" dirty="0">
                <a:solidFill>
                  <a:srgbClr val="C00000"/>
                </a:solidFill>
              </a:rPr>
              <a:t>[M</a:t>
            </a:r>
            <a:r>
              <a:rPr lang="en-US" sz="2000" dirty="0">
                <a:solidFill>
                  <a:srgbClr val="00B050"/>
                </a:solidFill>
              </a:rPr>
              <a:t>W</a:t>
            </a:r>
            <a:r>
              <a:rPr lang="en-US" sz="2000" dirty="0">
                <a:solidFill>
                  <a:srgbClr val="C00000"/>
                </a:solidFill>
              </a:rPr>
              <a:t>16]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Spooky FHE </a:t>
            </a:r>
            <a:r>
              <a:rPr lang="en-US" sz="2000" dirty="0">
                <a:solidFill>
                  <a:srgbClr val="C00000"/>
                </a:solidFill>
              </a:rPr>
              <a:t>[DHR</a:t>
            </a:r>
            <a:r>
              <a:rPr lang="en-US" sz="2000" dirty="0">
                <a:solidFill>
                  <a:srgbClr val="00B050"/>
                </a:solidFill>
              </a:rPr>
              <a:t>W</a:t>
            </a:r>
            <a:r>
              <a:rPr lang="en-US" sz="2000" dirty="0">
                <a:solidFill>
                  <a:srgbClr val="C00000"/>
                </a:solidFill>
              </a:rPr>
              <a:t>16</a:t>
            </a:r>
            <a:r>
              <a:rPr lang="en-US" dirty="0">
                <a:solidFill>
                  <a:srgbClr val="C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764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537605" y="2204315"/>
            <a:ext cx="2475619" cy="1224000"/>
            <a:chOff x="463670" y="3145961"/>
            <a:chExt cx="2475619" cy="1224000"/>
          </a:xfrm>
        </p:grpSpPr>
        <p:sp>
          <p:nvSpPr>
            <p:cNvPr id="34" name="AutoShape 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1089480" y="2520151"/>
              <a:ext cx="1224000" cy="2475619"/>
            </a:xfrm>
            <a:prstGeom prst="roundRect">
              <a:avLst>
                <a:gd name="adj" fmla="val 116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  <a:tabLst>
                  <a:tab pos="656650" algn="l"/>
                </a:tabLst>
              </a:pPr>
              <a:endParaRPr lang="en-US" sz="3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𝑩</m:t>
                        </m:r>
                      </m:oMath>
                    </m:oMathPara>
                  </a14:m>
                  <a:endParaRPr lang="en-US" b="1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270" y="3429000"/>
                  <a:ext cx="12889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3537606" y="3366621"/>
            <a:ext cx="2475618" cy="825419"/>
            <a:chOff x="1372900" y="4418891"/>
            <a:chExt cx="2475618" cy="825419"/>
          </a:xfrm>
        </p:grpSpPr>
        <p:sp>
          <p:nvSpPr>
            <p:cNvPr id="39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5400000">
              <a:off x="2393756" y="3474463"/>
              <a:ext cx="433905" cy="2475618"/>
            </a:xfrm>
            <a:prstGeom prst="roundRect">
              <a:avLst>
                <a:gd name="adj" fmla="val 468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 anchor="ctr" anchorCtr="1"/>
            <a:lstStyle/>
            <a:p>
              <a:pPr algn="ctr">
                <a:lnSpc>
                  <a:spcPct val="117000"/>
                </a:lnSpc>
              </a:pPr>
              <a:endParaRPr lang="en-US" sz="29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715687" y="4418891"/>
                  <a:ext cx="1954381" cy="825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7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sz="2400" b="1" i="1" dirty="0" err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𝒔𝑩</m:t>
                        </m:r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24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𝒆</m:t>
                        </m:r>
                      </m:oMath>
                    </m:oMathPara>
                  </a14:m>
                  <a:endParaRPr lang="en-US" sz="2400" b="1" dirty="0">
                    <a:solidFill>
                      <a:prstClr val="black"/>
                    </a:solidFill>
                  </a:endParaRPr>
                </a:p>
                <a:p>
                  <a:pPr algn="ctr">
                    <a:lnSpc>
                      <a:spcPct val="117000"/>
                    </a:lnSpc>
                  </a:pPr>
                  <a:endParaRPr lang="en-US" dirty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687" y="4418891"/>
                  <a:ext cx="1954381" cy="8254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latin typeface="Calibri Light" panose="020F0302020204030204" pitchFamily="34" charset="0"/>
              </a:rPr>
              <a:t>GSW FHE :  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501515"/>
                <a:ext cx="39692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Public Key: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3600" b="1" dirty="0"/>
                  <a:t>  = </a:t>
                </a:r>
                <a:r>
                  <a:rPr lang="en-US" sz="3600" dirty="0"/>
                  <a:t>    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01515"/>
                <a:ext cx="3969292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60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3515" y="3180386"/>
                <a:ext cx="1596527" cy="629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3180386"/>
                <a:ext cx="1596527" cy="6290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515" y="4722793"/>
                <a:ext cx="6533455" cy="69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Secret Key: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𝒕</m:t>
                    </m:r>
                    <m:r>
                      <a:rPr lang="en-US" sz="3600" b="1" i="1" dirty="0" smtClean="0">
                        <a:latin typeface="Cambria Math"/>
                      </a:rPr>
                      <m:t>  = (−</m:t>
                    </m:r>
                    <m:r>
                      <a:rPr lang="en-US" sz="3600" b="1" i="1" dirty="0" smtClean="0">
                        <a:latin typeface="Cambria Math"/>
                      </a:rPr>
                      <m:t>𝒔</m:t>
                    </m:r>
                    <m:r>
                      <a:rPr lang="en-US" sz="3600" b="1" i="1" dirty="0" smtClean="0">
                        <a:latin typeface="Cambria Math"/>
                      </a:rPr>
                      <m:t>,</m:t>
                    </m:r>
                    <m:r>
                      <a:rPr lang="en-US" sz="3600" b="1" i="1" dirty="0" smtClean="0">
                        <a:latin typeface="Cambria Math"/>
                      </a:rPr>
                      <m:t>𝟏</m:t>
                    </m:r>
                    <m:r>
                      <a:rPr lang="en-US" sz="3600" b="1" i="1" dirty="0" smtClean="0">
                        <a:latin typeface="Cambria Math"/>
                      </a:rPr>
                      <m:t>)</m:t>
                    </m:r>
                    <m:r>
                      <a:rPr lang="en-US" sz="3600" b="1" i="0" smtClean="0">
                        <a:latin typeface="Cambria Math"/>
                      </a:rPr>
                      <m:t>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1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4722793"/>
                <a:ext cx="6533455" cy="696153"/>
              </a:xfrm>
              <a:prstGeom prst="rect">
                <a:avLst/>
              </a:prstGeom>
              <a:blipFill rotWithShape="0">
                <a:blip r:embed="rId8"/>
                <a:stretch>
                  <a:fillRect l="-2892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5794" y="5937251"/>
                <a:ext cx="76338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>
                    <a:solidFill>
                      <a:srgbClr val="00B050"/>
                    </a:solidFill>
                  </a:rPr>
                  <a:t>“Key” Property: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𝒕𝑨</m:t>
                    </m:r>
                    <m:r>
                      <a:rPr lang="en-US" sz="3600" b="1" i="1" dirty="0" smtClean="0"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latin typeface="Cambria Math"/>
                      </a:rPr>
                      <m:t>𝒆</m:t>
                    </m:r>
                    <m:r>
                      <a:rPr lang="en-US" sz="3600" b="1" i="1" dirty="0" smtClean="0">
                        <a:latin typeface="Cambria Math"/>
                      </a:rPr>
                      <m:t>≈  </m:t>
                    </m:r>
                    <m:r>
                      <a:rPr lang="en-US" sz="3600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dirty="0"/>
                  <a:t>    </a:t>
                </a:r>
                <a:r>
                  <a:rPr lang="en-US" sz="3600" dirty="0"/>
                  <a:t> (small)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4" y="5937251"/>
                <a:ext cx="7633885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394" t="-14151" r="-1516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57FB55E-BCE8-42FB-A9AC-343A2EDF47D3}"/>
              </a:ext>
            </a:extLst>
          </p:cNvPr>
          <p:cNvSpPr/>
          <p:nvPr/>
        </p:nvSpPr>
        <p:spPr>
          <a:xfrm>
            <a:off x="6736359" y="1082181"/>
            <a:ext cx="2248249" cy="998290"/>
          </a:xfrm>
          <a:prstGeom prst="wedgeRectCallout">
            <a:avLst>
              <a:gd name="adj1" fmla="val -97710"/>
              <a:gd name="adj2" fmla="val 80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 be a </a:t>
            </a:r>
            <a:r>
              <a:rPr lang="en-US" i="1" dirty="0">
                <a:solidFill>
                  <a:schemeClr val="tx1"/>
                </a:solidFill>
              </a:rPr>
              <a:t>common public parameter</a:t>
            </a:r>
          </a:p>
        </p:txBody>
      </p:sp>
    </p:spTree>
    <p:extLst>
      <p:ext uri="{BB962C8B-B14F-4D97-AF65-F5344CB8AC3E}">
        <p14:creationId xmlns:p14="http://schemas.microsoft.com/office/powerpoint/2010/main" val="24497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490" y="1940355"/>
                <a:ext cx="86833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𝐸𝑛𝑐</m:t>
                    </m:r>
                    <m:r>
                      <a:rPr lang="en-US" sz="3600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):  </m:t>
                    </m:r>
                  </m:oMath>
                </a14:m>
                <a:r>
                  <a:rPr lang="en-US" sz="3600" dirty="0"/>
                  <a:t>encryption of bit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 under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𝑨𝑹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+ </m:t>
                      </m:r>
                      <m:r>
                        <a:rPr lang="en-US" sz="3600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1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90" y="1940355"/>
                <a:ext cx="8683385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latin typeface="Calibri Light" panose="020F0302020204030204" pitchFamily="34" charset="0"/>
              </a:rPr>
              <a:t>GSW FHE: 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9075" y="5364543"/>
                <a:ext cx="780268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600" u="sng" dirty="0">
                    <a:solidFill>
                      <a:srgbClr val="00B050"/>
                    </a:solidFill>
                  </a:rPr>
                  <a:t>“</a:t>
                </a:r>
                <a:r>
                  <a:rPr lang="en-US" sz="3600" u="sng" dirty="0" err="1">
                    <a:solidFill>
                      <a:srgbClr val="00B050"/>
                    </a:solidFill>
                  </a:rPr>
                  <a:t>ctext</a:t>
                </a:r>
                <a:r>
                  <a:rPr lang="en-US" sz="3600" u="sng" dirty="0">
                    <a:solidFill>
                      <a:srgbClr val="00B050"/>
                    </a:solidFill>
                  </a:rPr>
                  <a:t>” property</a:t>
                </a:r>
                <a:r>
                  <a:rPr lang="en-US" sz="3600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𝒕𝑪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𝒆𝑹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𝒕𝑮</m:t>
                    </m:r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≈  </m:t>
                    </m:r>
                    <m:r>
                      <a:rPr lang="en-US" sz="3600" i="1" dirty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𝒕𝑮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5364543"/>
                <a:ext cx="780268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2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9075" y="3254984"/>
                <a:ext cx="8534400" cy="124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{0,1}</a:t>
                </a:r>
                <a:r>
                  <a:rPr lang="en-US" sz="3600" baseline="30000" dirty="0">
                    <a:solidFill>
                      <a:srgbClr val="0070C0"/>
                    </a:solidFill>
                  </a:rPr>
                  <a:t>m x m 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is random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is a public “gadget matrix”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3254984"/>
                <a:ext cx="8534400" cy="1243097"/>
              </a:xfrm>
              <a:prstGeom prst="rect">
                <a:avLst/>
              </a:prstGeom>
              <a:blipFill rotWithShape="1">
                <a:blip r:embed="rId5"/>
                <a:stretch>
                  <a:fillRect t="-735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540" y="1940355"/>
                <a:ext cx="86833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𝐸𝑛𝑐</m:t>
                    </m:r>
                    <m:r>
                      <a:rPr lang="en-US" sz="3600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):  </m:t>
                    </m:r>
                  </m:oMath>
                </a14:m>
                <a:r>
                  <a:rPr lang="en-US" sz="3600" dirty="0"/>
                  <a:t>encryption of bit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/>
                  <a:t> under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𝑝𝑘</m:t>
                    </m:r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𝑨𝑹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+ </m:t>
                      </m:r>
                      <m:r>
                        <a:rPr lang="en-US" sz="3600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1" i="1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0" y="1940355"/>
                <a:ext cx="8683385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latin typeface="Calibri Light" panose="020F0302020204030204" pitchFamily="34" charset="0"/>
              </a:rPr>
              <a:t>GSW FHE: 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9075" y="3254984"/>
                <a:ext cx="8534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{0,1}</a:t>
                </a:r>
                <a:r>
                  <a:rPr lang="en-US" sz="3600" baseline="30000" dirty="0">
                    <a:solidFill>
                      <a:srgbClr val="0070C0"/>
                    </a:solidFill>
                  </a:rPr>
                  <a:t>m x m 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>
                    <a:solidFill>
                      <a:prstClr val="black"/>
                    </a:solidFill>
                  </a:rPr>
                  <a:t>is random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3254984"/>
                <a:ext cx="853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7034" y="4870580"/>
                <a:ext cx="9200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𝑨𝑹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3600" b="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1" i="1" dirty="0" err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600" i="1">
                        <a:latin typeface="Cambria Math"/>
                      </a:rPr>
                      <m:t>≅</m:t>
                    </m:r>
                  </m:oMath>
                </a14:m>
                <a:r>
                  <a:rPr lang="en-US" sz="3600" dirty="0"/>
                  <a:t>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𝑼𝑹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3600" b="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1" i="1" dirty="0" err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600" i="1">
                        <a:latin typeface="Cambria Math"/>
                      </a:rPr>
                      <m:t>≅</m:t>
                    </m:r>
                  </m:oMath>
                </a14:m>
                <a:r>
                  <a:rPr lang="en-US" sz="3600" dirty="0"/>
                  <a:t>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’)  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34" y="4870580"/>
                <a:ext cx="920053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08853" y="5716555"/>
            <a:ext cx="14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LWE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6884" y="5656093"/>
            <a:ext cx="160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Leftover Hash Lemma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590" y="4109949"/>
            <a:ext cx="2047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Security:</a:t>
            </a:r>
          </a:p>
        </p:txBody>
      </p:sp>
    </p:spTree>
    <p:extLst>
      <p:ext uri="{BB962C8B-B14F-4D97-AF65-F5344CB8AC3E}">
        <p14:creationId xmlns:p14="http://schemas.microsoft.com/office/powerpoint/2010/main" val="28632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97523" y="4191000"/>
            <a:ext cx="2332892" cy="89095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123741"/>
            <a:ext cx="74676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Fully Homomorphic Encryption (FHE)</a:t>
            </a:r>
          </a:p>
          <a:p>
            <a:pPr algn="ctr"/>
            <a:r>
              <a:rPr lang="en-US" sz="3600" dirty="0"/>
              <a:t>Multi-Key FHE</a:t>
            </a:r>
          </a:p>
          <a:p>
            <a:pPr algn="ctr"/>
            <a:r>
              <a:rPr lang="en-US" sz="3600" dirty="0"/>
              <a:t>Spooky FHE</a:t>
            </a:r>
          </a:p>
        </p:txBody>
      </p:sp>
      <p:sp>
        <p:nvSpPr>
          <p:cNvPr id="3" name="Down Arrow 2"/>
          <p:cNvSpPr/>
          <p:nvPr/>
        </p:nvSpPr>
        <p:spPr>
          <a:xfrm rot="2653445">
            <a:off x="2122584" y="3182236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91588" y="3218245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035985">
            <a:off x="6856873" y="3185413"/>
            <a:ext cx="369277" cy="744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2434" y="4361246"/>
            <a:ext cx="155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1511" y="4361246"/>
            <a:ext cx="143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How?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786" y="4348900"/>
            <a:ext cx="145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Why?</a:t>
            </a:r>
          </a:p>
        </p:txBody>
      </p:sp>
    </p:spTree>
    <p:extLst>
      <p:ext uri="{BB962C8B-B14F-4D97-AF65-F5344CB8AC3E}">
        <p14:creationId xmlns:p14="http://schemas.microsoft.com/office/powerpoint/2010/main" val="21001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0" grpId="0" animBg="1"/>
      <p:bldP spid="11" grpId="0" animBg="1"/>
      <p:bldP spid="5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1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GSW FHE: 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Assume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,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encrypt bits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dirty="0"/>
                  <a:t>respectively: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  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tC</a:t>
                </a:r>
                <a:r>
                  <a:rPr lang="en-US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tG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e</a:t>
                </a:r>
                <a:r>
                  <a:rPr lang="en-US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baseline="-25000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tG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 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Addition:</a:t>
                </a:r>
                <a:r>
                  <a:rPr lang="en-US" dirty="0"/>
                  <a:t> 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:r>
                  <a:rPr lang="en-US" b="1" dirty="0">
                    <a:solidFill>
                      <a:srgbClr val="0070C0"/>
                    </a:solidFill>
                  </a:rPr>
                  <a:t> t(C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 +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tG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Multiplication:</a:t>
                </a:r>
                <a:r>
                  <a:rPr lang="en-US" dirty="0"/>
                  <a:t>  </a:t>
                </a:r>
                <a:r>
                  <a:rPr lang="en-US" b="1" dirty="0">
                    <a:solidFill>
                      <a:srgbClr val="0070C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  <a:blipFill rotWithShape="0">
                <a:blip r:embed="rId2"/>
                <a:stretch>
                  <a:fillRect l="-1405" t="-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4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1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GSW FHE: 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Assume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,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encrypt bits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dirty="0"/>
                  <a:t>respectively: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  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tC</a:t>
                </a:r>
                <a:r>
                  <a:rPr lang="en-US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tG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e</a:t>
                </a:r>
                <a:r>
                  <a:rPr lang="en-US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baseline="-25000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tG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 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Addition:</a:t>
                </a:r>
                <a:r>
                  <a:rPr lang="en-US" dirty="0"/>
                  <a:t> 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:r>
                  <a:rPr lang="en-US" b="1" dirty="0">
                    <a:solidFill>
                      <a:srgbClr val="0070C0"/>
                    </a:solidFill>
                  </a:rPr>
                  <a:t> t(C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 +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tG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Multiplication:</a:t>
                </a:r>
                <a:r>
                  <a:rPr lang="en-US" dirty="0"/>
                  <a:t> 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tG </a:t>
                </a:r>
                <a:r>
                  <a:rPr lang="en-US" dirty="0">
                    <a:solidFill>
                      <a:srgbClr val="0070C0"/>
                    </a:solidFill>
                  </a:rPr>
                  <a:t>+ </a:t>
                </a:r>
                <a:r>
                  <a:rPr lang="en-US" b="1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t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tG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  <a:blipFill rotWithShape="1">
                <a:blip r:embed="rId2"/>
                <a:stretch>
                  <a:fillRect l="-1405" t="-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1354" y="6004922"/>
            <a:ext cx="776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</a:t>
            </a:r>
            <a:r>
              <a:rPr lang="en-US" sz="2800" b="1" baseline="30000" dirty="0">
                <a:solidFill>
                  <a:srgbClr val="0070C0"/>
                </a:solidFill>
              </a:rPr>
              <a:t>-1 </a:t>
            </a:r>
            <a:r>
              <a:rPr lang="en-US" sz="2800" dirty="0"/>
              <a:t>is a function </a:t>
            </a:r>
            <a:r>
              <a:rPr lang="en-US" sz="2800" dirty="0" err="1"/>
              <a:t>s.t.</a:t>
            </a:r>
            <a:r>
              <a:rPr lang="en-US" sz="2800" b="1" dirty="0">
                <a:solidFill>
                  <a:srgbClr val="0070C0"/>
                </a:solidFill>
              </a:rPr>
              <a:t>  GG</a:t>
            </a:r>
            <a:r>
              <a:rPr lang="en-US" sz="2800" b="1" baseline="30000" dirty="0">
                <a:solidFill>
                  <a:srgbClr val="0070C0"/>
                </a:solidFill>
              </a:rPr>
              <a:t>-1</a:t>
            </a:r>
            <a:r>
              <a:rPr lang="en-US" sz="2800" b="1" dirty="0">
                <a:solidFill>
                  <a:srgbClr val="0070C0"/>
                </a:solidFill>
              </a:rPr>
              <a:t>(C)=C   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70C0"/>
                </a:solidFill>
              </a:rPr>
              <a:t>G</a:t>
            </a:r>
            <a:r>
              <a:rPr lang="en-US" sz="2800" b="1" baseline="30000" dirty="0">
                <a:solidFill>
                  <a:srgbClr val="0070C0"/>
                </a:solidFill>
              </a:rPr>
              <a:t>-1</a:t>
            </a:r>
            <a:r>
              <a:rPr lang="en-US" sz="2800" b="1" dirty="0">
                <a:solidFill>
                  <a:srgbClr val="0070C0"/>
                </a:solidFill>
              </a:rPr>
              <a:t>(C) </a:t>
            </a:r>
            <a:r>
              <a:rPr lang="en-US" sz="2800" dirty="0"/>
              <a:t>is small.</a:t>
            </a:r>
          </a:p>
        </p:txBody>
      </p:sp>
    </p:spTree>
    <p:extLst>
      <p:ext uri="{BB962C8B-B14F-4D97-AF65-F5344CB8AC3E}">
        <p14:creationId xmlns:p14="http://schemas.microsoft.com/office/powerpoint/2010/main" val="4186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16" y="105906"/>
            <a:ext cx="8229600" cy="1143000"/>
          </a:xfrm>
        </p:spPr>
        <p:txBody>
          <a:bodyPr/>
          <a:lstStyle/>
          <a:p>
            <a:r>
              <a:rPr lang="en-US" dirty="0" err="1"/>
              <a:t>Homomorphic</a:t>
            </a:r>
            <a:r>
              <a:rPr lang="en-US" dirty="0"/>
              <a:t> Circuit Evaluation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2399151"/>
            <a:ext cx="2895600" cy="2496699"/>
            <a:chOff x="1143000" y="1524000"/>
            <a:chExt cx="2895600" cy="2496699"/>
          </a:xfrm>
        </p:grpSpPr>
        <p:sp>
          <p:nvSpPr>
            <p:cNvPr id="8" name="Oval 7"/>
            <p:cNvSpPr/>
            <p:nvPr/>
          </p:nvSpPr>
          <p:spPr>
            <a:xfrm>
              <a:off x="12954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1905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33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2971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780091" y="3657600"/>
              <a:ext cx="239209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11430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590800" y="2532502"/>
              <a:ext cx="533400" cy="51549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533400" cy="5334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438400" y="1524000"/>
              <a:ext cx="0" cy="3810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1676400" y="5791200"/>
            <a:ext cx="609600" cy="5132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2819400" y="2275900"/>
            <a:ext cx="609600" cy="9245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38400" y="49530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2971800" y="5522203"/>
            <a:ext cx="304800" cy="34519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209800" y="5504301"/>
            <a:ext cx="304800" cy="36309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914400" y="124890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Noise grows during </a:t>
            </a:r>
            <a:r>
              <a:rPr lang="en-US" sz="2800" dirty="0" err="1">
                <a:solidFill>
                  <a:srgbClr val="FF0000"/>
                </a:solidFill>
              </a:rPr>
              <a:t>homomorphic</a:t>
            </a:r>
            <a:r>
              <a:rPr lang="en-US" sz="2800" dirty="0">
                <a:solidFill>
                  <a:srgbClr val="FF0000"/>
                </a:solidFill>
              </a:rPr>
              <a:t> evaluation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7200" y="2339627"/>
            <a:ext cx="0" cy="413737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Depth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5102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52500" y="1981200"/>
            <a:ext cx="3238500" cy="472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4406" y="3709952"/>
                <a:ext cx="42107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Efficiency degrades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Can fix this with bootstrapping [G09]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406" y="3709952"/>
                <a:ext cx="4210798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592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2" y="4629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Multi-Key Version of GSW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853"/>
            <a:ext cx="9143999" cy="5279113"/>
          </a:xfrm>
        </p:spPr>
        <p:txBody>
          <a:bodyPr>
            <a:normAutofit/>
          </a:bodyPr>
          <a:lstStyle/>
          <a:p>
            <a:r>
              <a:rPr lang="en-US" dirty="0"/>
              <a:t>Scenario: parties </a:t>
            </a:r>
            <a:r>
              <a:rPr lang="en-US" dirty="0">
                <a:solidFill>
                  <a:srgbClr val="FF0000"/>
                </a:solidFill>
              </a:rPr>
              <a:t>1,…,N</a:t>
            </a:r>
            <a:r>
              <a:rPr lang="en-US" dirty="0"/>
              <a:t> have independent GSW key pairs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32B5004-109C-4C23-94F9-17117E9297E3}"/>
              </a:ext>
            </a:extLst>
          </p:cNvPr>
          <p:cNvCxnSpPr/>
          <p:nvPr/>
        </p:nvCxnSpPr>
        <p:spPr>
          <a:xfrm>
            <a:off x="4406145" y="3470957"/>
            <a:ext cx="8628" cy="2138871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A093B40-9C7E-4F09-9794-01F8058B1B53}"/>
              </a:ext>
            </a:extLst>
          </p:cNvPr>
          <p:cNvGrpSpPr/>
          <p:nvPr/>
        </p:nvGrpSpPr>
        <p:grpSpPr>
          <a:xfrm>
            <a:off x="4934288" y="3647349"/>
            <a:ext cx="3412813" cy="1962479"/>
            <a:chOff x="4638116" y="1912862"/>
            <a:chExt cx="3412813" cy="19624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5C0566-71F4-4DE7-A876-036712F8E0DE}"/>
                </a:ext>
              </a:extLst>
            </p:cNvPr>
            <p:cNvSpPr/>
            <p:nvPr/>
          </p:nvSpPr>
          <p:spPr>
            <a:xfrm>
              <a:off x="5428175" y="191286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1531A7-4794-4182-8188-F8D7FCCB29A9}"/>
                </a:ext>
              </a:extLst>
            </p:cNvPr>
            <p:cNvSpPr/>
            <p:nvPr/>
          </p:nvSpPr>
          <p:spPr>
            <a:xfrm>
              <a:off x="5428176" y="296333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17C0CF-F4B7-4FE5-A76F-8FA1C6717231}"/>
                </a:ext>
              </a:extLst>
            </p:cNvPr>
            <p:cNvSpPr txBox="1"/>
            <p:nvPr/>
          </p:nvSpPr>
          <p:spPr>
            <a:xfrm>
              <a:off x="4638116" y="218765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  = </a:t>
              </a:r>
              <a:r>
                <a:rPr lang="en-US" sz="2800" dirty="0"/>
                <a:t>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8BE43DB-2513-4E13-B96A-170661587976}"/>
                    </a:ext>
                  </a:extLst>
                </p:cNvPr>
                <p:cNvSpPr txBox="1"/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= (-s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, 1)</a:t>
                  </a:r>
                  <a:r>
                    <a:rPr lang="en-US" sz="2400" dirty="0"/>
                    <a:t>  :      </a:t>
                  </a:r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A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/>
                    <a:t> 0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36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E3D07B-3E6F-4D76-B9F3-156CF1D71D76}"/>
              </a:ext>
            </a:extLst>
          </p:cNvPr>
          <p:cNvGrpSpPr/>
          <p:nvPr/>
        </p:nvGrpSpPr>
        <p:grpSpPr>
          <a:xfrm>
            <a:off x="422680" y="3647349"/>
            <a:ext cx="3318236" cy="1962479"/>
            <a:chOff x="546334" y="1935872"/>
            <a:chExt cx="3318236" cy="19624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43BB2E-1BC4-4259-9517-354C9226FDC8}"/>
                </a:ext>
              </a:extLst>
            </p:cNvPr>
            <p:cNvSpPr/>
            <p:nvPr/>
          </p:nvSpPr>
          <p:spPr>
            <a:xfrm>
              <a:off x="1336393" y="193587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4783D3-CB65-4EE9-B809-28609FE149CB}"/>
                </a:ext>
              </a:extLst>
            </p:cNvPr>
            <p:cNvSpPr/>
            <p:nvPr/>
          </p:nvSpPr>
          <p:spPr>
            <a:xfrm>
              <a:off x="1336394" y="298634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346916-06C7-4A80-A378-D610FD4CD640}"/>
                </a:ext>
              </a:extLst>
            </p:cNvPr>
            <p:cNvSpPr txBox="1"/>
            <p:nvPr/>
          </p:nvSpPr>
          <p:spPr>
            <a:xfrm>
              <a:off x="546334" y="221066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baseline="-25000" dirty="0"/>
                <a:t>1</a:t>
              </a:r>
              <a:r>
                <a:rPr lang="en-US" sz="2800" b="1" dirty="0"/>
                <a:t>  = </a:t>
              </a:r>
              <a:r>
                <a:rPr lang="en-US" sz="2800" dirty="0"/>
                <a:t>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8B10654-3515-462D-B5F2-F99D20338A97}"/>
                    </a:ext>
                  </a:extLst>
                </p:cNvPr>
                <p:cNvSpPr txBox="1"/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= (-s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, 1)</a:t>
                  </a:r>
                  <a:r>
                    <a:rPr lang="en-US" sz="2400" dirty="0"/>
                    <a:t>  :      </a:t>
                  </a:r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A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/>
                    <a:t> 0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19" t="-10667" r="-188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CDEBCC-A803-44DA-B821-049F0C0E1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31" y="5799421"/>
            <a:ext cx="562020" cy="851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47BC37-8BD8-4D96-993A-145E0DDD56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26" y="5799421"/>
            <a:ext cx="544146" cy="851545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8B84C63-8968-4C11-AAFD-C5EFB5B614A8}"/>
              </a:ext>
            </a:extLst>
          </p:cNvPr>
          <p:cNvSpPr/>
          <p:nvPr/>
        </p:nvSpPr>
        <p:spPr>
          <a:xfrm>
            <a:off x="3034168" y="2261069"/>
            <a:ext cx="2743953" cy="998290"/>
          </a:xfrm>
          <a:prstGeom prst="wedgeRectCallout">
            <a:avLst>
              <a:gd name="adj1" fmla="val -97710"/>
              <a:gd name="adj2" fmla="val 80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common public parameter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DFB7E23-9E02-4E45-8EE3-02EAD2E54222}"/>
              </a:ext>
            </a:extLst>
          </p:cNvPr>
          <p:cNvSpPr/>
          <p:nvPr/>
        </p:nvSpPr>
        <p:spPr>
          <a:xfrm>
            <a:off x="3034168" y="2261069"/>
            <a:ext cx="2743953" cy="998290"/>
          </a:xfrm>
          <a:prstGeom prst="wedgeRectCallout">
            <a:avLst>
              <a:gd name="adj1" fmla="val 86018"/>
              <a:gd name="adj2" fmla="val 794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common public parameter</a:t>
            </a:r>
          </a:p>
        </p:txBody>
      </p:sp>
    </p:spTree>
    <p:extLst>
      <p:ext uri="{BB962C8B-B14F-4D97-AF65-F5344CB8AC3E}">
        <p14:creationId xmlns:p14="http://schemas.microsoft.com/office/powerpoint/2010/main" val="17957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2" y="4629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Multi-Key Version of GSW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853"/>
                <a:ext cx="9143999" cy="52791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Scenario: parties </a:t>
                </a:r>
                <a:r>
                  <a:rPr lang="en-US" dirty="0">
                    <a:solidFill>
                      <a:srgbClr val="FF0000"/>
                    </a:solidFill>
                  </a:rPr>
                  <a:t>1,…,N</a:t>
                </a:r>
                <a:r>
                  <a:rPr lang="en-US" dirty="0"/>
                  <a:t> have independent GSW key pairs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Party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has secret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Expanded</a:t>
                </a:r>
                <a:r>
                  <a:rPr lang="en-US" dirty="0">
                    <a:solidFill>
                      <a:prstClr val="black"/>
                    </a:solidFill>
                  </a:rPr>
                  <a:t> secret key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r>
                  <a:rPr lang="en-US" dirty="0"/>
                  <a:t>Goal: Convert </a:t>
                </a:r>
                <a:r>
                  <a:rPr lang="en-US" dirty="0">
                    <a:solidFill>
                      <a:srgbClr val="FF0000"/>
                    </a:solidFill>
                  </a:rPr>
                  <a:t>party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ctext</a:t>
                </a:r>
                <a:r>
                  <a:rPr lang="en-US" dirty="0"/>
                  <a:t> into </a:t>
                </a:r>
                <a:r>
                  <a:rPr lang="en-US" dirty="0">
                    <a:solidFill>
                      <a:srgbClr val="00B050"/>
                    </a:solidFill>
                  </a:rPr>
                  <a:t>expanded multi-key</a:t>
                </a:r>
                <a:r>
                  <a:rPr lang="en-US" dirty="0"/>
                  <a:t> </a:t>
                </a:r>
                <a:r>
                  <a:rPr lang="en-US" dirty="0" err="1"/>
                  <a:t>ctext</a:t>
                </a:r>
                <a:r>
                  <a:rPr lang="en-US" dirty="0"/>
                  <a:t>. 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Party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ctext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: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Expanded</a:t>
                </a:r>
                <a:r>
                  <a:rPr lang="en-US" dirty="0"/>
                  <a:t> </a:t>
                </a:r>
                <a:r>
                  <a:rPr lang="en-US" dirty="0" err="1"/>
                  <a:t>ctext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for expanded gadget matrix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/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Perform homomorphic GSW operations on expanded </a:t>
                </a:r>
                <a:r>
                  <a:rPr lang="en-US" dirty="0" err="1"/>
                  <a:t>ciphertexts</a:t>
                </a:r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Let’s do this for </a:t>
                </a:r>
                <a:r>
                  <a:rPr lang="en-US" dirty="0">
                    <a:solidFill>
                      <a:srgbClr val="FF0000"/>
                    </a:solidFill>
                  </a:rPr>
                  <a:t>N=2</a:t>
                </a:r>
                <a:r>
                  <a:rPr lang="en-US" dirty="0"/>
                  <a:t> parties , everything extends naturally.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853"/>
                <a:ext cx="9143999" cy="5279113"/>
              </a:xfrm>
              <a:blipFill>
                <a:blip r:embed="rId2"/>
                <a:stretch>
                  <a:fillRect l="-1200" t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2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2" y="46290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Ciphertext</a:t>
            </a:r>
            <a:r>
              <a:rPr lang="en-US" dirty="0"/>
              <a:t>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054" y="3543479"/>
                <a:ext cx="8976946" cy="323538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Party 1 encryption of </a:t>
                </a:r>
                <a:r>
                  <a:rPr lang="en-US" dirty="0">
                    <a:solidFill>
                      <a:srgbClr val="0070C0"/>
                    </a:solidFill>
                  </a:rPr>
                  <a:t>x </a:t>
                </a:r>
                <a:r>
                  <a:rPr lang="en-US" dirty="0"/>
                  <a:t>is:   </a:t>
                </a:r>
                <a:r>
                  <a:rPr lang="en-US" b="1" dirty="0">
                    <a:solidFill>
                      <a:srgbClr val="0070C0"/>
                    </a:solidFill>
                  </a:rPr>
                  <a:t>C = A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R + 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G</a:t>
                </a:r>
                <a:r>
                  <a:rPr lang="en-US" dirty="0"/>
                  <a:t>   plus </a:t>
                </a:r>
                <a:r>
                  <a:rPr lang="en-US" dirty="0">
                    <a:solidFill>
                      <a:srgbClr val="FF0000"/>
                    </a:solidFill>
                  </a:rPr>
                  <a:t>“helper info” (TBD)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G.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C  =   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(A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R + 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G</a:t>
                </a:r>
                <a:r>
                  <a:rPr lang="en-US" b="1" dirty="0">
                    <a:solidFill>
                      <a:srgbClr val="0070C0"/>
                    </a:solidFill>
                  </a:rPr>
                  <a:t>) =  (-s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B +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)R 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G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 </a:t>
                </a:r>
                <a:r>
                  <a:rPr lang="en-US" b="1" dirty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)R +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t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Expanded </a:t>
                </a:r>
                <a:r>
                  <a:rPr lang="en-US" dirty="0" err="1"/>
                  <a:t>ciphertext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where 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“unmask term” (TBD).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=  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+ (b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  </a:t>
                </a:r>
                <a:r>
                  <a:rPr lang="en-US" b="1" dirty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)R + 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Use “helper info” to find “unmask term” 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/>
                  <a:t> such that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b="1" dirty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)R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54" y="3543479"/>
                <a:ext cx="8976946" cy="3235389"/>
              </a:xfrm>
              <a:blipFill>
                <a:blip r:embed="rId2"/>
                <a:stretch>
                  <a:fillRect l="-1018" t="-3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4466391" y="1035650"/>
            <a:ext cx="8628" cy="2138871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86688" y="1300389"/>
            <a:ext cx="3412813" cy="1962479"/>
            <a:chOff x="4638116" y="1912862"/>
            <a:chExt cx="3412813" cy="1962479"/>
          </a:xfrm>
        </p:grpSpPr>
        <p:sp>
          <p:nvSpPr>
            <p:cNvPr id="7" name="Rectangle 6"/>
            <p:cNvSpPr/>
            <p:nvPr/>
          </p:nvSpPr>
          <p:spPr>
            <a:xfrm>
              <a:off x="5428175" y="191286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8176" y="296333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8116" y="218765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  = </a:t>
              </a:r>
              <a:r>
                <a:rPr lang="en-US" sz="2800" dirty="0"/>
                <a:t>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= (-s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, 1)</a:t>
                  </a:r>
                  <a:r>
                    <a:rPr lang="en-US" sz="2400" dirty="0"/>
                    <a:t>  :      </a:t>
                  </a:r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A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/>
                    <a:t> 0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36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75080" y="1300389"/>
            <a:ext cx="3318236" cy="1962479"/>
            <a:chOff x="546334" y="1935872"/>
            <a:chExt cx="3318236" cy="1962479"/>
          </a:xfrm>
        </p:grpSpPr>
        <p:sp>
          <p:nvSpPr>
            <p:cNvPr id="12" name="Rectangle 11"/>
            <p:cNvSpPr/>
            <p:nvPr/>
          </p:nvSpPr>
          <p:spPr>
            <a:xfrm>
              <a:off x="1336393" y="193587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6394" y="298634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334" y="221066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baseline="-25000" dirty="0"/>
                <a:t>1</a:t>
              </a:r>
              <a:r>
                <a:rPr lang="en-US" sz="2800" b="1" dirty="0"/>
                <a:t>  = </a:t>
              </a:r>
              <a:r>
                <a:rPr lang="en-US" sz="2800" dirty="0"/>
                <a:t>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= (-s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, 1)</a:t>
                  </a:r>
                  <a:r>
                    <a:rPr lang="en-US" sz="2400" dirty="0"/>
                    <a:t>  :      </a:t>
                  </a:r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A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/>
                    <a:t> 0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19" t="-10667" r="-188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1081913" y="4376346"/>
            <a:ext cx="6962918" cy="486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2" y="46290"/>
            <a:ext cx="7886700" cy="1325563"/>
          </a:xfrm>
        </p:spPr>
        <p:txBody>
          <a:bodyPr/>
          <a:lstStyle/>
          <a:p>
            <a:pPr algn="ctr"/>
            <a:r>
              <a:rPr lang="en-US" dirty="0" err="1"/>
              <a:t>Ciphertext</a:t>
            </a:r>
            <a:r>
              <a:rPr lang="en-US" dirty="0"/>
              <a:t>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467" y="3718731"/>
                <a:ext cx="8778016" cy="29236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Goal: </a:t>
                </a:r>
                <a:r>
                  <a:rPr lang="en-US" dirty="0"/>
                  <a:t> Given </a:t>
                </a:r>
                <a:r>
                  <a:rPr lang="en-US" dirty="0">
                    <a:solidFill>
                      <a:srgbClr val="FF0000"/>
                    </a:solidFill>
                  </a:rPr>
                  <a:t>“helper info”</a:t>
                </a:r>
                <a:r>
                  <a:rPr lang="en-US" dirty="0"/>
                  <a:t>  and </a:t>
                </a:r>
                <a:r>
                  <a:rPr lang="en-US" b="1" dirty="0">
                    <a:solidFill>
                      <a:srgbClr val="0070C0"/>
                    </a:solidFill>
                  </a:rPr>
                  <a:t>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/>
                  <a:t> find  </a:t>
                </a:r>
                <a:r>
                  <a:rPr lang="en-US" dirty="0">
                    <a:solidFill>
                      <a:srgbClr val="FF0000"/>
                    </a:solidFill>
                  </a:rPr>
                  <a:t>“unmask term” 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b="1" dirty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)R</a:t>
                </a:r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17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Solution:</a:t>
                </a:r>
                <a:r>
                  <a:rPr lang="en-US" dirty="0"/>
                  <a:t> 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helper info: </a:t>
                </a:r>
                <a:r>
                  <a:rPr lang="en-US" dirty="0"/>
                  <a:t> GSW encryptions of each </a:t>
                </a:r>
                <a:r>
                  <a:rPr lang="en-US" dirty="0">
                    <a:solidFill>
                      <a:srgbClr val="0070C0"/>
                    </a:solidFill>
                  </a:rPr>
                  <a:t>R[</a:t>
                </a:r>
                <a:r>
                  <a:rPr lang="en-US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r>
                  <a:rPr lang="en-US" dirty="0"/>
                  <a:t>  under </a:t>
                </a:r>
                <a:r>
                  <a:rPr lang="en-US" b="1" dirty="0">
                    <a:solidFill>
                      <a:srgbClr val="0070C0"/>
                    </a:solidFill>
                  </a:rPr>
                  <a:t>A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	     </a:t>
                </a:r>
                <a:r>
                  <a:rPr lang="en-US" sz="3000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sz="3000" b="1" baseline="-25000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sz="3000" dirty="0">
                    <a:solidFill>
                      <a:srgbClr val="0070C0"/>
                    </a:solidFill>
                  </a:rPr>
                  <a:t> :  t</a:t>
                </a:r>
                <a:r>
                  <a:rPr lang="en-US" sz="30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3000" dirty="0">
                    <a:solidFill>
                      <a:srgbClr val="0070C0"/>
                    </a:solidFill>
                  </a:rPr>
                  <a:t> </a:t>
                </a:r>
                <a:r>
                  <a:rPr lang="en-US" sz="3000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sz="3000" b="1" baseline="-25000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sz="300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000" dirty="0">
                    <a:solidFill>
                      <a:srgbClr val="0070C0"/>
                    </a:solidFill>
                  </a:rPr>
                  <a:t>    R[</a:t>
                </a:r>
                <a:r>
                  <a:rPr lang="en-US" sz="3000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sz="3000" dirty="0">
                    <a:solidFill>
                      <a:srgbClr val="0070C0"/>
                    </a:solidFill>
                  </a:rPr>
                  <a:t>] </a:t>
                </a:r>
                <a:r>
                  <a:rPr lang="en-US" sz="3000" b="1" dirty="0">
                    <a:solidFill>
                      <a:srgbClr val="0070C0"/>
                    </a:solidFill>
                  </a:rPr>
                  <a:t>t</a:t>
                </a:r>
                <a:r>
                  <a:rPr lang="en-US" sz="3000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3000" b="1" dirty="0">
                    <a:solidFill>
                      <a:srgbClr val="0070C0"/>
                    </a:solidFill>
                  </a:rPr>
                  <a:t> G</a:t>
                </a:r>
                <a:endParaRPr lang="en-US" sz="300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unmask term</a:t>
                </a:r>
                <a:r>
                  <a:rPr lang="en-US" dirty="0"/>
                  <a:t>:  Given </a:t>
                </a:r>
                <a:r>
                  <a:rPr lang="en-US" b="1" dirty="0">
                    <a:solidFill>
                      <a:srgbClr val="0070C0"/>
                    </a:solidFill>
                  </a:rPr>
                  <a:t>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,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can  “</a:t>
                </a:r>
                <a:r>
                  <a:rPr lang="en-US" dirty="0" err="1"/>
                  <a:t>homomorphically</a:t>
                </a:r>
                <a:r>
                  <a:rPr lang="en-US" dirty="0"/>
                  <a:t> compute”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   		    D</a:t>
                </a:r>
                <a:r>
                  <a:rPr lang="en-US" dirty="0"/>
                  <a:t>   :  </a:t>
                </a:r>
                <a:r>
                  <a:rPr lang="en-US" dirty="0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D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(b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b="1" dirty="0">
                    <a:solidFill>
                      <a:srgbClr val="0070C0"/>
                    </a:solidFill>
                  </a:rPr>
                  <a:t>- b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)R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467" y="3718731"/>
                <a:ext cx="8778016" cy="2923609"/>
              </a:xfrm>
              <a:blipFill>
                <a:blip r:embed="rId2"/>
                <a:stretch>
                  <a:fillRect l="-1042" t="-4792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4466391" y="1035650"/>
            <a:ext cx="8628" cy="2138871"/>
          </a:xfrm>
          <a:prstGeom prst="straightConnector1">
            <a:avLst/>
          </a:prstGeom>
          <a:ln w="603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86688" y="1300389"/>
            <a:ext cx="3412813" cy="1962479"/>
            <a:chOff x="4638116" y="1912862"/>
            <a:chExt cx="3412813" cy="1962479"/>
          </a:xfrm>
        </p:grpSpPr>
        <p:sp>
          <p:nvSpPr>
            <p:cNvPr id="7" name="Rectangle 6"/>
            <p:cNvSpPr/>
            <p:nvPr/>
          </p:nvSpPr>
          <p:spPr>
            <a:xfrm>
              <a:off x="5428175" y="191286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28176" y="296333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US" sz="2000" b="1" dirty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38116" y="218765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  = </a:t>
              </a:r>
              <a:r>
                <a:rPr lang="en-US" sz="2800" dirty="0"/>
                <a:t>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= (-s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, 1)</a:t>
                  </a:r>
                  <a:r>
                    <a:rPr lang="en-US" sz="2400" dirty="0"/>
                    <a:t>  :      </a:t>
                  </a:r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A</a:t>
                  </a:r>
                  <a:r>
                    <a:rPr lang="en-US" sz="2400" b="1" baseline="-25000" dirty="0"/>
                    <a:t>2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/>
                    <a:t> 0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0" y="3413676"/>
                  <a:ext cx="3324949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36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75080" y="1300389"/>
            <a:ext cx="3318236" cy="1962479"/>
            <a:chOff x="546334" y="1935872"/>
            <a:chExt cx="3318236" cy="1962479"/>
          </a:xfrm>
        </p:grpSpPr>
        <p:sp>
          <p:nvSpPr>
            <p:cNvPr id="12" name="Rectangle 11"/>
            <p:cNvSpPr/>
            <p:nvPr/>
          </p:nvSpPr>
          <p:spPr>
            <a:xfrm>
              <a:off x="1336393" y="1935872"/>
              <a:ext cx="1920798" cy="9889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6394" y="2986347"/>
              <a:ext cx="1920798" cy="297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</a:rPr>
                <a:t> = 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2000" b="1" dirty="0">
                  <a:solidFill>
                    <a:schemeClr val="tx1"/>
                  </a:solidFill>
                </a:rPr>
                <a:t>B+e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6334" y="2210663"/>
              <a:ext cx="1521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baseline="-25000" dirty="0"/>
                <a:t>1</a:t>
              </a:r>
              <a:r>
                <a:rPr lang="en-US" sz="2800" b="1" dirty="0"/>
                <a:t>  = </a:t>
              </a:r>
              <a:r>
                <a:rPr lang="en-US" sz="2800" dirty="0"/>
                <a:t>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= (-s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, 1)</a:t>
                  </a:r>
                  <a:r>
                    <a:rPr lang="en-US" sz="2400" dirty="0"/>
                    <a:t>  :      </a:t>
                  </a:r>
                  <a:r>
                    <a:rPr lang="en-US" sz="2400" b="1" dirty="0"/>
                    <a:t>t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A</a:t>
                  </a:r>
                  <a:r>
                    <a:rPr lang="en-US" sz="2400" b="1" baseline="-25000" dirty="0"/>
                    <a:t>1</a:t>
                  </a:r>
                  <a:r>
                    <a:rPr lang="en-US" sz="24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b="1" dirty="0"/>
                    <a:t> 0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198" y="3436686"/>
                  <a:ext cx="3230372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019" t="-10667" r="-188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86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0"/>
            <a:ext cx="8515350" cy="1325563"/>
          </a:xfrm>
        </p:spPr>
        <p:txBody>
          <a:bodyPr/>
          <a:lstStyle/>
          <a:p>
            <a:pPr algn="ctr"/>
            <a:r>
              <a:rPr lang="en-US" dirty="0"/>
              <a:t>Distributed Decryption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508" y="1326302"/>
                <a:ext cx="9038492" cy="5531698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Expanded</a:t>
                </a:r>
                <a:r>
                  <a:rPr lang="en-US" sz="2800" dirty="0">
                    <a:solidFill>
                      <a:prstClr val="black"/>
                    </a:solidFill>
                  </a:rPr>
                  <a:t> secret key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1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𝑛𝑁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Expanded</a:t>
                </a:r>
                <a:r>
                  <a:rPr lang="en-US" dirty="0"/>
                  <a:t> </a:t>
                </a:r>
                <a:r>
                  <a:rPr lang="en-US" dirty="0" err="1"/>
                  <a:t>ctext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𝑛𝑁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:</a:t>
                </a:r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Compress: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(w)   </a:t>
                </a:r>
                <a:r>
                  <a:rPr lang="en-US" dirty="0"/>
                  <a:t>:</a:t>
                </a:r>
                <a:r>
                  <a:rPr lang="en-US" b="1" dirty="0"/>
                  <a:t>  </a:t>
                </a:r>
                <a:r>
                  <a:rPr lang="en-US" b="1" dirty="0">
                    <a:solidFill>
                      <a:srgbClr val="0070C0"/>
                    </a:solidFill>
                  </a:rPr>
                  <a:t>w </a:t>
                </a:r>
                <a:r>
                  <a:rPr lang="en-US" dirty="0">
                    <a:solidFill>
                      <a:srgbClr val="0070C0"/>
                    </a:solidFill>
                  </a:rPr>
                  <a:t>= (0,…,0,[q/2])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𝑚𝑁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&lt;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&gt;</a:t>
                </a:r>
                <a:r>
                  <a:rPr lang="en-US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(w)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&lt;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[q/2]</a:t>
                </a:r>
              </a:p>
              <a:p>
                <a:endParaRPr lang="en-US" b="1" dirty="0"/>
              </a:p>
              <a:p>
                <a:r>
                  <a:rPr lang="en-US" b="1" dirty="0"/>
                  <a:t>Distributed decryption: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sz="2800" dirty="0"/>
                  <a:t>each party outputs </a:t>
                </a:r>
                <a:r>
                  <a:rPr lang="en-US" sz="2800" i="1" dirty="0">
                    <a:solidFill>
                      <a:srgbClr val="00B050"/>
                    </a:solidFill>
                  </a:rPr>
                  <a:t>partial decryption </a:t>
                </a:r>
              </a:p>
              <a:p>
                <a:pPr marL="457200" lvl="1" indent="0">
                  <a:buNone/>
                </a:pPr>
                <a:r>
                  <a:rPr lang="en-US" sz="2800" i="1" dirty="0">
                    <a:solidFill>
                      <a:srgbClr val="00B050"/>
                    </a:solidFill>
                  </a:rPr>
                  <a:t> 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= &lt;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&gt;   </a:t>
                </a:r>
              </a:p>
              <a:p>
                <a:pPr lvl="1"/>
                <a:r>
                  <a:rPr lang="en-US" sz="2800" dirty="0"/>
                  <a:t>Output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Round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08" y="1326302"/>
                <a:ext cx="9038492" cy="5531698"/>
              </a:xfrm>
              <a:blipFill>
                <a:blip r:embed="rId2"/>
                <a:stretch>
                  <a:fillRect l="-1214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599866" y="3918119"/>
            <a:ext cx="671072" cy="930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baseline="-25000" dirty="0">
                <a:solidFill>
                  <a:schemeClr val="tx1"/>
                </a:solidFill>
              </a:rPr>
              <a:t>1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410758" y="3918119"/>
            <a:ext cx="198735" cy="2730155"/>
          </a:xfrm>
          <a:prstGeom prst="rightBrace">
            <a:avLst>
              <a:gd name="adj1" fmla="val 8333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9493" y="5053368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599866" y="4927931"/>
            <a:ext cx="671072" cy="7051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…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9866" y="5712590"/>
            <a:ext cx="671072" cy="935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</a:t>
            </a:r>
            <a:r>
              <a:rPr lang="en-US" sz="2800" b="1" baseline="-25000" dirty="0" err="1">
                <a:solidFill>
                  <a:schemeClr val="tx1"/>
                </a:solidFill>
              </a:rPr>
              <a:t>N</a:t>
            </a:r>
            <a:endParaRPr lang="en-US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22107" y="4927931"/>
                <a:ext cx="7906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800" b="1" dirty="0"/>
                  <a:t> =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107" y="4927931"/>
                <a:ext cx="790601" cy="523220"/>
              </a:xfrm>
              <a:prstGeom prst="rect">
                <a:avLst/>
              </a:prstGeom>
              <a:blipFill>
                <a:blip r:embed="rId3"/>
                <a:stretch>
                  <a:fillRect t="-10465" r="-461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1" grpId="0" animBg="1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Multi-Key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Spooky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92" y="1441939"/>
                <a:ext cx="9050215" cy="50936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multi-key GSW  FHE:</a:t>
                </a:r>
              </a:p>
              <a:p>
                <a:r>
                  <a:rPr lang="en-US" sz="2400" dirty="0"/>
                  <a:t>Single-key </a:t>
                </a:r>
                <a:r>
                  <a:rPr lang="en-US" sz="2400" dirty="0" err="1"/>
                  <a:t>ctext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Dec</a:t>
                </a:r>
                <a14:m>
                  <m:oMath xmlns:m="http://schemas.openxmlformats.org/officeDocument/2006/math"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ROUND(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Multi-key </a:t>
                </a:r>
                <a:r>
                  <a:rPr lang="en-US" sz="2400" dirty="0" err="1"/>
                  <a:t>ctext</a:t>
                </a:r>
                <a:r>
                  <a:rPr lang="en-US" sz="2400" dirty="0"/>
                  <a:t> is: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Dec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ROUND(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In spooky encryption, we want: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Dec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baseline="-25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=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4"/>
                <a:endParaRPr lang="en-US" sz="1050" dirty="0"/>
              </a:p>
              <a:p>
                <a:r>
                  <a:rPr lang="en-US" sz="2400" dirty="0"/>
                  <a:t>Holds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N=2</a:t>
                </a:r>
                <a:r>
                  <a:rPr lang="en-US" sz="2400" dirty="0"/>
                  <a:t>:     If</a:t>
                </a:r>
                <a:r>
                  <a:rPr lang="en-US" sz="2400" dirty="0">
                    <a:solidFill>
                      <a:srgbClr val="0070C0"/>
                    </a:solidFill>
                  </a:rPr>
                  <a:t> ROUND( </a:t>
                </a:r>
                <a:r>
                  <a: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∑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  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then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∑</a:t>
                </a:r>
                <a:r>
                  <a:rPr lang="en-US" sz="2400" dirty="0">
                    <a:solidFill>
                      <a:srgbClr val="0070C0"/>
                    </a:solidFill>
                  </a:rPr>
                  <a:t>ROUND(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baseline="-25000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  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(</a:t>
                </a:r>
                <a:r>
                  <a:rPr lang="en-US" dirty="0" err="1"/>
                  <a:t>w.o.p</a:t>
                </a:r>
                <a:r>
                  <a:rPr lang="en-US" dirty="0"/>
                  <a:t>.)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2" y="1441939"/>
                <a:ext cx="9050215" cy="5093677"/>
              </a:xfrm>
              <a:blipFill>
                <a:blip r:embed="rId3"/>
                <a:stretch>
                  <a:fillRect l="-1415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828317" y="5521568"/>
            <a:ext cx="1018442" cy="949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e 16"/>
          <p:cNvSpPr/>
          <p:nvPr/>
        </p:nvSpPr>
        <p:spPr>
          <a:xfrm>
            <a:off x="3828317" y="5468815"/>
            <a:ext cx="1018442" cy="1002323"/>
          </a:xfrm>
          <a:prstGeom prst="pie">
            <a:avLst>
              <a:gd name="adj1" fmla="val 0"/>
              <a:gd name="adj2" fmla="val 1086514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6695" y="50940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0897" y="643591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q/2</a:t>
            </a:r>
          </a:p>
        </p:txBody>
      </p:sp>
      <p:cxnSp>
        <p:nvCxnSpPr>
          <p:cNvPr id="21" name="Straight Connector 20"/>
          <p:cNvCxnSpPr>
            <a:stCxn id="18" idx="2"/>
          </p:cNvCxnSpPr>
          <p:nvPr/>
        </p:nvCxnSpPr>
        <p:spPr>
          <a:xfrm>
            <a:off x="4337538" y="5463380"/>
            <a:ext cx="0" cy="175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37538" y="6383428"/>
            <a:ext cx="0" cy="175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31326" y="57383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-q/4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0123" y="574425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q/4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1125" y="5803638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33983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7" grpId="0" animBg="1"/>
      <p:bldP spid="18" grpId="0"/>
      <p:bldP spid="19" grpId="0"/>
      <p:bldP spid="25" grpId="0"/>
      <p:bldP spid="26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Spooky FHE:  2 to N parties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923" y="1711568"/>
                <a:ext cx="8968154" cy="504092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Have: </a:t>
                </a:r>
                <a:r>
                  <a:rPr lang="en-US" dirty="0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),…,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Want: </a:t>
                </a:r>
                <a:r>
                  <a:rPr lang="en-US" dirty="0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),…,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 follows [GMW] MPC:</a:t>
                </a:r>
              </a:p>
              <a:p>
                <a:r>
                  <a:rPr lang="en-US" dirty="0"/>
                  <a:t>Invariant for each wire of circuit that takes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have: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),…,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For addition gate, use single-key homomorphism.</a:t>
                </a:r>
              </a:p>
              <a:p>
                <a:r>
                  <a:rPr lang="en-US" dirty="0"/>
                  <a:t>For multiplication gate, rely on 2-party spooky operations.</a:t>
                </a:r>
              </a:p>
              <a:p>
                <a:pPr lvl="1"/>
                <a:r>
                  <a:rPr lang="en-US" dirty="0"/>
                  <a:t>Have:   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),…,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          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),…,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5"/>
                <a:endParaRPr lang="en-US" dirty="0"/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err="1">
                    <a:solidFill>
                      <a:srgbClr val="0070C0"/>
                    </a:solidFill>
                  </a:rPr>
                  <a:t>i,j</a:t>
                </a:r>
                <a:r>
                  <a:rPr lang="en-US" dirty="0">
                    <a:solidFill>
                      <a:srgbClr val="0070C0"/>
                    </a:solidFill>
                  </a:rPr>
                  <a:t>,</a:t>
                </a:r>
                <a:r>
                  <a:rPr lang="en-US" dirty="0"/>
                  <a:t>  create </a:t>
                </a:r>
                <a:r>
                  <a:rPr lang="en-US" dirty="0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), 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   </a:t>
                </a:r>
                <a:r>
                  <a:rPr lang="en-US" dirty="0" err="1"/>
                  <a:t>s.t.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5"/>
                <a:endParaRPr lang="en-US" dirty="0"/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err="1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, create </a:t>
                </a:r>
                <a:r>
                  <a:rPr lang="en-US" dirty="0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 =  </a:t>
                </a:r>
                <a:r>
                  <a:rPr lang="en-US" dirty="0" err="1">
                    <a:solidFill>
                      <a:srgbClr val="0070C0"/>
                    </a:solidFill>
                  </a:rPr>
                  <a:t>Enc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-25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 baseline="-25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(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23" y="1711568"/>
                <a:ext cx="8968154" cy="5040923"/>
              </a:xfrm>
              <a:blipFill>
                <a:blip r:embed="rId2"/>
                <a:stretch>
                  <a:fillRect l="-1019" t="-2781" b="-1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1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79" y="2642360"/>
            <a:ext cx="3875823" cy="19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1400491" y="3704148"/>
            <a:ext cx="1348688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478438" y="3580091"/>
            <a:ext cx="1181819" cy="21686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Fully Homomorphic Encryption (FHE)  </a:t>
            </a:r>
            <a:r>
              <a:rPr lang="en-US" sz="4800" dirty="0"/>
              <a:t> </a:t>
            </a:r>
            <a:r>
              <a:rPr lang="en-US" sz="2800" dirty="0"/>
              <a:t>[RAD78,Gentry09,…]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119" y="2389050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𝑝𝑘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" y="2389050"/>
                <a:ext cx="115106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5459" y="3018128"/>
                <a:ext cx="2021752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59" y="3018128"/>
                <a:ext cx="2021752" cy="490199"/>
              </a:xfrm>
              <a:prstGeom prst="rect">
                <a:avLst/>
              </a:prstGeom>
              <a:blipFill rotWithShape="0">
                <a:blip r:embed="rId5"/>
                <a:stretch>
                  <a:fillRect r="-15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46300" y="3370945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00" y="3370945"/>
                <a:ext cx="342900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92201" y="2796352"/>
                <a:ext cx="3337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01" y="2796352"/>
                <a:ext cx="333741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6560" y="3959790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60" y="3959790"/>
                <a:ext cx="42639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7654" y="3959790"/>
                <a:ext cx="2701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654" y="3959790"/>
                <a:ext cx="2701958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45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3" y="2875282"/>
            <a:ext cx="654275" cy="9913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23" y="2864539"/>
            <a:ext cx="654275" cy="9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13E4-D22B-49AF-9816-6E4CC94D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Epilogue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2585-64C4-4342-84ED-EE0B657F5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825624"/>
            <a:ext cx="8650224" cy="484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 we do 2-round MPC without multi-key FHE?</a:t>
            </a:r>
          </a:p>
          <a:p>
            <a:pPr marL="0" indent="0">
              <a:buNone/>
            </a:pPr>
            <a:r>
              <a:rPr lang="en-US" dirty="0"/>
              <a:t>   Yes. Can do it from 2-round OT, even without a CRS.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[Garg-Srinivasan18, </a:t>
            </a:r>
            <a:r>
              <a:rPr lang="en-US" dirty="0" err="1">
                <a:solidFill>
                  <a:srgbClr val="C00000"/>
                </a:solidFill>
              </a:rPr>
              <a:t>Benhamouda</a:t>
            </a:r>
            <a:r>
              <a:rPr lang="en-US" dirty="0">
                <a:solidFill>
                  <a:srgbClr val="C00000"/>
                </a:solidFill>
              </a:rPr>
              <a:t>-Lin ’18]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Multikey FHE in the Plain Model (from NTRU+LWE)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[Ananth-Jain-</a:t>
            </a:r>
            <a:r>
              <a:rPr lang="en-US" dirty="0" err="1">
                <a:solidFill>
                  <a:srgbClr val="C00000"/>
                </a:solidFill>
              </a:rPr>
              <a:t>Jin</a:t>
            </a:r>
            <a:r>
              <a:rPr lang="en-US" dirty="0">
                <a:solidFill>
                  <a:srgbClr val="C00000"/>
                </a:solidFill>
              </a:rPr>
              <a:t>-Malavolta ‘20]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Open questions:</a:t>
            </a:r>
          </a:p>
          <a:p>
            <a:pPr lvl="1"/>
            <a:r>
              <a:rPr lang="en-US" dirty="0"/>
              <a:t>Multi-Key FHE in the plain mode from LWE ?</a:t>
            </a:r>
          </a:p>
          <a:p>
            <a:pPr lvl="1"/>
            <a:r>
              <a:rPr lang="en-US" dirty="0"/>
              <a:t>Non-compact Multi-Key FHE from (e.g.) DDH?</a:t>
            </a:r>
          </a:p>
          <a:p>
            <a:pPr lvl="1"/>
            <a:r>
              <a:rPr lang="en-US" dirty="0"/>
              <a:t>Eval complexity &lt;&lt; |circuit size| N</a:t>
            </a:r>
            <a:r>
              <a:rPr lang="en-US" baseline="30000" dirty="0"/>
              <a:t>2   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Spooky-Free Homomorphic Encryption?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43100" y="2892669"/>
            <a:ext cx="534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41563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84" y="1554915"/>
            <a:ext cx="9005978" cy="21824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44" y="37384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22" y="1479432"/>
            <a:ext cx="9005977" cy="2333444"/>
          </a:xfrm>
        </p:spPr>
        <p:txBody>
          <a:bodyPr>
            <a:normAutofit fontScale="92500"/>
          </a:bodyPr>
          <a:lstStyle/>
          <a:p>
            <a:endParaRPr lang="en-US" sz="1050" dirty="0"/>
          </a:p>
          <a:p>
            <a:r>
              <a:rPr lang="en-US" dirty="0"/>
              <a:t>Each party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/>
              <a:t> chooses </a:t>
            </a:r>
            <a:r>
              <a:rPr lang="en-US" dirty="0" err="1">
                <a:solidFill>
                  <a:srgbClr val="0070C0"/>
                </a:solidFill>
              </a:rPr>
              <a:t>pk</a:t>
            </a:r>
            <a:r>
              <a:rPr lang="en-US" baseline="-25000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, sk</a:t>
            </a:r>
            <a:r>
              <a:rPr lang="en-US" baseline="-25000" dirty="0">
                <a:solidFill>
                  <a:srgbClr val="0070C0"/>
                </a:solidFill>
              </a:rPr>
              <a:t>i</a:t>
            </a:r>
            <a:r>
              <a:rPr lang="en-US" baseline="-25000" dirty="0"/>
              <a:t> </a:t>
            </a:r>
            <a:r>
              <a:rPr lang="en-US" dirty="0"/>
              <a:t>broadcasts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baseline="-25000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= </a:t>
            </a:r>
            <a:r>
              <a:rPr lang="en-US" dirty="0" err="1">
                <a:solidFill>
                  <a:srgbClr val="0070C0"/>
                </a:solidFill>
              </a:rPr>
              <a:t>Enc</a:t>
            </a:r>
            <a:r>
              <a:rPr lang="en-US" baseline="-25000" dirty="0" err="1">
                <a:solidFill>
                  <a:srgbClr val="0070C0"/>
                </a:solidFill>
              </a:rPr>
              <a:t>pki</a:t>
            </a:r>
            <a:r>
              <a:rPr lang="en-US" dirty="0">
                <a:solidFill>
                  <a:srgbClr val="0070C0"/>
                </a:solidFill>
              </a:rPr>
              <a:t>(x</a:t>
            </a:r>
            <a:r>
              <a:rPr lang="en-US" baseline="-25000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.  All parties run a </a:t>
            </a:r>
            <a:r>
              <a:rPr lang="en-US" dirty="0">
                <a:solidFill>
                  <a:srgbClr val="00B050"/>
                </a:solidFill>
              </a:rPr>
              <a:t>multi-key FHE </a:t>
            </a:r>
            <a:r>
              <a:rPr lang="en-US" dirty="0" err="1">
                <a:solidFill>
                  <a:srgbClr val="00B050"/>
                </a:solidFill>
              </a:rPr>
              <a:t>eval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get </a:t>
            </a:r>
            <a:r>
              <a:rPr lang="en-US" dirty="0">
                <a:solidFill>
                  <a:srgbClr val="0070C0"/>
                </a:solidFill>
              </a:rPr>
              <a:t>c* = Enc</a:t>
            </a:r>
            <a:r>
              <a:rPr lang="en-US" baseline="-25000" dirty="0">
                <a:solidFill>
                  <a:srgbClr val="0070C0"/>
                </a:solidFill>
              </a:rPr>
              <a:t>pk1,…,</a:t>
            </a:r>
            <a:r>
              <a:rPr lang="en-US" baseline="-25000" dirty="0" err="1">
                <a:solidFill>
                  <a:srgbClr val="0070C0"/>
                </a:solidFill>
              </a:rPr>
              <a:t>pkn</a:t>
            </a:r>
            <a:r>
              <a:rPr lang="en-US" dirty="0">
                <a:solidFill>
                  <a:srgbClr val="0070C0"/>
                </a:solidFill>
              </a:rPr>
              <a:t>( f(x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,…,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 )</a:t>
            </a:r>
            <a:r>
              <a:rPr lang="en-US" dirty="0"/>
              <a:t>. </a:t>
            </a:r>
          </a:p>
          <a:p>
            <a:pPr lvl="3"/>
            <a:endParaRPr lang="en-US" sz="2800" dirty="0"/>
          </a:p>
          <a:p>
            <a:r>
              <a:rPr lang="en-US" dirty="0"/>
              <a:t>Parties run a </a:t>
            </a:r>
            <a:r>
              <a:rPr lang="en-US" i="1" dirty="0">
                <a:solidFill>
                  <a:srgbClr val="00B050"/>
                </a:solidFill>
              </a:rPr>
              <a:t>distributed decryption </a:t>
            </a:r>
            <a:r>
              <a:rPr lang="en-US" dirty="0"/>
              <a:t>to recover </a:t>
            </a:r>
            <a:r>
              <a:rPr lang="en-US" dirty="0">
                <a:solidFill>
                  <a:srgbClr val="0070C0"/>
                </a:solidFill>
              </a:rPr>
              <a:t>y =  f(x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,…,</a:t>
            </a:r>
            <a:r>
              <a:rPr lang="en-US" dirty="0" err="1">
                <a:solidFill>
                  <a:srgbClr val="0070C0"/>
                </a:solidFill>
              </a:rPr>
              <a:t>x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124861"/>
            <a:ext cx="9097993" cy="2654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/>
          </a:p>
          <a:p>
            <a:r>
              <a:rPr lang="en-US" dirty="0"/>
              <a:t>Secure for “all-but-one” corruption. Proving security for arbitrary corruptions requires some more work.</a:t>
            </a:r>
          </a:p>
          <a:p>
            <a:r>
              <a:rPr lang="en-US" dirty="0"/>
              <a:t>Need NIZKs for malicious security (but no coin flipping). 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Can we get rid of the CRS in honest-but-curious setting?</a:t>
            </a:r>
          </a:p>
          <a:p>
            <a:pPr lvl="1"/>
            <a:r>
              <a:rPr lang="en-US" dirty="0"/>
              <a:t>Can we get 2 or even 3 rounds under different/weaker assumptions?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30" y="20301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GSW FHE:  Key Generation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9015" y="2053085"/>
            <a:ext cx="4065912" cy="1369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9015" y="3483791"/>
            <a:ext cx="4063042" cy="395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 = </a:t>
            </a:r>
            <a:r>
              <a:rPr lang="en-US" sz="3600" b="1" dirty="0" err="1">
                <a:solidFill>
                  <a:schemeClr val="tx1"/>
                </a:solidFill>
              </a:rPr>
              <a:t>sB+e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065706" y="2053086"/>
            <a:ext cx="216737" cy="1826658"/>
          </a:xfrm>
          <a:prstGeom prst="rightBrace">
            <a:avLst>
              <a:gd name="adj1" fmla="val 8333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64441" y="274148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5826135" y="-321629"/>
            <a:ext cx="168803" cy="4063042"/>
          </a:xfrm>
          <a:prstGeom prst="rightBrace">
            <a:avLst>
              <a:gd name="adj1" fmla="val 8333"/>
              <a:gd name="adj2" fmla="val 516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81837" y="1089069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01515"/>
            <a:ext cx="396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Public Key:  </a:t>
            </a:r>
            <a:r>
              <a:rPr lang="en-US" sz="3600" b="1" dirty="0"/>
              <a:t>A  = </a:t>
            </a:r>
            <a:r>
              <a:rPr lang="en-US" sz="3600" dirty="0"/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515" y="5026253"/>
                <a:ext cx="5303952" cy="696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Secret Key:   </a:t>
                </a:r>
                <a:r>
                  <a:rPr lang="en-US" sz="3600" b="1" dirty="0"/>
                  <a:t>t  = (-s,1)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5026253"/>
                <a:ext cx="5303952" cy="696153"/>
              </a:xfrm>
              <a:prstGeom prst="rect">
                <a:avLst/>
              </a:prstGeom>
              <a:blipFill rotWithShape="0">
                <a:blip r:embed="rId2"/>
                <a:stretch>
                  <a:fillRect l="-3563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5794" y="5937251"/>
                <a:ext cx="39131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>
                    <a:solidFill>
                      <a:srgbClr val="00B050"/>
                    </a:solidFill>
                  </a:rPr>
                  <a:t>Remember:</a:t>
                </a:r>
                <a:r>
                  <a:rPr lang="en-US" sz="3600" i="1" dirty="0">
                    <a:solidFill>
                      <a:srgbClr val="00B050"/>
                    </a:solidFill>
                  </a:rPr>
                  <a:t>   </a:t>
                </a:r>
                <a:r>
                  <a:rPr lang="en-US" sz="3600" b="1" dirty="0" err="1"/>
                  <a:t>tA</a:t>
                </a:r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600" b="1" dirty="0"/>
                  <a:t> 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4" y="5937251"/>
                <a:ext cx="391312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673" t="-14151" r="-373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3515" y="3180386"/>
                <a:ext cx="1596527" cy="629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5" y="3180386"/>
                <a:ext cx="1596527" cy="6290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540" y="1940355"/>
                <a:ext cx="8009059" cy="401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70C0"/>
                    </a:solidFill>
                  </a:rPr>
                  <a:t>Enc</a:t>
                </a:r>
                <a:r>
                  <a:rPr lang="en-US" sz="3600" baseline="-25000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sz="3600" dirty="0">
                    <a:solidFill>
                      <a:srgbClr val="0070C0"/>
                    </a:solidFill>
                  </a:rPr>
                  <a:t>(x):  </a:t>
                </a:r>
                <a:r>
                  <a:rPr lang="en-US" sz="3600" dirty="0"/>
                  <a:t>encryption of bit </a:t>
                </a:r>
                <a:r>
                  <a:rPr lang="en-US" sz="3600" dirty="0">
                    <a:solidFill>
                      <a:srgbClr val="0070C0"/>
                    </a:solidFill>
                  </a:rPr>
                  <a:t>x</a:t>
                </a:r>
                <a:r>
                  <a:rPr lang="en-US" sz="3600" dirty="0"/>
                  <a:t> under </a:t>
                </a:r>
                <a:r>
                  <a:rPr lang="en-US" sz="3600" dirty="0" err="1">
                    <a:solidFill>
                      <a:srgbClr val="0070C0"/>
                    </a:solidFill>
                  </a:rPr>
                  <a:t>pk</a:t>
                </a:r>
                <a:r>
                  <a:rPr lang="en-US" sz="3600" dirty="0">
                    <a:solidFill>
                      <a:srgbClr val="0070C0"/>
                    </a:solidFill>
                  </a:rPr>
                  <a:t>=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A</a:t>
                </a:r>
              </a:p>
              <a:p>
                <a:r>
                  <a:rPr lang="en-US" sz="3600" b="1" dirty="0">
                    <a:solidFill>
                      <a:srgbClr val="0070C0"/>
                    </a:solidFill>
                  </a:rPr>
                  <a:t>C = AR + </a:t>
                </a:r>
                <a:r>
                  <a:rPr lang="en-US" sz="36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sz="3600" b="1" dirty="0" err="1">
                    <a:solidFill>
                      <a:srgbClr val="0070C0"/>
                    </a:solidFill>
                  </a:rPr>
                  <a:t>G</a:t>
                </a:r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sz="3600" dirty="0"/>
              </a:p>
              <a:p>
                <a:r>
                  <a:rPr lang="en-US" sz="3600" b="1" dirty="0">
                    <a:solidFill>
                      <a:srgbClr val="0070C0"/>
                    </a:solidFill>
                  </a:rPr>
                  <a:t>R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{0,1}</a:t>
                </a:r>
                <a:r>
                  <a:rPr lang="en-US" sz="3600" baseline="30000" dirty="0">
                    <a:solidFill>
                      <a:srgbClr val="0070C0"/>
                    </a:solidFill>
                  </a:rPr>
                  <a:t>m x m 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r>
                  <a:rPr lang="en-US" sz="3600" dirty="0"/>
                  <a:t>is random</a:t>
                </a:r>
              </a:p>
              <a:p>
                <a:r>
                  <a:rPr lang="en-US" sz="3600" b="1" dirty="0">
                    <a:solidFill>
                      <a:srgbClr val="0070C0"/>
                    </a:solidFill>
                  </a:rPr>
                  <a:t>G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3600" dirty="0"/>
                  <a:t> is a public “gadget matrix”</a:t>
                </a:r>
              </a:p>
              <a:p>
                <a:endParaRPr lang="en-US" sz="3600" dirty="0"/>
              </a:p>
              <a:p>
                <a:r>
                  <a:rPr lang="en-US" sz="3600" u="sng" dirty="0">
                    <a:solidFill>
                      <a:srgbClr val="00B050"/>
                    </a:solidFill>
                  </a:rPr>
                  <a:t>Remember</a:t>
                </a:r>
                <a:r>
                  <a:rPr lang="en-US" sz="3600" dirty="0">
                    <a:solidFill>
                      <a:srgbClr val="00B050"/>
                    </a:solidFill>
                  </a:rPr>
                  <a:t>: </a:t>
                </a:r>
                <a:r>
                  <a:rPr lang="en-US" sz="3600" b="1" dirty="0" err="1">
                    <a:solidFill>
                      <a:srgbClr val="0070C0"/>
                    </a:solidFill>
                  </a:rPr>
                  <a:t>tC</a:t>
                </a:r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 x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tG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0" y="1940355"/>
                <a:ext cx="8009059" cy="4013086"/>
              </a:xfrm>
              <a:prstGeom prst="rect">
                <a:avLst/>
              </a:prstGeom>
              <a:blipFill rotWithShape="1">
                <a:blip r:embed="rId2"/>
                <a:stretch>
                  <a:fillRect l="-2361" t="-2276" b="-4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709830" y="203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GSW FHE:  Encryption</a:t>
            </a:r>
          </a:p>
        </p:txBody>
      </p:sp>
    </p:spTree>
    <p:extLst>
      <p:ext uri="{BB962C8B-B14F-4D97-AF65-F5344CB8AC3E}">
        <p14:creationId xmlns:p14="http://schemas.microsoft.com/office/powerpoint/2010/main" val="9680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 idx="4294967295"/>
          </p:nvPr>
        </p:nvSpPr>
        <p:spPr>
          <a:xfrm>
            <a:off x="375047" y="151805"/>
            <a:ext cx="7804547" cy="1518047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lang="en-US" sz="3164" dirty="0"/>
              <a:t>Gadget Matrix </a:t>
            </a:r>
            <a:r>
              <a:rPr lang="en-US" sz="3164" b="1" dirty="0"/>
              <a:t>G</a:t>
            </a:r>
            <a:r>
              <a:rPr sz="3164" dirty="0"/>
              <a:t> </a:t>
            </a:r>
          </a:p>
          <a:p>
            <a:pPr lvl="0" algn="ctr">
              <a:defRPr sz="1800"/>
            </a:pPr>
            <a:r>
              <a:rPr sz="2812" dirty="0"/>
              <a:t>[</a:t>
            </a:r>
            <a:r>
              <a:rPr sz="2812" dirty="0" err="1"/>
              <a:t>Micciancio</a:t>
            </a:r>
            <a:r>
              <a:rPr lang="en-US" sz="2812" dirty="0" err="1"/>
              <a:t>-</a:t>
            </a:r>
            <a:r>
              <a:rPr sz="2812" dirty="0" err="1"/>
              <a:t>Peik</a:t>
            </a:r>
            <a:r>
              <a:rPr lang="en-US" sz="2812" dirty="0" err="1"/>
              <a:t>e</a:t>
            </a:r>
            <a:r>
              <a:rPr sz="2812" dirty="0" err="1"/>
              <a:t>rt</a:t>
            </a:r>
            <a:r>
              <a:rPr sz="2812" dirty="0"/>
              <a:t> ’12]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03517" y="1825625"/>
                <a:ext cx="8712679" cy="459242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Gadget matrix  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efficiently computable function 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) </a:t>
                </a:r>
                <a:r>
                  <a:rPr lang="en-US" dirty="0"/>
                  <a:t>such that:</a:t>
                </a:r>
              </a:p>
              <a:p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 for all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C :   GG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(C) = C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Implementation:</a:t>
                </a:r>
              </a:p>
              <a:p>
                <a:r>
                  <a:rPr lang="en-US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dirty="0"/>
                  <a:t>  is the “bit </a:t>
                </a:r>
                <a:r>
                  <a:rPr lang="en-US" dirty="0" err="1"/>
                  <a:t>decomp</a:t>
                </a:r>
                <a:r>
                  <a:rPr lang="en-US" dirty="0"/>
                  <a:t>” function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 G</a:t>
                </a:r>
                <a:r>
                  <a:rPr lang="en-US" dirty="0"/>
                  <a:t>     consists of “powers-of-2”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7" y="1825625"/>
                <a:ext cx="8712679" cy="4592428"/>
              </a:xfrm>
              <a:prstGeom prst="rect">
                <a:avLst/>
              </a:prstGeom>
              <a:blipFill rotWithShape="0">
                <a:blip r:embed="rId2"/>
                <a:stretch>
                  <a:fillRect l="-1470" r="-980" b="-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1253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1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GSW FHE: 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660" y="1825625"/>
                <a:ext cx="829969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Assume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,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encrypt bits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dirty="0"/>
                  <a:t>respectively: </a:t>
                </a: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tG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Addition:</a:t>
                </a:r>
                <a:r>
                  <a:rPr lang="en-US" dirty="0"/>
                  <a:t> 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:r>
                  <a:rPr lang="en-US" b="1" dirty="0">
                    <a:solidFill>
                      <a:srgbClr val="0070C0"/>
                    </a:solidFill>
                  </a:rPr>
                  <a:t> t(C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 +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tG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Multiplication:</a:t>
                </a:r>
                <a:r>
                  <a:rPr lang="en-US" dirty="0"/>
                  <a:t> 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tG </a:t>
                </a:r>
                <a:r>
                  <a:rPr lang="en-US" dirty="0">
                    <a:solidFill>
                      <a:srgbClr val="0070C0"/>
                    </a:solidFill>
                  </a:rPr>
                  <a:t>+ </a:t>
                </a:r>
                <a:r>
                  <a:rPr lang="en-US" b="1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t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tG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660" y="1825625"/>
                <a:ext cx="8299690" cy="4351338"/>
              </a:xfrm>
              <a:blipFill rotWithShape="0">
                <a:blip r:embed="rId2"/>
                <a:stretch>
                  <a:fillRect l="-1468" t="-2241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9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1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The GSW FHE: 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Assume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,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encrypt bits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  </a:t>
                </a:r>
                <a:r>
                  <a:rPr lang="en-US" dirty="0"/>
                  <a:t>respectively: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  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tC</a:t>
                </a:r>
                <a:r>
                  <a:rPr lang="en-US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tG</a:t>
                </a:r>
                <a:r>
                  <a:rPr lang="en-US" b="1" dirty="0">
                    <a:solidFill>
                      <a:srgbClr val="0070C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e</a:t>
                </a:r>
                <a:r>
                  <a:rPr lang="en-US" b="1" baseline="-25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baseline="-25000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tG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 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Addition:</a:t>
                </a:r>
                <a:r>
                  <a:rPr lang="en-US" dirty="0"/>
                  <a:t>  </a:t>
                </a:r>
                <a:r>
                  <a:rPr lang="en-US" b="1" dirty="0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+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:r>
                  <a:rPr lang="en-US" b="1" dirty="0">
                    <a:solidFill>
                      <a:srgbClr val="0070C0"/>
                    </a:solidFill>
                  </a:rPr>
                  <a:t> t(C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+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 + 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tG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Multiplication:</a:t>
                </a:r>
                <a:r>
                  <a:rPr lang="en-US" dirty="0"/>
                  <a:t>  </a:t>
                </a:r>
                <a:r>
                  <a:rPr lang="en-US" b="1" dirty="0" err="1">
                    <a:solidFill>
                      <a:srgbClr val="0070C0"/>
                    </a:solidFill>
                  </a:rPr>
                  <a:t>C</a:t>
                </a:r>
                <a:r>
                  <a:rPr lang="en-US" b="1" baseline="300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 =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 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tC</a:t>
                </a:r>
                <a:r>
                  <a:rPr lang="en-US" b="1" baseline="30000" dirty="0" err="1">
                    <a:solidFill>
                      <a:srgbClr val="0070C0"/>
                    </a:solidFill>
                  </a:rPr>
                  <a:t>x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tG </a:t>
                </a:r>
                <a:r>
                  <a:rPr lang="en-US" dirty="0">
                    <a:solidFill>
                      <a:srgbClr val="0070C0"/>
                    </a:solidFill>
                  </a:rPr>
                  <a:t>+ </a:t>
                </a:r>
                <a:r>
                  <a:rPr lang="en-US" b="1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>
                    <a:solidFill>
                      <a:srgbClr val="0070C0"/>
                    </a:solidFill>
                  </a:rPr>
                  <a:t>) </a:t>
                </a:r>
                <a:r>
                  <a:rPr lang="en-US" b="1" dirty="0">
                    <a:solidFill>
                      <a:srgbClr val="0070C0"/>
                    </a:solidFill>
                  </a:rPr>
                  <a:t>G</a:t>
                </a:r>
                <a:r>
                  <a:rPr lang="en-US" b="1" baseline="30000" dirty="0">
                    <a:solidFill>
                      <a:srgbClr val="0070C0"/>
                    </a:solidFill>
                  </a:rPr>
                  <a:t>-1</a:t>
                </a:r>
                <a:r>
                  <a:rPr lang="en-US" b="1" dirty="0">
                    <a:solidFill>
                      <a:srgbClr val="0070C0"/>
                    </a:solidFill>
                  </a:rPr>
                  <a:t>(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</a:rPr>
                  <a:t>t C</a:t>
                </a:r>
                <a:r>
                  <a:rPr lang="en-US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en-US" b="1" dirty="0">
                    <a:solidFill>
                      <a:srgbClr val="0070C0"/>
                    </a:solidFill>
                  </a:rPr>
                  <a:t>tG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60" y="1876424"/>
                <a:ext cx="8671165" cy="3894648"/>
              </a:xfrm>
              <a:blipFill rotWithShape="1">
                <a:blip r:embed="rId2"/>
                <a:stretch>
                  <a:fillRect l="-1405" t="-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1354" y="6004922"/>
            <a:ext cx="776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</a:t>
            </a:r>
            <a:r>
              <a:rPr lang="en-US" sz="2800" b="1" baseline="30000" dirty="0">
                <a:solidFill>
                  <a:srgbClr val="0070C0"/>
                </a:solidFill>
              </a:rPr>
              <a:t>-1 </a:t>
            </a:r>
            <a:r>
              <a:rPr lang="en-US" sz="2800" dirty="0"/>
              <a:t>is a function </a:t>
            </a:r>
            <a:r>
              <a:rPr lang="en-US" sz="2800" dirty="0" err="1"/>
              <a:t>s.t.</a:t>
            </a:r>
            <a:r>
              <a:rPr lang="en-US" sz="2800" b="1" dirty="0">
                <a:solidFill>
                  <a:srgbClr val="0070C0"/>
                </a:solidFill>
              </a:rPr>
              <a:t>  GG</a:t>
            </a:r>
            <a:r>
              <a:rPr lang="en-US" sz="2800" b="1" baseline="30000" dirty="0">
                <a:solidFill>
                  <a:srgbClr val="0070C0"/>
                </a:solidFill>
              </a:rPr>
              <a:t>-1</a:t>
            </a:r>
            <a:r>
              <a:rPr lang="en-US" sz="2800" b="1" dirty="0">
                <a:solidFill>
                  <a:srgbClr val="0070C0"/>
                </a:solidFill>
              </a:rPr>
              <a:t>(C)=C   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070C0"/>
                </a:solidFill>
              </a:rPr>
              <a:t>G</a:t>
            </a:r>
            <a:r>
              <a:rPr lang="en-US" sz="2800" b="1" baseline="30000" dirty="0">
                <a:solidFill>
                  <a:srgbClr val="0070C0"/>
                </a:solidFill>
              </a:rPr>
              <a:t>-1</a:t>
            </a:r>
            <a:r>
              <a:rPr lang="en-US" sz="2800" b="1" dirty="0">
                <a:solidFill>
                  <a:srgbClr val="0070C0"/>
                </a:solidFill>
              </a:rPr>
              <a:t>(C) </a:t>
            </a:r>
            <a:r>
              <a:rPr lang="en-US" sz="2800" dirty="0"/>
              <a:t>is small.</a:t>
            </a:r>
          </a:p>
        </p:txBody>
      </p:sp>
    </p:spTree>
    <p:extLst>
      <p:ext uri="{BB962C8B-B14F-4D97-AF65-F5344CB8AC3E}">
        <p14:creationId xmlns:p14="http://schemas.microsoft.com/office/powerpoint/2010/main" val="98121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989166" y="2294872"/>
            <a:ext cx="2151185" cy="84524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55323" y="3700453"/>
            <a:ext cx="1728982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Multi-Key 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936916" y="3753485"/>
            <a:ext cx="2093138" cy="3105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89166" y="4082635"/>
            <a:ext cx="2151185" cy="139460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75" y="2744380"/>
            <a:ext cx="3564069" cy="1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blipFill rotWithShape="1">
                <a:blip r:embed="rId9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86906" y="4330362"/>
                <a:ext cx="28957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???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06" y="4330362"/>
                <a:ext cx="2895728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" y="1537200"/>
            <a:ext cx="562020" cy="8515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" y="3341072"/>
            <a:ext cx="544146" cy="8515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" y="5477244"/>
            <a:ext cx="556342" cy="851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587" r="-370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blipFill rotWithShape="0"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47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058" r="-529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blipFill rotWithShape="1"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0" grpId="0"/>
      <p:bldP spid="43" grpId="0"/>
      <p:bldP spid="3" grpId="0"/>
      <p:bldP spid="49" grpId="0"/>
      <p:bldP spid="50" grpId="0"/>
      <p:bldP spid="51" grpId="0"/>
      <p:bldP spid="52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989166" y="2294872"/>
            <a:ext cx="2151185" cy="84524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55323" y="3700453"/>
            <a:ext cx="1728982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Multi-Key 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936916" y="3753485"/>
            <a:ext cx="2093138" cy="3105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89166" y="4082635"/>
            <a:ext cx="2151185" cy="139460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75" y="2744380"/>
            <a:ext cx="3564069" cy="1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blipFill rotWithShape="1">
                <a:blip r:embed="rId9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" y="1537200"/>
            <a:ext cx="562020" cy="8515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" y="3341072"/>
            <a:ext cx="544146" cy="8515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" y="5477244"/>
            <a:ext cx="556342" cy="851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587" r="-370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blipFill rotWithShape="0"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47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058" r="-529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blipFill rotWithShape="1"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386906" y="4330362"/>
                <a:ext cx="377904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06" y="4330362"/>
                <a:ext cx="3779048" cy="507960"/>
              </a:xfrm>
              <a:prstGeom prst="rect">
                <a:avLst/>
              </a:prstGeom>
              <a:blipFill rotWithShape="1">
                <a:blip r:embed="rId1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97" y="4929306"/>
            <a:ext cx="562020" cy="8515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69" y="4910301"/>
            <a:ext cx="544146" cy="8515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72" y="4902505"/>
            <a:ext cx="556342" cy="8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989166" y="2294872"/>
            <a:ext cx="2151185" cy="84524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55323" y="3700453"/>
            <a:ext cx="1728982" cy="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Multi-Key 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321" y="3140112"/>
                <a:ext cx="74078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936916" y="3753485"/>
            <a:ext cx="2093138" cy="3105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89166" y="4082635"/>
            <a:ext cx="2151185" cy="139460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75" y="2744380"/>
            <a:ext cx="3564069" cy="1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87" y="3039404"/>
                <a:ext cx="3429000" cy="830997"/>
              </a:xfrm>
              <a:prstGeom prst="rect">
                <a:avLst/>
              </a:prstGeom>
              <a:blipFill rotWithShape="1">
                <a:blip r:embed="rId9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" y="1537200"/>
            <a:ext cx="562020" cy="8515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" y="3341072"/>
            <a:ext cx="544146" cy="8515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" y="5477244"/>
            <a:ext cx="556342" cy="851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587" r="-370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blipFill rotWithShape="0"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1587" r="-47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1058" r="-529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blipFill rotWithShape="1"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386906" y="4330362"/>
                <a:ext cx="377904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06" y="4330362"/>
                <a:ext cx="3779048" cy="507960"/>
              </a:xfrm>
              <a:prstGeom prst="rect">
                <a:avLst/>
              </a:prstGeom>
              <a:blipFill rotWithShape="1">
                <a:blip r:embed="rId19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97" y="4929306"/>
            <a:ext cx="562020" cy="8515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69" y="4910301"/>
            <a:ext cx="544146" cy="8515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72" y="4902505"/>
            <a:ext cx="556342" cy="8515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866274" y="5903016"/>
            <a:ext cx="1649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Distributed </a:t>
            </a:r>
          </a:p>
          <a:p>
            <a:r>
              <a:rPr lang="en-US" sz="2400" dirty="0"/>
              <a:t>decryption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5630182" y="5895830"/>
            <a:ext cx="271849" cy="32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6405718" y="5885383"/>
            <a:ext cx="271849" cy="32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7170031" y="5895830"/>
            <a:ext cx="271849" cy="32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55674" y="6225434"/>
                <a:ext cx="36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74" y="6225434"/>
                <a:ext cx="366639" cy="369332"/>
              </a:xfrm>
              <a:prstGeom prst="rect">
                <a:avLst/>
              </a:prstGeom>
              <a:blipFill rotWithShape="1">
                <a:blip r:embed="rId20"/>
                <a:stretch>
                  <a:fillRect l="-18033" r="-65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25291" y="6271601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91" y="6271601"/>
                <a:ext cx="373756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19672" r="-65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8730" y="6272051"/>
                <a:ext cx="373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30" y="6272051"/>
                <a:ext cx="373756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19672" r="-65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Down Arrow 56"/>
          <p:cNvSpPr/>
          <p:nvPr/>
        </p:nvSpPr>
        <p:spPr>
          <a:xfrm rot="16200000">
            <a:off x="7606907" y="6340206"/>
            <a:ext cx="271849" cy="32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963177" y="6288012"/>
                <a:ext cx="6755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177" y="6288012"/>
                <a:ext cx="675570" cy="369332"/>
              </a:xfrm>
              <a:prstGeom prst="rect">
                <a:avLst/>
              </a:prstGeom>
              <a:blipFill rotWithShape="1">
                <a:blip r:embed="rId23"/>
                <a:stretch>
                  <a:fillRect l="-15315" r="-162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39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36592"/>
          </a:xfrm>
        </p:spPr>
        <p:txBody>
          <a:bodyPr>
            <a:normAutofit/>
          </a:bodyPr>
          <a:lstStyle/>
          <a:p>
            <a:r>
              <a:rPr lang="en-US" dirty="0"/>
              <a:t>Proposed by</a:t>
            </a:r>
            <a:r>
              <a:rPr lang="en-US" dirty="0">
                <a:solidFill>
                  <a:srgbClr val="C00000"/>
                </a:solidFill>
              </a:rPr>
              <a:t> [</a:t>
            </a:r>
            <a:r>
              <a:rPr lang="en-US" dirty="0" err="1">
                <a:solidFill>
                  <a:srgbClr val="C00000"/>
                </a:solidFill>
              </a:rPr>
              <a:t>LopezAlt</a:t>
            </a:r>
            <a:r>
              <a:rPr lang="en-US" dirty="0">
                <a:solidFill>
                  <a:srgbClr val="C00000"/>
                </a:solidFill>
              </a:rPr>
              <a:t>-Tromer-</a:t>
            </a:r>
            <a:r>
              <a:rPr lang="en-US" dirty="0" err="1">
                <a:solidFill>
                  <a:srgbClr val="C00000"/>
                </a:solidFill>
              </a:rPr>
              <a:t>Vaikunatnathan</a:t>
            </a:r>
            <a:r>
              <a:rPr lang="en-US" dirty="0">
                <a:solidFill>
                  <a:srgbClr val="C00000"/>
                </a:solidFill>
              </a:rPr>
              <a:t> ‘12]</a:t>
            </a:r>
          </a:p>
          <a:p>
            <a:pPr lvl="1"/>
            <a:r>
              <a:rPr lang="en-US" dirty="0"/>
              <a:t>construction based on hard problems over ideal lattices</a:t>
            </a:r>
          </a:p>
          <a:p>
            <a:pPr lvl="1"/>
            <a:r>
              <a:rPr lang="en-US" dirty="0"/>
              <a:t>no distributed decryption</a:t>
            </a:r>
          </a:p>
          <a:p>
            <a:pPr lvl="1"/>
            <a:endParaRPr lang="en-US" dirty="0"/>
          </a:p>
          <a:p>
            <a:r>
              <a:rPr lang="en-US" dirty="0"/>
              <a:t>Construction from LWE </a:t>
            </a:r>
            <a:r>
              <a:rPr lang="en-US" dirty="0">
                <a:solidFill>
                  <a:srgbClr val="C00000"/>
                </a:solidFill>
              </a:rPr>
              <a:t>[Clear-</a:t>
            </a:r>
            <a:r>
              <a:rPr lang="en-US" dirty="0" err="1">
                <a:solidFill>
                  <a:srgbClr val="C00000"/>
                </a:solidFill>
              </a:rPr>
              <a:t>McGoldrick</a:t>
            </a:r>
            <a:r>
              <a:rPr lang="en-US" dirty="0">
                <a:solidFill>
                  <a:srgbClr val="C00000"/>
                </a:solidFill>
              </a:rPr>
              <a:t> ‘15] </a:t>
            </a:r>
            <a:endParaRPr lang="en-US" dirty="0"/>
          </a:p>
          <a:p>
            <a:pPr lvl="1"/>
            <a:r>
              <a:rPr lang="en-US" dirty="0"/>
              <a:t>complicated construction, no distributed decryption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This talk  </a:t>
            </a:r>
            <a:r>
              <a:rPr lang="en-US" sz="2800" dirty="0">
                <a:solidFill>
                  <a:srgbClr val="C00000"/>
                </a:solidFill>
              </a:rPr>
              <a:t>[Mukherjee-</a:t>
            </a:r>
            <a:r>
              <a:rPr lang="en-US" sz="2800" dirty="0">
                <a:solidFill>
                  <a:srgbClr val="00B050"/>
                </a:solidFill>
              </a:rPr>
              <a:t>W</a:t>
            </a:r>
            <a:r>
              <a:rPr lang="en-US" sz="2800" dirty="0">
                <a:solidFill>
                  <a:srgbClr val="C00000"/>
                </a:solidFill>
              </a:rPr>
              <a:t> ‘16]</a:t>
            </a:r>
            <a:r>
              <a:rPr lang="en-US" sz="2800" dirty="0"/>
              <a:t>:</a:t>
            </a:r>
          </a:p>
          <a:p>
            <a:pPr lvl="1"/>
            <a:r>
              <a:rPr lang="en-US" dirty="0"/>
              <a:t>simplified construction from LWE </a:t>
            </a:r>
          </a:p>
          <a:p>
            <a:pPr lvl="1"/>
            <a:r>
              <a:rPr lang="en-US" dirty="0"/>
              <a:t>distributed decryption (crucial in applications)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 on Multi-Key FHE</a:t>
            </a:r>
          </a:p>
        </p:txBody>
      </p:sp>
    </p:spTree>
    <p:extLst>
      <p:ext uri="{BB962C8B-B14F-4D97-AF65-F5344CB8AC3E}">
        <p14:creationId xmlns:p14="http://schemas.microsoft.com/office/powerpoint/2010/main" val="22755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20" y="3326958"/>
                <a:ext cx="2511852" cy="493405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989166" y="2294872"/>
            <a:ext cx="2151185" cy="84524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Spooky 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9" y="1066431"/>
                <a:ext cx="115106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587" r="-370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80" y="1780716"/>
                <a:ext cx="2511852" cy="493405"/>
              </a:xfrm>
              <a:prstGeom prst="rect">
                <a:avLst/>
              </a:prstGeom>
              <a:blipFill rotWithShape="0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0" y="2294872"/>
                <a:ext cx="54957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" y="2819023"/>
                <a:ext cx="115106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587" r="-476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" y="4981823"/>
                <a:ext cx="1151062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058" r="-529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81" y="4082635"/>
                <a:ext cx="556691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3" y="6280599"/>
                <a:ext cx="556691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936916" y="3753485"/>
            <a:ext cx="2093138" cy="3105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989166" y="4082635"/>
            <a:ext cx="2151185" cy="139460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02" y="5530892"/>
                <a:ext cx="2774617" cy="493405"/>
              </a:xfrm>
              <a:prstGeom prst="rect">
                <a:avLst/>
              </a:prstGeom>
              <a:blipFill rotWithShape="1"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http://www.gamesparks.com/wp-content/uploads/2013/07/the-clou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80" y="3039567"/>
            <a:ext cx="2285404" cy="11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5009686" y="1946849"/>
            <a:ext cx="1744797" cy="134991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549292" y="3699754"/>
            <a:ext cx="1351840" cy="15529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75849" y="4041462"/>
            <a:ext cx="1578634" cy="139442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225212" y="2236390"/>
                <a:ext cx="2451953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212" y="2236390"/>
                <a:ext cx="2451953" cy="493405"/>
              </a:xfrm>
              <a:prstGeom prst="rect">
                <a:avLst/>
              </a:prstGeom>
              <a:blipFill rotWithShape="0">
                <a:blip r:embed="rId1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96677" y="3326958"/>
                <a:ext cx="891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677" y="3326958"/>
                <a:ext cx="891719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468674" y="3951311"/>
                <a:ext cx="2466188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674" y="3951311"/>
                <a:ext cx="2466188" cy="493405"/>
              </a:xfrm>
              <a:prstGeom prst="rect">
                <a:avLst/>
              </a:prstGeom>
              <a:blipFill rotWithShape="0">
                <a:blip r:embed="rId15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362750" y="6187275"/>
                <a:ext cx="2466188" cy="495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50" y="6187275"/>
                <a:ext cx="2466188" cy="495136"/>
              </a:xfrm>
              <a:prstGeom prst="rect">
                <a:avLst/>
              </a:prstGeom>
              <a:blipFill rotWithShape="1">
                <a:blip r:embed="rId1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06753" y="4694136"/>
                <a:ext cx="617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53" y="4694136"/>
                <a:ext cx="617413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529420" y="3225704"/>
                <a:ext cx="617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420" y="3225704"/>
                <a:ext cx="617413" cy="461665"/>
              </a:xfrm>
              <a:prstGeom prst="rect">
                <a:avLst/>
              </a:prstGeom>
              <a:blipFill rotWithShape="0"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453626" y="2124611"/>
                <a:ext cx="617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626" y="2124611"/>
                <a:ext cx="617413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" y="1537200"/>
            <a:ext cx="562020" cy="8515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" y="3341072"/>
            <a:ext cx="544146" cy="8515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" y="5477244"/>
            <a:ext cx="556342" cy="8515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66" y="1395686"/>
            <a:ext cx="562020" cy="8515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27" y="3199558"/>
            <a:ext cx="544146" cy="8515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59" y="5335730"/>
            <a:ext cx="556342" cy="8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/>
      <p:bldP spid="28" grpId="0"/>
      <p:bldP spid="26" grpId="0"/>
      <p:bldP spid="32" grpId="0"/>
      <p:bldP spid="41" grpId="0"/>
      <p:bldP spid="46" grpId="0"/>
      <p:bldP spid="10" grpId="0"/>
      <p:bldP spid="47" grpId="0"/>
      <p:bldP spid="48" grpId="0"/>
      <p:bldP spid="12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9904" y="4270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2304" y="579438"/>
            <a:ext cx="8856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Spooky FHE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090136" y="1494861"/>
                <a:ext cx="891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𝐸𝑣𝑎𝑙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36" y="1494861"/>
                <a:ext cx="89171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504" y="1744509"/>
                <a:ext cx="3805081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44509"/>
                <a:ext cx="3805081" cy="493405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66184" y="1727546"/>
                <a:ext cx="3928448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184" y="1727546"/>
                <a:ext cx="3928448" cy="493405"/>
              </a:xfrm>
              <a:prstGeom prst="rect">
                <a:avLst/>
              </a:prstGeom>
              <a:blipFill rotWithShape="0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947355" y="1819736"/>
            <a:ext cx="1241085" cy="349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189781" y="2564785"/>
                <a:ext cx="8927107" cy="40603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/>
                  <a:t>What relationship 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can we achieve?</a:t>
                </a:r>
              </a:p>
              <a:p>
                <a:pPr algn="l"/>
                <a:endParaRPr lang="en-US" sz="1100" dirty="0"/>
              </a:p>
              <a:p>
                <a:pPr algn="l"/>
                <a:r>
                  <a:rPr lang="en-US" b="1" dirty="0">
                    <a:solidFill>
                      <a:srgbClr val="0070C0"/>
                    </a:solidFill>
                  </a:rPr>
                  <a:t>No “Signaling” :  </a:t>
                </a:r>
                <a:r>
                  <a:rPr lang="en-US" dirty="0"/>
                  <a:t>(Semantic Security)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algn="l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 cannot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/>
                <a:endParaRPr lang="en-US" sz="1100" dirty="0"/>
              </a:p>
              <a:p>
                <a:pPr algn="l"/>
                <a:r>
                  <a:rPr lang="en-US" b="1" dirty="0">
                    <a:solidFill>
                      <a:srgbClr val="00B050"/>
                    </a:solidFill>
                  </a:rPr>
                  <a:t>Yes “Local”</a:t>
                </a:r>
                <a:r>
                  <a:rPr lang="en-US" dirty="0"/>
                  <a:t>: (with standard FHE)</a:t>
                </a:r>
              </a:p>
              <a:p>
                <a:pPr algn="l"/>
                <a:r>
                  <a:rPr lang="en-US" dirty="0"/>
                  <a:t>Can choose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 and ensure that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n-US" b="1" dirty="0"/>
                  <a:t>Can we achieve relationships which are </a:t>
                </a:r>
                <a:r>
                  <a:rPr lang="en-US" b="1" i="1" dirty="0"/>
                  <a:t>not local (nor signaling)</a:t>
                </a:r>
                <a:r>
                  <a:rPr lang="en-US" b="1" dirty="0"/>
                  <a:t>? </a:t>
                </a:r>
                <a:r>
                  <a:rPr lang="en-US" dirty="0"/>
                  <a:t>[DLN+04]</a:t>
                </a:r>
                <a:r>
                  <a:rPr lang="en-US" b="1" dirty="0"/>
                  <a:t>  </a:t>
                </a:r>
                <a:endParaRPr lang="en-US" dirty="0"/>
              </a:p>
              <a:p>
                <a:pPr algn="l"/>
                <a:r>
                  <a:rPr lang="en-US" dirty="0"/>
                  <a:t>e.g.,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6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1" y="2564785"/>
                <a:ext cx="8927107" cy="4060302"/>
              </a:xfrm>
              <a:prstGeom prst="rect">
                <a:avLst/>
              </a:prstGeom>
              <a:blipFill>
                <a:blip r:embed="rId6"/>
                <a:stretch>
                  <a:fillRect l="-887" t="-1802" b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9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16192</TotalTime>
  <Words>2553</Words>
  <Application>Microsoft Office PowerPoint</Application>
  <PresentationFormat>On-screen Show (4:3)</PresentationFormat>
  <Paragraphs>431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Comic Sans MS</vt:lpstr>
      <vt:lpstr>Office Theme</vt:lpstr>
      <vt:lpstr>Spookily Homomorphic Encryption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Multi-Party Computation</vt:lpstr>
      <vt:lpstr>2-Round MPC from Multi-Key FHE</vt:lpstr>
      <vt:lpstr>PowerPoint Presentation</vt:lpstr>
      <vt:lpstr>GSW FHE :  Keys</vt:lpstr>
      <vt:lpstr>GSW FHE:  Encryption</vt:lpstr>
      <vt:lpstr>GSW FHE:  Encryption</vt:lpstr>
      <vt:lpstr>The GSW FHE:  Evaluation</vt:lpstr>
      <vt:lpstr>The GSW FHE:  Evaluation</vt:lpstr>
      <vt:lpstr>Homomorphic Circuit Evaluation</vt:lpstr>
      <vt:lpstr>Multi-Key Version of GSW</vt:lpstr>
      <vt:lpstr>Multi-Key Version of GSW</vt:lpstr>
      <vt:lpstr>Ciphertext Expansion</vt:lpstr>
      <vt:lpstr>Ciphertext Expansion</vt:lpstr>
      <vt:lpstr>Distributed Decryption</vt:lpstr>
      <vt:lpstr>Multi-Key ⇒ Spooky </vt:lpstr>
      <vt:lpstr>Spooky FHE:  2 to N parties</vt:lpstr>
      <vt:lpstr>Epilogue  </vt:lpstr>
      <vt:lpstr>PowerPoint Presentation</vt:lpstr>
      <vt:lpstr>Putting it all together</vt:lpstr>
      <vt:lpstr>The GSW FHE:  Key Generation</vt:lpstr>
      <vt:lpstr>PowerPoint Presentation</vt:lpstr>
      <vt:lpstr>Gadget Matrix G  [Micciancio-Peikert ’12]</vt:lpstr>
      <vt:lpstr>The GSW FHE:  Evaluation</vt:lpstr>
      <vt:lpstr>The GSW FHE: 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Round MPC from LWE  via Multi-Key FHE</dc:title>
  <dc:creator>Daniel Wichs</dc:creator>
  <cp:lastModifiedBy>Daniel Wichs</cp:lastModifiedBy>
  <cp:revision>260</cp:revision>
  <dcterms:created xsi:type="dcterms:W3CDTF">2015-06-08T16:33:48Z</dcterms:created>
  <dcterms:modified xsi:type="dcterms:W3CDTF">2020-03-26T18:51:54Z</dcterms:modified>
</cp:coreProperties>
</file>