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01" r:id="rId3"/>
    <p:sldId id="258" r:id="rId4"/>
    <p:sldId id="410" r:id="rId5"/>
    <p:sldId id="406" r:id="rId6"/>
    <p:sldId id="411" r:id="rId7"/>
    <p:sldId id="412" r:id="rId8"/>
    <p:sldId id="413" r:id="rId9"/>
    <p:sldId id="415" r:id="rId10"/>
    <p:sldId id="414" r:id="rId11"/>
    <p:sldId id="431" r:id="rId12"/>
    <p:sldId id="433" r:id="rId13"/>
    <p:sldId id="430" r:id="rId14"/>
    <p:sldId id="416" r:id="rId15"/>
    <p:sldId id="417" r:id="rId16"/>
    <p:sldId id="418" r:id="rId17"/>
    <p:sldId id="339" r:id="rId18"/>
    <p:sldId id="293" r:id="rId19"/>
    <p:sldId id="423" r:id="rId20"/>
    <p:sldId id="277" r:id="rId21"/>
    <p:sldId id="424" r:id="rId22"/>
    <p:sldId id="425" r:id="rId23"/>
    <p:sldId id="426" r:id="rId24"/>
    <p:sldId id="427" r:id="rId25"/>
    <p:sldId id="428" r:id="rId26"/>
    <p:sldId id="365" r:id="rId27"/>
    <p:sldId id="398" r:id="rId28"/>
    <p:sldId id="300" r:id="rId29"/>
    <p:sldId id="386" r:id="rId30"/>
    <p:sldId id="310" r:id="rId31"/>
    <p:sldId id="373" r:id="rId32"/>
    <p:sldId id="436" r:id="rId33"/>
    <p:sldId id="438" r:id="rId34"/>
    <p:sldId id="439" r:id="rId35"/>
    <p:sldId id="440" r:id="rId36"/>
    <p:sldId id="442" r:id="rId37"/>
    <p:sldId id="393" r:id="rId38"/>
    <p:sldId id="366" r:id="rId39"/>
    <p:sldId id="275" r:id="rId40"/>
    <p:sldId id="44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4F19423-2B4F-4C57-B9E8-9E5AAA620386}">
          <p14:sldIdLst/>
        </p14:section>
        <p14:section name="Intro" id="{43AAC147-6C7E-4AC3-83A2-69027B5C0290}">
          <p14:sldIdLst>
            <p14:sldId id="256"/>
            <p14:sldId id="401"/>
            <p14:sldId id="258"/>
            <p14:sldId id="410"/>
            <p14:sldId id="406"/>
            <p14:sldId id="411"/>
            <p14:sldId id="412"/>
            <p14:sldId id="413"/>
            <p14:sldId id="415"/>
            <p14:sldId id="414"/>
            <p14:sldId id="431"/>
            <p14:sldId id="433"/>
            <p14:sldId id="430"/>
            <p14:sldId id="416"/>
            <p14:sldId id="417"/>
            <p14:sldId id="418"/>
            <p14:sldId id="339"/>
            <p14:sldId id="293"/>
            <p14:sldId id="423"/>
            <p14:sldId id="277"/>
            <p14:sldId id="424"/>
            <p14:sldId id="425"/>
            <p14:sldId id="426"/>
            <p14:sldId id="427"/>
            <p14:sldId id="428"/>
          </p14:sldIdLst>
        </p14:section>
        <p14:section name="LWE" id="{D55D90F9-D619-4420-A51C-29C6DC32FE1C}">
          <p14:sldIdLst>
            <p14:sldId id="365"/>
            <p14:sldId id="398"/>
            <p14:sldId id="300"/>
            <p14:sldId id="386"/>
            <p14:sldId id="310"/>
            <p14:sldId id="373"/>
            <p14:sldId id="436"/>
            <p14:sldId id="438"/>
            <p14:sldId id="439"/>
            <p14:sldId id="440"/>
            <p14:sldId id="442"/>
            <p14:sldId id="393"/>
            <p14:sldId id="366"/>
            <p14:sldId id="275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y Quach" initials="WQ" lastIdx="15" clrIdx="0">
    <p:extLst>
      <p:ext uri="{19B8F6BF-5375-455C-9EA6-DF929625EA0E}">
        <p15:presenceInfo xmlns:p15="http://schemas.microsoft.com/office/powerpoint/2012/main" userId="54b013902347d2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3F3"/>
    <a:srgbClr val="DEB7B6"/>
    <a:srgbClr val="9BBDE5"/>
    <a:srgbClr val="B4C7E7"/>
    <a:srgbClr val="FF3300"/>
    <a:srgbClr val="969696"/>
    <a:srgbClr val="FF9933"/>
    <a:srgbClr val="FF6600"/>
    <a:srgbClr val="A1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C092-7DFA-46C6-A9B1-70FA20CD11D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A607-29EA-4388-8979-D526DEAAA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rounds, Alice starts and </a:t>
            </a:r>
            <a:r>
              <a:rPr lang="fr-FR" dirty="0" err="1"/>
              <a:t>gets</a:t>
            </a:r>
            <a:r>
              <a:rPr lang="fr-FR" dirty="0"/>
              <a:t>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box: </a:t>
            </a:r>
            <a:r>
              <a:rPr lang="fr-FR" dirty="0" err="1"/>
              <a:t>decisional</a:t>
            </a:r>
            <a:r>
              <a:rPr lang="fr-FR" dirty="0"/>
              <a:t> LWE?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box: </a:t>
            </a:r>
            <a:r>
              <a:rPr lang="fr-FR" dirty="0" err="1"/>
              <a:t>decisional</a:t>
            </a:r>
            <a:r>
              <a:rPr lang="fr-FR" dirty="0"/>
              <a:t> LWE?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 rectangles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X </a:t>
            </a:r>
            <a:r>
              <a:rPr lang="fr-FR" dirty="0" err="1"/>
              <a:t>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Encrypt</a:t>
            </a:r>
            <a:r>
              <a:rPr lang="fr-FR" dirty="0"/>
              <a:t> </a:t>
            </a:r>
            <a:r>
              <a:rPr lang="fr-FR" dirty="0" err="1"/>
              <a:t>homomorphically</a:t>
            </a:r>
            <a:r>
              <a:rPr lang="fr-FR" dirty="0"/>
              <a:t> </a:t>
            </a:r>
            <a:r>
              <a:rPr lang="fr-FR"/>
              <a:t>attribute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Challenger </a:t>
            </a:r>
            <a:r>
              <a:rPr lang="fr-FR" dirty="0" err="1"/>
              <a:t>Adversary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Challenger </a:t>
            </a:r>
            <a:r>
              <a:rPr lang="fr-FR" dirty="0" err="1"/>
              <a:t>Adversary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 on the +?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rounds, Alice starts and </a:t>
            </a:r>
            <a:r>
              <a:rPr lang="fr-FR" dirty="0" err="1"/>
              <a:t>gets</a:t>
            </a:r>
            <a:r>
              <a:rPr lang="fr-FR" dirty="0"/>
              <a:t>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6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A607-29EA-4388-8979-D526DEAAAD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F838-0681-4824-B187-037CA3F79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976EE-82C9-4A67-A7A4-0936AF291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2B255-1617-431F-81F6-AC9128A1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E74E1-842F-4717-8454-4DB2504D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03FF-2779-453E-8457-0B24A13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BD6F-DA8D-4917-BC14-7F35AA02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5921F-3F52-4D32-AAAA-3D338B98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D7F4D-899D-4942-8589-C9746DC8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74AA-257E-4AB4-8615-F9B14D1A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09A-951B-4396-B142-0C8C8C31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CB912-F685-4C4F-8AC3-A71DC6B6F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F7F2B-DFDA-4DE1-8515-758598A47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19D1-10DB-4A3A-9BD3-D3B37846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60E1E-DE4F-40F6-98D1-C014AF14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F11D-A8BE-4499-A8B6-D3CE6404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6DD9-B3A7-4AFA-B321-BF2A036E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D74F-E0BD-4146-81A6-4CCA1E8C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A340-BEE9-4048-AB0F-CB179043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C7AE-8A33-46EE-9628-16E2B29D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AC0E-29EA-4C2D-8E05-7E9C4E4E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22EC-BBE5-4476-8D1B-1191DF36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E926-0B4F-46A3-A551-6FD6D01B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46D70-83AF-4D51-833C-2D2C8FAE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AE53-CE99-4A19-8CA3-7FF6E0CF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EE72-E82E-4853-95F0-E2A85FDA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52CC-F575-4F06-B29B-1AB8E5AC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3D41-7069-477D-99C7-32582247D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C438E-4ED9-4565-B42A-FCFED481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0D7CA-23DC-42FF-AF2A-9E57EDFB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B45B2-E1FB-46D3-9773-AC16B8FD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2F826-8AF3-42BC-B5C2-CDEE957C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80D7-7E5A-4516-8CE3-033566E3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0BBE1-FF02-46D7-B130-F4A7B93F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C23E2-703B-4914-A5E3-AAAB8F277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47CF6-BF70-4698-946B-FEE6263B6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83D00-60EE-424F-BF5D-142AA572D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82FB6-E824-48B6-9E31-A3C43E86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0A715-FAD9-4A16-A9F9-1825DA65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5B68A-0A18-473C-B4BC-1CDDE00A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2D0E-FEB3-4B3C-9B96-62B43AAB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28471-7A3B-48A4-BF1D-1803649D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A57E9-E297-43EF-A080-851F4591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E4BD1-A053-41B3-A1E0-4ECADD8C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8D0AF-C275-43A5-A7CF-01B3584A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953D5-0D63-4E29-99E3-3091924C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1DE9E-7A65-4FB9-AB6F-A37D2893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9885-4F99-4453-B0DA-7085B4EB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C8AE-DA60-4489-9D8C-C6EC557C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ACD2D-24FD-402E-ADBB-8EF380220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1947C-ABDD-4C0A-8842-5097A24C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50AD4-4FF0-4B33-B7F2-5FCD3897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C6891-13BD-4E45-B489-86A973AD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92CB-547C-4D63-B99F-E6696A24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6EEB7-8872-4A72-8E5A-B6987792D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D2BA1-DF62-4F17-B813-6644E971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9971F-6CC9-444F-BB8E-39F44556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A4D81-DB94-4EA1-AE7D-DF3ECB1F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4A98-2ED6-49D8-B244-B51FBD98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5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73482-89B1-4E58-AB9D-6AD7EF1F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CFDA7-60BE-46BC-91C5-C2305158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F8DB-28DD-4D41-9BB3-D23783A27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96AC-9554-4A6D-B89B-EF760335108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E0DF-4703-4544-9503-59851787B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E61E8-8FA4-4FAA-95ED-53A748D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B934-AC21-46A9-A92D-0A814AC5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9.png"/><Relationship Id="rId21" Type="http://schemas.openxmlformats.org/officeDocument/2006/relationships/image" Target="../media/image11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4.png"/><Relationship Id="rId23" Type="http://schemas.openxmlformats.org/officeDocument/2006/relationships/image" Target="../media/image29.png"/><Relationship Id="rId19" Type="http://schemas.openxmlformats.org/officeDocument/2006/relationships/image" Target="../media/image106.png"/><Relationship Id="rId4" Type="http://schemas.openxmlformats.org/officeDocument/2006/relationships/image" Target="../media/image30.png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9.png"/><Relationship Id="rId21" Type="http://schemas.openxmlformats.org/officeDocument/2006/relationships/image" Target="../media/image32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6.png"/><Relationship Id="rId23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2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401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340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45.png"/><Relationship Id="rId10" Type="http://schemas.openxmlformats.org/officeDocument/2006/relationships/image" Target="../media/image69.png"/><Relationship Id="rId9" Type="http://schemas.openxmlformats.org/officeDocument/2006/relationships/image" Target="../media/image360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490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1210.png"/><Relationship Id="rId7" Type="http://schemas.openxmlformats.org/officeDocument/2006/relationships/image" Target="../media/image2.png"/><Relationship Id="rId12" Type="http://schemas.openxmlformats.org/officeDocument/2006/relationships/hyperlink" Target="https://gadgetsin.com/zte-max-xl-smartphone-with-a-6-0-display-and-attractive-pric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11" Type="http://schemas.openxmlformats.org/officeDocument/2006/relationships/image" Target="../media/image1.jpg"/><Relationship Id="rId5" Type="http://schemas.openxmlformats.org/officeDocument/2006/relationships/image" Target="../media/image140.png"/><Relationship Id="rId10" Type="http://schemas.openxmlformats.org/officeDocument/2006/relationships/image" Target="../media/image50.png"/><Relationship Id="rId4" Type="http://schemas.openxmlformats.org/officeDocument/2006/relationships/image" Target="../media/image1311.png"/><Relationship Id="rId9" Type="http://schemas.openxmlformats.org/officeDocument/2006/relationships/image" Target="../media/image120.png"/><Relationship Id="rId14" Type="http://schemas.openxmlformats.org/officeDocument/2006/relationships/hyperlink" Target="https://www.jvzoohost.com/dedicated_servers.html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jvzoohost.com/dedicated_servers.html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gadgetsin.com/zte-max-xl-smartphone-with-a-6-0-display-and-attractive-price.htm" TargetMode="External"/><Relationship Id="rId5" Type="http://schemas.openxmlformats.org/officeDocument/2006/relationships/image" Target="../media/image140.png"/><Relationship Id="rId15" Type="http://schemas.openxmlformats.org/officeDocument/2006/relationships/image" Target="../media/image52.png"/><Relationship Id="rId10" Type="http://schemas.openxmlformats.org/officeDocument/2006/relationships/image" Target="../media/image1.jpg"/><Relationship Id="rId4" Type="http://schemas.openxmlformats.org/officeDocument/2006/relationships/image" Target="../media/image1311.png"/><Relationship Id="rId9" Type="http://schemas.openxmlformats.org/officeDocument/2006/relationships/image" Target="../media/image120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hyperlink" Target="https://www.jvzoohost.com/dedicated_servers.html" TargetMode="External"/><Relationship Id="rId3" Type="http://schemas.openxmlformats.org/officeDocument/2006/relationships/image" Target="../media/image1311.png"/><Relationship Id="rId7" Type="http://schemas.openxmlformats.org/officeDocument/2006/relationships/image" Target="../media/image12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gadgetsin.com/zte-max-xl-smartphone-with-a-6-0-display-and-attractive-price.htm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.jpg"/><Relationship Id="rId4" Type="http://schemas.openxmlformats.org/officeDocument/2006/relationships/image" Target="../media/image180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59.png"/><Relationship Id="rId3" Type="http://schemas.openxmlformats.org/officeDocument/2006/relationships/image" Target="../media/image1311.png"/><Relationship Id="rId7" Type="http://schemas.openxmlformats.org/officeDocument/2006/relationships/image" Target="../media/image12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www.jvzoohost.com/dedicated_servers.html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80.png"/><Relationship Id="rId9" Type="http://schemas.openxmlformats.org/officeDocument/2006/relationships/hyperlink" Target="https://gadgetsin.com/zte-max-xl-smartphone-with-a-6-0-display-and-attractive-price.htm" TargetMode="External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490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7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5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3.png"/><Relationship Id="rId7" Type="http://schemas.openxmlformats.org/officeDocument/2006/relationships/image" Target="../media/image7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5" Type="http://schemas.openxmlformats.org/officeDocument/2006/relationships/image" Target="../media/image350.png"/><Relationship Id="rId4" Type="http://schemas.openxmlformats.org/officeDocument/2006/relationships/image" Target="../media/image3.png"/><Relationship Id="rId9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12" Type="http://schemas.openxmlformats.org/officeDocument/2006/relationships/image" Target="../media/image631.png"/><Relationship Id="rId2" Type="http://schemas.openxmlformats.org/officeDocument/2006/relationships/image" Target="../media/image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1.png"/><Relationship Id="rId15" Type="http://schemas.openxmlformats.org/officeDocument/2006/relationships/image" Target="../media/image64.png"/><Relationship Id="rId14" Type="http://schemas.openxmlformats.org/officeDocument/2006/relationships/image" Target="../media/image1271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6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8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660.png"/><Relationship Id="rId18" Type="http://schemas.openxmlformats.org/officeDocument/2006/relationships/image" Target="../media/image73.png"/><Relationship Id="rId7" Type="http://schemas.openxmlformats.org/officeDocument/2006/relationships/image" Target="../media/image610.png"/><Relationship Id="rId12" Type="http://schemas.openxmlformats.org/officeDocument/2006/relationships/image" Target="../media/image67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1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820.png"/><Relationship Id="rId10" Type="http://schemas.openxmlformats.org/officeDocument/2006/relationships/image" Target="../media/image640.png"/><Relationship Id="rId4" Type="http://schemas.openxmlformats.org/officeDocument/2006/relationships/image" Target="../media/image810.png"/><Relationship Id="rId9" Type="http://schemas.openxmlformats.org/officeDocument/2006/relationships/image" Target="../media/image630.png"/><Relationship Id="rId14" Type="http://schemas.openxmlformats.org/officeDocument/2006/relationships/image" Target="../media/image6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75.png"/><Relationship Id="rId7" Type="http://schemas.openxmlformats.org/officeDocument/2006/relationships/image" Target="../media/image1130.png"/><Relationship Id="rId17" Type="http://schemas.openxmlformats.org/officeDocument/2006/relationships/image" Target="../media/image123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0.png"/><Relationship Id="rId10" Type="http://schemas.openxmlformats.org/officeDocument/2006/relationships/image" Target="../media/image1160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s://www.jvzoohost.com/dedicated_server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hyperlink" Target="https://gadgetsin.com/zte-max-xl-smartphone-with-a-6-0-display-and-attractive-price.ht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4.png"/><Relationship Id="rId18" Type="http://schemas.openxmlformats.org/officeDocument/2006/relationships/image" Target="../media/image148.png"/><Relationship Id="rId3" Type="http://schemas.openxmlformats.org/officeDocument/2006/relationships/image" Target="../media/image1341.png"/><Relationship Id="rId21" Type="http://schemas.openxmlformats.org/officeDocument/2006/relationships/image" Target="../media/image151.png"/><Relationship Id="rId7" Type="http://schemas.openxmlformats.org/officeDocument/2006/relationships/image" Target="../media/image1372.png"/><Relationship Id="rId12" Type="http://schemas.openxmlformats.org/officeDocument/2006/relationships/image" Target="../media/image143.png"/><Relationship Id="rId17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0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5" Type="http://schemas.openxmlformats.org/officeDocument/2006/relationships/image" Target="../media/image1361.png"/><Relationship Id="rId15" Type="http://schemas.openxmlformats.org/officeDocument/2006/relationships/image" Target="../media/image145.pn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49.png"/><Relationship Id="rId4" Type="http://schemas.openxmlformats.org/officeDocument/2006/relationships/image" Target="../media/image1351.png"/><Relationship Id="rId9" Type="http://schemas.openxmlformats.org/officeDocument/2006/relationships/image" Target="../media/image139.png"/><Relationship Id="rId14" Type="http://schemas.openxmlformats.org/officeDocument/2006/relationships/image" Target="../media/image152.png"/><Relationship Id="rId22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7.png"/><Relationship Id="rId3" Type="http://schemas.openxmlformats.org/officeDocument/2006/relationships/image" Target="../media/image3.png"/><Relationship Id="rId21" Type="http://schemas.openxmlformats.org/officeDocument/2006/relationships/image" Target="../media/image82.png"/><Relationship Id="rId17" Type="http://schemas.openxmlformats.org/officeDocument/2006/relationships/image" Target="../media/image165.png"/><Relationship Id="rId25" Type="http://schemas.openxmlformats.org/officeDocument/2006/relationships/image" Target="../media/image86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5.png"/><Relationship Id="rId5" Type="http://schemas.openxmlformats.org/officeDocument/2006/relationships/image" Target="../media/image78.png"/><Relationship Id="rId15" Type="http://schemas.openxmlformats.org/officeDocument/2006/relationships/image" Target="../media/image157.png"/><Relationship Id="rId23" Type="http://schemas.openxmlformats.org/officeDocument/2006/relationships/image" Target="../media/image84.png"/><Relationship Id="rId19" Type="http://schemas.openxmlformats.org/officeDocument/2006/relationships/image" Target="../media/image166.png"/><Relationship Id="rId4" Type="http://schemas.openxmlformats.org/officeDocument/2006/relationships/image" Target="../media/image77.png"/><Relationship Id="rId14" Type="http://schemas.openxmlformats.org/officeDocument/2006/relationships/image" Target="../media/image79.png"/><Relationship Id="rId22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3.png"/><Relationship Id="rId3" Type="http://schemas.openxmlformats.org/officeDocument/2006/relationships/image" Target="../media/image3.png"/><Relationship Id="rId21" Type="http://schemas.openxmlformats.org/officeDocument/2006/relationships/image" Target="../media/image87.png"/><Relationship Id="rId17" Type="http://schemas.openxmlformats.org/officeDocument/2006/relationships/image" Target="../media/image165.png"/><Relationship Id="rId25" Type="http://schemas.openxmlformats.org/officeDocument/2006/relationships/image" Target="../media/image82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6.png"/><Relationship Id="rId15" Type="http://schemas.openxmlformats.org/officeDocument/2006/relationships/image" Target="../media/image157.png"/><Relationship Id="rId23" Type="http://schemas.openxmlformats.org/officeDocument/2006/relationships/image" Target="../media/image46.png"/><Relationship Id="rId28" Type="http://schemas.openxmlformats.org/officeDocument/2006/relationships/image" Target="../media/image85.png"/><Relationship Id="rId19" Type="http://schemas.openxmlformats.org/officeDocument/2006/relationships/image" Target="../media/image166.png"/><Relationship Id="rId4" Type="http://schemas.openxmlformats.org/officeDocument/2006/relationships/image" Target="../media/image77.png"/><Relationship Id="rId14" Type="http://schemas.openxmlformats.org/officeDocument/2006/relationships/image" Target="../media/image162.png"/><Relationship Id="rId22" Type="http://schemas.openxmlformats.org/officeDocument/2006/relationships/image" Target="../media/image88.png"/><Relationship Id="rId27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3.png"/><Relationship Id="rId3" Type="http://schemas.openxmlformats.org/officeDocument/2006/relationships/image" Target="../media/image3.png"/><Relationship Id="rId21" Type="http://schemas.openxmlformats.org/officeDocument/2006/relationships/image" Target="../media/image87.png"/><Relationship Id="rId17" Type="http://schemas.openxmlformats.org/officeDocument/2006/relationships/image" Target="../media/image165.png"/><Relationship Id="rId25" Type="http://schemas.openxmlformats.org/officeDocument/2006/relationships/image" Target="../media/image82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6.png"/><Relationship Id="rId15" Type="http://schemas.openxmlformats.org/officeDocument/2006/relationships/image" Target="../media/image157.png"/><Relationship Id="rId23" Type="http://schemas.openxmlformats.org/officeDocument/2006/relationships/image" Target="../media/image91.png"/><Relationship Id="rId28" Type="http://schemas.openxmlformats.org/officeDocument/2006/relationships/image" Target="../media/image85.png"/><Relationship Id="rId19" Type="http://schemas.openxmlformats.org/officeDocument/2006/relationships/image" Target="../media/image166.png"/><Relationship Id="rId4" Type="http://schemas.openxmlformats.org/officeDocument/2006/relationships/image" Target="../media/image77.png"/><Relationship Id="rId14" Type="http://schemas.openxmlformats.org/officeDocument/2006/relationships/image" Target="../media/image162.png"/><Relationship Id="rId22" Type="http://schemas.openxmlformats.org/officeDocument/2006/relationships/image" Target="../media/image90.png"/><Relationship Id="rId27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4.png"/><Relationship Id="rId3" Type="http://schemas.openxmlformats.org/officeDocument/2006/relationships/image" Target="../media/image3.png"/><Relationship Id="rId21" Type="http://schemas.openxmlformats.org/officeDocument/2006/relationships/image" Target="../media/image90.png"/><Relationship Id="rId17" Type="http://schemas.openxmlformats.org/officeDocument/2006/relationships/image" Target="../media/image165.png"/><Relationship Id="rId25" Type="http://schemas.openxmlformats.org/officeDocument/2006/relationships/image" Target="../media/image83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2.png"/><Relationship Id="rId15" Type="http://schemas.openxmlformats.org/officeDocument/2006/relationships/image" Target="../media/image157.png"/><Relationship Id="rId23" Type="http://schemas.openxmlformats.org/officeDocument/2006/relationships/image" Target="../media/image86.png"/><Relationship Id="rId28" Type="http://schemas.openxmlformats.org/officeDocument/2006/relationships/image" Target="../media/image92.png"/><Relationship Id="rId19" Type="http://schemas.openxmlformats.org/officeDocument/2006/relationships/image" Target="../media/image166.png"/><Relationship Id="rId4" Type="http://schemas.openxmlformats.org/officeDocument/2006/relationships/image" Target="../media/image77.png"/><Relationship Id="rId14" Type="http://schemas.openxmlformats.org/officeDocument/2006/relationships/image" Target="../media/image162.png"/><Relationship Id="rId22" Type="http://schemas.openxmlformats.org/officeDocument/2006/relationships/image" Target="../media/image49.png"/><Relationship Id="rId27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89.png"/><Relationship Id="rId17" Type="http://schemas.openxmlformats.org/officeDocument/2006/relationships/image" Target="../media/image165.png"/><Relationship Id="rId25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3.png"/><Relationship Id="rId15" Type="http://schemas.openxmlformats.org/officeDocument/2006/relationships/image" Target="../media/image157.png"/><Relationship Id="rId23" Type="http://schemas.openxmlformats.org/officeDocument/2006/relationships/image" Target="../media/image82.png"/><Relationship Id="rId28" Type="http://schemas.openxmlformats.org/officeDocument/2006/relationships/image" Target="../media/image97.png"/><Relationship Id="rId19" Type="http://schemas.openxmlformats.org/officeDocument/2006/relationships/image" Target="../media/image166.png"/><Relationship Id="rId4" Type="http://schemas.openxmlformats.org/officeDocument/2006/relationships/image" Target="../media/image77.png"/><Relationship Id="rId14" Type="http://schemas.openxmlformats.org/officeDocument/2006/relationships/image" Target="../media/image162.png"/><Relationship Id="rId22" Type="http://schemas.openxmlformats.org/officeDocument/2006/relationships/image" Target="../media/image86.png"/><Relationship Id="rId27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271.png"/><Relationship Id="rId26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99.png"/><Relationship Id="rId17" Type="http://schemas.openxmlformats.org/officeDocument/2006/relationships/image" Target="../media/image165.png"/><Relationship Id="rId25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0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3.png"/><Relationship Id="rId15" Type="http://schemas.openxmlformats.org/officeDocument/2006/relationships/image" Target="../media/image157.png"/><Relationship Id="rId23" Type="http://schemas.openxmlformats.org/officeDocument/2006/relationships/image" Target="../media/image82.png"/><Relationship Id="rId28" Type="http://schemas.openxmlformats.org/officeDocument/2006/relationships/image" Target="../media/image101.png"/><Relationship Id="rId19" Type="http://schemas.openxmlformats.org/officeDocument/2006/relationships/image" Target="../media/image166.png"/><Relationship Id="rId4" Type="http://schemas.openxmlformats.org/officeDocument/2006/relationships/image" Target="../media/image98.png"/><Relationship Id="rId14" Type="http://schemas.openxmlformats.org/officeDocument/2006/relationships/image" Target="../media/image162.png"/><Relationship Id="rId22" Type="http://schemas.openxmlformats.org/officeDocument/2006/relationships/image" Target="../media/image86.png"/><Relationship Id="rId27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gadgetsin.com/zte-max-xl-smartphone-with-a-6-0-display-and-attractive-price.htm" TargetMode="External"/><Relationship Id="rId10" Type="http://schemas.openxmlformats.org/officeDocument/2006/relationships/hyperlink" Target="https://www.jvzoohost.com/dedicated_servers.html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hyperlink" Target="https://gadgetsin.com/zte-max-xl-smartphone-with-a-6-0-display-and-attractive-price.htm" TargetMode="External"/><Relationship Id="rId14" Type="http://schemas.openxmlformats.org/officeDocument/2006/relationships/hyperlink" Target="https://www.jvzoohost.com/dedicated_server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1E35-36EC-4848-A603-B0D7329C2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/>
              <a:t>Laconic</a:t>
            </a:r>
            <a:r>
              <a:rPr lang="fr-FR" b="1" dirty="0"/>
              <a:t> </a:t>
            </a:r>
            <a:r>
              <a:rPr lang="fr-FR" b="1" dirty="0" err="1"/>
              <a:t>Function</a:t>
            </a:r>
            <a:r>
              <a:rPr lang="fr-FR" b="1" dirty="0"/>
              <a:t> Evaluation and Applications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85E0-793B-4D9E-889E-8E24C218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967" y="3509963"/>
            <a:ext cx="12303967" cy="1655762"/>
          </a:xfrm>
        </p:spPr>
        <p:txBody>
          <a:bodyPr>
            <a:noAutofit/>
          </a:bodyPr>
          <a:lstStyle/>
          <a:p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3200" dirty="0"/>
              <a:t>Willy Quach                      </a:t>
            </a:r>
            <a:r>
              <a:rPr lang="fr-FR" sz="3200" dirty="0" err="1"/>
              <a:t>Hoeteck</a:t>
            </a:r>
            <a:r>
              <a:rPr lang="fr-FR" sz="3200" dirty="0"/>
              <a:t> </a:t>
            </a:r>
            <a:r>
              <a:rPr lang="fr-FR" sz="3200" dirty="0" err="1"/>
              <a:t>Wee</a:t>
            </a:r>
            <a:r>
              <a:rPr lang="fr-FR" sz="3200" b="1" dirty="0">
                <a:solidFill>
                  <a:srgbClr val="FF0000"/>
                </a:solidFill>
              </a:rPr>
              <a:t>                      Daniel Wichs</a:t>
            </a:r>
          </a:p>
          <a:p>
            <a:r>
              <a:rPr lang="fr-FR" dirty="0" err="1"/>
              <a:t>Northeastern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                   </a:t>
            </a:r>
            <a:r>
              <a:rPr lang="fr-FR" b="1" dirty="0">
                <a:solidFill>
                  <a:srgbClr val="FF0000"/>
                </a:solidFill>
              </a:rPr>
              <a:t>   </a:t>
            </a:r>
            <a:r>
              <a:rPr lang="fr-FR" dirty="0"/>
              <a:t>CNRS and ENS                       </a:t>
            </a:r>
            <a:r>
              <a:rPr lang="fr-FR" dirty="0" err="1">
                <a:solidFill>
                  <a:srgbClr val="FF0000"/>
                </a:solidFill>
              </a:rPr>
              <a:t>Northeastern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University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1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Reference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3923907" y="2572230"/>
                <a:ext cx="4477188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07" y="2572230"/>
                <a:ext cx="4477188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152294" y="3720597"/>
                <a:ext cx="3887411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94" y="3720597"/>
                <a:ext cx="3887411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696840" y="4462980"/>
                <a:ext cx="2844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𝑐𝑟𝑠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0" y="4462980"/>
                <a:ext cx="28441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9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EB4819-57A4-481A-8CC7-11330BE5F3B6}"/>
              </a:ext>
            </a:extLst>
          </p:cNvPr>
          <p:cNvSpPr txBox="1"/>
          <p:nvPr/>
        </p:nvSpPr>
        <p:spPr>
          <a:xfrm>
            <a:off x="81233" y="5405944"/>
            <a:ext cx="11832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Compresssion</a:t>
            </a:r>
            <a:r>
              <a:rPr lang="en-US" sz="2800" dirty="0"/>
              <a:t> needs to be collision resistant.</a:t>
            </a:r>
          </a:p>
          <a:p>
            <a:r>
              <a:rPr lang="en-US" sz="2800" dirty="0"/>
              <a:t>Requires a “common reference (random) string”. 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B0590BB1-ACFF-4807-B774-383ADB2DEF53}"/>
                  </a:ext>
                </a:extLst>
              </p:cNvPr>
              <p:cNvSpPr txBox="1"/>
              <p:nvPr/>
            </p:nvSpPr>
            <p:spPr>
              <a:xfrm>
                <a:off x="5783455" y="1423457"/>
                <a:ext cx="7580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B0590BB1-ACFF-4807-B774-383ADB2DE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55" y="1423457"/>
                <a:ext cx="75809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9EB2C61-7B21-4611-B54C-0F760849F2C5}"/>
              </a:ext>
            </a:extLst>
          </p:cNvPr>
          <p:cNvSpPr/>
          <p:nvPr/>
        </p:nvSpPr>
        <p:spPr>
          <a:xfrm>
            <a:off x="8219901" y="4523113"/>
            <a:ext cx="3825241" cy="2118756"/>
          </a:xfrm>
          <a:prstGeom prst="wedgeEllipseCallout">
            <a:avLst>
              <a:gd name="adj1" fmla="val -71477"/>
              <a:gd name="adj2" fmla="val 21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Will ignore this throughout talk</a:t>
            </a:r>
          </a:p>
        </p:txBody>
      </p:sp>
    </p:spTree>
    <p:extLst>
      <p:ext uri="{BB962C8B-B14F-4D97-AF65-F5344CB8AC3E}">
        <p14:creationId xmlns:p14="http://schemas.microsoft.com/office/powerpoint/2010/main" val="16967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1469B10-CBA4-4A79-82A1-42A0EE1B4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0" y="1436074"/>
            <a:ext cx="1386510" cy="1429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203C-8DE4-46E1-9E42-31406617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Security of LFE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5C42DE-0FB9-4D7F-8891-A9B66445C00B}"/>
                  </a:ext>
                </a:extLst>
              </p:cNvPr>
              <p:cNvSpPr txBox="1"/>
              <p:nvPr/>
            </p:nvSpPr>
            <p:spPr>
              <a:xfrm>
                <a:off x="7147350" y="1316612"/>
                <a:ext cx="4614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𝐂𝐡𝐚𝐥𝐥𝐞𝐧𝐠𝐞𝐫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𝑅𝑒𝑎𝑙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𝐼𝑑𝑒𝑎𝑙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5C42DE-0FB9-4D7F-8891-A9B66445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50" y="1316612"/>
                <a:ext cx="46146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4DB3A1C7-CF29-4302-8F15-4F4A67039E3F}"/>
              </a:ext>
            </a:extLst>
          </p:cNvPr>
          <p:cNvCxnSpPr>
            <a:cxnSpLocks/>
          </p:cNvCxnSpPr>
          <p:nvPr/>
        </p:nvCxnSpPr>
        <p:spPr>
          <a:xfrm>
            <a:off x="4267649" y="3177924"/>
            <a:ext cx="289737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456724BE-4EEC-430D-8EF7-F327FAAC5055}"/>
              </a:ext>
            </a:extLst>
          </p:cNvPr>
          <p:cNvCxnSpPr>
            <a:cxnSpLocks/>
          </p:cNvCxnSpPr>
          <p:nvPr/>
        </p:nvCxnSpPr>
        <p:spPr>
          <a:xfrm flipH="1">
            <a:off x="4183380" y="4210867"/>
            <a:ext cx="28942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2BABD2-AF3D-499B-A20C-63D6E5451A7F}"/>
                  </a:ext>
                </a:extLst>
              </p:cNvPr>
              <p:cNvSpPr txBox="1"/>
              <p:nvPr/>
            </p:nvSpPr>
            <p:spPr>
              <a:xfrm>
                <a:off x="8388603" y="2346686"/>
                <a:ext cx="20130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𝑆𝑒𝑡𝑢𝑝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2BABD2-AF3D-499B-A20C-63D6E545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03" y="2346686"/>
                <a:ext cx="20130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AEC174-5889-4E33-88E3-922BBDEB6B1E}"/>
                  </a:ext>
                </a:extLst>
              </p:cNvPr>
              <p:cNvSpPr txBox="1"/>
              <p:nvPr/>
            </p:nvSpPr>
            <p:spPr>
              <a:xfrm>
                <a:off x="5335057" y="2139008"/>
                <a:ext cx="590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AEC174-5889-4E33-88E3-922BBDEB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57" y="2139008"/>
                <a:ext cx="5908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33C8AC-24E8-4C59-9A96-9C098BC87F04}"/>
                  </a:ext>
                </a:extLst>
              </p:cNvPr>
              <p:cNvSpPr txBox="1"/>
              <p:nvPr/>
            </p:nvSpPr>
            <p:spPr>
              <a:xfrm>
                <a:off x="5244388" y="2731447"/>
                <a:ext cx="6246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33C8AC-24E8-4C59-9A96-9C098BC8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88" y="2731447"/>
                <a:ext cx="62465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430681-C270-420B-82B9-10A47A20A511}"/>
                  </a:ext>
                </a:extLst>
              </p:cNvPr>
              <p:cNvSpPr txBox="1"/>
              <p:nvPr/>
            </p:nvSpPr>
            <p:spPr>
              <a:xfrm>
                <a:off x="7528160" y="2901880"/>
                <a:ext cx="4045530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430681-C270-420B-82B9-10A47A20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60" y="2901880"/>
                <a:ext cx="4045530" cy="4653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3A9779-6DCA-4DA5-90F9-438CC84AB551}"/>
                  </a:ext>
                </a:extLst>
              </p:cNvPr>
              <p:cNvSpPr txBox="1"/>
              <p:nvPr/>
            </p:nvSpPr>
            <p:spPr>
              <a:xfrm>
                <a:off x="6972302" y="3732249"/>
                <a:ext cx="4197238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𝑅𝑒𝑎𝑙</m:t>
                          </m:r>
                        </m:sup>
                      </m:sSup>
                      <m:r>
                        <a:rPr lang="fr-F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𝑐𝑟𝑠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3A9779-6DCA-4DA5-90F9-438CC84A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2" y="3732249"/>
                <a:ext cx="4197238" cy="4830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2EBCCC-4CF3-4849-8896-C36E3BDB4C4A}"/>
                  </a:ext>
                </a:extLst>
              </p:cNvPr>
              <p:cNvSpPr txBox="1"/>
              <p:nvPr/>
            </p:nvSpPr>
            <p:spPr>
              <a:xfrm>
                <a:off x="6972302" y="4210867"/>
                <a:ext cx="4728154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𝐼𝑑𝑒𝑎𝑙</m:t>
                          </m:r>
                        </m:sup>
                      </m:sSup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𝑆𝑖𝑚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𝑐𝑟𝑠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2EBCCC-4CF3-4849-8896-C36E3BDB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2" y="4210867"/>
                <a:ext cx="4728154" cy="48301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8">
            <a:extLst>
              <a:ext uri="{FF2B5EF4-FFF2-40B4-BE49-F238E27FC236}">
                <a16:creationId xmlns:a16="http://schemas.microsoft.com/office/drawing/2014/main" id="{888980F7-29E7-4ABA-93A9-B11434A027F1}"/>
              </a:ext>
            </a:extLst>
          </p:cNvPr>
          <p:cNvCxnSpPr>
            <a:cxnSpLocks/>
          </p:cNvCxnSpPr>
          <p:nvPr/>
        </p:nvCxnSpPr>
        <p:spPr>
          <a:xfrm flipH="1">
            <a:off x="4183380" y="2562130"/>
            <a:ext cx="28942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DA4F64-F478-4B89-AA6A-ED5D089C1A91}"/>
                  </a:ext>
                </a:extLst>
              </p:cNvPr>
              <p:cNvSpPr txBox="1"/>
              <p:nvPr/>
            </p:nvSpPr>
            <p:spPr>
              <a:xfrm>
                <a:off x="5432134" y="3756115"/>
                <a:ext cx="396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DA4F64-F478-4B89-AA6A-ED5D089C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34" y="3756115"/>
                <a:ext cx="3967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662228F-005D-451D-9C6E-ACE7D90F23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19" y="1609000"/>
            <a:ext cx="1257025" cy="125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C1627C-5414-4EAA-A8AF-FDFE0B1BB1F9}"/>
                  </a:ext>
                </a:extLst>
              </p:cNvPr>
              <p:cNvSpPr txBox="1"/>
              <p:nvPr/>
            </p:nvSpPr>
            <p:spPr>
              <a:xfrm>
                <a:off x="4155246" y="5859604"/>
                <a:ext cx="2612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𝑅𝑒𝑎𝑙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𝐼𝑑𝑒𝑎𝑙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C1627C-5414-4EAA-A8AF-FDFE0B1B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46" y="5859604"/>
                <a:ext cx="2612382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7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20" grpId="0"/>
      <p:bldP spid="21" grpId="0"/>
      <p:bldP spid="22" grpId="0"/>
      <p:bldP spid="2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1469B10-CBA4-4A79-82A1-42A0EE1B4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0" y="1436074"/>
            <a:ext cx="1386510" cy="1429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203C-8DE4-46E1-9E42-31406617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Security of LFE (</a:t>
            </a:r>
            <a:r>
              <a:rPr lang="fr-FR" dirty="0" err="1"/>
              <a:t>selective</a:t>
            </a:r>
            <a:r>
              <a:rPr lang="fr-F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5C42DE-0FB9-4D7F-8891-A9B66445C00B}"/>
                  </a:ext>
                </a:extLst>
              </p:cNvPr>
              <p:cNvSpPr txBox="1"/>
              <p:nvPr/>
            </p:nvSpPr>
            <p:spPr>
              <a:xfrm>
                <a:off x="7147350" y="1316612"/>
                <a:ext cx="46146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𝐂𝐡𝐚𝐥𝐥𝐞𝐧𝐠𝐞𝐫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𝑅𝑒𝑎𝑙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𝐼𝑑𝑒𝑎𝑙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5C42DE-0FB9-4D7F-8891-A9B66445C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50" y="1316612"/>
                <a:ext cx="46146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4DB3A1C7-CF29-4302-8F15-4F4A67039E3F}"/>
              </a:ext>
            </a:extLst>
          </p:cNvPr>
          <p:cNvCxnSpPr>
            <a:cxnSpLocks/>
          </p:cNvCxnSpPr>
          <p:nvPr/>
        </p:nvCxnSpPr>
        <p:spPr>
          <a:xfrm>
            <a:off x="4267649" y="3177924"/>
            <a:ext cx="289737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456724BE-4EEC-430D-8EF7-F327FAAC5055}"/>
              </a:ext>
            </a:extLst>
          </p:cNvPr>
          <p:cNvCxnSpPr>
            <a:cxnSpLocks/>
          </p:cNvCxnSpPr>
          <p:nvPr/>
        </p:nvCxnSpPr>
        <p:spPr>
          <a:xfrm flipH="1">
            <a:off x="4183380" y="4210867"/>
            <a:ext cx="28942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2BABD2-AF3D-499B-A20C-63D6E5451A7F}"/>
                  </a:ext>
                </a:extLst>
              </p:cNvPr>
              <p:cNvSpPr txBox="1"/>
              <p:nvPr/>
            </p:nvSpPr>
            <p:spPr>
              <a:xfrm>
                <a:off x="8388603" y="2346686"/>
                <a:ext cx="20130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𝑆𝑒𝑡𝑢𝑝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2BABD2-AF3D-499B-A20C-63D6E545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03" y="2346686"/>
                <a:ext cx="20130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AEC174-5889-4E33-88E3-922BBDEB6B1E}"/>
                  </a:ext>
                </a:extLst>
              </p:cNvPr>
              <p:cNvSpPr txBox="1"/>
              <p:nvPr/>
            </p:nvSpPr>
            <p:spPr>
              <a:xfrm>
                <a:off x="5335057" y="2139008"/>
                <a:ext cx="590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AEC174-5889-4E33-88E3-922BBDEB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057" y="2139008"/>
                <a:ext cx="59086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33C8AC-24E8-4C59-9A96-9C098BC87F04}"/>
                  </a:ext>
                </a:extLst>
              </p:cNvPr>
              <p:cNvSpPr txBox="1"/>
              <p:nvPr/>
            </p:nvSpPr>
            <p:spPr>
              <a:xfrm>
                <a:off x="5244388" y="2731447"/>
                <a:ext cx="3679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33C8AC-24E8-4C59-9A96-9C098BC87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88" y="2731447"/>
                <a:ext cx="36798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430681-C270-420B-82B9-10A47A20A511}"/>
                  </a:ext>
                </a:extLst>
              </p:cNvPr>
              <p:cNvSpPr txBox="1"/>
              <p:nvPr/>
            </p:nvSpPr>
            <p:spPr>
              <a:xfrm>
                <a:off x="7528160" y="2901880"/>
                <a:ext cx="4045530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430681-C270-420B-82B9-10A47A20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60" y="2901880"/>
                <a:ext cx="4045530" cy="4653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3A9779-6DCA-4DA5-90F9-438CC84AB551}"/>
                  </a:ext>
                </a:extLst>
              </p:cNvPr>
              <p:cNvSpPr txBox="1"/>
              <p:nvPr/>
            </p:nvSpPr>
            <p:spPr>
              <a:xfrm>
                <a:off x="6972302" y="3732249"/>
                <a:ext cx="4197238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𝑅𝑒𝑎𝑙</m:t>
                          </m:r>
                        </m:sup>
                      </m:sSup>
                      <m:r>
                        <a:rPr lang="fr-F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𝑐𝑟𝑠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3A9779-6DCA-4DA5-90F9-438CC84A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2" y="3732249"/>
                <a:ext cx="4197238" cy="4830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2EBCCC-4CF3-4849-8896-C36E3BDB4C4A}"/>
                  </a:ext>
                </a:extLst>
              </p:cNvPr>
              <p:cNvSpPr txBox="1"/>
              <p:nvPr/>
            </p:nvSpPr>
            <p:spPr>
              <a:xfrm>
                <a:off x="6972302" y="4210867"/>
                <a:ext cx="4728154" cy="483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𝐼𝑑𝑒𝑎𝑙</m:t>
                          </m:r>
                        </m:sup>
                      </m:sSup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𝑆𝑖𝑚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𝑐𝑟𝑠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2EBCCC-4CF3-4849-8896-C36E3BDB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2" y="4210867"/>
                <a:ext cx="4728154" cy="48301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8">
            <a:extLst>
              <a:ext uri="{FF2B5EF4-FFF2-40B4-BE49-F238E27FC236}">
                <a16:creationId xmlns:a16="http://schemas.microsoft.com/office/drawing/2014/main" id="{888980F7-29E7-4ABA-93A9-B11434A027F1}"/>
              </a:ext>
            </a:extLst>
          </p:cNvPr>
          <p:cNvCxnSpPr>
            <a:cxnSpLocks/>
          </p:cNvCxnSpPr>
          <p:nvPr/>
        </p:nvCxnSpPr>
        <p:spPr>
          <a:xfrm flipH="1">
            <a:off x="4183380" y="2562130"/>
            <a:ext cx="28942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DA4F64-F478-4B89-AA6A-ED5D089C1A91}"/>
                  </a:ext>
                </a:extLst>
              </p:cNvPr>
              <p:cNvSpPr txBox="1"/>
              <p:nvPr/>
            </p:nvSpPr>
            <p:spPr>
              <a:xfrm>
                <a:off x="5432134" y="3756115"/>
                <a:ext cx="396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DA4F64-F478-4B89-AA6A-ED5D089C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34" y="3756115"/>
                <a:ext cx="3967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662228F-005D-451D-9C6E-ACE7D90F23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19" y="1609000"/>
            <a:ext cx="1257025" cy="125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C1627C-5414-4EAA-A8AF-FDFE0B1BB1F9}"/>
                  </a:ext>
                </a:extLst>
              </p:cNvPr>
              <p:cNvSpPr txBox="1"/>
              <p:nvPr/>
            </p:nvSpPr>
            <p:spPr>
              <a:xfrm>
                <a:off x="4155246" y="5859604"/>
                <a:ext cx="2612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𝑅𝑒𝑎𝑙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fr-FR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𝐼𝑑𝑒𝑎𝑙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C1627C-5414-4EAA-A8AF-FDFE0B1B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46" y="5859604"/>
                <a:ext cx="2612382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3DDF4E-91F9-4648-9578-C0C034AFC5AF}"/>
                  </a:ext>
                </a:extLst>
              </p:cNvPr>
              <p:cNvSpPr txBox="1"/>
              <p:nvPr/>
            </p:nvSpPr>
            <p:spPr>
              <a:xfrm>
                <a:off x="5504800" y="1487177"/>
                <a:ext cx="28341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3DDF4E-91F9-4648-9578-C0C034AFC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00" y="1487177"/>
                <a:ext cx="283411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7">
            <a:extLst>
              <a:ext uri="{FF2B5EF4-FFF2-40B4-BE49-F238E27FC236}">
                <a16:creationId xmlns:a16="http://schemas.microsoft.com/office/drawing/2014/main" id="{5B461044-50C8-4690-8386-F15A2DD20226}"/>
              </a:ext>
            </a:extLst>
          </p:cNvPr>
          <p:cNvCxnSpPr>
            <a:cxnSpLocks/>
          </p:cNvCxnSpPr>
          <p:nvPr/>
        </p:nvCxnSpPr>
        <p:spPr>
          <a:xfrm>
            <a:off x="4267649" y="1942771"/>
            <a:ext cx="289737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3F0907-D8B8-4847-A9D0-76F2EF71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Our Results: LFE from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25EE4-5D0E-41E3-AEEA-05E10D700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735" y="1825624"/>
                <a:ext cx="11283975" cy="471636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sz="3200" dirty="0"/>
                  <a:t>For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fr-FR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fr-FR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</a:t>
                </a:r>
                <a:r>
                  <a:rPr lang="fr-FR" sz="3200" dirty="0"/>
                  <a:t>of  </a:t>
                </a:r>
                <a:r>
                  <a:rPr lang="fr-FR" sz="3200" dirty="0" err="1"/>
                  <a:t>depth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3200" dirty="0"/>
                  <a:t>  and </a:t>
                </a:r>
                <a:r>
                  <a:rPr lang="fr-FR" sz="3200" dirty="0" err="1"/>
                  <a:t>security</a:t>
                </a:r>
                <a:r>
                  <a:rPr lang="fr-FR" sz="3200" dirty="0"/>
                  <a:t> param </a:t>
                </a:r>
                <a14:m>
                  <m:oMath xmlns:m="http://schemas.openxmlformats.org/officeDocument/2006/math">
                    <m:r>
                      <a:rPr lang="fr-FR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r-FR" sz="3200" dirty="0"/>
                  <a:t>:</a:t>
                </a:r>
              </a:p>
              <a:p>
                <a:pPr lvl="1"/>
                <a:r>
                  <a:rPr lang="fr-FR" sz="2800" dirty="0"/>
                  <a:t>Size of digest: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𝐸𝑛𝑐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comp</a:t>
                </a:r>
                <a:r>
                  <a:rPr lang="fr-FR" sz="2800" dirty="0"/>
                  <a:t> and </a:t>
                </a:r>
                <a:r>
                  <a:rPr lang="fr-FR" sz="2800" dirty="0" err="1"/>
                  <a:t>ciphertext</a:t>
                </a:r>
                <a:r>
                  <a:rPr lang="fr-FR" sz="2800" dirty="0"/>
                  <a:t> size: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e>
                    </m:d>
                    <m:r>
                      <a:rPr lang="fr-FR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𝐶𝑜𝑚𝑝𝑟𝑒𝑠𝑠</m:t>
                    </m:r>
                  </m:oMath>
                </a14:m>
                <a:r>
                  <a:rPr lang="fr-FR" sz="2800" dirty="0"/>
                  <a:t> and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fr-FR" sz="2800" dirty="0"/>
                  <a:t> comp.: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fr-FR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3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3600" dirty="0"/>
              </a:p>
              <a:p>
                <a:pPr marL="0" indent="0">
                  <a:buNone/>
                </a:pPr>
                <a:r>
                  <a:rPr lang="fr-FR" sz="3200" dirty="0" err="1"/>
                  <a:t>Selective</a:t>
                </a:r>
                <a:r>
                  <a:rPr lang="fr-FR" sz="3200" dirty="0"/>
                  <a:t> </a:t>
                </a:r>
                <a:r>
                  <a:rPr lang="fr-FR" sz="3200" dirty="0" err="1"/>
                  <a:t>security</a:t>
                </a:r>
                <a:r>
                  <a:rPr lang="fr-FR" sz="3200" dirty="0"/>
                  <a:t> </a:t>
                </a:r>
                <a:r>
                  <a:rPr lang="fr-FR" sz="3200" dirty="0" err="1"/>
                  <a:t>under</a:t>
                </a:r>
                <a:r>
                  <a:rPr lang="fr-FR" sz="3200" dirty="0"/>
                  <a:t> LWE. </a:t>
                </a:r>
              </a:p>
              <a:p>
                <a:pPr marL="0" indent="0">
                  <a:buNone/>
                </a:pPr>
                <a:r>
                  <a:rPr lang="fr-FR" sz="3200" dirty="0"/>
                  <a:t>Adaptive </a:t>
                </a:r>
                <a:r>
                  <a:rPr lang="fr-FR" sz="3200" dirty="0" err="1"/>
                  <a:t>security</a:t>
                </a:r>
                <a:r>
                  <a:rPr lang="fr-FR" sz="3200" dirty="0"/>
                  <a:t> </a:t>
                </a:r>
                <a:r>
                  <a:rPr lang="fr-FR" sz="3200" dirty="0" err="1"/>
                  <a:t>under</a:t>
                </a:r>
                <a:r>
                  <a:rPr lang="fr-FR" sz="3200" dirty="0"/>
                  <a:t> </a:t>
                </a:r>
                <a:r>
                  <a:rPr lang="fr-FR" sz="3200" i="1" dirty="0"/>
                  <a:t>adaptive LWE.</a:t>
                </a:r>
                <a:endParaRPr lang="fr-FR" sz="3200" dirty="0"/>
              </a:p>
              <a:p>
                <a:pPr marL="0" indent="0">
                  <a:buNone/>
                </a:pPr>
                <a:endParaRPr lang="fr-FR" sz="3200" dirty="0"/>
              </a:p>
              <a:p>
                <a:pPr marL="0" indent="0">
                  <a:buNone/>
                </a:pPr>
                <a:r>
                  <a:rPr lang="fr-FR" sz="3200" dirty="0"/>
                  <a:t>LFE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3200" dirty="0"/>
                  <a:t> statistically </a:t>
                </a:r>
                <a:r>
                  <a:rPr lang="fr-FR" sz="3200" dirty="0" err="1"/>
                  <a:t>function</a:t>
                </a:r>
                <a:r>
                  <a:rPr lang="fr-FR" sz="3200" dirty="0"/>
                  <a:t> </a:t>
                </a:r>
                <a:r>
                  <a:rPr lang="fr-FR" sz="3200" dirty="0" err="1"/>
                  <a:t>hiding</a:t>
                </a:r>
                <a:r>
                  <a:rPr lang="fr-FR" sz="3200" dirty="0"/>
                  <a:t> LFE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25EE4-5D0E-41E3-AEEA-05E10D700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735" y="1825624"/>
                <a:ext cx="11283975" cy="4716369"/>
              </a:xfrm>
              <a:blipFill>
                <a:blip r:embed="rId3"/>
                <a:stretch>
                  <a:fillRect l="-1405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7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207836"/>
                <a:ext cx="383451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207836"/>
                <a:ext cx="383451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344946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344946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/>
              <p:nvPr/>
            </p:nvSpPr>
            <p:spPr>
              <a:xfrm>
                <a:off x="160817" y="4786982"/>
                <a:ext cx="1062139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Why doesn’t Alice use “identity function” for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/>
                  <a:t>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Semi-honest Alice.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Use ZK-SNARKs to ensure honest behavior.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Digest computed/verified by third parties (deterministic).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7" y="4786982"/>
                <a:ext cx="10621390" cy="1877437"/>
              </a:xfrm>
              <a:prstGeom prst="rect">
                <a:avLst/>
              </a:prstGeom>
              <a:blipFill>
                <a:blip r:embed="rId4"/>
                <a:stretch>
                  <a:fillRect l="-1434" t="-3896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1151027" y="4096479"/>
                <a:ext cx="2201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27" y="4096479"/>
                <a:ext cx="22015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1897723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1897723"/>
                <a:ext cx="1477712" cy="461665"/>
              </a:xfrm>
              <a:prstGeom prst="rect">
                <a:avLst/>
              </a:prstGeom>
              <a:blipFill>
                <a:blip r:embed="rId6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102388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102388"/>
                <a:ext cx="27432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561744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4" y="2652102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396349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39830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1897722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1897722"/>
                <a:ext cx="1085233" cy="461665"/>
              </a:xfrm>
              <a:prstGeom prst="rect">
                <a:avLst/>
              </a:prstGeom>
              <a:blipFill>
                <a:blip r:embed="rId10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030078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101DBC4-4810-4019-AF24-F64BA6326C91}"/>
              </a:ext>
            </a:extLst>
          </p:cNvPr>
          <p:cNvSpPr/>
          <p:nvPr/>
        </p:nvSpPr>
        <p:spPr>
          <a:xfrm>
            <a:off x="8479053" y="4785030"/>
            <a:ext cx="3126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Malicious digest?</a:t>
            </a:r>
            <a:endParaRPr lang="en-US" sz="20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FFB49B-4250-4922-B380-13C2A280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77"/>
            <a:ext cx="10515600" cy="1325563"/>
          </a:xfrm>
        </p:spPr>
        <p:txBody>
          <a:bodyPr/>
          <a:lstStyle/>
          <a:p>
            <a:r>
              <a:rPr lang="en-US" dirty="0"/>
              <a:t>Security Meaningful?</a:t>
            </a:r>
          </a:p>
        </p:txBody>
      </p:sp>
    </p:spTree>
    <p:extLst>
      <p:ext uri="{BB962C8B-B14F-4D97-AF65-F5344CB8AC3E}">
        <p14:creationId xmlns:p14="http://schemas.microsoft.com/office/powerpoint/2010/main" val="3495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D6BC-C914-444E-BE3D-5DDC546B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0" y="1584553"/>
            <a:ext cx="11239501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6AA1905-43A3-4076-B1DF-F54A47277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05" y="2953729"/>
            <a:ext cx="1047564" cy="10475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E7B058-8F8C-4A4F-9692-D2C02F340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45" y="2905218"/>
            <a:ext cx="1047564" cy="1047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22C78-FE0A-42D9-AE76-55145C01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971"/>
            <a:ext cx="11353800" cy="1325563"/>
          </a:xfrm>
        </p:spPr>
        <p:txBody>
          <a:bodyPr>
            <a:normAutofit/>
          </a:bodyPr>
          <a:lstStyle/>
          <a:p>
            <a:r>
              <a:rPr lang="fr-FR" dirty="0"/>
              <a:t>LFE vs Succinct </a:t>
            </a:r>
            <a:r>
              <a:rPr lang="fr-FR" dirty="0" err="1"/>
              <a:t>Functional</a:t>
            </a:r>
            <a:r>
              <a:rPr lang="fr-FR" dirty="0"/>
              <a:t> </a:t>
            </a:r>
            <a:r>
              <a:rPr lang="fr-FR" dirty="0" err="1"/>
              <a:t>Encryption</a:t>
            </a:r>
            <a:r>
              <a:rPr lang="fr-FR" dirty="0"/>
              <a:t> (FE)</a:t>
            </a:r>
            <a:endParaRPr lang="en-US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911725-E48B-463D-9645-97645AA01B00}"/>
              </a:ext>
            </a:extLst>
          </p:cNvPr>
          <p:cNvCxnSpPr>
            <a:cxnSpLocks/>
          </p:cNvCxnSpPr>
          <p:nvPr/>
        </p:nvCxnSpPr>
        <p:spPr>
          <a:xfrm flipH="1" flipV="1">
            <a:off x="3943497" y="3438878"/>
            <a:ext cx="4414978" cy="14587"/>
          </a:xfrm>
          <a:prstGeom prst="straightConnector1">
            <a:avLst/>
          </a:prstGeom>
          <a:ln w="889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/>
              <p:nvPr/>
            </p:nvSpPr>
            <p:spPr>
              <a:xfrm>
                <a:off x="9158083" y="2613639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083" y="2613639"/>
                <a:ext cx="32342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64657C5-E7CC-4140-92C0-BD8B63C7AC03}"/>
              </a:ext>
            </a:extLst>
          </p:cNvPr>
          <p:cNvGrpSpPr/>
          <p:nvPr/>
        </p:nvGrpSpPr>
        <p:grpSpPr>
          <a:xfrm>
            <a:off x="7111565" y="1423855"/>
            <a:ext cx="1047564" cy="847867"/>
            <a:chOff x="7459532" y="1352646"/>
            <a:chExt cx="1047564" cy="847867"/>
          </a:xfrm>
        </p:grpSpPr>
        <p:sp>
          <p:nvSpPr>
            <p:cNvPr id="9" name="Scroll: Vertical 8">
              <a:extLst>
                <a:ext uri="{FF2B5EF4-FFF2-40B4-BE49-F238E27FC236}">
                  <a16:creationId xmlns:a16="http://schemas.microsoft.com/office/drawing/2014/main" id="{5E530EA7-F427-4055-9576-25ECEE0FA3E2}"/>
                </a:ext>
              </a:extLst>
            </p:cNvPr>
            <p:cNvSpPr/>
            <p:nvPr/>
          </p:nvSpPr>
          <p:spPr>
            <a:xfrm>
              <a:off x="7459532" y="1352646"/>
              <a:ext cx="1047564" cy="847867"/>
            </a:xfrm>
            <a:prstGeom prst="vertic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A355E3-A4BD-4FDA-93D6-C8723D9A32C9}"/>
                    </a:ext>
                  </a:extLst>
                </p:cNvPr>
                <p:cNvSpPr txBox="1"/>
                <p:nvPr/>
              </p:nvSpPr>
              <p:spPr>
                <a:xfrm>
                  <a:off x="7530850" y="1440004"/>
                  <a:ext cx="90492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A355E3-A4BD-4FDA-93D6-C8723D9A3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850" y="1440004"/>
                  <a:ext cx="90492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175485-9EE8-4BC8-9E26-56D119062BD9}"/>
                  </a:ext>
                </a:extLst>
              </p:cNvPr>
              <p:cNvSpPr txBox="1"/>
              <p:nvPr/>
            </p:nvSpPr>
            <p:spPr>
              <a:xfrm>
                <a:off x="3888633" y="1905642"/>
                <a:ext cx="696280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175485-9EE8-4BC8-9E26-56D119062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633" y="1905642"/>
                <a:ext cx="696280" cy="531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4D86B-3FAA-4346-AB18-2C46C5F6C57A}"/>
                  </a:ext>
                </a:extLst>
              </p:cNvPr>
              <p:cNvSpPr txBox="1"/>
              <p:nvPr/>
            </p:nvSpPr>
            <p:spPr>
              <a:xfrm>
                <a:off x="8804620" y="3848940"/>
                <a:ext cx="32181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24D86B-3FAA-4346-AB18-2C46C5F6C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620" y="3848940"/>
                <a:ext cx="321812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9681E5-DD72-487D-B1EB-D1DD854E5743}"/>
                  </a:ext>
                </a:extLst>
              </p:cNvPr>
              <p:cNvSpPr txBox="1"/>
              <p:nvPr/>
            </p:nvSpPr>
            <p:spPr>
              <a:xfrm>
                <a:off x="5780878" y="3540581"/>
                <a:ext cx="454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9681E5-DD72-487D-B1EB-D1DD854E5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878" y="3540581"/>
                <a:ext cx="45403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AB330-67B6-4CA0-B60F-DF1E2653AC9A}"/>
                  </a:ext>
                </a:extLst>
              </p:cNvPr>
              <p:cNvSpPr txBox="1"/>
              <p:nvPr/>
            </p:nvSpPr>
            <p:spPr>
              <a:xfrm>
                <a:off x="914101" y="3866683"/>
                <a:ext cx="9021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1AB330-67B6-4CA0-B60F-DF1E2653A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01" y="3866683"/>
                <a:ext cx="90210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4">
                <a:extLst>
                  <a:ext uri="{FF2B5EF4-FFF2-40B4-BE49-F238E27FC236}">
                    <a16:creationId xmlns:a16="http://schemas.microsoft.com/office/drawing/2014/main" id="{27DEDBB7-5711-41AB-92DC-940C536011A9}"/>
                  </a:ext>
                </a:extLst>
              </p:cNvPr>
              <p:cNvSpPr txBox="1"/>
              <p:nvPr/>
            </p:nvSpPr>
            <p:spPr>
              <a:xfrm>
                <a:off x="2405459" y="2591529"/>
                <a:ext cx="3310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4">
                <a:extLst>
                  <a:ext uri="{FF2B5EF4-FFF2-40B4-BE49-F238E27FC236}">
                    <a16:creationId xmlns:a16="http://schemas.microsoft.com/office/drawing/2014/main" id="{27DEDBB7-5711-41AB-92DC-940C5360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459" y="2591529"/>
                <a:ext cx="33105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15">
            <a:extLst>
              <a:ext uri="{FF2B5EF4-FFF2-40B4-BE49-F238E27FC236}">
                <a16:creationId xmlns:a16="http://schemas.microsoft.com/office/drawing/2014/main" id="{323BE151-4663-4249-A648-962F7944BB9D}"/>
              </a:ext>
            </a:extLst>
          </p:cNvPr>
          <p:cNvCxnSpPr>
            <a:cxnSpLocks/>
          </p:cNvCxnSpPr>
          <p:nvPr/>
        </p:nvCxnSpPr>
        <p:spPr>
          <a:xfrm flipH="1">
            <a:off x="3839658" y="2271722"/>
            <a:ext cx="1723448" cy="834360"/>
          </a:xfrm>
          <a:prstGeom prst="straightConnector1">
            <a:avLst/>
          </a:prstGeom>
          <a:ln w="889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DFEBC-5F0C-42A8-AE97-CDE8D66EF7B4}"/>
                  </a:ext>
                </a:extLst>
              </p:cNvPr>
              <p:cNvSpPr txBox="1"/>
              <p:nvPr/>
            </p:nvSpPr>
            <p:spPr>
              <a:xfrm>
                <a:off x="4844554" y="1366660"/>
                <a:ext cx="864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FDFEBC-5F0C-42A8-AE97-CDE8D66E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54" y="1366660"/>
                <a:ext cx="864852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3590AB-351E-43FC-B8F9-C98D7566C292}"/>
              </a:ext>
            </a:extLst>
          </p:cNvPr>
          <p:cNvGrpSpPr/>
          <p:nvPr/>
        </p:nvGrpSpPr>
        <p:grpSpPr>
          <a:xfrm>
            <a:off x="5581414" y="1294340"/>
            <a:ext cx="1379864" cy="1111743"/>
            <a:chOff x="5581414" y="1294340"/>
            <a:chExt cx="1379864" cy="11117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246E34D-25BF-429D-BB43-D401BEF9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414" y="1358519"/>
              <a:ext cx="1047564" cy="10475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6C99BC-6ED3-47C9-9BE6-B848098F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986" y="1294340"/>
              <a:ext cx="810292" cy="8102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4D1D0A-677F-49C0-9E1F-8A667AFF4366}"/>
                  </a:ext>
                </a:extLst>
              </p:cNvPr>
              <p:cNvSpPr/>
              <p:nvPr/>
            </p:nvSpPr>
            <p:spPr>
              <a:xfrm>
                <a:off x="1678906" y="3773817"/>
                <a:ext cx="2844881" cy="62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4D1D0A-677F-49C0-9E1F-8A667AFF4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06" y="3773817"/>
                <a:ext cx="2844881" cy="624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83B094-915F-47C9-83EB-8E8F55305F34}"/>
              </a:ext>
            </a:extLst>
          </p:cNvPr>
          <p:cNvCxnSpPr>
            <a:cxnSpLocks/>
          </p:cNvCxnSpPr>
          <p:nvPr/>
        </p:nvCxnSpPr>
        <p:spPr>
          <a:xfrm>
            <a:off x="6471396" y="5299193"/>
            <a:ext cx="0" cy="152544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A3FA09-9547-4F35-A049-120460304853}"/>
                  </a:ext>
                </a:extLst>
              </p:cNvPr>
              <p:cNvSpPr txBox="1"/>
              <p:nvPr/>
            </p:nvSpPr>
            <p:spPr>
              <a:xfrm>
                <a:off x="6613376" y="5429660"/>
                <a:ext cx="55536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3200" dirty="0">
                    <a:solidFill>
                      <a:srgbClr val="FF0000"/>
                    </a:solidFill>
                  </a:rPr>
                  <a:t>T</a:t>
                </a:r>
                <a:r>
                  <a:rPr lang="fr-FR" sz="3200" dirty="0" err="1">
                    <a:solidFill>
                      <a:srgbClr val="FF0000"/>
                    </a:solidFill>
                  </a:rPr>
                  <a:t>rusted</a:t>
                </a:r>
                <a:r>
                  <a:rPr lang="fr-FR" sz="3200" dirty="0">
                    <a:solidFill>
                      <a:srgbClr val="FF000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FF0000"/>
                    </a:solidFill>
                  </a:rPr>
                  <a:t>third</a:t>
                </a:r>
                <a:r>
                  <a:rPr lang="fr-FR" sz="3200" dirty="0">
                    <a:solidFill>
                      <a:srgbClr val="FF0000"/>
                    </a:solidFill>
                  </a:rPr>
                  <a:t> party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learns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A3FA09-9547-4F35-A049-120460304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76" y="5429660"/>
                <a:ext cx="5553685" cy="584775"/>
              </a:xfrm>
              <a:prstGeom prst="rect">
                <a:avLst/>
              </a:prstGeom>
              <a:blipFill>
                <a:blip r:embed="rId17"/>
                <a:stretch>
                  <a:fillRect l="-120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93F9437-CD70-46AA-BFEB-40253FCDD516}"/>
              </a:ext>
            </a:extLst>
          </p:cNvPr>
          <p:cNvSpPr txBox="1"/>
          <p:nvPr/>
        </p:nvSpPr>
        <p:spPr>
          <a:xfrm>
            <a:off x="8155622" y="4747780"/>
            <a:ext cx="265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Succinct 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B44EF0-AE23-4D26-B106-204ED5ECD8C9}"/>
              </a:ext>
            </a:extLst>
          </p:cNvPr>
          <p:cNvSpPr txBox="1"/>
          <p:nvPr/>
        </p:nvSpPr>
        <p:spPr>
          <a:xfrm>
            <a:off x="2535873" y="4886053"/>
            <a:ext cx="85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LFE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B2A01D-BDC4-4C39-9402-557799864556}"/>
                  </a:ext>
                </a:extLst>
              </p:cNvPr>
              <p:cNvSpPr txBox="1"/>
              <p:nvPr/>
            </p:nvSpPr>
            <p:spPr>
              <a:xfrm>
                <a:off x="24121" y="5464796"/>
                <a:ext cx="6343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Ciphertext tied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via digest.</a:t>
                </a:r>
              </a:p>
              <a:p>
                <a:r>
                  <a:rPr lang="en-US" sz="3200" dirty="0"/>
                  <a:t>Nobody learns anything beyond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7B2A01D-BDC4-4C39-9402-55779986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1" y="5464796"/>
                <a:ext cx="6343646" cy="1077218"/>
              </a:xfrm>
              <a:prstGeom prst="rect">
                <a:avLst/>
              </a:prstGeom>
              <a:blipFill>
                <a:blip r:embed="rId18"/>
                <a:stretch>
                  <a:fillRect l="-249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2E1583-FBB1-452C-88C5-2A9A094A2872}"/>
              </a:ext>
            </a:extLst>
          </p:cNvPr>
          <p:cNvSpPr txBox="1"/>
          <p:nvPr/>
        </p:nvSpPr>
        <p:spPr>
          <a:xfrm>
            <a:off x="6637883" y="6025190"/>
            <a:ext cx="555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Give keys for different functions</a:t>
            </a:r>
            <a:r>
              <a:rPr lang="en-US" sz="3200" dirty="0"/>
              <a:t>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905CDC0-ABFF-4A14-856B-0DB33F28BCEA}"/>
              </a:ext>
            </a:extLst>
          </p:cNvPr>
          <p:cNvSpPr/>
          <p:nvPr/>
        </p:nvSpPr>
        <p:spPr>
          <a:xfrm>
            <a:off x="6199900" y="4841753"/>
            <a:ext cx="712463" cy="45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5" grpId="0"/>
      <p:bldP spid="28" grpId="0"/>
      <p:bldP spid="29" grpId="0"/>
      <p:bldP spid="30" grpId="0"/>
      <p:bldP spid="31" grpId="0"/>
      <p:bldP spid="3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4259-EAC5-439F-90CA-7FEB6A1B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D251-6E86-4381-AA33-4FBA3F2E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“Laconic Function Evaluation” (LFE). </a:t>
            </a:r>
          </a:p>
          <a:p>
            <a:pPr marL="0" indent="0">
              <a:buNone/>
            </a:pPr>
            <a:r>
              <a:rPr lang="en-US" dirty="0"/>
              <a:t>   New primitive, dual to Fully Homomorphic Encryption.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Applications of LFE</a:t>
            </a:r>
          </a:p>
          <a:p>
            <a:endParaRPr lang="en-US" dirty="0"/>
          </a:p>
          <a:p>
            <a:r>
              <a:rPr lang="en-US" dirty="0"/>
              <a:t>Construction from Learning With Errors (LWE)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CFE272-3822-44B4-9A68-609EF0925F48}"/>
              </a:ext>
            </a:extLst>
          </p:cNvPr>
          <p:cNvSpPr/>
          <p:nvPr/>
        </p:nvSpPr>
        <p:spPr>
          <a:xfrm>
            <a:off x="571850" y="3356747"/>
            <a:ext cx="532700" cy="478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09D65850-DF09-4DB9-B307-E1CC65547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3300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sz="3200" b="1" dirty="0"/>
                  <a:t>Security</a:t>
                </a:r>
                <a:r>
                  <a:rPr lang="fr-FR" sz="3200" dirty="0"/>
                  <a:t>: Alice </a:t>
                </a:r>
                <a:r>
                  <a:rPr lang="fr-FR" sz="3200" dirty="0" err="1"/>
                  <a:t>learns</a:t>
                </a:r>
                <a:r>
                  <a:rPr lang="fr-FR" sz="3200" dirty="0"/>
                  <a:t> </a:t>
                </a:r>
                <a:r>
                  <a:rPr lang="fr-FR" sz="3200" dirty="0" err="1"/>
                  <a:t>nothing</a:t>
                </a:r>
                <a:r>
                  <a:rPr lang="fr-FR" sz="3200" dirty="0"/>
                  <a:t> more </a:t>
                </a:r>
                <a:r>
                  <a:rPr lang="fr-FR" sz="3200" dirty="0" err="1"/>
                  <a:t>than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dirty="0"/>
                  <a:t> </a:t>
                </a:r>
              </a:p>
              <a:p>
                <a:pPr marL="0" indent="0">
                  <a:buNone/>
                </a:pPr>
                <a:r>
                  <a:rPr lang="fr-FR" sz="3200" b="1" dirty="0"/>
                  <a:t>                   </a:t>
                </a:r>
                <a:r>
                  <a:rPr lang="fr-FR" sz="3200" dirty="0"/>
                  <a:t>Bob </a:t>
                </a:r>
                <a:r>
                  <a:rPr lang="fr-FR" sz="3200" dirty="0" err="1"/>
                  <a:t>does</a:t>
                </a:r>
                <a:r>
                  <a:rPr lang="fr-FR" sz="3200" dirty="0"/>
                  <a:t> not </a:t>
                </a:r>
                <a:r>
                  <a:rPr lang="fr-FR" sz="3200" dirty="0" err="1"/>
                  <a:t>learn</a:t>
                </a:r>
                <a:r>
                  <a:rPr lang="fr-FR" sz="3200" dirty="0"/>
                  <a:t> </a:t>
                </a:r>
                <a:r>
                  <a:rPr lang="fr-FR" sz="3200" dirty="0" err="1"/>
                  <a:t>anything</a:t>
                </a:r>
                <a:r>
                  <a:rPr lang="fr-FR" sz="3200" b="1" dirty="0"/>
                  <a:t>    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09D65850-DF09-4DB9-B307-E1CC65547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3300"/>
              </a:xfrm>
              <a:blipFill>
                <a:blip r:embed="rId3"/>
                <a:stretch>
                  <a:fillRect l="-1333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365125"/>
            <a:ext cx="11037794" cy="1325563"/>
          </a:xfrm>
        </p:spPr>
        <p:txBody>
          <a:bodyPr/>
          <a:lstStyle/>
          <a:p>
            <a:r>
              <a:rPr lang="fr-FR" dirty="0"/>
              <a:t>Application 1:  Succinct </a:t>
            </a:r>
            <a:r>
              <a:rPr lang="fr-FR" dirty="0" err="1"/>
              <a:t>Two</a:t>
            </a:r>
            <a:r>
              <a:rPr lang="fr-FR" dirty="0"/>
              <a:t>-Party Computation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690D5-DE25-462F-8573-EA89C57D8F69}"/>
              </a:ext>
            </a:extLst>
          </p:cNvPr>
          <p:cNvSpPr txBox="1"/>
          <p:nvPr/>
        </p:nvSpPr>
        <p:spPr>
          <a:xfrm>
            <a:off x="5887910" y="3029449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CE4D31-4BEB-4BE2-B973-5A33BAC87634}"/>
                  </a:ext>
                </a:extLst>
              </p:cNvPr>
              <p:cNvSpPr txBox="1"/>
              <p:nvPr/>
            </p:nvSpPr>
            <p:spPr>
              <a:xfrm>
                <a:off x="5847005" y="1951072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CE4D31-4BEB-4BE2-B973-5A33BAC8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05" y="1951072"/>
                <a:ext cx="59721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A41AD-6B7F-41B6-A4EF-9C143FEB072E}"/>
                  </a:ext>
                </a:extLst>
              </p:cNvPr>
              <p:cNvSpPr txBox="1"/>
              <p:nvPr/>
            </p:nvSpPr>
            <p:spPr>
              <a:xfrm>
                <a:off x="10163550" y="2223586"/>
                <a:ext cx="610421" cy="541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A41AD-6B7F-41B6-A4EF-9C143FEB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50" y="2223586"/>
                <a:ext cx="610421" cy="541306"/>
              </a:xfrm>
              <a:prstGeom prst="rect">
                <a:avLst/>
              </a:prstGeom>
              <a:blipFill>
                <a:blip r:embed="rId5"/>
                <a:stretch>
                  <a:fillRect b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839F6B-6DCF-4A26-BEE6-982FD8737C68}"/>
              </a:ext>
            </a:extLst>
          </p:cNvPr>
          <p:cNvSpPr txBox="1"/>
          <p:nvPr/>
        </p:nvSpPr>
        <p:spPr>
          <a:xfrm>
            <a:off x="8460849" y="348641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43F07-3CD9-47F4-B143-66D8C70C5E52}"/>
              </a:ext>
            </a:extLst>
          </p:cNvPr>
          <p:cNvSpPr txBox="1"/>
          <p:nvPr/>
        </p:nvSpPr>
        <p:spPr>
          <a:xfrm>
            <a:off x="9959102" y="352701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7E541-81AC-44E1-9977-0934CFD06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32" y="1921508"/>
            <a:ext cx="1264249" cy="116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57104-0DD0-4370-8A80-2675936D8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1921508"/>
            <a:ext cx="1264249" cy="11632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28A34-03E1-4520-9C29-6C79A603FFA9}"/>
              </a:ext>
            </a:extLst>
          </p:cNvPr>
          <p:cNvCxnSpPr>
            <a:cxnSpLocks/>
          </p:cNvCxnSpPr>
          <p:nvPr/>
        </p:nvCxnSpPr>
        <p:spPr>
          <a:xfrm>
            <a:off x="4022554" y="3564015"/>
            <a:ext cx="42196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5C9300-D538-4C08-88A5-C0F998D5EA6F}"/>
              </a:ext>
            </a:extLst>
          </p:cNvPr>
          <p:cNvCxnSpPr>
            <a:cxnSpLocks/>
          </p:cNvCxnSpPr>
          <p:nvPr/>
        </p:nvCxnSpPr>
        <p:spPr>
          <a:xfrm flipH="1">
            <a:off x="3932052" y="4011179"/>
            <a:ext cx="42196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BB9E34-00FD-44C9-B356-22E272341F0B}"/>
              </a:ext>
            </a:extLst>
          </p:cNvPr>
          <p:cNvSpPr txBox="1"/>
          <p:nvPr/>
        </p:nvSpPr>
        <p:spPr>
          <a:xfrm>
            <a:off x="5847005" y="2191889"/>
            <a:ext cx="176552" cy="62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10F10E-EBA9-4B84-A9C8-25CB4A0D2EEF}"/>
                  </a:ext>
                </a:extLst>
              </p:cNvPr>
              <p:cNvSpPr txBox="1"/>
              <p:nvPr/>
            </p:nvSpPr>
            <p:spPr>
              <a:xfrm>
                <a:off x="3365481" y="2182989"/>
                <a:ext cx="795245" cy="622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10F10E-EBA9-4B84-A9C8-25CB4A0D2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81" y="2182989"/>
                <a:ext cx="795245" cy="622502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69D3C6-E77B-4FC0-A911-66BAF769D1D3}"/>
              </a:ext>
            </a:extLst>
          </p:cNvPr>
          <p:cNvSpPr txBox="1"/>
          <p:nvPr/>
        </p:nvSpPr>
        <p:spPr>
          <a:xfrm>
            <a:off x="5330320" y="4149572"/>
            <a:ext cx="2805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B21696-BEEE-4EE9-B131-A364E068FC36}"/>
                  </a:ext>
                </a:extLst>
              </p:cNvPr>
              <p:cNvSpPr txBox="1"/>
              <p:nvPr/>
            </p:nvSpPr>
            <p:spPr>
              <a:xfrm>
                <a:off x="1504375" y="4379317"/>
                <a:ext cx="280545" cy="947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500" b="0" dirty="0"/>
              </a:p>
              <a:p>
                <a:endParaRPr lang="en-US" sz="35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B21696-BEEE-4EE9-B131-A364E068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75" y="4379317"/>
                <a:ext cx="280545" cy="947286"/>
              </a:xfrm>
              <a:prstGeom prst="rect">
                <a:avLst/>
              </a:prstGeom>
              <a:blipFill>
                <a:blip r:embed="rId9"/>
                <a:stretch>
                  <a:fillRect l="-2174" r="-4956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2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Alice-</a:t>
            </a:r>
            <a:r>
              <a:rPr lang="fr-FR" dirty="0" err="1"/>
              <a:t>Optimized</a:t>
            </a:r>
            <a:r>
              <a:rPr lang="fr-FR" dirty="0"/>
              <a:t> Protocol (</a:t>
            </a:r>
            <a:r>
              <a:rPr lang="fr-FR" dirty="0" err="1"/>
              <a:t>insecure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1053E86-13B9-4F94-B025-B54F9B5DAEC3}"/>
              </a:ext>
            </a:extLst>
          </p:cNvPr>
          <p:cNvGrpSpPr/>
          <p:nvPr/>
        </p:nvGrpSpPr>
        <p:grpSpPr>
          <a:xfrm>
            <a:off x="1504375" y="1921508"/>
            <a:ext cx="9849425" cy="3535027"/>
            <a:chOff x="1487359" y="1387837"/>
            <a:chExt cx="10305720" cy="401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6690D5-DE25-462F-8573-EA89C57D8F69}"/>
                    </a:ext>
                  </a:extLst>
                </p:cNvPr>
                <p:cNvSpPr txBox="1"/>
                <p:nvPr/>
              </p:nvSpPr>
              <p:spPr>
                <a:xfrm>
                  <a:off x="6073970" y="2647746"/>
                  <a:ext cx="51892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6690D5-DE25-462F-8573-EA89C57D8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970" y="2647746"/>
                  <a:ext cx="518925" cy="492443"/>
                </a:xfrm>
                <a:prstGeom prst="rect">
                  <a:avLst/>
                </a:prstGeom>
                <a:blipFill>
                  <a:blip r:embed="rId3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76BF7694-5B65-4E59-AC2B-9AA3C63797ED}"/>
                </a:ext>
              </a:extLst>
            </p:cNvPr>
            <p:cNvGrpSpPr/>
            <p:nvPr/>
          </p:nvGrpSpPr>
          <p:grpSpPr>
            <a:xfrm>
              <a:off x="1487359" y="1387837"/>
              <a:ext cx="10305720" cy="4019897"/>
              <a:chOff x="1487359" y="1387837"/>
              <a:chExt cx="10305720" cy="40198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CE4D31-4BEB-4BE2-B973-5A33BAC87634}"/>
                      </a:ext>
                    </a:extLst>
                  </p:cNvPr>
                  <p:cNvSpPr txBox="1"/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CE4D31-4BEB-4BE2-B973-5A33BAC876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BDDB4214-47E6-472C-ACAB-16D15437D2A9}"/>
                  </a:ext>
                </a:extLst>
              </p:cNvPr>
              <p:cNvGrpSpPr/>
              <p:nvPr/>
            </p:nvGrpSpPr>
            <p:grpSpPr>
              <a:xfrm>
                <a:off x="1487359" y="1387837"/>
                <a:ext cx="10305720" cy="4019897"/>
                <a:chOff x="1487359" y="1387837"/>
                <a:chExt cx="10305720" cy="40198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5A41AD-6B7F-41B6-A4EF-9C143FEB07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5A41AD-6B7F-41B6-A4EF-9C143FEB07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78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1839F6B-6DCF-4A26-BEE6-982FD8737C68}"/>
                    </a:ext>
                  </a:extLst>
                </p:cNvPr>
                <p:cNvSpPr txBox="1"/>
                <p:nvPr/>
              </p:nvSpPr>
              <p:spPr>
                <a:xfrm>
                  <a:off x="8766106" y="3167390"/>
                  <a:ext cx="152413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800" dirty="0" err="1"/>
                    <a:t>Compute</a:t>
                  </a:r>
                  <a:endParaRPr lang="en-US"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4A543F07-3CD9-47F4-B143-66D8C70C5E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33769" y="3213556"/>
                      <a:ext cx="145931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4A543F07-3CD9-47F4-B143-66D8C70C5E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3769" y="3213556"/>
                      <a:ext cx="1459310" cy="43088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" name="Groupe 3">
                  <a:extLst>
                    <a:ext uri="{FF2B5EF4-FFF2-40B4-BE49-F238E27FC236}">
                      <a16:creationId xmlns:a16="http://schemas.microsoft.com/office/drawing/2014/main" id="{243B9B38-B30E-4C22-A31E-60F14A511250}"/>
                    </a:ext>
                  </a:extLst>
                </p:cNvPr>
                <p:cNvGrpSpPr/>
                <p:nvPr/>
              </p:nvGrpSpPr>
              <p:grpSpPr>
                <a:xfrm>
                  <a:off x="1487359" y="1387837"/>
                  <a:ext cx="9060329" cy="4019897"/>
                  <a:chOff x="1487359" y="1387837"/>
                  <a:chExt cx="9060329" cy="4019897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843A412D-3D11-4949-BD60-A2ECC600651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11867" y="1387837"/>
                    <a:ext cx="8435821" cy="2376295"/>
                    <a:chOff x="2111867" y="1387837"/>
                    <a:chExt cx="8435821" cy="2376295"/>
                  </a:xfrm>
                </p:grpSpPr>
                <p:pic>
                  <p:nvPicPr>
                    <p:cNvPr id="10" name="Picture 9">
                      <a:extLst>
                        <a:ext uri="{FF2B5EF4-FFF2-40B4-BE49-F238E27FC236}">
                          <a16:creationId xmlns:a16="http://schemas.microsoft.com/office/drawing/2014/main" id="{9D37E541-81AC-44E1-9977-0934CFD0628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11867" y="1387837"/>
                      <a:ext cx="1322818" cy="132281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8" name="Group 7">
                      <a:extLst>
                        <a:ext uri="{FF2B5EF4-FFF2-40B4-BE49-F238E27FC236}">
                          <a16:creationId xmlns:a16="http://schemas.microsoft.com/office/drawing/2014/main" id="{3928A60B-2EB5-4E36-986A-5841DD95A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4685" y="1387837"/>
                      <a:ext cx="7113003" cy="2376295"/>
                      <a:chOff x="3434685" y="1387837"/>
                      <a:chExt cx="7113003" cy="2376295"/>
                    </a:xfrm>
                  </p:grpSpPr>
                  <p:pic>
                    <p:nvPicPr>
                      <p:cNvPr id="7" name="Picture 6">
                        <a:extLst>
                          <a:ext uri="{FF2B5EF4-FFF2-40B4-BE49-F238E27FC236}">
                            <a16:creationId xmlns:a16="http://schemas.microsoft.com/office/drawing/2014/main" id="{30757104-0DD0-4370-8A80-2675936D801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24870" y="1387837"/>
                        <a:ext cx="1322818" cy="132281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AE928A34-03E1-4520-9C29-6C79A603FF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122198" y="3255634"/>
                        <a:ext cx="4415161" cy="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Arrow Connector 18">
                        <a:extLst>
                          <a:ext uri="{FF2B5EF4-FFF2-40B4-BE49-F238E27FC236}">
                            <a16:creationId xmlns:a16="http://schemas.microsoft.com/office/drawing/2014/main" id="{685C9300-D538-4C08-88A5-C0F998D5EA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027503" y="3764132"/>
                        <a:ext cx="4415161" cy="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C8BB9E34-00FD-44C9-B356-22E272341F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31170" y="1695304"/>
                        <a:ext cx="184731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4000" dirty="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" name="TextBox 2">
                            <a:extLst>
                              <a:ext uri="{FF2B5EF4-FFF2-40B4-BE49-F238E27FC236}">
                                <a16:creationId xmlns:a16="http://schemas.microsoft.com/office/drawing/2014/main" id="{8C10F10E-EBA9-4B84-A9C8-25CB4A0D2EE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34685" y="1685183"/>
                            <a:ext cx="832086" cy="70788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4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" name="TextBox 2">
                            <a:extLst>
                              <a:ext uri="{FF2B5EF4-FFF2-40B4-BE49-F238E27FC236}">
                                <a16:creationId xmlns:a16="http://schemas.microsoft.com/office/drawing/2014/main" id="{8C10F10E-EBA9-4B84-A9C8-25CB4A0D2EE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34685" y="1685183"/>
                            <a:ext cx="832086" cy="707886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7269D3C6-E77B-4FC0-A911-66BAF769D1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04932" y="3921739"/>
                        <a:ext cx="2449689" cy="11199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m:oMathPara>
                        </a14:m>
                        <a:endParaRPr lang="fr-FR" sz="3200" b="0" dirty="0"/>
                      </a:p>
                      <a:p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7269D3C6-E77B-4FC0-A911-66BAF769D1D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04932" y="3921739"/>
                        <a:ext cx="2449689" cy="1119974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4B21696-BEEE-4EE9-B131-A364E068FC3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7359" y="4182763"/>
                    <a:ext cx="293542" cy="122497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fr-FR" sz="3500" b="0" dirty="0"/>
                  </a:p>
                  <a:p>
                    <a:endParaRPr lang="en-US" sz="3500" dirty="0"/>
                  </a:p>
                </p:txBody>
              </p:sp>
            </p:grpSp>
          </p:grpSp>
        </p:grp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A3405F48-4C5D-4A63-8E94-6A45967E8D33}"/>
              </a:ext>
            </a:extLst>
          </p:cNvPr>
          <p:cNvSpPr txBox="1"/>
          <p:nvPr/>
        </p:nvSpPr>
        <p:spPr>
          <a:xfrm>
            <a:off x="838200" y="5505061"/>
            <a:ext cx="7719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Efficiency</a:t>
            </a:r>
            <a:r>
              <a:rPr lang="fr-FR" sz="3200" dirty="0"/>
              <a:t>: - Communication  O(|</a:t>
            </a:r>
            <a:r>
              <a:rPr lang="fr-FR" sz="3200" dirty="0" err="1"/>
              <a:t>x</a:t>
            </a:r>
            <a:r>
              <a:rPr lang="fr-FR" sz="3200" baseline="-25000" dirty="0" err="1"/>
              <a:t>a</a:t>
            </a:r>
            <a:r>
              <a:rPr lang="fr-FR" sz="3200" dirty="0"/>
              <a:t>| +|y|)</a:t>
            </a:r>
          </a:p>
          <a:p>
            <a:r>
              <a:rPr lang="fr-FR" sz="3200" dirty="0"/>
              <a:t>	          - Bob </a:t>
            </a:r>
            <a:r>
              <a:rPr lang="fr-FR" sz="3200" dirty="0" err="1"/>
              <a:t>does</a:t>
            </a:r>
            <a:r>
              <a:rPr lang="fr-FR" sz="3200" dirty="0"/>
              <a:t> all the computation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6" name="Picture 25" descr="A close up of a cell phone&#10;&#10;Description automatically generated">
            <a:extLst>
              <a:ext uri="{FF2B5EF4-FFF2-40B4-BE49-F238E27FC236}">
                <a16:creationId xmlns:a16="http://schemas.microsoft.com/office/drawing/2014/main" id="{759E6BB7-0BF0-43A4-BA9A-A748AB9814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69305" y="1536259"/>
            <a:ext cx="1235358" cy="1235358"/>
          </a:xfrm>
          <a:prstGeom prst="rect">
            <a:avLst/>
          </a:prstGeom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3318435D-1F67-4727-82D1-CE13B70D43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25925" y="1461466"/>
            <a:ext cx="1455750" cy="12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Alice-</a:t>
            </a:r>
            <a:r>
              <a:rPr lang="fr-FR" dirty="0" err="1"/>
              <a:t>Optimized</a:t>
            </a:r>
            <a:r>
              <a:rPr lang="fr-FR" dirty="0"/>
              <a:t> Protocol (</a:t>
            </a:r>
            <a:r>
              <a:rPr lang="fr-FR" dirty="0" err="1"/>
              <a:t>secure</a:t>
            </a:r>
            <a:r>
              <a:rPr lang="fr-FR" dirty="0"/>
              <a:t> via FHE)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6BF7694-5B65-4E59-AC2B-9AA3C63797ED}"/>
              </a:ext>
            </a:extLst>
          </p:cNvPr>
          <p:cNvGrpSpPr/>
          <p:nvPr/>
        </p:nvGrpSpPr>
        <p:grpSpPr>
          <a:xfrm>
            <a:off x="1504375" y="1921508"/>
            <a:ext cx="9269596" cy="3535027"/>
            <a:chOff x="1487359" y="1387837"/>
            <a:chExt cx="9699029" cy="401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5CE4D31-4BEB-4BE2-B973-5A33BAC87634}"/>
                    </a:ext>
                  </a:extLst>
                </p:cNvPr>
                <p:cNvSpPr txBox="1"/>
                <p:nvPr/>
              </p:nvSpPr>
              <p:spPr>
                <a:xfrm>
                  <a:off x="6031170" y="1421456"/>
                  <a:ext cx="59721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5CE4D31-4BEB-4BE2-B973-5A33BAC87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170" y="1421456"/>
                  <a:ext cx="597215" cy="707886"/>
                </a:xfrm>
                <a:prstGeom prst="rect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BDDB4214-47E6-472C-ACAB-16D15437D2A9}"/>
                </a:ext>
              </a:extLst>
            </p:cNvPr>
            <p:cNvGrpSpPr/>
            <p:nvPr/>
          </p:nvGrpSpPr>
          <p:grpSpPr>
            <a:xfrm>
              <a:off x="1487359" y="1387837"/>
              <a:ext cx="9699029" cy="4019897"/>
              <a:chOff x="1487359" y="1387837"/>
              <a:chExt cx="9699029" cy="40198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5A41AD-6B7F-41B6-A4EF-9C143FEB072E}"/>
                      </a:ext>
                    </a:extLst>
                  </p:cNvPr>
                  <p:cNvSpPr txBox="1"/>
                  <p:nvPr/>
                </p:nvSpPr>
                <p:spPr>
                  <a:xfrm>
                    <a:off x="10547688" y="1731349"/>
                    <a:ext cx="638700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5A41AD-6B7F-41B6-A4EF-9C143FEB07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47688" y="1731349"/>
                    <a:ext cx="638700" cy="615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86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43B9B38-B30E-4C22-A31E-60F14A511250}"/>
                  </a:ext>
                </a:extLst>
              </p:cNvPr>
              <p:cNvGrpSpPr/>
              <p:nvPr/>
            </p:nvGrpSpPr>
            <p:grpSpPr>
              <a:xfrm>
                <a:off x="1487359" y="1387837"/>
                <a:ext cx="9060329" cy="4019897"/>
                <a:chOff x="1487359" y="1387837"/>
                <a:chExt cx="9060329" cy="401989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43A412D-3D11-4949-BD60-A2ECC60065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1867" y="1387837"/>
                  <a:ext cx="8435821" cy="2376295"/>
                  <a:chOff x="2111867" y="1387837"/>
                  <a:chExt cx="8435821" cy="2376295"/>
                </a:xfrm>
              </p:grpSpPr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9D37E541-81AC-44E1-9977-0934CFD06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11867" y="1387837"/>
                    <a:ext cx="1322818" cy="1322818"/>
                  </a:xfrm>
                  <a:prstGeom prst="rect">
                    <a:avLst/>
                  </a:prstGeom>
                </p:spPr>
              </p:pic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3928A60B-2EB5-4E36-986A-5841DD95A524}"/>
                      </a:ext>
                    </a:extLst>
                  </p:cNvPr>
                  <p:cNvGrpSpPr/>
                  <p:nvPr/>
                </p:nvGrpSpPr>
                <p:grpSpPr>
                  <a:xfrm>
                    <a:off x="3434685" y="1387837"/>
                    <a:ext cx="7113003" cy="2376295"/>
                    <a:chOff x="3434685" y="1387837"/>
                    <a:chExt cx="7113003" cy="2376295"/>
                  </a:xfrm>
                </p:grpSpPr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30757104-0DD0-4370-8A80-2675936D80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24870" y="1387837"/>
                      <a:ext cx="1322818" cy="1322818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AE928A34-03E1-4520-9C29-6C79A603F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22198" y="3255634"/>
                      <a:ext cx="4415161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>
                      <a:extLst>
                        <a:ext uri="{FF2B5EF4-FFF2-40B4-BE49-F238E27FC236}">
                          <a16:creationId xmlns:a16="http://schemas.microsoft.com/office/drawing/2014/main" id="{685C9300-D538-4C08-88A5-C0F998D5EA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027503" y="3764132"/>
                      <a:ext cx="4415161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8BB9E34-00FD-44C9-B356-22E272341F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1170" y="1695304"/>
                      <a:ext cx="184731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400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" name="TextBox 2">
                          <a:extLst>
                            <a:ext uri="{FF2B5EF4-FFF2-40B4-BE49-F238E27FC236}">
                              <a16:creationId xmlns:a16="http://schemas.microsoft.com/office/drawing/2014/main" id="{8C10F10E-EBA9-4B84-A9C8-25CB4A0D2E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34685" y="1685183"/>
                          <a:ext cx="832086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" name="TextBox 2">
                          <a:extLst>
                            <a:ext uri="{FF2B5EF4-FFF2-40B4-BE49-F238E27FC236}">
                              <a16:creationId xmlns:a16="http://schemas.microsoft.com/office/drawing/2014/main" id="{8C10F10E-EBA9-4B84-A9C8-25CB4A0D2EE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34685" y="1685183"/>
                          <a:ext cx="832086" cy="707886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4B21696-BEEE-4EE9-B131-A364E068FC36}"/>
                    </a:ext>
                  </a:extLst>
                </p:cNvPr>
                <p:cNvSpPr txBox="1"/>
                <p:nvPr/>
              </p:nvSpPr>
              <p:spPr>
                <a:xfrm>
                  <a:off x="1487359" y="4182763"/>
                  <a:ext cx="293542" cy="12249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fr-FR" sz="3500" b="0" dirty="0"/>
                </a:p>
                <a:p>
                  <a:endParaRPr lang="en-US" sz="3500" dirty="0"/>
                </a:p>
              </p:txBody>
            </p:sp>
          </p:grpSp>
        </p:grp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A3405F48-4C5D-4A63-8E94-6A45967E8D33}"/>
              </a:ext>
            </a:extLst>
          </p:cNvPr>
          <p:cNvSpPr txBox="1"/>
          <p:nvPr/>
        </p:nvSpPr>
        <p:spPr>
          <a:xfrm>
            <a:off x="838200" y="5505061"/>
            <a:ext cx="7719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Efficiency</a:t>
            </a:r>
            <a:r>
              <a:rPr lang="fr-FR" sz="3200" dirty="0"/>
              <a:t>: - Communication  O(|</a:t>
            </a:r>
            <a:r>
              <a:rPr lang="fr-FR" sz="3200" dirty="0" err="1"/>
              <a:t>x</a:t>
            </a:r>
            <a:r>
              <a:rPr lang="fr-FR" sz="3200" baseline="-25000" dirty="0" err="1"/>
              <a:t>a</a:t>
            </a:r>
            <a:r>
              <a:rPr lang="fr-FR" sz="3200" dirty="0"/>
              <a:t>| +|y|)</a:t>
            </a:r>
          </a:p>
          <a:p>
            <a:r>
              <a:rPr lang="fr-FR" sz="3200" dirty="0"/>
              <a:t>	          - Bob </a:t>
            </a:r>
            <a:r>
              <a:rPr lang="fr-FR" sz="3200" dirty="0" err="1"/>
              <a:t>does</a:t>
            </a:r>
            <a:r>
              <a:rPr lang="fr-FR" sz="3200" dirty="0"/>
              <a:t> all the computation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6" name="Picture 25" descr="A close up of a cell phone&#10;&#10;Description automatically generated">
            <a:extLst>
              <a:ext uri="{FF2B5EF4-FFF2-40B4-BE49-F238E27FC236}">
                <a16:creationId xmlns:a16="http://schemas.microsoft.com/office/drawing/2014/main" id="{759E6BB7-0BF0-43A4-BA9A-A748AB981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69305" y="1536259"/>
            <a:ext cx="1235358" cy="1235358"/>
          </a:xfrm>
          <a:prstGeom prst="rect">
            <a:avLst/>
          </a:prstGeom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3318435D-1F67-4727-82D1-CE13B70D4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625925" y="1461466"/>
            <a:ext cx="1455750" cy="123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5B8C431-6FC2-48FC-AD1A-EEFB222D6277}"/>
                  </a:ext>
                </a:extLst>
              </p:cNvPr>
              <p:cNvSpPr/>
              <p:nvPr/>
            </p:nvSpPr>
            <p:spPr>
              <a:xfrm>
                <a:off x="4779518" y="2910436"/>
                <a:ext cx="26714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5B8C431-6FC2-48FC-AD1A-EEFB222D6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18" y="2910436"/>
                <a:ext cx="267143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1FBA5695-E45E-456B-96A5-A9B6483E2D14}"/>
                  </a:ext>
                </a:extLst>
              </p:cNvPr>
              <p:cNvSpPr txBox="1"/>
              <p:nvPr/>
            </p:nvSpPr>
            <p:spPr>
              <a:xfrm>
                <a:off x="8242230" y="3609718"/>
                <a:ext cx="32493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3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𝐸𝑣𝑎𝑙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1FBA5695-E45E-456B-96A5-A9B6483E2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230" y="3609718"/>
                <a:ext cx="3249351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1C7317D0-4F6A-4F2A-848C-4A79CD9ED97A}"/>
                  </a:ext>
                </a:extLst>
              </p:cNvPr>
              <p:cNvSpPr txBox="1"/>
              <p:nvPr/>
            </p:nvSpPr>
            <p:spPr>
              <a:xfrm>
                <a:off x="5821084" y="4149571"/>
                <a:ext cx="5498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1C7317D0-4F6A-4F2A-848C-4A79CD9ED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84" y="4149571"/>
                <a:ext cx="549831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0">
                <a:extLst>
                  <a:ext uri="{FF2B5EF4-FFF2-40B4-BE49-F238E27FC236}">
                    <a16:creationId xmlns:a16="http://schemas.microsoft.com/office/drawing/2014/main" id="{58F28001-94CD-4FDB-A32B-7AC13760D318}"/>
                  </a:ext>
                </a:extLst>
              </p:cNvPr>
              <p:cNvSpPr txBox="1"/>
              <p:nvPr/>
            </p:nvSpPr>
            <p:spPr>
              <a:xfrm>
                <a:off x="-128396" y="4390258"/>
                <a:ext cx="5464818" cy="1031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0" dirty="0">
                  <a:solidFill>
                    <a:schemeClr val="tx1"/>
                  </a:solidFill>
                </a:endParaRPr>
              </a:p>
              <a:p>
                <a:endParaRPr lang="en-US" sz="3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0">
                <a:extLst>
                  <a:ext uri="{FF2B5EF4-FFF2-40B4-BE49-F238E27FC236}">
                    <a16:creationId xmlns:a16="http://schemas.microsoft.com/office/drawing/2014/main" id="{58F28001-94CD-4FDB-A32B-7AC13760D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396" y="4390258"/>
                <a:ext cx="5464818" cy="10310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4127A440-AFBF-4DA5-AB17-A22AE4975605}"/>
              </a:ext>
            </a:extLst>
          </p:cNvPr>
          <p:cNvSpPr/>
          <p:nvPr/>
        </p:nvSpPr>
        <p:spPr>
          <a:xfrm>
            <a:off x="9532121" y="4642014"/>
            <a:ext cx="1996889" cy="1031911"/>
          </a:xfrm>
          <a:prstGeom prst="wedgeEllipseCallout">
            <a:avLst>
              <a:gd name="adj1" fmla="val -63690"/>
              <a:gd name="adj2" fmla="val -10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 Hiding</a:t>
            </a:r>
          </a:p>
        </p:txBody>
      </p:sp>
    </p:spTree>
    <p:extLst>
      <p:ext uri="{BB962C8B-B14F-4D97-AF65-F5344CB8AC3E}">
        <p14:creationId xmlns:p14="http://schemas.microsoft.com/office/powerpoint/2010/main" val="38363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4259-EAC5-439F-90CA-7FEB6A1B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D251-6E86-4381-AA33-4FBA3F2E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“Laconic Function Evaluation” (LFE). </a:t>
            </a:r>
          </a:p>
          <a:p>
            <a:pPr marL="0" indent="0">
              <a:buNone/>
            </a:pPr>
            <a:r>
              <a:rPr lang="en-US" dirty="0"/>
              <a:t>   New primitive, dual to Fully Homomorphic Encryption.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Applications of LFE</a:t>
            </a:r>
          </a:p>
          <a:p>
            <a:endParaRPr lang="en-US" dirty="0"/>
          </a:p>
          <a:p>
            <a:r>
              <a:rPr lang="en-US" dirty="0"/>
              <a:t>Construction from Learning With Errors (LWE)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D4D7B70-6917-4124-8D51-A3A462F3E048}"/>
              </a:ext>
            </a:extLst>
          </p:cNvPr>
          <p:cNvSpPr/>
          <p:nvPr/>
        </p:nvSpPr>
        <p:spPr>
          <a:xfrm>
            <a:off x="571850" y="1825625"/>
            <a:ext cx="532700" cy="478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Bob-</a:t>
            </a:r>
            <a:r>
              <a:rPr lang="fr-FR" dirty="0" err="1"/>
              <a:t>optimized</a:t>
            </a:r>
            <a:r>
              <a:rPr lang="fr-FR" dirty="0"/>
              <a:t> </a:t>
            </a:r>
            <a:r>
              <a:rPr lang="fr-FR" dirty="0" err="1"/>
              <a:t>protocol</a:t>
            </a:r>
            <a:r>
              <a:rPr lang="fr-FR" dirty="0"/>
              <a:t> (</a:t>
            </a:r>
            <a:r>
              <a:rPr lang="fr-FR" dirty="0" err="1"/>
              <a:t>insecure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AFF948E-2CF0-4B0F-A19A-540E9108DCF0}"/>
              </a:ext>
            </a:extLst>
          </p:cNvPr>
          <p:cNvGrpSpPr/>
          <p:nvPr/>
        </p:nvGrpSpPr>
        <p:grpSpPr>
          <a:xfrm>
            <a:off x="2101233" y="1921508"/>
            <a:ext cx="8672740" cy="2704030"/>
            <a:chOff x="2111867" y="1387837"/>
            <a:chExt cx="9074521" cy="3074921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72285B80-23A3-40A6-B06A-A99CD2388AA5}"/>
                </a:ext>
              </a:extLst>
            </p:cNvPr>
            <p:cNvSpPr txBox="1"/>
            <p:nvPr/>
          </p:nvSpPr>
          <p:spPr>
            <a:xfrm>
              <a:off x="6073970" y="2647746"/>
              <a:ext cx="68" cy="5599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200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218823C-D57A-4A57-9633-A03F6C24F5A1}"/>
                </a:ext>
              </a:extLst>
            </p:cNvPr>
            <p:cNvGrpSpPr/>
            <p:nvPr/>
          </p:nvGrpSpPr>
          <p:grpSpPr>
            <a:xfrm>
              <a:off x="2111867" y="1387837"/>
              <a:ext cx="9074521" cy="3074921"/>
              <a:chOff x="2111867" y="1387837"/>
              <a:chExt cx="9074521" cy="30749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33">
                    <a:extLst>
                      <a:ext uri="{FF2B5EF4-FFF2-40B4-BE49-F238E27FC236}">
                        <a16:creationId xmlns:a16="http://schemas.microsoft.com/office/drawing/2014/main" id="{226AD685-7C91-4A8E-8AE8-4F46B81B235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24" name="TextBox 33">
                    <a:extLst>
                      <a:ext uri="{FF2B5EF4-FFF2-40B4-BE49-F238E27FC236}">
                        <a16:creationId xmlns:a16="http://schemas.microsoft.com/office/drawing/2014/main" id="{226AD685-7C91-4A8E-8AE8-4F46B81B2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3CC7151A-FCB4-43B6-B807-EFDEE7F1E42C}"/>
                  </a:ext>
                </a:extLst>
              </p:cNvPr>
              <p:cNvGrpSpPr/>
              <p:nvPr/>
            </p:nvGrpSpPr>
            <p:grpSpPr>
              <a:xfrm>
                <a:off x="2111867" y="1387837"/>
                <a:ext cx="9074521" cy="3074921"/>
                <a:chOff x="2111867" y="1387837"/>
                <a:chExt cx="9074521" cy="30749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4">
                      <a:extLst>
                        <a:ext uri="{FF2B5EF4-FFF2-40B4-BE49-F238E27FC236}">
                          <a16:creationId xmlns:a16="http://schemas.microsoft.com/office/drawing/2014/main" id="{2C5BBF71-8C5B-4012-B852-70DDD20EBD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26" name="TextBox 4">
                      <a:extLst>
                        <a:ext uri="{FF2B5EF4-FFF2-40B4-BE49-F238E27FC236}">
                          <a16:creationId xmlns:a16="http://schemas.microsoft.com/office/drawing/2014/main" id="{2C5BBF71-8C5B-4012-B852-70DDD20EBD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78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" name="TextBox 5">
                  <a:extLst>
                    <a:ext uri="{FF2B5EF4-FFF2-40B4-BE49-F238E27FC236}">
                      <a16:creationId xmlns:a16="http://schemas.microsoft.com/office/drawing/2014/main" id="{C7EB46A9-50AF-45A0-90FB-4A74B29564AD}"/>
                    </a:ext>
                  </a:extLst>
                </p:cNvPr>
                <p:cNvSpPr txBox="1"/>
                <p:nvPr/>
              </p:nvSpPr>
              <p:spPr>
                <a:xfrm>
                  <a:off x="8766106" y="3167390"/>
                  <a:ext cx="193289" cy="59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28" name="TextBox 8">
                  <a:extLst>
                    <a:ext uri="{FF2B5EF4-FFF2-40B4-BE49-F238E27FC236}">
                      <a16:creationId xmlns:a16="http://schemas.microsoft.com/office/drawing/2014/main" id="{C2A69070-B5DB-4D2C-9683-E2D3591F8542}"/>
                    </a:ext>
                  </a:extLst>
                </p:cNvPr>
                <p:cNvSpPr txBox="1"/>
                <p:nvPr/>
              </p:nvSpPr>
              <p:spPr>
                <a:xfrm>
                  <a:off x="10333769" y="3213556"/>
                  <a:ext cx="68" cy="4899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2800" dirty="0"/>
                </a:p>
              </p:txBody>
            </p:sp>
            <p:grpSp>
              <p:nvGrpSpPr>
                <p:cNvPr id="32" name="Groupe 31">
                  <a:extLst>
                    <a:ext uri="{FF2B5EF4-FFF2-40B4-BE49-F238E27FC236}">
                      <a16:creationId xmlns:a16="http://schemas.microsoft.com/office/drawing/2014/main" id="{91E2FA1E-4289-4A33-B8CA-678030DC3297}"/>
                    </a:ext>
                  </a:extLst>
                </p:cNvPr>
                <p:cNvGrpSpPr/>
                <p:nvPr/>
              </p:nvGrpSpPr>
              <p:grpSpPr>
                <a:xfrm>
                  <a:off x="2111867" y="1387837"/>
                  <a:ext cx="8435821" cy="3074921"/>
                  <a:chOff x="2111867" y="1387837"/>
                  <a:chExt cx="8435821" cy="3074921"/>
                </a:xfrm>
              </p:grpSpPr>
              <p:grpSp>
                <p:nvGrpSpPr>
                  <p:cNvPr id="33" name="Group 12">
                    <a:extLst>
                      <a:ext uri="{FF2B5EF4-FFF2-40B4-BE49-F238E27FC236}">
                        <a16:creationId xmlns:a16="http://schemas.microsoft.com/office/drawing/2014/main" id="{ADCB4564-C6CB-4EC2-AC01-9797058160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11867" y="1387837"/>
                    <a:ext cx="8435821" cy="2376295"/>
                    <a:chOff x="2111867" y="1387837"/>
                    <a:chExt cx="8435821" cy="2376295"/>
                  </a:xfrm>
                </p:grpSpPr>
                <p:pic>
                  <p:nvPicPr>
                    <p:cNvPr id="36" name="Picture 9">
                      <a:extLst>
                        <a:ext uri="{FF2B5EF4-FFF2-40B4-BE49-F238E27FC236}">
                          <a16:creationId xmlns:a16="http://schemas.microsoft.com/office/drawing/2014/main" id="{70B4CD0F-D583-408F-881F-52AFF57FE0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11867" y="1387837"/>
                      <a:ext cx="1322818" cy="132281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7" name="Group 7">
                      <a:extLst>
                        <a:ext uri="{FF2B5EF4-FFF2-40B4-BE49-F238E27FC236}">
                          <a16:creationId xmlns:a16="http://schemas.microsoft.com/office/drawing/2014/main" id="{1444ECD0-572E-4DF6-8388-28457CBA4E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4685" y="1387837"/>
                      <a:ext cx="7113003" cy="2376295"/>
                      <a:chOff x="3434685" y="1387837"/>
                      <a:chExt cx="7113003" cy="2376295"/>
                    </a:xfrm>
                  </p:grpSpPr>
                  <p:pic>
                    <p:nvPicPr>
                      <p:cNvPr id="38" name="Picture 6">
                        <a:extLst>
                          <a:ext uri="{FF2B5EF4-FFF2-40B4-BE49-F238E27FC236}">
                            <a16:creationId xmlns:a16="http://schemas.microsoft.com/office/drawing/2014/main" id="{DDAE9EE6-C2CA-4A54-B60D-1DF5ECB1C7C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24870" y="1387837"/>
                        <a:ext cx="1322818" cy="1322818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40" name="Straight Arrow Connector 18">
                        <a:extLst>
                          <a:ext uri="{FF2B5EF4-FFF2-40B4-BE49-F238E27FC236}">
                            <a16:creationId xmlns:a16="http://schemas.microsoft.com/office/drawing/2014/main" id="{781BE433-9FAD-453C-B33D-977DD83CD3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027503" y="3764132"/>
                        <a:ext cx="4415161" cy="0"/>
                      </a:xfrm>
                      <a:prstGeom prst="straightConnector1">
                        <a:avLst/>
                      </a:prstGeom>
                      <a:ln w="762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TextBox 28">
                        <a:extLst>
                          <a:ext uri="{FF2B5EF4-FFF2-40B4-BE49-F238E27FC236}">
                            <a16:creationId xmlns:a16="http://schemas.microsoft.com/office/drawing/2014/main" id="{8F789F4E-7745-455B-A111-3FB3B6C19A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31170" y="1695304"/>
                        <a:ext cx="184731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sz="4000" dirty="0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2" name="TextBox 2">
                            <a:extLst>
                              <a:ext uri="{FF2B5EF4-FFF2-40B4-BE49-F238E27FC236}">
                                <a16:creationId xmlns:a16="http://schemas.microsoft.com/office/drawing/2014/main" id="{C7689CDA-28F6-4D83-8CB9-3E3592ECC15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34685" y="1685183"/>
                            <a:ext cx="832086" cy="70788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4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4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" name="TextBox 2">
                            <a:extLst>
                              <a:ext uri="{FF2B5EF4-FFF2-40B4-BE49-F238E27FC236}">
                                <a16:creationId xmlns:a16="http://schemas.microsoft.com/office/drawing/2014/main" id="{8C10F10E-EBA9-4B84-A9C8-25CB4A0D2EE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34685" y="1685183"/>
                            <a:ext cx="832086" cy="707886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1">
                        <a:extLst>
                          <a:ext uri="{FF2B5EF4-FFF2-40B4-BE49-F238E27FC236}">
                            <a16:creationId xmlns:a16="http://schemas.microsoft.com/office/drawing/2014/main" id="{B0E32EA7-62AC-4128-ADB2-40CB992CC54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44929" y="3902770"/>
                        <a:ext cx="293542" cy="5599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32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1">
                        <a:extLst>
                          <a:ext uri="{FF2B5EF4-FFF2-40B4-BE49-F238E27FC236}">
                            <a16:creationId xmlns:a16="http://schemas.microsoft.com/office/drawing/2014/main" id="{B0E32EA7-62AC-4128-ADB2-40CB992CC54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44929" y="3902770"/>
                        <a:ext cx="293542" cy="55998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r="-3478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D94DDA-07CB-44D8-953E-855FB24C834E}"/>
                  </a:ext>
                </a:extLst>
              </p:cNvPr>
              <p:cNvSpPr txBox="1"/>
              <p:nvPr/>
            </p:nvSpPr>
            <p:spPr>
              <a:xfrm>
                <a:off x="1504375" y="4379317"/>
                <a:ext cx="280545" cy="947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500" b="0" dirty="0"/>
              </a:p>
              <a:p>
                <a:endParaRPr lang="en-US" sz="35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D94DDA-07CB-44D8-953E-855FB24C8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75" y="4379317"/>
                <a:ext cx="280545" cy="947286"/>
              </a:xfrm>
              <a:prstGeom prst="rect">
                <a:avLst/>
              </a:prstGeom>
              <a:blipFill>
                <a:blip r:embed="rId9"/>
                <a:stretch>
                  <a:fillRect l="-2174" r="-4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0AE873-26C0-47AF-8410-907BF37B9CF2}"/>
              </a:ext>
            </a:extLst>
          </p:cNvPr>
          <p:cNvCxnSpPr>
            <a:cxnSpLocks/>
          </p:cNvCxnSpPr>
          <p:nvPr/>
        </p:nvCxnSpPr>
        <p:spPr>
          <a:xfrm>
            <a:off x="4022554" y="3564015"/>
            <a:ext cx="4219676" cy="0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 descr="A close up of a cell phone&#10;&#10;Description automatically generated">
            <a:extLst>
              <a:ext uri="{FF2B5EF4-FFF2-40B4-BE49-F238E27FC236}">
                <a16:creationId xmlns:a16="http://schemas.microsoft.com/office/drawing/2014/main" id="{E5FA5F36-C6BF-4726-8CE2-24A88A280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961716" y="1391993"/>
            <a:ext cx="1235358" cy="1235358"/>
          </a:xfrm>
          <a:prstGeom prst="rect">
            <a:avLst/>
          </a:prstGeom>
        </p:spPr>
      </p:pic>
      <p:pic>
        <p:nvPicPr>
          <p:cNvPr id="44" name="Picture 43" descr="A close up of a computer&#10;&#10;Description automatically generated">
            <a:extLst>
              <a:ext uri="{FF2B5EF4-FFF2-40B4-BE49-F238E27FC236}">
                <a16:creationId xmlns:a16="http://schemas.microsoft.com/office/drawing/2014/main" id="{85D1CB7D-87BE-43C5-9ECE-04942C9DA1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56083" y="1527996"/>
            <a:ext cx="1455750" cy="1235358"/>
          </a:xfrm>
          <a:prstGeom prst="rect">
            <a:avLst/>
          </a:prstGeom>
        </p:spPr>
      </p:pic>
      <p:sp>
        <p:nvSpPr>
          <p:cNvPr id="45" name="TextBox 5">
            <a:extLst>
              <a:ext uri="{FF2B5EF4-FFF2-40B4-BE49-F238E27FC236}">
                <a16:creationId xmlns:a16="http://schemas.microsoft.com/office/drawing/2014/main" id="{2A2CEA0B-E60B-4755-9CA5-C4CCDCD6A9AA}"/>
              </a:ext>
            </a:extLst>
          </p:cNvPr>
          <p:cNvSpPr txBox="1"/>
          <p:nvPr/>
        </p:nvSpPr>
        <p:spPr>
          <a:xfrm>
            <a:off x="838200" y="5505061"/>
            <a:ext cx="7719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Efficiency</a:t>
            </a:r>
            <a:r>
              <a:rPr lang="fr-FR" sz="3200" dirty="0"/>
              <a:t>: - Communication  O(|</a:t>
            </a:r>
            <a:r>
              <a:rPr lang="fr-FR" sz="3200" dirty="0" err="1"/>
              <a:t>x</a:t>
            </a:r>
            <a:r>
              <a:rPr lang="fr-FR" sz="3200" baseline="-25000" dirty="0" err="1"/>
              <a:t>b</a:t>
            </a:r>
            <a:r>
              <a:rPr lang="fr-FR" sz="3200" dirty="0"/>
              <a:t>|)</a:t>
            </a:r>
          </a:p>
          <a:p>
            <a:r>
              <a:rPr lang="fr-FR" sz="3200" dirty="0"/>
              <a:t>	          - Alice </a:t>
            </a:r>
            <a:r>
              <a:rPr lang="fr-FR" sz="3200" dirty="0" err="1"/>
              <a:t>does</a:t>
            </a:r>
            <a:r>
              <a:rPr lang="fr-FR" sz="3200" dirty="0"/>
              <a:t> all the computation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82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Bob-</a:t>
            </a:r>
            <a:r>
              <a:rPr lang="fr-FR" dirty="0" err="1"/>
              <a:t>optimized</a:t>
            </a:r>
            <a:r>
              <a:rPr lang="fr-FR" dirty="0"/>
              <a:t> </a:t>
            </a:r>
            <a:r>
              <a:rPr lang="fr-FR" dirty="0" err="1"/>
              <a:t>protocol</a:t>
            </a:r>
            <a:r>
              <a:rPr lang="fr-FR" dirty="0"/>
              <a:t> (</a:t>
            </a:r>
            <a:r>
              <a:rPr lang="fr-FR" dirty="0" err="1"/>
              <a:t>secure</a:t>
            </a:r>
            <a:r>
              <a:rPr lang="fr-FR" dirty="0"/>
              <a:t> via LFE)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AFF948E-2CF0-4B0F-A19A-540E9108DCF0}"/>
              </a:ext>
            </a:extLst>
          </p:cNvPr>
          <p:cNvGrpSpPr/>
          <p:nvPr/>
        </p:nvGrpSpPr>
        <p:grpSpPr>
          <a:xfrm>
            <a:off x="2101233" y="1921508"/>
            <a:ext cx="8672740" cy="2089671"/>
            <a:chOff x="2111867" y="1387837"/>
            <a:chExt cx="9074521" cy="2376295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72285B80-23A3-40A6-B06A-A99CD2388AA5}"/>
                </a:ext>
              </a:extLst>
            </p:cNvPr>
            <p:cNvSpPr txBox="1"/>
            <p:nvPr/>
          </p:nvSpPr>
          <p:spPr>
            <a:xfrm>
              <a:off x="6073970" y="2647746"/>
              <a:ext cx="68" cy="5599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200" dirty="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218823C-D57A-4A57-9633-A03F6C24F5A1}"/>
                </a:ext>
              </a:extLst>
            </p:cNvPr>
            <p:cNvGrpSpPr/>
            <p:nvPr/>
          </p:nvGrpSpPr>
          <p:grpSpPr>
            <a:xfrm>
              <a:off x="2111867" y="1387837"/>
              <a:ext cx="9074521" cy="2376295"/>
              <a:chOff x="2111867" y="1387837"/>
              <a:chExt cx="9074521" cy="23762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33">
                    <a:extLst>
                      <a:ext uri="{FF2B5EF4-FFF2-40B4-BE49-F238E27FC236}">
                        <a16:creationId xmlns:a16="http://schemas.microsoft.com/office/drawing/2014/main" id="{226AD685-7C91-4A8E-8AE8-4F46B81B235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24" name="TextBox 33">
                    <a:extLst>
                      <a:ext uri="{FF2B5EF4-FFF2-40B4-BE49-F238E27FC236}">
                        <a16:creationId xmlns:a16="http://schemas.microsoft.com/office/drawing/2014/main" id="{226AD685-7C91-4A8E-8AE8-4F46B81B2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170" y="1421456"/>
                    <a:ext cx="597215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3CC7151A-FCB4-43B6-B807-EFDEE7F1E42C}"/>
                  </a:ext>
                </a:extLst>
              </p:cNvPr>
              <p:cNvGrpSpPr/>
              <p:nvPr/>
            </p:nvGrpSpPr>
            <p:grpSpPr>
              <a:xfrm>
                <a:off x="2111867" y="1387837"/>
                <a:ext cx="9074521" cy="2376295"/>
                <a:chOff x="2111867" y="1387837"/>
                <a:chExt cx="9074521" cy="23762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4">
                      <a:extLst>
                        <a:ext uri="{FF2B5EF4-FFF2-40B4-BE49-F238E27FC236}">
                          <a16:creationId xmlns:a16="http://schemas.microsoft.com/office/drawing/2014/main" id="{2C5BBF71-8C5B-4012-B852-70DDD20EBD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26" name="TextBox 4">
                      <a:extLst>
                        <a:ext uri="{FF2B5EF4-FFF2-40B4-BE49-F238E27FC236}">
                          <a16:creationId xmlns:a16="http://schemas.microsoft.com/office/drawing/2014/main" id="{2C5BBF71-8C5B-4012-B852-70DDD20EBD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7688" y="1731349"/>
                      <a:ext cx="638700" cy="61555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78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" name="TextBox 5">
                  <a:extLst>
                    <a:ext uri="{FF2B5EF4-FFF2-40B4-BE49-F238E27FC236}">
                      <a16:creationId xmlns:a16="http://schemas.microsoft.com/office/drawing/2014/main" id="{C7EB46A9-50AF-45A0-90FB-4A74B29564AD}"/>
                    </a:ext>
                  </a:extLst>
                </p:cNvPr>
                <p:cNvSpPr txBox="1"/>
                <p:nvPr/>
              </p:nvSpPr>
              <p:spPr>
                <a:xfrm>
                  <a:off x="8766106" y="3167390"/>
                  <a:ext cx="193289" cy="59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28" name="TextBox 8">
                  <a:extLst>
                    <a:ext uri="{FF2B5EF4-FFF2-40B4-BE49-F238E27FC236}">
                      <a16:creationId xmlns:a16="http://schemas.microsoft.com/office/drawing/2014/main" id="{C2A69070-B5DB-4D2C-9683-E2D3591F8542}"/>
                    </a:ext>
                  </a:extLst>
                </p:cNvPr>
                <p:cNvSpPr txBox="1"/>
                <p:nvPr/>
              </p:nvSpPr>
              <p:spPr>
                <a:xfrm>
                  <a:off x="10333769" y="3213556"/>
                  <a:ext cx="68" cy="4899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2800" dirty="0"/>
                </a:p>
              </p:txBody>
            </p:sp>
            <p:grpSp>
              <p:nvGrpSpPr>
                <p:cNvPr id="33" name="Group 12">
                  <a:extLst>
                    <a:ext uri="{FF2B5EF4-FFF2-40B4-BE49-F238E27FC236}">
                      <a16:creationId xmlns:a16="http://schemas.microsoft.com/office/drawing/2014/main" id="{ADCB4564-C6CB-4EC2-AC01-9797058160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11867" y="1387837"/>
                  <a:ext cx="8435821" cy="2376295"/>
                  <a:chOff x="2111867" y="1387837"/>
                  <a:chExt cx="8435821" cy="2376295"/>
                </a:xfrm>
              </p:grpSpPr>
              <p:pic>
                <p:nvPicPr>
                  <p:cNvPr id="36" name="Picture 9">
                    <a:extLst>
                      <a:ext uri="{FF2B5EF4-FFF2-40B4-BE49-F238E27FC236}">
                        <a16:creationId xmlns:a16="http://schemas.microsoft.com/office/drawing/2014/main" id="{70B4CD0F-D583-408F-881F-52AFF57FE0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11867" y="1387837"/>
                    <a:ext cx="1322818" cy="1322818"/>
                  </a:xfrm>
                  <a:prstGeom prst="rect">
                    <a:avLst/>
                  </a:prstGeom>
                </p:spPr>
              </p:pic>
              <p:grpSp>
                <p:nvGrpSpPr>
                  <p:cNvPr id="37" name="Group 7">
                    <a:extLst>
                      <a:ext uri="{FF2B5EF4-FFF2-40B4-BE49-F238E27FC236}">
                        <a16:creationId xmlns:a16="http://schemas.microsoft.com/office/drawing/2014/main" id="{1444ECD0-572E-4DF6-8388-28457CBA4E85}"/>
                      </a:ext>
                    </a:extLst>
                  </p:cNvPr>
                  <p:cNvGrpSpPr/>
                  <p:nvPr/>
                </p:nvGrpSpPr>
                <p:grpSpPr>
                  <a:xfrm>
                    <a:off x="3434685" y="1387837"/>
                    <a:ext cx="7113003" cy="2376295"/>
                    <a:chOff x="3434685" y="1387837"/>
                    <a:chExt cx="7113003" cy="2376295"/>
                  </a:xfrm>
                </p:grpSpPr>
                <p:pic>
                  <p:nvPicPr>
                    <p:cNvPr id="38" name="Picture 6">
                      <a:extLst>
                        <a:ext uri="{FF2B5EF4-FFF2-40B4-BE49-F238E27FC236}">
                          <a16:creationId xmlns:a16="http://schemas.microsoft.com/office/drawing/2014/main" id="{DDAE9EE6-C2CA-4A54-B60D-1DF5ECB1C7C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24870" y="1387837"/>
                      <a:ext cx="1322818" cy="1322818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0" name="Straight Arrow Connector 18">
                      <a:extLst>
                        <a:ext uri="{FF2B5EF4-FFF2-40B4-BE49-F238E27FC236}">
                          <a16:creationId xmlns:a16="http://schemas.microsoft.com/office/drawing/2014/main" id="{781BE433-9FAD-453C-B33D-977DD83CD3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027503" y="3764132"/>
                      <a:ext cx="4415161" cy="0"/>
                    </a:xfrm>
                    <a:prstGeom prst="straightConnector1">
                      <a:avLst/>
                    </a:prstGeom>
                    <a:ln w="762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TextBox 28">
                      <a:extLst>
                        <a:ext uri="{FF2B5EF4-FFF2-40B4-BE49-F238E27FC236}">
                          <a16:creationId xmlns:a16="http://schemas.microsoft.com/office/drawing/2014/main" id="{8F789F4E-7745-455B-A111-3FB3B6C19A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1170" y="1695304"/>
                      <a:ext cx="184731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400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2">
                          <a:extLst>
                            <a:ext uri="{FF2B5EF4-FFF2-40B4-BE49-F238E27FC236}">
                              <a16:creationId xmlns:a16="http://schemas.microsoft.com/office/drawing/2014/main" id="{C7689CDA-28F6-4D83-8CB9-3E3592ECC1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34685" y="1685183"/>
                          <a:ext cx="832086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" name="TextBox 2">
                          <a:extLst>
                            <a:ext uri="{FF2B5EF4-FFF2-40B4-BE49-F238E27FC236}">
                              <a16:creationId xmlns:a16="http://schemas.microsoft.com/office/drawing/2014/main" id="{8C10F10E-EBA9-4B84-A9C8-25CB4A0D2EE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34685" y="1685183"/>
                          <a:ext cx="832086" cy="707886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p:pic>
        <p:nvPicPr>
          <p:cNvPr id="43" name="Picture 42" descr="A close up of a cell phone&#10;&#10;Description automatically generated">
            <a:extLst>
              <a:ext uri="{FF2B5EF4-FFF2-40B4-BE49-F238E27FC236}">
                <a16:creationId xmlns:a16="http://schemas.microsoft.com/office/drawing/2014/main" id="{E5FA5F36-C6BF-4726-8CE2-24A88A280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961716" y="1391993"/>
            <a:ext cx="1235358" cy="1235358"/>
          </a:xfrm>
          <a:prstGeom prst="rect">
            <a:avLst/>
          </a:prstGeom>
        </p:spPr>
      </p:pic>
      <p:pic>
        <p:nvPicPr>
          <p:cNvPr id="44" name="Picture 43" descr="A close up of a computer&#10;&#10;Description automatically generated">
            <a:extLst>
              <a:ext uri="{FF2B5EF4-FFF2-40B4-BE49-F238E27FC236}">
                <a16:creationId xmlns:a16="http://schemas.microsoft.com/office/drawing/2014/main" id="{85D1CB7D-87BE-43C5-9ECE-04942C9DA1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56083" y="1527996"/>
            <a:ext cx="1455750" cy="1235358"/>
          </a:xfrm>
          <a:prstGeom prst="rect">
            <a:avLst/>
          </a:prstGeom>
        </p:spPr>
      </p:pic>
      <p:sp>
        <p:nvSpPr>
          <p:cNvPr id="45" name="TextBox 5">
            <a:extLst>
              <a:ext uri="{FF2B5EF4-FFF2-40B4-BE49-F238E27FC236}">
                <a16:creationId xmlns:a16="http://schemas.microsoft.com/office/drawing/2014/main" id="{2A2CEA0B-E60B-4755-9CA5-C4CCDCD6A9AA}"/>
              </a:ext>
            </a:extLst>
          </p:cNvPr>
          <p:cNvSpPr txBox="1"/>
          <p:nvPr/>
        </p:nvSpPr>
        <p:spPr>
          <a:xfrm>
            <a:off x="838199" y="5505061"/>
            <a:ext cx="96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Efficiency</a:t>
            </a:r>
            <a:r>
              <a:rPr lang="fr-FR" sz="3200" dirty="0"/>
              <a:t>: - Communication  O(|</a:t>
            </a:r>
            <a:r>
              <a:rPr lang="fr-FR" sz="3200" dirty="0" err="1"/>
              <a:t>x</a:t>
            </a:r>
            <a:r>
              <a:rPr lang="fr-FR" sz="3200" baseline="-25000" dirty="0" err="1"/>
              <a:t>b</a:t>
            </a:r>
            <a:r>
              <a:rPr lang="fr-FR" sz="3200" dirty="0"/>
              <a:t>|</a:t>
            </a:r>
            <a:r>
              <a:rPr lang="fr-FR" sz="3200" dirty="0">
                <a:solidFill>
                  <a:srgbClr val="FF0000"/>
                </a:solidFill>
              </a:rPr>
              <a:t>+|y|</a:t>
            </a:r>
            <a:r>
              <a:rPr lang="fr-FR" sz="3200" dirty="0"/>
              <a:t>)</a:t>
            </a:r>
            <a:r>
              <a:rPr lang="fr-FR" sz="3200" dirty="0">
                <a:solidFill>
                  <a:srgbClr val="FF0000"/>
                </a:solidFill>
              </a:rPr>
              <a:t>poly(</a:t>
            </a:r>
            <a:r>
              <a:rPr lang="fr-FR" sz="3200" dirty="0" err="1">
                <a:solidFill>
                  <a:srgbClr val="FF0000"/>
                </a:solidFill>
              </a:rPr>
              <a:t>depth</a:t>
            </a:r>
            <a:r>
              <a:rPr lang="fr-FR" sz="3200" dirty="0">
                <a:solidFill>
                  <a:srgbClr val="FF0000"/>
                </a:solidFill>
              </a:rPr>
              <a:t>)</a:t>
            </a:r>
          </a:p>
          <a:p>
            <a:r>
              <a:rPr lang="fr-FR" sz="3200" dirty="0"/>
              <a:t>	          - Alice </a:t>
            </a:r>
            <a:r>
              <a:rPr lang="fr-FR" sz="3200" dirty="0" err="1"/>
              <a:t>does</a:t>
            </a:r>
            <a:r>
              <a:rPr lang="fr-FR" sz="3200" dirty="0"/>
              <a:t> all the computation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9">
                <a:extLst>
                  <a:ext uri="{FF2B5EF4-FFF2-40B4-BE49-F238E27FC236}">
                    <a16:creationId xmlns:a16="http://schemas.microsoft.com/office/drawing/2014/main" id="{FEBEE1E2-147D-4C8E-9870-34B28832967C}"/>
                  </a:ext>
                </a:extLst>
              </p:cNvPr>
              <p:cNvSpPr txBox="1"/>
              <p:nvPr/>
            </p:nvSpPr>
            <p:spPr>
              <a:xfrm>
                <a:off x="4528287" y="4083174"/>
                <a:ext cx="3038460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ZoneTexte 9">
                <a:extLst>
                  <a:ext uri="{FF2B5EF4-FFF2-40B4-BE49-F238E27FC236}">
                    <a16:creationId xmlns:a16="http://schemas.microsoft.com/office/drawing/2014/main" id="{FEBEE1E2-147D-4C8E-9870-34B288329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287" y="4083174"/>
                <a:ext cx="303846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17">
                <a:extLst>
                  <a:ext uri="{FF2B5EF4-FFF2-40B4-BE49-F238E27FC236}">
                    <a16:creationId xmlns:a16="http://schemas.microsoft.com/office/drawing/2014/main" id="{EC341482-DEB5-490B-829A-F57D22E37896}"/>
                  </a:ext>
                </a:extLst>
              </p:cNvPr>
              <p:cNvSpPr txBox="1"/>
              <p:nvPr/>
            </p:nvSpPr>
            <p:spPr>
              <a:xfrm>
                <a:off x="219044" y="4363207"/>
                <a:ext cx="39009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ZoneTexte 17">
                <a:extLst>
                  <a:ext uri="{FF2B5EF4-FFF2-40B4-BE49-F238E27FC236}">
                    <a16:creationId xmlns:a16="http://schemas.microsoft.com/office/drawing/2014/main" id="{EC341482-DEB5-490B-829A-F57D22E37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4" y="4363207"/>
                <a:ext cx="390094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19">
                <a:extLst>
                  <a:ext uri="{FF2B5EF4-FFF2-40B4-BE49-F238E27FC236}">
                    <a16:creationId xmlns:a16="http://schemas.microsoft.com/office/drawing/2014/main" id="{E7358AC8-6691-4788-AD5F-4BFB2E0FBD7C}"/>
                  </a:ext>
                </a:extLst>
              </p:cNvPr>
              <p:cNvSpPr txBox="1"/>
              <p:nvPr/>
            </p:nvSpPr>
            <p:spPr>
              <a:xfrm>
                <a:off x="4081457" y="3053743"/>
                <a:ext cx="353500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</m:t>
                      </m:r>
                      <m:r>
                        <a:rPr lang="fr-FR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ZoneTexte 19">
                <a:extLst>
                  <a:ext uri="{FF2B5EF4-FFF2-40B4-BE49-F238E27FC236}">
                    <a16:creationId xmlns:a16="http://schemas.microsoft.com/office/drawing/2014/main" id="{E7358AC8-6691-4788-AD5F-4BFB2E0F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57" y="3053743"/>
                <a:ext cx="3535007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2FA4B2E-02B4-493C-AD9F-D0D7865613C7}"/>
              </a:ext>
            </a:extLst>
          </p:cNvPr>
          <p:cNvCxnSpPr>
            <a:cxnSpLocks/>
          </p:cNvCxnSpPr>
          <p:nvPr/>
        </p:nvCxnSpPr>
        <p:spPr>
          <a:xfrm>
            <a:off x="4022554" y="3564016"/>
            <a:ext cx="42196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B5B5CD1F-FB21-4C28-8C27-D19545EB60CA}"/>
              </a:ext>
            </a:extLst>
          </p:cNvPr>
          <p:cNvSpPr/>
          <p:nvPr/>
        </p:nvSpPr>
        <p:spPr>
          <a:xfrm>
            <a:off x="221148" y="3136284"/>
            <a:ext cx="1996889" cy="1031911"/>
          </a:xfrm>
          <a:prstGeom prst="wedgeEllipseCallout">
            <a:avLst>
              <a:gd name="adj1" fmla="val 180754"/>
              <a:gd name="adj2" fmla="val -25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 Hiding</a:t>
            </a:r>
          </a:p>
        </p:txBody>
      </p:sp>
    </p:spTree>
    <p:extLst>
      <p:ext uri="{BB962C8B-B14F-4D97-AF65-F5344CB8AC3E}">
        <p14:creationId xmlns:p14="http://schemas.microsoft.com/office/powerpoint/2010/main" val="1172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09D65850-DF09-4DB9-B307-E1CC6554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30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2EEA6-57BE-4403-9250-5DDCC1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Succinct 2-Party Computation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F2F97D-F7A5-4A9E-8D39-63D0B1E6E77A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690D5-DE25-462F-8573-EA89C57D8F69}"/>
              </a:ext>
            </a:extLst>
          </p:cNvPr>
          <p:cNvSpPr txBox="1"/>
          <p:nvPr/>
        </p:nvSpPr>
        <p:spPr>
          <a:xfrm>
            <a:off x="5887910" y="3029449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CE4D31-4BEB-4BE2-B973-5A33BAC87634}"/>
                  </a:ext>
                </a:extLst>
              </p:cNvPr>
              <p:cNvSpPr txBox="1"/>
              <p:nvPr/>
            </p:nvSpPr>
            <p:spPr>
              <a:xfrm>
                <a:off x="5847005" y="1951072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5CE4D31-4BEB-4BE2-B973-5A33BAC8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05" y="1951072"/>
                <a:ext cx="59721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A41AD-6B7F-41B6-A4EF-9C143FEB072E}"/>
                  </a:ext>
                </a:extLst>
              </p:cNvPr>
              <p:cNvSpPr txBox="1"/>
              <p:nvPr/>
            </p:nvSpPr>
            <p:spPr>
              <a:xfrm>
                <a:off x="10163550" y="2223586"/>
                <a:ext cx="610421" cy="541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A41AD-6B7F-41B6-A4EF-9C143FEB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50" y="2223586"/>
                <a:ext cx="610421" cy="541306"/>
              </a:xfrm>
              <a:prstGeom prst="rect">
                <a:avLst/>
              </a:prstGeom>
              <a:blipFill>
                <a:blip r:embed="rId5"/>
                <a:stretch>
                  <a:fillRect b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839F6B-6DCF-4A26-BEE6-982FD8737C68}"/>
              </a:ext>
            </a:extLst>
          </p:cNvPr>
          <p:cNvSpPr txBox="1"/>
          <p:nvPr/>
        </p:nvSpPr>
        <p:spPr>
          <a:xfrm>
            <a:off x="8460849" y="348641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43F07-3CD9-47F4-B143-66D8C70C5E52}"/>
              </a:ext>
            </a:extLst>
          </p:cNvPr>
          <p:cNvSpPr txBox="1"/>
          <p:nvPr/>
        </p:nvSpPr>
        <p:spPr>
          <a:xfrm>
            <a:off x="9959102" y="352701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7E541-81AC-44E1-9977-0934CFD06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32" y="1921508"/>
            <a:ext cx="1264249" cy="116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57104-0DD0-4370-8A80-2675936D8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1921508"/>
            <a:ext cx="1264249" cy="11632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28A34-03E1-4520-9C29-6C79A603FFA9}"/>
              </a:ext>
            </a:extLst>
          </p:cNvPr>
          <p:cNvCxnSpPr>
            <a:cxnSpLocks/>
          </p:cNvCxnSpPr>
          <p:nvPr/>
        </p:nvCxnSpPr>
        <p:spPr>
          <a:xfrm>
            <a:off x="4022554" y="3564015"/>
            <a:ext cx="42196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5C9300-D538-4C08-88A5-C0F998D5EA6F}"/>
              </a:ext>
            </a:extLst>
          </p:cNvPr>
          <p:cNvCxnSpPr>
            <a:cxnSpLocks/>
          </p:cNvCxnSpPr>
          <p:nvPr/>
        </p:nvCxnSpPr>
        <p:spPr>
          <a:xfrm flipH="1">
            <a:off x="3932052" y="4011179"/>
            <a:ext cx="42196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BB9E34-00FD-44C9-B356-22E272341F0B}"/>
              </a:ext>
            </a:extLst>
          </p:cNvPr>
          <p:cNvSpPr txBox="1"/>
          <p:nvPr/>
        </p:nvSpPr>
        <p:spPr>
          <a:xfrm>
            <a:off x="5847005" y="2191889"/>
            <a:ext cx="176552" cy="62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10F10E-EBA9-4B84-A9C8-25CB4A0D2EEF}"/>
                  </a:ext>
                </a:extLst>
              </p:cNvPr>
              <p:cNvSpPr txBox="1"/>
              <p:nvPr/>
            </p:nvSpPr>
            <p:spPr>
              <a:xfrm>
                <a:off x="3365481" y="2182989"/>
                <a:ext cx="795245" cy="622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10F10E-EBA9-4B84-A9C8-25CB4A0D2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81" y="2182989"/>
                <a:ext cx="795245" cy="622502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69D3C6-E77B-4FC0-A911-66BAF769D1D3}"/>
              </a:ext>
            </a:extLst>
          </p:cNvPr>
          <p:cNvSpPr txBox="1"/>
          <p:nvPr/>
        </p:nvSpPr>
        <p:spPr>
          <a:xfrm>
            <a:off x="5330320" y="4149572"/>
            <a:ext cx="2805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B21696-BEEE-4EE9-B131-A364E068FC36}"/>
                  </a:ext>
                </a:extLst>
              </p:cNvPr>
              <p:cNvSpPr txBox="1"/>
              <p:nvPr/>
            </p:nvSpPr>
            <p:spPr>
              <a:xfrm>
                <a:off x="1545720" y="3742456"/>
                <a:ext cx="280545" cy="947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5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3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3500" b="0" dirty="0"/>
              </a:p>
              <a:p>
                <a:endParaRPr lang="en-US" sz="35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B21696-BEEE-4EE9-B131-A364E068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20" y="3742456"/>
                <a:ext cx="280545" cy="947286"/>
              </a:xfrm>
              <a:prstGeom prst="rect">
                <a:avLst/>
              </a:prstGeom>
              <a:blipFill>
                <a:blip r:embed="rId9"/>
                <a:stretch>
                  <a:fillRect l="-2174" r="-49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DB6092C-76B2-41FF-A7CE-F1955376AED4}"/>
              </a:ext>
            </a:extLst>
          </p:cNvPr>
          <p:cNvSpPr/>
          <p:nvPr/>
        </p:nvSpPr>
        <p:spPr>
          <a:xfrm>
            <a:off x="165856" y="5099647"/>
            <a:ext cx="12026144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prstClr val="black"/>
                </a:solidFill>
              </a:rPr>
              <a:t>Two</a:t>
            </a:r>
            <a:r>
              <a:rPr lang="fr-FR" sz="3200" dirty="0">
                <a:solidFill>
                  <a:prstClr val="black"/>
                </a:solidFill>
              </a:rPr>
              <a:t> solutions: Alice-</a:t>
            </a:r>
            <a:r>
              <a:rPr lang="fr-FR" sz="3200" dirty="0" err="1">
                <a:solidFill>
                  <a:prstClr val="black"/>
                </a:solidFill>
              </a:rPr>
              <a:t>optimized</a:t>
            </a:r>
            <a:r>
              <a:rPr lang="fr-FR" sz="3200" dirty="0">
                <a:solidFill>
                  <a:prstClr val="black"/>
                </a:solidFill>
              </a:rPr>
              <a:t> via FHE, Bob-</a:t>
            </a:r>
            <a:r>
              <a:rPr lang="fr-FR" sz="3200" dirty="0" err="1">
                <a:solidFill>
                  <a:prstClr val="black"/>
                </a:solidFill>
              </a:rPr>
              <a:t>optimized</a:t>
            </a:r>
            <a:r>
              <a:rPr lang="fr-FR" sz="3200" dirty="0">
                <a:solidFill>
                  <a:prstClr val="black"/>
                </a:solidFill>
              </a:rPr>
              <a:t> via LFE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3200" dirty="0" err="1">
                <a:solidFill>
                  <a:prstClr val="black"/>
                </a:solidFill>
              </a:rPr>
              <a:t>Both</a:t>
            </a:r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sz="3200" dirty="0" err="1">
                <a:solidFill>
                  <a:prstClr val="black"/>
                </a:solidFill>
              </a:rPr>
              <a:t>only</a:t>
            </a:r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sz="3200" dirty="0" err="1">
                <a:solidFill>
                  <a:prstClr val="black"/>
                </a:solidFill>
              </a:rPr>
              <a:t>achieve</a:t>
            </a:r>
            <a:r>
              <a:rPr lang="fr-FR" sz="3200" dirty="0">
                <a:solidFill>
                  <a:prstClr val="black"/>
                </a:solidFill>
              </a:rPr>
              <a:t> semi-</a:t>
            </a:r>
            <a:r>
              <a:rPr lang="fr-FR" sz="3200" dirty="0" err="1">
                <a:solidFill>
                  <a:prstClr val="black"/>
                </a:solidFill>
              </a:rPr>
              <a:t>honest</a:t>
            </a:r>
            <a:r>
              <a:rPr lang="fr-FR" sz="3200" dirty="0">
                <a:solidFill>
                  <a:prstClr val="black"/>
                </a:solidFill>
              </a:rPr>
              <a:t> (semi-</a:t>
            </a:r>
            <a:r>
              <a:rPr lang="fr-FR" sz="3200" dirty="0" err="1">
                <a:solidFill>
                  <a:prstClr val="black"/>
                </a:solidFill>
              </a:rPr>
              <a:t>malicious</a:t>
            </a:r>
            <a:r>
              <a:rPr lang="fr-FR" sz="3200" dirty="0">
                <a:solidFill>
                  <a:prstClr val="black"/>
                </a:solidFill>
              </a:rPr>
              <a:t>) </a:t>
            </a:r>
            <a:r>
              <a:rPr lang="fr-FR" sz="3200" dirty="0" err="1">
                <a:solidFill>
                  <a:prstClr val="black"/>
                </a:solidFill>
              </a:rPr>
              <a:t>security</a:t>
            </a:r>
            <a:r>
              <a:rPr lang="fr-FR" sz="3200" dirty="0">
                <a:solidFill>
                  <a:prstClr val="black"/>
                </a:solidFill>
              </a:rPr>
              <a:t>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3200" dirty="0">
                <a:solidFill>
                  <a:prstClr val="black"/>
                </a:solidFill>
              </a:rPr>
              <a:t>     Upgrade to </a:t>
            </a:r>
            <a:r>
              <a:rPr lang="fr-FR" sz="3200" dirty="0" err="1">
                <a:solidFill>
                  <a:prstClr val="black"/>
                </a:solidFill>
              </a:rPr>
              <a:t>fully</a:t>
            </a:r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sz="3200" dirty="0" err="1">
                <a:solidFill>
                  <a:prstClr val="black"/>
                </a:solidFill>
              </a:rPr>
              <a:t>malicious</a:t>
            </a:r>
            <a:r>
              <a:rPr lang="fr-FR" sz="3200" dirty="0">
                <a:solidFill>
                  <a:prstClr val="black"/>
                </a:solidFill>
              </a:rPr>
              <a:t> via ZK-</a:t>
            </a:r>
            <a:r>
              <a:rPr lang="fr-FR" sz="3200" dirty="0" err="1">
                <a:solidFill>
                  <a:prstClr val="black"/>
                </a:solidFill>
              </a:rPr>
              <a:t>SNARKs</a:t>
            </a:r>
            <a:r>
              <a:rPr lang="fr-FR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154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D6BC-C914-444E-BE3D-5DDC546BA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3950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sz="3200" dirty="0"/>
                  <a:t>Fast </a:t>
                </a:r>
                <a:r>
                  <a:rPr lang="fr-FR" sz="3200" dirty="0" err="1"/>
                  <a:t>protocol</a:t>
                </a:r>
                <a:r>
                  <a:rPr lang="fr-FR" sz="3200" dirty="0"/>
                  <a:t> </a:t>
                </a:r>
                <a:r>
                  <a:rPr lang="fr-FR" sz="3200" dirty="0" err="1"/>
                  <a:t>execution</a:t>
                </a:r>
                <a:r>
                  <a:rPr lang="fr-FR" sz="3200" dirty="0"/>
                  <a:t>, </a:t>
                </a:r>
                <a:r>
                  <a:rPr lang="fr-FR" sz="3200" dirty="0" err="1"/>
                  <a:t>less</a:t>
                </a:r>
                <a:r>
                  <a:rPr lang="fr-FR" sz="3200" dirty="0"/>
                  <a:t> </a:t>
                </a:r>
                <a:r>
                  <a:rPr lang="fr-FR" sz="3200" dirty="0" err="1"/>
                  <a:t>complex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than</a:t>
                </a:r>
                <a:r>
                  <a:rPr lang="fr-FR" sz="3200" dirty="0"/>
                  <a:t> </a:t>
                </a:r>
                <a:r>
                  <a:rPr lang="fr-FR" sz="3200" dirty="0" err="1"/>
                  <a:t>computing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3200" dirty="0"/>
                  <a:t>.</a:t>
                </a:r>
              </a:p>
              <a:p>
                <a:r>
                  <a:rPr lang="fr-FR" sz="3200" dirty="0" err="1"/>
                  <a:t>Allow</a:t>
                </a:r>
                <a:r>
                  <a:rPr lang="fr-FR" sz="3200" dirty="0"/>
                  <a:t> </a:t>
                </a:r>
                <a:r>
                  <a:rPr lang="fr-FR" sz="3200" dirty="0" err="1"/>
                  <a:t>pre-processing</a:t>
                </a:r>
                <a:r>
                  <a:rPr lang="fr-FR" sz="3200" dirty="0"/>
                  <a:t> and post-</a:t>
                </a:r>
                <a:r>
                  <a:rPr lang="fr-FR" sz="3200" dirty="0" err="1"/>
                  <a:t>procesing</a:t>
                </a:r>
                <a:r>
                  <a:rPr lang="fr-FR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D6BC-C914-444E-BE3D-5DDC546BA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39501" cy="4351338"/>
              </a:xfrm>
              <a:blipFill>
                <a:blip r:embed="rId2"/>
                <a:stretch>
                  <a:fillRect l="-119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34E7B058-8F8C-4A4F-9692-D2C02F340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2905217"/>
            <a:ext cx="1047564" cy="1047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5FB53D-BBEA-4985-AAE0-959C29A36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44" y="2932768"/>
            <a:ext cx="1047564" cy="10475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AA1905-43A3-4076-B1DF-F54A47277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6" y="1521922"/>
            <a:ext cx="1047564" cy="1047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22C78-FE0A-42D9-AE76-55145C01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41" y="365125"/>
            <a:ext cx="11295959" cy="1325563"/>
          </a:xfrm>
        </p:spPr>
        <p:txBody>
          <a:bodyPr>
            <a:normAutofit/>
          </a:bodyPr>
          <a:lstStyle/>
          <a:p>
            <a:r>
              <a:rPr lang="fr-FR" dirty="0"/>
              <a:t>Application 2: MPC </a:t>
            </a:r>
            <a:r>
              <a:rPr lang="fr-FR" dirty="0" err="1"/>
              <a:t>with</a:t>
            </a:r>
            <a:r>
              <a:rPr lang="fr-FR" dirty="0"/>
              <a:t> Low Online Computation</a:t>
            </a:r>
            <a:endParaRPr lang="en-US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B52EFC6-4493-4E87-8A52-9286C1B34E2A}"/>
              </a:ext>
            </a:extLst>
          </p:cNvPr>
          <p:cNvCxnSpPr>
            <a:cxnSpLocks/>
          </p:cNvCxnSpPr>
          <p:nvPr/>
        </p:nvCxnSpPr>
        <p:spPr>
          <a:xfrm flipH="1">
            <a:off x="4888959" y="2378054"/>
            <a:ext cx="683258" cy="746146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B9B117B-601B-4814-9348-5E44B58E3ED8}"/>
              </a:ext>
            </a:extLst>
          </p:cNvPr>
          <p:cNvCxnSpPr>
            <a:cxnSpLocks/>
          </p:cNvCxnSpPr>
          <p:nvPr/>
        </p:nvCxnSpPr>
        <p:spPr>
          <a:xfrm>
            <a:off x="6619781" y="2378054"/>
            <a:ext cx="683260" cy="746146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911725-E48B-463D-9645-97645AA01B00}"/>
              </a:ext>
            </a:extLst>
          </p:cNvPr>
          <p:cNvCxnSpPr>
            <a:cxnSpLocks/>
          </p:cNvCxnSpPr>
          <p:nvPr/>
        </p:nvCxnSpPr>
        <p:spPr>
          <a:xfrm flipH="1">
            <a:off x="5071109" y="3587749"/>
            <a:ext cx="2063116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6E07FC1-3FE0-447C-B19F-EEB58B5D9A64}"/>
                  </a:ext>
                </a:extLst>
              </p:cNvPr>
              <p:cNvSpPr txBox="1"/>
              <p:nvPr/>
            </p:nvSpPr>
            <p:spPr>
              <a:xfrm>
                <a:off x="9067800" y="1561839"/>
                <a:ext cx="28820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40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6E07FC1-3FE0-447C-B19F-EEB58B5D9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561839"/>
                <a:ext cx="288200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/>
              <p:nvPr/>
            </p:nvSpPr>
            <p:spPr>
              <a:xfrm>
                <a:off x="7582977" y="3755072"/>
                <a:ext cx="497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77" y="3755072"/>
                <a:ext cx="497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D7EAEB2-87E7-465D-9BAD-539CA03AFB55}"/>
                  </a:ext>
                </a:extLst>
              </p:cNvPr>
              <p:cNvSpPr txBox="1"/>
              <p:nvPr/>
            </p:nvSpPr>
            <p:spPr>
              <a:xfrm>
                <a:off x="6615300" y="1422062"/>
                <a:ext cx="497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D7EAEB2-87E7-465D-9BAD-539CA03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00" y="1422062"/>
                <a:ext cx="497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B1E212F-130D-4FD8-B47D-5EC7ED68B62F}"/>
                  </a:ext>
                </a:extLst>
              </p:cNvPr>
              <p:cNvSpPr txBox="1"/>
              <p:nvPr/>
            </p:nvSpPr>
            <p:spPr>
              <a:xfrm>
                <a:off x="4110571" y="3755072"/>
                <a:ext cx="4876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B1E212F-130D-4FD8-B47D-5EC7ED68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71" y="3755072"/>
                <a:ext cx="48769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4E7B058-8F8C-4A4F-9692-D2C02F340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2905217"/>
            <a:ext cx="1047564" cy="1047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5FB53D-BBEA-4985-AAE0-959C29A36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44" y="2932768"/>
            <a:ext cx="1047564" cy="10475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AA1905-43A3-4076-B1DF-F54A47277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6" y="1521922"/>
            <a:ext cx="1047564" cy="1047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D6BC-C914-444E-BE3D-5DDC546BA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23950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1. </a:t>
                </a:r>
                <a:r>
                  <a:rPr lang="fr-FR" dirty="0" err="1"/>
                  <a:t>Compute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𝑑𝑖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𝐶𝑜𝑚𝑝𝑟𝑒𝑠𝑠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;		                                      </a:t>
                </a:r>
                <a:r>
                  <a:rPr lang="fr-FR" dirty="0">
                    <a:solidFill>
                      <a:srgbClr val="FF0000"/>
                    </a:solidFill>
                  </a:rPr>
                  <a:t>Offline</a:t>
                </a:r>
                <a:r>
                  <a:rPr lang="fr-FR" dirty="0">
                    <a:solidFill>
                      <a:srgbClr val="00B050"/>
                    </a:solidFill>
                  </a:rPr>
                  <a:t> </a:t>
                </a:r>
                <a:endParaRPr lang="fr-FR" dirty="0"/>
              </a:p>
              <a:p>
                <a:r>
                  <a:rPr lang="fr-FR" dirty="0"/>
                  <a:t>2. Run MPC to </a:t>
                </a:r>
                <a:r>
                  <a:rPr lang="fr-FR" dirty="0" err="1"/>
                  <a:t>compute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fr-FR" dirty="0"/>
                  <a:t>		    </a:t>
                </a:r>
                <a:r>
                  <a:rPr lang="fr-FR" dirty="0">
                    <a:solidFill>
                      <a:srgbClr val="00B050"/>
                    </a:solidFill>
                  </a:rPr>
                  <a:t>Online </a:t>
                </a:r>
                <a:r>
                  <a:rPr lang="fr-FR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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dirty="0"/>
                  <a:t>3. </a:t>
                </a:r>
                <a:r>
                  <a:rPr lang="fr-FR" dirty="0" err="1"/>
                  <a:t>Decrypt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,⋯,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	                                      </a:t>
                </a:r>
                <a:r>
                  <a:rPr lang="fr-FR" dirty="0">
                    <a:solidFill>
                      <a:srgbClr val="FF0000"/>
                    </a:solidFill>
                  </a:rPr>
                  <a:t>Offline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7D6BC-C914-444E-BE3D-5DDC546BA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239501" cy="4351338"/>
              </a:xfrm>
              <a:blipFill>
                <a:blip r:embed="rId5"/>
                <a:stretch>
                  <a:fillRect l="-922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B52EFC6-4493-4E87-8A52-9286C1B34E2A}"/>
              </a:ext>
            </a:extLst>
          </p:cNvPr>
          <p:cNvCxnSpPr>
            <a:cxnSpLocks/>
          </p:cNvCxnSpPr>
          <p:nvPr/>
        </p:nvCxnSpPr>
        <p:spPr>
          <a:xfrm flipH="1">
            <a:off x="4888959" y="2378054"/>
            <a:ext cx="683258" cy="746146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B9B117B-601B-4814-9348-5E44B58E3ED8}"/>
              </a:ext>
            </a:extLst>
          </p:cNvPr>
          <p:cNvCxnSpPr>
            <a:cxnSpLocks/>
          </p:cNvCxnSpPr>
          <p:nvPr/>
        </p:nvCxnSpPr>
        <p:spPr>
          <a:xfrm>
            <a:off x="6619781" y="2378054"/>
            <a:ext cx="683260" cy="746146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911725-E48B-463D-9645-97645AA01B00}"/>
              </a:ext>
            </a:extLst>
          </p:cNvPr>
          <p:cNvCxnSpPr>
            <a:cxnSpLocks/>
          </p:cNvCxnSpPr>
          <p:nvPr/>
        </p:nvCxnSpPr>
        <p:spPr>
          <a:xfrm flipH="1">
            <a:off x="5071109" y="3587749"/>
            <a:ext cx="2063116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6E07FC1-3FE0-447C-B19F-EEB58B5D9A64}"/>
                  </a:ext>
                </a:extLst>
              </p:cNvPr>
              <p:cNvSpPr txBox="1"/>
              <p:nvPr/>
            </p:nvSpPr>
            <p:spPr>
              <a:xfrm>
                <a:off x="9067800" y="1561839"/>
                <a:ext cx="28820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40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6E07FC1-3FE0-447C-B19F-EEB58B5D9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561839"/>
                <a:ext cx="288200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/>
              <p:nvPr/>
            </p:nvSpPr>
            <p:spPr>
              <a:xfrm>
                <a:off x="7582977" y="3755072"/>
                <a:ext cx="497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ED7F4DF-69DC-4A72-8A63-86C6A6F3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77" y="3755072"/>
                <a:ext cx="497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D7EAEB2-87E7-465D-9BAD-539CA03AFB55}"/>
                  </a:ext>
                </a:extLst>
              </p:cNvPr>
              <p:cNvSpPr txBox="1"/>
              <p:nvPr/>
            </p:nvSpPr>
            <p:spPr>
              <a:xfrm>
                <a:off x="6615300" y="1422062"/>
                <a:ext cx="497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D7EAEB2-87E7-465D-9BAD-539CA03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300" y="1422062"/>
                <a:ext cx="497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B1E212F-130D-4FD8-B47D-5EC7ED68B62F}"/>
                  </a:ext>
                </a:extLst>
              </p:cNvPr>
              <p:cNvSpPr txBox="1"/>
              <p:nvPr/>
            </p:nvSpPr>
            <p:spPr>
              <a:xfrm>
                <a:off x="4110571" y="3755072"/>
                <a:ext cx="4876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B1E212F-130D-4FD8-B47D-5EC7ED68B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571" y="3755072"/>
                <a:ext cx="48769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7AA8E9A-6E52-47E1-9254-8D6C095D497E}"/>
              </a:ext>
            </a:extLst>
          </p:cNvPr>
          <p:cNvCxnSpPr/>
          <p:nvPr/>
        </p:nvCxnSpPr>
        <p:spPr>
          <a:xfrm flipH="1">
            <a:off x="9196397" y="4633780"/>
            <a:ext cx="9924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D33B8BD-E8E2-4358-835B-80B001D0373D}"/>
              </a:ext>
            </a:extLst>
          </p:cNvPr>
          <p:cNvCxnSpPr/>
          <p:nvPr/>
        </p:nvCxnSpPr>
        <p:spPr>
          <a:xfrm flipH="1">
            <a:off x="9196397" y="5277596"/>
            <a:ext cx="9924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79F5161-0879-478E-9D41-287C8572866B}"/>
              </a:ext>
            </a:extLst>
          </p:cNvPr>
          <p:cNvCxnSpPr/>
          <p:nvPr/>
        </p:nvCxnSpPr>
        <p:spPr>
          <a:xfrm flipH="1">
            <a:off x="9196397" y="5849096"/>
            <a:ext cx="9924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D47929A-B2E5-420A-BA9F-313BC48F0696}"/>
              </a:ext>
            </a:extLst>
          </p:cNvPr>
          <p:cNvSpPr txBox="1"/>
          <p:nvPr/>
        </p:nvSpPr>
        <p:spPr>
          <a:xfrm>
            <a:off x="943106" y="6206172"/>
            <a:ext cx="803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If inner MPC is maliciously secure so is final protocol. 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394F96-D03F-4E87-9643-FE08046D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41" y="365125"/>
            <a:ext cx="11295959" cy="1325563"/>
          </a:xfrm>
        </p:spPr>
        <p:txBody>
          <a:bodyPr>
            <a:normAutofit/>
          </a:bodyPr>
          <a:lstStyle/>
          <a:p>
            <a:r>
              <a:rPr lang="fr-FR" dirty="0"/>
              <a:t>Application 2: MPC </a:t>
            </a:r>
            <a:r>
              <a:rPr lang="fr-FR" dirty="0" err="1"/>
              <a:t>with</a:t>
            </a:r>
            <a:r>
              <a:rPr lang="fr-FR" dirty="0"/>
              <a:t> Low Online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4259-EAC5-439F-90CA-7FEB6A1B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D251-6E86-4381-AA33-4FBA3F2E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5" y="1835523"/>
            <a:ext cx="11802035" cy="43414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Introduce “Laconic Function Evaluation” (LFE). </a:t>
            </a:r>
          </a:p>
          <a:p>
            <a:pPr marL="0" indent="0">
              <a:buNone/>
            </a:pPr>
            <a:r>
              <a:rPr lang="en-US" dirty="0"/>
              <a:t>   New primitive, dual to Fully Homomorphic Encryption.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Applications of LFE</a:t>
            </a:r>
          </a:p>
          <a:p>
            <a:endParaRPr lang="en-US" dirty="0"/>
          </a:p>
          <a:p>
            <a:r>
              <a:rPr lang="en-US" dirty="0"/>
              <a:t>Construction from Learning With Errors (LWE)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FR" sz="2800" dirty="0" err="1"/>
              <a:t>Attribute-Based</a:t>
            </a:r>
            <a:r>
              <a:rPr lang="fr-FR" sz="2800" dirty="0"/>
              <a:t> LFE (AB-LFE) 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FR" sz="2800" dirty="0" err="1"/>
              <a:t>Construct</a:t>
            </a:r>
            <a:r>
              <a:rPr lang="fr-FR" sz="2800" dirty="0"/>
              <a:t> AB-LFE </a:t>
            </a:r>
            <a:r>
              <a:rPr lang="fr-FR" sz="2800" dirty="0" err="1"/>
              <a:t>from</a:t>
            </a:r>
            <a:r>
              <a:rPr lang="fr-FR" sz="2800" dirty="0"/>
              <a:t> LWE  :  adaptation of [BGGHNSVV’13]</a:t>
            </a:r>
          </a:p>
          <a:p>
            <a:pPr marL="1200150" lvl="1" indent="-742950">
              <a:buFont typeface="+mj-lt"/>
              <a:buAutoNum type="arabicPeriod"/>
            </a:pPr>
            <a:r>
              <a:rPr lang="fr-FR" sz="2800" dirty="0"/>
              <a:t>AB-LFE to LFE via FHE : adaptation of  [GKP+13]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CFE272-3822-44B4-9A68-609EF0925F48}"/>
              </a:ext>
            </a:extLst>
          </p:cNvPr>
          <p:cNvSpPr/>
          <p:nvPr/>
        </p:nvSpPr>
        <p:spPr>
          <a:xfrm>
            <a:off x="123615" y="4123229"/>
            <a:ext cx="532700" cy="4781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Attribute-Based</a:t>
            </a:r>
            <a:r>
              <a:rPr lang="fr-FR" dirty="0"/>
              <a:t> LFE (AB-LFE)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87E9D7-FE83-4E09-9225-2D2FE858E456}"/>
              </a:ext>
            </a:extLst>
          </p:cNvPr>
          <p:cNvGrpSpPr/>
          <p:nvPr/>
        </p:nvGrpSpPr>
        <p:grpSpPr>
          <a:xfrm>
            <a:off x="2783954" y="1332757"/>
            <a:ext cx="9368929" cy="2581807"/>
            <a:chOff x="2811663" y="1996222"/>
            <a:chExt cx="9368929" cy="2581807"/>
          </a:xfrm>
        </p:grpSpPr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CE97773D-4EAE-4316-8FB3-4F9324FB0099}"/>
                </a:ext>
              </a:extLst>
            </p:cNvPr>
            <p:cNvSpPr txBox="1"/>
            <p:nvPr/>
          </p:nvSpPr>
          <p:spPr>
            <a:xfrm>
              <a:off x="5710125" y="1996222"/>
              <a:ext cx="6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4F3AC9C-5BF4-437A-80B0-275EC7F539F5}"/>
                </a:ext>
              </a:extLst>
            </p:cNvPr>
            <p:cNvGrpSpPr/>
            <p:nvPr/>
          </p:nvGrpSpPr>
          <p:grpSpPr>
            <a:xfrm>
              <a:off x="2811663" y="2394794"/>
              <a:ext cx="9368929" cy="2183235"/>
              <a:chOff x="2811663" y="2394794"/>
              <a:chExt cx="9368929" cy="2183235"/>
            </a:xfrm>
          </p:grpSpPr>
          <p:grpSp>
            <p:nvGrpSpPr>
              <p:cNvPr id="7" name="Group 3">
                <a:extLst>
                  <a:ext uri="{FF2B5EF4-FFF2-40B4-BE49-F238E27FC236}">
                    <a16:creationId xmlns:a16="http://schemas.microsoft.com/office/drawing/2014/main" id="{CB2FBFEE-18DF-49D5-9DB4-9A7FEE8E65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11663" y="2394794"/>
                <a:ext cx="6705561" cy="1888896"/>
                <a:chOff x="2111867" y="1387837"/>
                <a:chExt cx="8435821" cy="2376295"/>
              </a:xfrm>
            </p:grpSpPr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5A2A0287-61CD-41EE-8BAF-FE98F1D767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1867" y="1387837"/>
                  <a:ext cx="1322818" cy="1322818"/>
                </a:xfrm>
                <a:prstGeom prst="rect">
                  <a:avLst/>
                </a:prstGeom>
              </p:spPr>
            </p:pic>
            <p:grpSp>
              <p:nvGrpSpPr>
                <p:cNvPr id="12" name="Group 5">
                  <a:extLst>
                    <a:ext uri="{FF2B5EF4-FFF2-40B4-BE49-F238E27FC236}">
                      <a16:creationId xmlns:a16="http://schemas.microsoft.com/office/drawing/2014/main" id="{5A890A9D-9C31-4F64-8FEF-1685EDBCC999}"/>
                    </a:ext>
                  </a:extLst>
                </p:cNvPr>
                <p:cNvGrpSpPr/>
                <p:nvPr/>
              </p:nvGrpSpPr>
              <p:grpSpPr>
                <a:xfrm>
                  <a:off x="4027502" y="1387837"/>
                  <a:ext cx="6520186" cy="2376295"/>
                  <a:chOff x="4027502" y="1387837"/>
                  <a:chExt cx="6520186" cy="2376295"/>
                </a:xfrm>
              </p:grpSpPr>
              <p:pic>
                <p:nvPicPr>
                  <p:cNvPr id="13" name="Picture 6">
                    <a:extLst>
                      <a:ext uri="{FF2B5EF4-FFF2-40B4-BE49-F238E27FC236}">
                        <a16:creationId xmlns:a16="http://schemas.microsoft.com/office/drawing/2014/main" id="{587CA951-7857-4863-B6E0-01B8B9CEBB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24870" y="1387837"/>
                    <a:ext cx="1322818" cy="1322818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Arrow Connector 7">
                    <a:extLst>
                      <a:ext uri="{FF2B5EF4-FFF2-40B4-BE49-F238E27FC236}">
                        <a16:creationId xmlns:a16="http://schemas.microsoft.com/office/drawing/2014/main" id="{49A8520A-D45B-422C-82C1-5A9901D505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22198" y="3255634"/>
                    <a:ext cx="4415161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8">
                    <a:extLst>
                      <a:ext uri="{FF2B5EF4-FFF2-40B4-BE49-F238E27FC236}">
                        <a16:creationId xmlns:a16="http://schemas.microsoft.com/office/drawing/2014/main" id="{093C2EF8-A827-4AC5-86DB-3A9C45E9B2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27502" y="3764132"/>
                    <a:ext cx="4415161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Texte 9">
                    <a:extLst>
                      <a:ext uri="{FF2B5EF4-FFF2-40B4-BE49-F238E27FC236}">
                        <a16:creationId xmlns:a16="http://schemas.microsoft.com/office/drawing/2014/main" id="{61BB7071-32E0-4037-ADAF-861B436C9D82}"/>
                      </a:ext>
                    </a:extLst>
                  </p:cNvPr>
                  <p:cNvSpPr txBox="1"/>
                  <p:nvPr/>
                </p:nvSpPr>
                <p:spPr>
                  <a:xfrm>
                    <a:off x="7997267" y="3835646"/>
                    <a:ext cx="4183325" cy="74238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fr-FR" sz="2800" b="1" i="1" dirty="0" err="1">
                              <a:latin typeface="Cambria Math" panose="02040503050406030204" pitchFamily="18" charset="0"/>
                            </a:rPr>
                            <m:t>𝑬𝒏𝒄</m:t>
                          </m:r>
                          <m:r>
                            <a:rPr lang="fr-FR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i="1" dirty="0" err="1">
                              <a:latin typeface="Cambria Math" panose="02040503050406030204" pitchFamily="18" charset="0"/>
                            </a:rPr>
                            <m:t>𝑑𝑖𝑔𝑒𝑠</m:t>
                          </m:r>
                          <m:sSub>
                            <m:sSubPr>
                              <m:ctrlPr>
                                <a:rPr lang="fr-FR" sz="28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8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fr-FR" sz="2800" dirty="0"/>
                  </a:p>
                  <a:p>
                    <a:endParaRPr lang="fr-FR" dirty="0"/>
                  </a:p>
                </p:txBody>
              </p:sp>
            </mc:Choice>
            <mc:Fallback xmlns="">
              <p:sp>
                <p:nvSpPr>
                  <p:cNvPr id="10" name="ZoneTexte 9">
                    <a:extLst>
                      <a:ext uri="{FF2B5EF4-FFF2-40B4-BE49-F238E27FC236}">
                        <a16:creationId xmlns:a16="http://schemas.microsoft.com/office/drawing/2014/main" id="{61BB7071-32E0-4037-ADAF-861B436C9D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7267" y="3835646"/>
                    <a:ext cx="4183325" cy="74238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26E6B19-08BE-4A03-BE2E-8A48862A9462}"/>
                  </a:ext>
                </a:extLst>
              </p:cNvPr>
              <p:cNvSpPr txBox="1"/>
              <p:nvPr/>
            </p:nvSpPr>
            <p:spPr>
              <a:xfrm>
                <a:off x="337812" y="4547808"/>
                <a:ext cx="48915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𝑫𝒆𝒄</m:t>
                      </m:r>
                      <m:d>
                        <m:d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d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320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26E6B19-08BE-4A03-BE2E-8A48862A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2" y="4547808"/>
                <a:ext cx="489159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01AE994-5A20-4CE0-A0D2-15E33EFCACC8}"/>
                  </a:ext>
                </a:extLst>
              </p:cNvPr>
              <p:cNvSpPr txBox="1"/>
              <p:nvPr/>
            </p:nvSpPr>
            <p:spPr>
              <a:xfrm>
                <a:off x="5938377" y="3722149"/>
                <a:ext cx="396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01AE994-5A20-4CE0-A0D2-15E33EFC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377" y="3722149"/>
                <a:ext cx="39671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6D5D12-2225-4BAD-A551-E1417734903B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6D5D12-2225-4BAD-A551-E14177349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828119-C4F5-4674-8F83-B820455EAA44}"/>
              </a:ext>
            </a:extLst>
          </p:cNvPr>
          <p:cNvCxnSpPr>
            <a:cxnSpLocks/>
          </p:cNvCxnSpPr>
          <p:nvPr/>
        </p:nvCxnSpPr>
        <p:spPr>
          <a:xfrm>
            <a:off x="9959074" y="1722397"/>
            <a:ext cx="0" cy="360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6802EE-E774-42E6-812D-0D5875BE8BD2}"/>
              </a:ext>
            </a:extLst>
          </p:cNvPr>
          <p:cNvSpPr txBox="1"/>
          <p:nvPr/>
        </p:nvSpPr>
        <p:spPr>
          <a:xfrm>
            <a:off x="9425113" y="1215937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7030A0"/>
                </a:solidFill>
              </a:rPr>
              <a:t>public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68797" y="2985440"/>
                <a:ext cx="3817776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600" b="1" i="1" smtClean="0">
                          <a:latin typeface="Cambria Math" panose="02040503050406030204" pitchFamily="18" charset="0"/>
                        </a:rPr>
                        <m:t>𝑪𝒐𝒎𝒑𝒓𝒆𝒔𝒔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6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" y="2985440"/>
                <a:ext cx="3817776" cy="4321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eur droit avec flèche 4">
            <a:extLst>
              <a:ext uri="{FF2B5EF4-FFF2-40B4-BE49-F238E27FC236}">
                <a16:creationId xmlns:a16="http://schemas.microsoft.com/office/drawing/2014/main" id="{07F07AEB-D5D2-41EE-A5B3-67164CCCADD4}"/>
              </a:ext>
            </a:extLst>
          </p:cNvPr>
          <p:cNvCxnSpPr/>
          <p:nvPr/>
        </p:nvCxnSpPr>
        <p:spPr>
          <a:xfrm flipH="1">
            <a:off x="5770072" y="5962561"/>
            <a:ext cx="9924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5">
            <a:extLst>
              <a:ext uri="{FF2B5EF4-FFF2-40B4-BE49-F238E27FC236}">
                <a16:creationId xmlns:a16="http://schemas.microsoft.com/office/drawing/2014/main" id="{A7E9B398-848D-4130-8206-41EBDA9D34B5}"/>
              </a:ext>
            </a:extLst>
          </p:cNvPr>
          <p:cNvSpPr txBox="1"/>
          <p:nvPr/>
        </p:nvSpPr>
        <p:spPr>
          <a:xfrm>
            <a:off x="6889809" y="5670789"/>
            <a:ext cx="18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unauthorized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6">
            <a:extLst>
              <a:ext uri="{FF2B5EF4-FFF2-40B4-BE49-F238E27FC236}">
                <a16:creationId xmlns:a16="http://schemas.microsoft.com/office/drawing/2014/main" id="{6E885EB6-2AC9-4A7C-821B-2B5938265ECF}"/>
              </a:ext>
            </a:extLst>
          </p:cNvPr>
          <p:cNvCxnSpPr/>
          <p:nvPr/>
        </p:nvCxnSpPr>
        <p:spPr>
          <a:xfrm flipH="1">
            <a:off x="5599771" y="4779219"/>
            <a:ext cx="992458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7">
            <a:extLst>
              <a:ext uri="{FF2B5EF4-FFF2-40B4-BE49-F238E27FC236}">
                <a16:creationId xmlns:a16="http://schemas.microsoft.com/office/drawing/2014/main" id="{93E77B80-21FC-4648-BAF5-00D1353DF2B3}"/>
              </a:ext>
            </a:extLst>
          </p:cNvPr>
          <p:cNvSpPr txBox="1"/>
          <p:nvPr/>
        </p:nvSpPr>
        <p:spPr>
          <a:xfrm>
            <a:off x="6762530" y="4511222"/>
            <a:ext cx="15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authorized</a:t>
            </a:r>
            <a:endParaRPr lang="fr-FR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C636E56C-9BB4-4A9F-A854-9C2977F49A44}"/>
                  </a:ext>
                </a:extLst>
              </p:cNvPr>
              <p:cNvSpPr txBox="1"/>
              <p:nvPr/>
            </p:nvSpPr>
            <p:spPr>
              <a:xfrm>
                <a:off x="1385053" y="5678006"/>
                <a:ext cx="38381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hidden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320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39" name="ZoneTexte 17">
                <a:extLst>
                  <a:ext uri="{FF2B5EF4-FFF2-40B4-BE49-F238E27FC236}">
                    <a16:creationId xmlns:a16="http://schemas.microsoft.com/office/drawing/2014/main" id="{C636E56C-9BB4-4A9F-A854-9C2977F4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53" y="5678006"/>
                <a:ext cx="3838167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8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30" grpId="0"/>
      <p:bldP spid="34" grpId="0"/>
      <p:bldP spid="36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E491E-682C-4231-BD29-065759BF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Learning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 (LWE) [</a:t>
            </a:r>
            <a:r>
              <a:rPr lang="fr-FR" dirty="0" err="1"/>
              <a:t>Regev</a:t>
            </a:r>
            <a:r>
              <a:rPr lang="fr-FR" dirty="0"/>
              <a:t> 05]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4C8F73-823B-4BB8-BB69-EFA45EB1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828A07-04B6-447A-B455-25E6AAE5AAD1}"/>
              </a:ext>
            </a:extLst>
          </p:cNvPr>
          <p:cNvSpPr txBox="1"/>
          <p:nvPr/>
        </p:nvSpPr>
        <p:spPr>
          <a:xfrm>
            <a:off x="1085466" y="16906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8F3D082A-6FBB-44D3-A122-C4E6D1EA4409}"/>
                  </a:ext>
                </a:extLst>
              </p:cNvPr>
              <p:cNvSpPr/>
              <p:nvPr/>
            </p:nvSpPr>
            <p:spPr>
              <a:xfrm>
                <a:off x="838135" y="3153997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8F3D082A-6FBB-44D3-A122-C4E6D1EA4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5" y="3153997"/>
                <a:ext cx="1353679" cy="80481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3CE1BF9-019F-41E4-B45E-CECEB40C2E16}"/>
              </a:ext>
            </a:extLst>
          </p:cNvPr>
          <p:cNvCxnSpPr>
            <a:cxnSpLocks/>
          </p:cNvCxnSpPr>
          <p:nvPr/>
        </p:nvCxnSpPr>
        <p:spPr>
          <a:xfrm>
            <a:off x="827599" y="3006385"/>
            <a:ext cx="135367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4A5CA4-1E57-4244-8369-146304BFB53F}"/>
                  </a:ext>
                </a:extLst>
              </p:cNvPr>
              <p:cNvSpPr txBox="1"/>
              <p:nvPr/>
            </p:nvSpPr>
            <p:spPr>
              <a:xfrm>
                <a:off x="1437839" y="2777272"/>
                <a:ext cx="133198" cy="156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4A5CA4-1E57-4244-8369-146304BF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39" y="2777272"/>
                <a:ext cx="133198" cy="156381"/>
              </a:xfrm>
              <a:prstGeom prst="rect">
                <a:avLst/>
              </a:prstGeom>
              <a:blipFill>
                <a:blip r:embed="rId16"/>
                <a:stretch>
                  <a:fillRect l="-45455" r="-90909" b="-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73487B0-CFC9-4E1A-BC53-8BDAFC9EFD0D}"/>
              </a:ext>
            </a:extLst>
          </p:cNvPr>
          <p:cNvCxnSpPr>
            <a:cxnSpLocks/>
          </p:cNvCxnSpPr>
          <p:nvPr/>
        </p:nvCxnSpPr>
        <p:spPr>
          <a:xfrm>
            <a:off x="2372298" y="3185757"/>
            <a:ext cx="0" cy="738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C54E491-813E-48D5-896C-86FECDAE0BF4}"/>
                  </a:ext>
                </a:extLst>
              </p:cNvPr>
              <p:cNvSpPr txBox="1"/>
              <p:nvPr/>
            </p:nvSpPr>
            <p:spPr>
              <a:xfrm>
                <a:off x="2502357" y="3400022"/>
                <a:ext cx="100852" cy="156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C54E491-813E-48D5-896C-86FECDAE0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357" y="3400022"/>
                <a:ext cx="100852" cy="156380"/>
              </a:xfrm>
              <a:prstGeom prst="rect">
                <a:avLst/>
              </a:prstGeom>
              <a:blipFill>
                <a:blip r:embed="rId17"/>
                <a:stretch>
                  <a:fillRect l="-58824" r="-88235" b="-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4">
                <a:extLst>
                  <a:ext uri="{FF2B5EF4-FFF2-40B4-BE49-F238E27FC236}">
                    <a16:creationId xmlns:a16="http://schemas.microsoft.com/office/drawing/2014/main" id="{A7B6389B-C92F-4FE0-B7F2-49AF1046B6B8}"/>
                  </a:ext>
                </a:extLst>
              </p:cNvPr>
              <p:cNvSpPr txBox="1"/>
              <p:nvPr/>
            </p:nvSpPr>
            <p:spPr>
              <a:xfrm>
                <a:off x="822890" y="5162208"/>
                <a:ext cx="1830309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ZoneTexte 4">
                <a:extLst>
                  <a:ext uri="{FF2B5EF4-FFF2-40B4-BE49-F238E27FC236}">
                    <a16:creationId xmlns:a16="http://schemas.microsoft.com/office/drawing/2014/main" id="{A7B6389B-C92F-4FE0-B7F2-49AF1046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0" y="5162208"/>
                <a:ext cx="1830309" cy="4641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5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/>
      <p:bldP spid="3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E491E-682C-4231-BD29-065759BF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Learning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 (LWE) [</a:t>
            </a:r>
            <a:r>
              <a:rPr lang="fr-FR" dirty="0" err="1"/>
              <a:t>Regev</a:t>
            </a:r>
            <a:r>
              <a:rPr lang="fr-FR" dirty="0"/>
              <a:t> 05]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828A07-04B6-447A-B455-25E6AAE5AAD1}"/>
              </a:ext>
            </a:extLst>
          </p:cNvPr>
          <p:cNvSpPr txBox="1"/>
          <p:nvPr/>
        </p:nvSpPr>
        <p:spPr>
          <a:xfrm>
            <a:off x="1085466" y="16906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6513979-3DD4-48C4-8805-31CF43772B01}"/>
                  </a:ext>
                </a:extLst>
              </p:cNvPr>
              <p:cNvSpPr txBox="1"/>
              <p:nvPr/>
            </p:nvSpPr>
            <p:spPr>
              <a:xfrm>
                <a:off x="7050559" y="3308697"/>
                <a:ext cx="668185" cy="716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fr-F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6513979-3DD4-48C4-8805-31CF4377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559" y="3308697"/>
                <a:ext cx="668185" cy="716100"/>
              </a:xfrm>
              <a:prstGeom prst="rect">
                <a:avLst/>
              </a:prstGeom>
              <a:blipFill>
                <a:blip r:embed="rId4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e 39">
            <a:extLst>
              <a:ext uri="{FF2B5EF4-FFF2-40B4-BE49-F238E27FC236}">
                <a16:creationId xmlns:a16="http://schemas.microsoft.com/office/drawing/2014/main" id="{D9C4A563-E8C3-4C6C-9DA0-B07BE05E7E3F}"/>
              </a:ext>
            </a:extLst>
          </p:cNvPr>
          <p:cNvGrpSpPr/>
          <p:nvPr/>
        </p:nvGrpSpPr>
        <p:grpSpPr>
          <a:xfrm>
            <a:off x="2167243" y="2792768"/>
            <a:ext cx="4390806" cy="1272464"/>
            <a:chOff x="2500994" y="2542594"/>
            <a:chExt cx="4390806" cy="127246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5D0383F7-5E00-44FE-BDA4-DB85B1792DA3}"/>
                </a:ext>
              </a:extLst>
            </p:cNvPr>
            <p:cNvGrpSpPr/>
            <p:nvPr/>
          </p:nvGrpSpPr>
          <p:grpSpPr>
            <a:xfrm>
              <a:off x="2856968" y="2542594"/>
              <a:ext cx="4034832" cy="1272464"/>
              <a:chOff x="1531651" y="1718531"/>
              <a:chExt cx="7598357" cy="2253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 : coins arrondis 6">
                    <a:extLst>
                      <a:ext uri="{FF2B5EF4-FFF2-40B4-BE49-F238E27FC236}">
                        <a16:creationId xmlns:a16="http://schemas.microsoft.com/office/drawing/2014/main" id="{B01943AF-126A-4E4C-AA4C-731FBE137A8D}"/>
                      </a:ext>
                    </a:extLst>
                  </p:cNvPr>
                  <p:cNvSpPr/>
                  <p:nvPr/>
                </p:nvSpPr>
                <p:spPr>
                  <a:xfrm>
                    <a:off x="3205018" y="2333626"/>
                    <a:ext cx="2549236" cy="1425574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oMath>
                      </m:oMathPara>
                    </a14:m>
                    <a:endParaRPr lang="fr-FR" sz="4800" b="1" dirty="0"/>
                  </a:p>
                </p:txBody>
              </p:sp>
            </mc:Choice>
            <mc:Fallback xmlns="">
              <p:sp>
                <p:nvSpPr>
                  <p:cNvPr id="7" name="Rectangle : coins arrondis 6">
                    <a:extLst>
                      <a:ext uri="{FF2B5EF4-FFF2-40B4-BE49-F238E27FC236}">
                        <a16:creationId xmlns:a16="http://schemas.microsoft.com/office/drawing/2014/main" id="{B01943AF-126A-4E4C-AA4C-731FBE137A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018" y="2333626"/>
                    <a:ext cx="2549236" cy="1425574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 : coins arrondis 8">
                    <a:extLst>
                      <a:ext uri="{FF2B5EF4-FFF2-40B4-BE49-F238E27FC236}">
                        <a16:creationId xmlns:a16="http://schemas.microsoft.com/office/drawing/2014/main" id="{C6154B21-A722-444F-94A1-127E2F2AEB84}"/>
                      </a:ext>
                    </a:extLst>
                  </p:cNvPr>
                  <p:cNvSpPr/>
                  <p:nvPr/>
                </p:nvSpPr>
                <p:spPr>
                  <a:xfrm>
                    <a:off x="1531651" y="2333626"/>
                    <a:ext cx="1425573" cy="665018"/>
                  </a:xfrm>
                  <a:prstGeom prst="roundRect">
                    <a:avLst/>
                  </a:prstGeom>
                  <a:solidFill>
                    <a:srgbClr val="FF9933"/>
                  </a:solidFill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oMath>
                      </m:oMathPara>
                    </a14:m>
                    <a:endParaRPr lang="fr-FR" sz="3200" b="1" dirty="0"/>
                  </a:p>
                </p:txBody>
              </p:sp>
            </mc:Choice>
            <mc:Fallback xmlns="">
              <p:sp>
                <p:nvSpPr>
                  <p:cNvPr id="9" name="Rectangle : coins arrondis 8">
                    <a:extLst>
                      <a:ext uri="{FF2B5EF4-FFF2-40B4-BE49-F238E27FC236}">
                        <a16:creationId xmlns:a16="http://schemas.microsoft.com/office/drawing/2014/main" id="{C6154B21-A722-444F-94A1-127E2F2AEB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1651" y="2333626"/>
                    <a:ext cx="1425573" cy="665018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ZoneTexte 9">
                    <a:extLst>
                      <a:ext uri="{FF2B5EF4-FFF2-40B4-BE49-F238E27FC236}">
                        <a16:creationId xmlns:a16="http://schemas.microsoft.com/office/drawing/2014/main" id="{6081F556-DE69-41BE-96C7-ACFF80E807A4}"/>
                      </a:ext>
                    </a:extLst>
                  </p:cNvPr>
                  <p:cNvSpPr txBox="1"/>
                  <p:nvPr/>
                </p:nvSpPr>
                <p:spPr>
                  <a:xfrm>
                    <a:off x="5732013" y="2507990"/>
                    <a:ext cx="845253" cy="9813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3600" dirty="0"/>
                  </a:p>
                </p:txBody>
              </p:sp>
            </mc:Choice>
            <mc:Fallback xmlns="">
              <p:sp>
                <p:nvSpPr>
                  <p:cNvPr id="10" name="ZoneTexte 9">
                    <a:extLst>
                      <a:ext uri="{FF2B5EF4-FFF2-40B4-BE49-F238E27FC236}">
                        <a16:creationId xmlns:a16="http://schemas.microsoft.com/office/drawing/2014/main" id="{6081F556-DE69-41BE-96C7-ACFF80E807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2013" y="2507990"/>
                    <a:ext cx="845253" cy="9813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 : coins arrondis 10">
                    <a:extLst>
                      <a:ext uri="{FF2B5EF4-FFF2-40B4-BE49-F238E27FC236}">
                        <a16:creationId xmlns:a16="http://schemas.microsoft.com/office/drawing/2014/main" id="{99536130-36DF-4F61-9483-3DFFCE5F1977}"/>
                      </a:ext>
                    </a:extLst>
                  </p:cNvPr>
                  <p:cNvSpPr/>
                  <p:nvPr/>
                </p:nvSpPr>
                <p:spPr>
                  <a:xfrm>
                    <a:off x="6558669" y="2333626"/>
                    <a:ext cx="2549236" cy="665018"/>
                  </a:xfrm>
                  <a:prstGeom prst="roundRect">
                    <a:avLst/>
                  </a:prstGeom>
                  <a:solidFill>
                    <a:srgbClr val="FF9933"/>
                  </a:solidFill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fr-FR" sz="2800" b="1" dirty="0"/>
                  </a:p>
                </p:txBody>
              </p:sp>
            </mc:Choice>
            <mc:Fallback xmlns="">
              <p:sp>
                <p:nvSpPr>
                  <p:cNvPr id="11" name="Rectangle : coins arrondis 10">
                    <a:extLst>
                      <a:ext uri="{FF2B5EF4-FFF2-40B4-BE49-F238E27FC236}">
                        <a16:creationId xmlns:a16="http://schemas.microsoft.com/office/drawing/2014/main" id="{99536130-36DF-4F61-9483-3DFFCE5F19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8669" y="2333626"/>
                    <a:ext cx="2549236" cy="665018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F3671B7-7828-4D75-9705-804B31A69C05}"/>
                  </a:ext>
                </a:extLst>
              </p:cNvPr>
              <p:cNvSpPr txBox="1"/>
              <p:nvPr/>
            </p:nvSpPr>
            <p:spPr>
              <a:xfrm>
                <a:off x="6856764" y="3449246"/>
                <a:ext cx="947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 err="1"/>
                  <a:t>small</a:t>
                </a:r>
                <a:endParaRPr lang="fr-FR" sz="2800" dirty="0"/>
              </a:p>
            </p:txBody>
          </p:sp>
          <p:sp>
            <p:nvSpPr>
              <p:cNvPr id="6" name="Accolade fermante 5">
                <a:extLst>
                  <a:ext uri="{FF2B5EF4-FFF2-40B4-BE49-F238E27FC236}">
                    <a16:creationId xmlns:a16="http://schemas.microsoft.com/office/drawing/2014/main" id="{8DFD5DBB-8C5F-4D68-B049-9DBA2F65F008}"/>
                  </a:ext>
                </a:extLst>
              </p:cNvPr>
              <p:cNvSpPr/>
              <p:nvPr/>
            </p:nvSpPr>
            <p:spPr>
              <a:xfrm rot="5400000">
                <a:off x="7593780" y="2139299"/>
                <a:ext cx="523222" cy="2549235"/>
              </a:xfrm>
              <a:prstGeom prst="rightBrace">
                <a:avLst>
                  <a:gd name="adj1" fmla="val 34392"/>
                  <a:gd name="adj2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F8CED5E9-F27F-4FFC-B64D-8812B22EE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1652" y="2124362"/>
                <a:ext cx="142557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E21E3663-DF5A-48C5-A09C-C7F92C727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5018" y="2124362"/>
                <a:ext cx="2549236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Texte 18">
                    <a:extLst>
                      <a:ext uri="{FF2B5EF4-FFF2-40B4-BE49-F238E27FC236}">
                        <a16:creationId xmlns:a16="http://schemas.microsoft.com/office/drawing/2014/main" id="{8D09C372-F025-46B6-91C8-D174F80A18A6}"/>
                      </a:ext>
                    </a:extLst>
                  </p:cNvPr>
                  <p:cNvSpPr txBox="1"/>
                  <p:nvPr/>
                </p:nvSpPr>
                <p:spPr>
                  <a:xfrm>
                    <a:off x="2149475" y="1718532"/>
                    <a:ext cx="189924" cy="276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9" name="ZoneTexte 18">
                    <a:extLst>
                      <a:ext uri="{FF2B5EF4-FFF2-40B4-BE49-F238E27FC236}">
                        <a16:creationId xmlns:a16="http://schemas.microsoft.com/office/drawing/2014/main" id="{8D09C372-F025-46B6-91C8-D174F80A18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475" y="1718532"/>
                    <a:ext cx="189924" cy="2769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2500" r="-100000" b="-8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E3729D71-28A0-462F-99AB-4110926BD6AB}"/>
                      </a:ext>
                    </a:extLst>
                  </p:cNvPr>
                  <p:cNvSpPr txBox="1"/>
                  <p:nvPr/>
                </p:nvSpPr>
                <p:spPr>
                  <a:xfrm>
                    <a:off x="4354217" y="1718531"/>
                    <a:ext cx="250838" cy="277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E3729D71-28A0-462F-99AB-4110926BD6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4217" y="1718531"/>
                    <a:ext cx="250838" cy="2770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5455" r="-90909" b="-80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3A31F60F-8FEE-4775-909B-AFA7C47D569D}"/>
                    </a:ext>
                  </a:extLst>
                </p:cNvPr>
                <p:cNvSpPr txBox="1"/>
                <p:nvPr/>
              </p:nvSpPr>
              <p:spPr>
                <a:xfrm>
                  <a:off x="2500994" y="2938237"/>
                  <a:ext cx="39218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fr-FR" sz="4800" dirty="0"/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3A31F60F-8FEE-4775-909B-AFA7C47D5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994" y="2938237"/>
                  <a:ext cx="392180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05D5096C-87E9-4243-ADFF-AFEC751878F2}"/>
                  </a:ext>
                </a:extLst>
              </p:cNvPr>
              <p:cNvSpPr/>
              <p:nvPr/>
            </p:nvSpPr>
            <p:spPr>
              <a:xfrm>
                <a:off x="9958035" y="3144741"/>
                <a:ext cx="1585648" cy="45746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05D5096C-87E9-4243-ADFF-AFEC75187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035" y="3144741"/>
                <a:ext cx="1585648" cy="45746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CCA0AF63-5FD5-4C3C-84B6-03A31C36879C}"/>
              </a:ext>
            </a:extLst>
          </p:cNvPr>
          <p:cNvGrpSpPr/>
          <p:nvPr/>
        </p:nvGrpSpPr>
        <p:grpSpPr>
          <a:xfrm>
            <a:off x="8256523" y="3185757"/>
            <a:ext cx="1721287" cy="865411"/>
            <a:chOff x="272908" y="2856385"/>
            <a:chExt cx="1978416" cy="865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 : coins arrondis 34">
                  <a:extLst>
                    <a:ext uri="{FF2B5EF4-FFF2-40B4-BE49-F238E27FC236}">
                      <a16:creationId xmlns:a16="http://schemas.microsoft.com/office/drawing/2014/main" id="{ABA219CC-0B09-4AAF-AB82-747E5CAA5222}"/>
                    </a:ext>
                  </a:extLst>
                </p:cNvPr>
                <p:cNvSpPr/>
                <p:nvPr/>
              </p:nvSpPr>
              <p:spPr>
                <a:xfrm>
                  <a:off x="272908" y="2856385"/>
                  <a:ext cx="1555894" cy="804811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fr-FR" sz="4800" b="1" dirty="0"/>
                </a:p>
              </p:txBody>
            </p:sp>
          </mc:Choice>
          <mc:Fallback xmlns="">
            <p:sp>
              <p:nvSpPr>
                <p:cNvPr id="35" name="Rectangle : coins arrondis 34">
                  <a:extLst>
                    <a:ext uri="{FF2B5EF4-FFF2-40B4-BE49-F238E27FC236}">
                      <a16:creationId xmlns:a16="http://schemas.microsoft.com/office/drawing/2014/main" id="{ABA219CC-0B09-4AAF-AB82-747E5CAA5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08" y="2856385"/>
                  <a:ext cx="1555894" cy="804811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5C2DA97B-FB08-4268-A714-25DAC4531E83}"/>
                    </a:ext>
                  </a:extLst>
                </p:cNvPr>
                <p:cNvSpPr txBox="1"/>
                <p:nvPr/>
              </p:nvSpPr>
              <p:spPr>
                <a:xfrm>
                  <a:off x="1800560" y="2890799"/>
                  <a:ext cx="45076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fr-FR" sz="4800" dirty="0"/>
                </a:p>
              </p:txBody>
            </p:sp>
          </mc:Choice>
          <mc:Fallback xmlns="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5C2DA97B-FB08-4268-A714-25DAC4531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560" y="2890799"/>
                  <a:ext cx="450764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Parenthèses 40">
            <a:extLst>
              <a:ext uri="{FF2B5EF4-FFF2-40B4-BE49-F238E27FC236}">
                <a16:creationId xmlns:a16="http://schemas.microsoft.com/office/drawing/2014/main" id="{8D779F65-4979-4090-A86B-44014F793646}"/>
              </a:ext>
            </a:extLst>
          </p:cNvPr>
          <p:cNvSpPr/>
          <p:nvPr/>
        </p:nvSpPr>
        <p:spPr>
          <a:xfrm>
            <a:off x="7946539" y="2792766"/>
            <a:ext cx="3899770" cy="1590791"/>
          </a:xfrm>
          <a:prstGeom prst="bracketPair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Parenthèses 41">
            <a:extLst>
              <a:ext uri="{FF2B5EF4-FFF2-40B4-BE49-F238E27FC236}">
                <a16:creationId xmlns:a16="http://schemas.microsoft.com/office/drawing/2014/main" id="{7C3081C5-0671-4F01-A5D8-108C16F32B40}"/>
              </a:ext>
            </a:extLst>
          </p:cNvPr>
          <p:cNvSpPr/>
          <p:nvPr/>
        </p:nvSpPr>
        <p:spPr>
          <a:xfrm>
            <a:off x="453541" y="2792767"/>
            <a:ext cx="6423102" cy="1590791"/>
          </a:xfrm>
          <a:prstGeom prst="bracketPair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8F3D082A-6FBB-44D3-A122-C4E6D1EA4409}"/>
                  </a:ext>
                </a:extLst>
              </p:cNvPr>
              <p:cNvSpPr/>
              <p:nvPr/>
            </p:nvSpPr>
            <p:spPr>
              <a:xfrm>
                <a:off x="838135" y="3153997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8F3D082A-6FBB-44D3-A122-C4E6D1EA4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5" y="3153997"/>
                <a:ext cx="1353679" cy="80481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D983D48-E100-4AD9-A9E7-9C0C3BDBB3CD}"/>
                  </a:ext>
                </a:extLst>
              </p:cNvPr>
              <p:cNvSpPr txBox="1"/>
              <p:nvPr/>
            </p:nvSpPr>
            <p:spPr>
              <a:xfrm>
                <a:off x="822890" y="5162208"/>
                <a:ext cx="4608826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fr-FR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𝐬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Sup>
                        <m:sSubSup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fr-F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D983D48-E100-4AD9-A9E7-9C0C3BDBB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90" y="5162208"/>
                <a:ext cx="4608826" cy="4641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3CE1BF9-019F-41E4-B45E-CECEB40C2E16}"/>
              </a:ext>
            </a:extLst>
          </p:cNvPr>
          <p:cNvCxnSpPr>
            <a:cxnSpLocks/>
          </p:cNvCxnSpPr>
          <p:nvPr/>
        </p:nvCxnSpPr>
        <p:spPr>
          <a:xfrm>
            <a:off x="827599" y="3006385"/>
            <a:ext cx="135367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4A5CA4-1E57-4244-8369-146304BFB53F}"/>
                  </a:ext>
                </a:extLst>
              </p:cNvPr>
              <p:cNvSpPr txBox="1"/>
              <p:nvPr/>
            </p:nvSpPr>
            <p:spPr>
              <a:xfrm>
                <a:off x="1437839" y="2777272"/>
                <a:ext cx="133198" cy="156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4A5CA4-1E57-4244-8369-146304BF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39" y="2777272"/>
                <a:ext cx="133198" cy="156381"/>
              </a:xfrm>
              <a:prstGeom prst="rect">
                <a:avLst/>
              </a:prstGeom>
              <a:blipFill>
                <a:blip r:embed="rId17"/>
                <a:stretch>
                  <a:fillRect l="-45455" r="-90909" b="-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4">
                <a:extLst>
                  <a:ext uri="{FF2B5EF4-FFF2-40B4-BE49-F238E27FC236}">
                    <a16:creationId xmlns:a16="http://schemas.microsoft.com/office/drawing/2014/main" id="{DD641E84-34AC-4793-ADF4-B4A103230F1A}"/>
                  </a:ext>
                </a:extLst>
              </p:cNvPr>
              <p:cNvSpPr txBox="1"/>
              <p:nvPr/>
            </p:nvSpPr>
            <p:spPr>
              <a:xfrm>
                <a:off x="9276149" y="5162207"/>
                <a:ext cx="136377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32" name="ZoneTexte 4">
                <a:extLst>
                  <a:ext uri="{FF2B5EF4-FFF2-40B4-BE49-F238E27FC236}">
                    <a16:creationId xmlns:a16="http://schemas.microsoft.com/office/drawing/2014/main" id="{DD641E84-34AC-4793-ADF4-B4A103230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149" y="5162207"/>
                <a:ext cx="1363771" cy="4641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9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41" grpId="0" animBg="1"/>
      <p:bldP spid="42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E6A4A-4832-4167-8865-63C7C1CD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Gadget Matrix [Micciancio-Peikert12]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074DAD8-83A2-4A96-8ED4-B23C1E525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3200" b="1" dirty="0"/>
                  <a:t> </a:t>
                </a:r>
                <a:r>
                  <a:rPr lang="fr-FR" sz="3200" dirty="0"/>
                  <a:t>gadget matrix</a:t>
                </a:r>
              </a:p>
              <a:p>
                <a:endParaRPr lang="fr-FR" sz="3200" dirty="0"/>
              </a:p>
              <a:p>
                <a:endParaRPr lang="fr-FR" sz="3200" dirty="0"/>
              </a:p>
              <a:p>
                <a:endParaRPr lang="fr-FR" sz="3200" dirty="0"/>
              </a:p>
              <a:p>
                <a:pPr marL="0" indent="0">
                  <a:buNone/>
                </a:pPr>
                <a:endParaRPr lang="fr-FR" sz="3200" dirty="0"/>
              </a:p>
              <a:p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is</a:t>
                </a:r>
                <a:r>
                  <a:rPr lang="fr-FR" sz="3200" dirty="0"/>
                  <a:t> a </a:t>
                </a:r>
                <a:r>
                  <a:rPr lang="fr-FR" sz="3200" i="1" dirty="0" err="1"/>
                  <a:t>powers</a:t>
                </a:r>
                <a:r>
                  <a:rPr lang="fr-FR" sz="3200" i="1" dirty="0"/>
                  <a:t>-of-</a:t>
                </a:r>
                <a:r>
                  <a:rPr lang="fr-FR" sz="3200" i="1" dirty="0" err="1"/>
                  <a:t>two</a:t>
                </a:r>
                <a:r>
                  <a:rPr lang="fr-FR" sz="3200" dirty="0"/>
                  <a:t>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b="1" dirty="0"/>
                  <a:t> </a:t>
                </a:r>
                <a:r>
                  <a:rPr lang="fr-FR" sz="3200" dirty="0"/>
                  <a:t>is the Bit-</a:t>
                </a:r>
                <a:r>
                  <a:rPr lang="fr-FR" sz="3200" dirty="0" err="1"/>
                  <a:t>Decomposition</a:t>
                </a:r>
                <a:r>
                  <a:rPr lang="fr-FR" sz="3200" dirty="0"/>
                  <a:t> of </a:t>
                </a:r>
                <a14:m>
                  <m:oMath xmlns:m="http://schemas.openxmlformats.org/officeDocument/2006/math">
                    <m:r>
                      <a:rPr lang="fr-FR" sz="32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fr-FR" sz="3200" dirty="0"/>
                  <a:t>.</a:t>
                </a:r>
                <a:endParaRPr lang="fr-FR" sz="3200" b="1" dirty="0"/>
              </a:p>
              <a:p>
                <a:pPr marL="0" indent="0">
                  <a:buNone/>
                </a:pPr>
                <a:endParaRPr lang="fr-FR" sz="3200" b="1" dirty="0"/>
              </a:p>
              <a:p>
                <a:pPr marL="0" indent="0">
                  <a:buNone/>
                </a:pPr>
                <a:endParaRPr lang="fr-FR" sz="3200" b="1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074DAD8-83A2-4A96-8ED4-B23C1E525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464D3757-DC68-47ED-B63D-945768F69FCB}"/>
                  </a:ext>
                </a:extLst>
              </p:cNvPr>
              <p:cNvSpPr/>
              <p:nvPr/>
            </p:nvSpPr>
            <p:spPr>
              <a:xfrm>
                <a:off x="6912678" y="1690688"/>
                <a:ext cx="1555894" cy="155589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464D3757-DC68-47ED-B63D-945768F69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8" y="1690688"/>
                <a:ext cx="1555894" cy="15558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EA202407-CA1C-45F3-AC13-978BF0775F72}"/>
                  </a:ext>
                </a:extLst>
              </p:cNvPr>
              <p:cNvSpPr/>
              <p:nvPr/>
            </p:nvSpPr>
            <p:spPr>
              <a:xfrm>
                <a:off x="9653239" y="1715002"/>
                <a:ext cx="1555894" cy="8048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fr-FR" sz="4000" b="1" dirty="0"/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EA202407-CA1C-45F3-AC13-978BF0775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239" y="1715002"/>
                <a:ext cx="1555894" cy="80481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E9AC869-EF53-454C-9852-3CF29C87E8CA}"/>
                  </a:ext>
                </a:extLst>
              </p:cNvPr>
              <p:cNvSpPr txBox="1"/>
              <p:nvPr/>
            </p:nvSpPr>
            <p:spPr>
              <a:xfrm>
                <a:off x="8859643" y="2212037"/>
                <a:ext cx="498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E9AC869-EF53-454C-9852-3CF29C87E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43" y="2212037"/>
                <a:ext cx="4985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F8196859-590B-46EA-8F72-BA8789440591}"/>
              </a:ext>
            </a:extLst>
          </p:cNvPr>
          <p:cNvSpPr/>
          <p:nvPr/>
        </p:nvSpPr>
        <p:spPr>
          <a:xfrm rot="5400000">
            <a:off x="5763705" y="1941673"/>
            <a:ext cx="350982" cy="1555894"/>
          </a:xfrm>
          <a:prstGeom prst="rightBrace">
            <a:avLst>
              <a:gd name="adj1" fmla="val 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0C19A16-D2C4-4F4F-AD61-8093CD0F1307}"/>
                  </a:ext>
                </a:extLst>
              </p:cNvPr>
              <p:cNvSpPr txBox="1"/>
              <p:nvPr/>
            </p:nvSpPr>
            <p:spPr>
              <a:xfrm>
                <a:off x="5401615" y="3005733"/>
                <a:ext cx="1112228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0C19A16-D2C4-4F4F-AD61-8093CD0F1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15" y="3005733"/>
                <a:ext cx="1112228" cy="530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C259532-35B6-400B-967D-B141E2F530F5}"/>
                  </a:ext>
                </a:extLst>
              </p:cNvPr>
              <p:cNvSpPr txBox="1"/>
              <p:nvPr/>
            </p:nvSpPr>
            <p:spPr>
              <a:xfrm>
                <a:off x="6912677" y="3472712"/>
                <a:ext cx="17525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C259532-35B6-400B-967D-B141E2F5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77" y="3472712"/>
                <a:ext cx="17525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4976F665-125B-446C-834F-CC54079A791B}"/>
              </a:ext>
            </a:extLst>
          </p:cNvPr>
          <p:cNvSpPr/>
          <p:nvPr/>
        </p:nvSpPr>
        <p:spPr>
          <a:xfrm rot="5400000">
            <a:off x="7575118" y="2579258"/>
            <a:ext cx="231013" cy="1555894"/>
          </a:xfrm>
          <a:prstGeom prst="rightBrace">
            <a:avLst>
              <a:gd name="adj1" fmla="val 9640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300C6261-4CD6-40BB-88E3-EFB1D46F71B0}"/>
                  </a:ext>
                </a:extLst>
              </p:cNvPr>
              <p:cNvSpPr/>
              <p:nvPr/>
            </p:nvSpPr>
            <p:spPr>
              <a:xfrm>
                <a:off x="5179782" y="1715003"/>
                <a:ext cx="1555894" cy="8048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4000" b="1" dirty="0"/>
              </a:p>
            </p:txBody>
          </p:sp>
        </mc:Choice>
        <mc:Fallback xmlns=""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300C6261-4CD6-40BB-88E3-EFB1D46F7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782" y="1715003"/>
                <a:ext cx="1555894" cy="80481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ccolade fermante 50">
            <a:extLst>
              <a:ext uri="{FF2B5EF4-FFF2-40B4-BE49-F238E27FC236}">
                <a16:creationId xmlns:a16="http://schemas.microsoft.com/office/drawing/2014/main" id="{5CD9D388-3D0B-4B92-AC25-F764AAE373D0}"/>
              </a:ext>
            </a:extLst>
          </p:cNvPr>
          <p:cNvSpPr/>
          <p:nvPr/>
        </p:nvSpPr>
        <p:spPr>
          <a:xfrm rot="5400000">
            <a:off x="10255695" y="1941671"/>
            <a:ext cx="350982" cy="1555894"/>
          </a:xfrm>
          <a:prstGeom prst="rightBrace">
            <a:avLst>
              <a:gd name="adj1" fmla="val 425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0715FE3-0A05-4E66-853B-33F748B3F8CA}"/>
                  </a:ext>
                </a:extLst>
              </p:cNvPr>
              <p:cNvSpPr txBox="1"/>
              <p:nvPr/>
            </p:nvSpPr>
            <p:spPr>
              <a:xfrm>
                <a:off x="9880994" y="3022031"/>
                <a:ext cx="1112228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fr-F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0715FE3-0A05-4E66-853B-33F748B3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994" y="3022031"/>
                <a:ext cx="1112228" cy="5304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5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7" grpId="0"/>
      <p:bldP spid="11" grpId="0" animBg="1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B3F0EE-1917-4E62-9174-374DE170F12B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B3F0EE-1917-4E62-9174-374DE170F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lose up of a cell phone&#10;&#10;Description automatically generated">
            <a:extLst>
              <a:ext uri="{FF2B5EF4-FFF2-40B4-BE49-F238E27FC236}">
                <a16:creationId xmlns:a16="http://schemas.microsoft.com/office/drawing/2014/main" id="{B33DA721-6C06-4280-82B7-C5D05043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9703" y="1563208"/>
            <a:ext cx="1482764" cy="1482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Encryption (FHE)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DB0607A-4341-4C51-8656-421E672AD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579721-349C-46D2-A046-18E8673E5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5D924CDB-BEC1-49C5-A1A5-A4C0B866C894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3E619F26-C2BD-4409-83DB-039B3ECEB8FB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5">
                <a:extLst>
                  <a:ext uri="{FF2B5EF4-FFF2-40B4-BE49-F238E27FC236}">
                    <a16:creationId xmlns:a16="http://schemas.microsoft.com/office/drawing/2014/main" id="{06B4CF04-AACF-4873-ABDD-93F734D5F818}"/>
                  </a:ext>
                </a:extLst>
              </p:cNvPr>
              <p:cNvSpPr txBox="1"/>
              <p:nvPr/>
            </p:nvSpPr>
            <p:spPr>
              <a:xfrm>
                <a:off x="4747513" y="2533086"/>
                <a:ext cx="2257669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15">
                <a:extLst>
                  <a:ext uri="{FF2B5EF4-FFF2-40B4-BE49-F238E27FC236}">
                    <a16:creationId xmlns:a16="http://schemas.microsoft.com/office/drawing/2014/main" id="{06B4CF04-AACF-4873-ABDD-93F734D5F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513" y="2533086"/>
                <a:ext cx="2257669" cy="74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D4CAC4F2-A3E9-4457-AD0F-58A0D6C1A89A}"/>
              </a:ext>
            </a:extLst>
          </p:cNvPr>
          <p:cNvCxnSpPr>
            <a:cxnSpLocks/>
          </p:cNvCxnSpPr>
          <p:nvPr/>
        </p:nvCxnSpPr>
        <p:spPr>
          <a:xfrm>
            <a:off x="4281102" y="3178777"/>
            <a:ext cx="33602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6E3242-3955-4B1F-8706-BCFE606D5392}"/>
                  </a:ext>
                </a:extLst>
              </p:cNvPr>
              <p:cNvSpPr txBox="1"/>
              <p:nvPr/>
            </p:nvSpPr>
            <p:spPr>
              <a:xfrm>
                <a:off x="4212319" y="3766391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6E3242-3955-4B1F-8706-BCFE606D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319" y="3766391"/>
                <a:ext cx="3429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B5730-CCBF-4F4F-A11A-08A0EE2418A8}"/>
                  </a:ext>
                </a:extLst>
              </p:cNvPr>
              <p:cNvSpPr txBox="1"/>
              <p:nvPr/>
            </p:nvSpPr>
            <p:spPr>
              <a:xfrm>
                <a:off x="2253746" y="2272941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B5730-CCBF-4F4F-A11A-08A0EE24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746" y="2272941"/>
                <a:ext cx="1085233" cy="461665"/>
              </a:xfrm>
              <a:prstGeom prst="rect">
                <a:avLst/>
              </a:prstGeom>
              <a:blipFill>
                <a:blip r:embed="rId9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6A440-E7F7-4922-AC6E-50458F8BD94B}"/>
                  </a:ext>
                </a:extLst>
              </p:cNvPr>
              <p:cNvSpPr txBox="1"/>
              <p:nvPr/>
            </p:nvSpPr>
            <p:spPr>
              <a:xfrm>
                <a:off x="8296158" y="2229468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6A440-E7F7-4922-AC6E-50458F8B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58" y="2229468"/>
                <a:ext cx="1477712" cy="461665"/>
              </a:xfrm>
              <a:prstGeom prst="rect">
                <a:avLst/>
              </a:prstGeom>
              <a:blipFill>
                <a:blip r:embed="rId10"/>
                <a:stretch>
                  <a:fillRect l="-6612" t="-10667" r="-165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096053D5-F03C-4770-A43A-4AFC1EB166ED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close up of a computer&#10;&#10;Description automatically generated">
            <a:extLst>
              <a:ext uri="{FF2B5EF4-FFF2-40B4-BE49-F238E27FC236}">
                <a16:creationId xmlns:a16="http://schemas.microsoft.com/office/drawing/2014/main" id="{6E3A538D-87F1-45E0-AA3D-4C9B3F9970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80988" y="1511272"/>
            <a:ext cx="1964994" cy="1667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0BD0AE2-DE41-494C-A8B4-5AB2B282B04D}"/>
                  </a:ext>
                </a:extLst>
              </p:cNvPr>
              <p:cNvSpPr/>
              <p:nvPr/>
            </p:nvSpPr>
            <p:spPr>
              <a:xfrm>
                <a:off x="1359844" y="4462103"/>
                <a:ext cx="23149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0BD0AE2-DE41-494C-A8B4-5AB2B282B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44" y="4462103"/>
                <a:ext cx="23149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7050-B700-4AC6-B778-BCFF53D4FF1B}"/>
                  </a:ext>
                </a:extLst>
              </p:cNvPr>
              <p:cNvSpPr txBox="1"/>
              <p:nvPr/>
            </p:nvSpPr>
            <p:spPr>
              <a:xfrm>
                <a:off x="86813" y="5599620"/>
                <a:ext cx="7918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Security</a:t>
                </a:r>
                <a:r>
                  <a:rPr lang="en-US" sz="2800" b="0" dirty="0"/>
                  <a:t>: </a:t>
                </a:r>
                <a:r>
                  <a:rPr lang="en-US" sz="2800" dirty="0">
                    <a:solidFill>
                      <a:prstClr val="black"/>
                    </a:solidFill>
                  </a:rPr>
                  <a:t>Ciphertext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hides all information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7050-B700-4AC6-B778-BCFF53D4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3" y="5599620"/>
                <a:ext cx="7918343" cy="523220"/>
              </a:xfrm>
              <a:prstGeom prst="rect">
                <a:avLst/>
              </a:prstGeom>
              <a:blipFill>
                <a:blip r:embed="rId14"/>
                <a:stretch>
                  <a:fillRect l="-154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C86859C-122E-4C0C-BA9B-1B16CC6B56A2}"/>
              </a:ext>
            </a:extLst>
          </p:cNvPr>
          <p:cNvSpPr txBox="1"/>
          <p:nvPr/>
        </p:nvSpPr>
        <p:spPr>
          <a:xfrm>
            <a:off x="114161" y="6173827"/>
            <a:ext cx="980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Efficiency</a:t>
            </a:r>
            <a:r>
              <a:rPr lang="en-US" sz="2800" b="0" dirty="0"/>
              <a:t>: “</a:t>
            </a:r>
            <a:r>
              <a:rPr lang="en-US" sz="2800" dirty="0">
                <a:solidFill>
                  <a:prstClr val="black"/>
                </a:solidFill>
              </a:rPr>
              <a:t>Bob does all the work.” 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BEF030-D0B6-4965-B281-49D081B5C8D6}"/>
              </a:ext>
            </a:extLst>
          </p:cNvPr>
          <p:cNvSpPr txBox="1"/>
          <p:nvPr/>
        </p:nvSpPr>
        <p:spPr>
          <a:xfrm>
            <a:off x="8286570" y="5589962"/>
            <a:ext cx="405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Optional</a:t>
            </a:r>
            <a:r>
              <a:rPr lang="en-US" sz="2800" b="0" dirty="0"/>
              <a:t>: </a:t>
            </a:r>
            <a:r>
              <a:rPr lang="en-US" sz="2800" dirty="0">
                <a:solidFill>
                  <a:prstClr val="black"/>
                </a:solidFill>
              </a:rPr>
              <a:t>Function hiding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75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"/>
    </mc:Choice>
    <mc:Fallback xmlns="">
      <p:transition spd="slow" advTm="2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E6A4A-4832-4167-8865-63C7C1CD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Lattice</a:t>
            </a:r>
            <a:r>
              <a:rPr lang="fr-FR" dirty="0"/>
              <a:t> </a:t>
            </a:r>
            <a:r>
              <a:rPr lang="fr-FR" dirty="0" err="1"/>
              <a:t>Homomorphism</a:t>
            </a:r>
            <a:r>
              <a:rPr lang="fr-FR" dirty="0"/>
              <a:t> [BGGHNSVV’13]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4DAD8-83A2-4A96-8ED4-B23C1E52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6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8041D7EE-320C-47C8-BE34-7B5A39CC6392}"/>
                  </a:ext>
                </a:extLst>
              </p:cNvPr>
              <p:cNvSpPr/>
              <p:nvPr/>
            </p:nvSpPr>
            <p:spPr>
              <a:xfrm>
                <a:off x="8142873" y="2290085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14" name="Rectangle : coins arrondis 13">
                <a:extLst>
                  <a:ext uri="{FF2B5EF4-FFF2-40B4-BE49-F238E27FC236}">
                    <a16:creationId xmlns:a16="http://schemas.microsoft.com/office/drawing/2014/main" id="{8041D7EE-320C-47C8-BE34-7B5A39CC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873" y="2290085"/>
                <a:ext cx="1353679" cy="80481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7FD5E493-8EE9-4908-B065-6F74DFC6D1CA}"/>
                  </a:ext>
                </a:extLst>
              </p:cNvPr>
              <p:cNvSpPr/>
              <p:nvPr/>
            </p:nvSpPr>
            <p:spPr>
              <a:xfrm>
                <a:off x="4222819" y="2261427"/>
                <a:ext cx="756999" cy="375437"/>
              </a:xfrm>
              <a:prstGeom prst="roundRect">
                <a:avLst/>
              </a:prstGeom>
              <a:solidFill>
                <a:srgbClr val="FF9933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7FD5E493-8EE9-4908-B065-6F74DFC6D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19" y="2261427"/>
                <a:ext cx="756999" cy="3754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A4FA994-A17B-4D06-B2DB-0088D24E7DF6}"/>
                  </a:ext>
                </a:extLst>
              </p:cNvPr>
              <p:cNvSpPr txBox="1"/>
              <p:nvPr/>
            </p:nvSpPr>
            <p:spPr>
              <a:xfrm>
                <a:off x="6688951" y="2359865"/>
                <a:ext cx="44884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A4FA994-A17B-4D06-B2DB-0088D24E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951" y="2359865"/>
                <a:ext cx="44884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457F858A-3EDC-4CD1-BBF3-92C1BBBF55C4}"/>
                  </a:ext>
                </a:extLst>
              </p:cNvPr>
              <p:cNvSpPr/>
              <p:nvPr/>
            </p:nvSpPr>
            <p:spPr>
              <a:xfrm>
                <a:off x="10416116" y="2317054"/>
                <a:ext cx="1353679" cy="375437"/>
              </a:xfrm>
              <a:prstGeom prst="roundRect">
                <a:avLst/>
              </a:prstGeom>
              <a:solidFill>
                <a:srgbClr val="FF9933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457F858A-3EDC-4CD1-BBF3-92C1BBBF5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116" y="2317054"/>
                <a:ext cx="1353679" cy="375437"/>
              </a:xfrm>
              <a:prstGeom prst="roundRect">
                <a:avLst/>
              </a:prstGeom>
              <a:blipFill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05817EF1-4632-4672-8766-230DBE826F13}"/>
              </a:ext>
            </a:extLst>
          </p:cNvPr>
          <p:cNvSpPr txBox="1"/>
          <p:nvPr/>
        </p:nvSpPr>
        <p:spPr>
          <a:xfrm>
            <a:off x="10600755" y="2945216"/>
            <a:ext cx="503239" cy="295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small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2B5E84E9-8301-438A-A1BC-C8DCA09C049A}"/>
                  </a:ext>
                </a:extLst>
              </p:cNvPr>
              <p:cNvSpPr/>
              <p:nvPr/>
            </p:nvSpPr>
            <p:spPr>
              <a:xfrm>
                <a:off x="5347082" y="2261427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2B5E84E9-8301-438A-A1BC-C8DCA09C0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82" y="2261427"/>
                <a:ext cx="1353679" cy="804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F9562A3-031A-421E-914F-2ADF2B7FD546}"/>
                  </a:ext>
                </a:extLst>
              </p:cNvPr>
              <p:cNvSpPr txBox="1"/>
              <p:nvPr/>
            </p:nvSpPr>
            <p:spPr>
              <a:xfrm>
                <a:off x="7429616" y="2344652"/>
                <a:ext cx="49423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F9562A3-031A-421E-914F-2ADF2B7FD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16" y="2344652"/>
                <a:ext cx="49423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arenthèses 24">
            <a:extLst>
              <a:ext uri="{FF2B5EF4-FFF2-40B4-BE49-F238E27FC236}">
                <a16:creationId xmlns:a16="http://schemas.microsoft.com/office/drawing/2014/main" id="{AD8D5140-399E-423D-9D91-298F9D34C1DF}"/>
              </a:ext>
            </a:extLst>
          </p:cNvPr>
          <p:cNvSpPr/>
          <p:nvPr/>
        </p:nvSpPr>
        <p:spPr>
          <a:xfrm>
            <a:off x="5180019" y="1868436"/>
            <a:ext cx="4603866" cy="1590791"/>
          </a:xfrm>
          <a:prstGeom prst="bracketPair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8F1D9D3-8D3C-4EC6-BB5D-16750C403461}"/>
                  </a:ext>
                </a:extLst>
              </p:cNvPr>
              <p:cNvSpPr txBox="1"/>
              <p:nvPr/>
            </p:nvSpPr>
            <p:spPr>
              <a:xfrm>
                <a:off x="9872201" y="2285874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8F1D9D3-8D3C-4EC6-BB5D-16750C40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01" y="2285874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1123D32-A212-4DB8-8D9E-D99DA10C263C}"/>
                  </a:ext>
                </a:extLst>
              </p:cNvPr>
              <p:cNvSpPr txBox="1"/>
              <p:nvPr/>
            </p:nvSpPr>
            <p:spPr>
              <a:xfrm>
                <a:off x="7280456" y="1887958"/>
                <a:ext cx="8262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1123D32-A212-4DB8-8D9E-D99DA10C2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456" y="1887958"/>
                <a:ext cx="826252" cy="307777"/>
              </a:xfrm>
              <a:prstGeom prst="rect">
                <a:avLst/>
              </a:prstGeom>
              <a:blipFill>
                <a:blip r:embed="rId10"/>
                <a:stretch>
                  <a:fillRect l="-5147" t="-4000" r="-1029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1D78434-D24F-477F-9B68-42FA2D3E4ED8}"/>
              </a:ext>
            </a:extLst>
          </p:cNvPr>
          <p:cNvCxnSpPr>
            <a:cxnSpLocks/>
          </p:cNvCxnSpPr>
          <p:nvPr/>
        </p:nvCxnSpPr>
        <p:spPr>
          <a:xfrm>
            <a:off x="7429616" y="3240663"/>
            <a:ext cx="0" cy="1288519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6532EC43-50FB-4802-8B72-954549C359CB}"/>
                  </a:ext>
                </a:extLst>
              </p:cNvPr>
              <p:cNvSpPr/>
              <p:nvPr/>
            </p:nvSpPr>
            <p:spPr>
              <a:xfrm>
                <a:off x="8191986" y="4809783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6532EC43-50FB-4802-8B72-954549C35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986" y="4809783"/>
                <a:ext cx="1353679" cy="8048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8604E66C-9E77-4FF9-B6AC-F5B4A3EF9CCA}"/>
                  </a:ext>
                </a:extLst>
              </p:cNvPr>
              <p:cNvSpPr/>
              <p:nvPr/>
            </p:nvSpPr>
            <p:spPr>
              <a:xfrm>
                <a:off x="4220397" y="4836752"/>
                <a:ext cx="756999" cy="375437"/>
              </a:xfrm>
              <a:prstGeom prst="roundRect">
                <a:avLst/>
              </a:prstGeom>
              <a:solidFill>
                <a:srgbClr val="FF9933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8604E66C-9E77-4FF9-B6AC-F5B4A3EF9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97" y="4836752"/>
                <a:ext cx="756999" cy="37543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0C997F5-DFA1-4024-94CD-8D8566B8F076}"/>
                  </a:ext>
                </a:extLst>
              </p:cNvPr>
              <p:cNvSpPr txBox="1"/>
              <p:nvPr/>
            </p:nvSpPr>
            <p:spPr>
              <a:xfrm>
                <a:off x="6686529" y="4935190"/>
                <a:ext cx="44884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0C997F5-DFA1-4024-94CD-8D8566B8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29" y="4935190"/>
                <a:ext cx="448841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0F336F06-3EE5-4DE1-BAA8-722028E4A86D}"/>
                  </a:ext>
                </a:extLst>
              </p:cNvPr>
              <p:cNvSpPr/>
              <p:nvPr/>
            </p:nvSpPr>
            <p:spPr>
              <a:xfrm>
                <a:off x="10427154" y="4892379"/>
                <a:ext cx="1353679" cy="375437"/>
              </a:xfrm>
              <a:prstGeom prst="roundRect">
                <a:avLst/>
              </a:prstGeom>
              <a:solidFill>
                <a:srgbClr val="FF9933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0F336F06-3EE5-4DE1-BAA8-722028E4A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154" y="4892379"/>
                <a:ext cx="1353679" cy="375437"/>
              </a:xfrm>
              <a:prstGeom prst="round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C27AD2A5-9894-402D-B4F9-A669823A6D94}"/>
              </a:ext>
            </a:extLst>
          </p:cNvPr>
          <p:cNvSpPr txBox="1"/>
          <p:nvPr/>
        </p:nvSpPr>
        <p:spPr>
          <a:xfrm>
            <a:off x="10392842" y="5478285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« </a:t>
            </a:r>
            <a:r>
              <a:rPr lang="fr-FR" sz="2800" dirty="0" err="1"/>
              <a:t>small</a:t>
            </a:r>
            <a:r>
              <a:rPr lang="fr-FR" sz="2800" dirty="0"/>
              <a:t>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ABF8A84E-669B-41BA-95AD-B1A9C50E966B}"/>
                  </a:ext>
                </a:extLst>
              </p:cNvPr>
              <p:cNvSpPr/>
              <p:nvPr/>
            </p:nvSpPr>
            <p:spPr>
              <a:xfrm>
                <a:off x="5344660" y="4836752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ABF8A84E-669B-41BA-95AD-B1A9C50E9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660" y="4836752"/>
                <a:ext cx="1353679" cy="804811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79697C7-9F24-49C4-99E5-F4C570F27E07}"/>
                  </a:ext>
                </a:extLst>
              </p:cNvPr>
              <p:cNvSpPr txBox="1"/>
              <p:nvPr/>
            </p:nvSpPr>
            <p:spPr>
              <a:xfrm>
                <a:off x="7227974" y="4920462"/>
                <a:ext cx="7850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3600" i="1" dirty="0"/>
                  <a:t>f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79697C7-9F24-49C4-99E5-F4C570F2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74" y="4920462"/>
                <a:ext cx="785023" cy="553998"/>
              </a:xfrm>
              <a:prstGeom prst="rect">
                <a:avLst/>
              </a:prstGeom>
              <a:blipFill>
                <a:blip r:embed="rId16"/>
                <a:stretch>
                  <a:fillRect l="-35938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arenthèses 30">
            <a:extLst>
              <a:ext uri="{FF2B5EF4-FFF2-40B4-BE49-F238E27FC236}">
                <a16:creationId xmlns:a16="http://schemas.microsoft.com/office/drawing/2014/main" id="{5CD11792-8CC5-43B8-B573-60F73B791417}"/>
              </a:ext>
            </a:extLst>
          </p:cNvPr>
          <p:cNvSpPr/>
          <p:nvPr/>
        </p:nvSpPr>
        <p:spPr>
          <a:xfrm>
            <a:off x="5179085" y="4453525"/>
            <a:ext cx="4604800" cy="1590791"/>
          </a:xfrm>
          <a:prstGeom prst="bracketPair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4C5E81B-88C2-4389-B0B1-2645D4D9C7D5}"/>
                  </a:ext>
                </a:extLst>
              </p:cNvPr>
              <p:cNvSpPr txBox="1"/>
              <p:nvPr/>
            </p:nvSpPr>
            <p:spPr>
              <a:xfrm>
                <a:off x="9851288" y="4780720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4C5E81B-88C2-4389-B0B1-2645D4D9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288" y="4780720"/>
                <a:ext cx="448841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FBB89C5-7FD9-4E2B-AF86-1799787BC58A}"/>
                  </a:ext>
                </a:extLst>
              </p:cNvPr>
              <p:cNvSpPr txBox="1"/>
              <p:nvPr/>
            </p:nvSpPr>
            <p:spPr>
              <a:xfrm>
                <a:off x="7156798" y="5814543"/>
                <a:ext cx="8262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FBB89C5-7FD9-4E2B-AF86-1799787BC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798" y="5814543"/>
                <a:ext cx="826252" cy="307777"/>
              </a:xfrm>
              <a:prstGeom prst="rect">
                <a:avLst/>
              </a:prstGeom>
              <a:blipFill>
                <a:blip r:embed="rId18"/>
                <a:stretch>
                  <a:fillRect l="-5147" t="-2000" r="-1029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ccolade fermante 5">
            <a:extLst>
              <a:ext uri="{FF2B5EF4-FFF2-40B4-BE49-F238E27FC236}">
                <a16:creationId xmlns:a16="http://schemas.microsoft.com/office/drawing/2014/main" id="{B84D09E7-7C4B-4840-811E-9AA3CA07EA5D}"/>
              </a:ext>
            </a:extLst>
          </p:cNvPr>
          <p:cNvSpPr/>
          <p:nvPr/>
        </p:nvSpPr>
        <p:spPr>
          <a:xfrm rot="16200000">
            <a:off x="7541280" y="2072730"/>
            <a:ext cx="230373" cy="637341"/>
          </a:xfrm>
          <a:prstGeom prst="rightBrace">
            <a:avLst>
              <a:gd name="adj1" fmla="val 263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fermante 5">
            <a:extLst>
              <a:ext uri="{FF2B5EF4-FFF2-40B4-BE49-F238E27FC236}">
                <a16:creationId xmlns:a16="http://schemas.microsoft.com/office/drawing/2014/main" id="{D775CE46-A994-495F-A0FC-0CF9A68D0F37}"/>
              </a:ext>
            </a:extLst>
          </p:cNvPr>
          <p:cNvSpPr/>
          <p:nvPr/>
        </p:nvSpPr>
        <p:spPr>
          <a:xfrm rot="5400000">
            <a:off x="7454738" y="5313807"/>
            <a:ext cx="230373" cy="637341"/>
          </a:xfrm>
          <a:prstGeom prst="rightBrace">
            <a:avLst>
              <a:gd name="adj1" fmla="val 263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ccolade fermante 5">
            <a:extLst>
              <a:ext uri="{FF2B5EF4-FFF2-40B4-BE49-F238E27FC236}">
                <a16:creationId xmlns:a16="http://schemas.microsoft.com/office/drawing/2014/main" id="{4F0B2F0B-549E-4716-A7BB-5802408D6C58}"/>
              </a:ext>
            </a:extLst>
          </p:cNvPr>
          <p:cNvSpPr/>
          <p:nvPr/>
        </p:nvSpPr>
        <p:spPr>
          <a:xfrm rot="5400000">
            <a:off x="10945261" y="2287136"/>
            <a:ext cx="295386" cy="1353679"/>
          </a:xfrm>
          <a:prstGeom prst="rightBrace">
            <a:avLst>
              <a:gd name="adj1" fmla="val 3439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Accolade fermante 5">
            <a:extLst>
              <a:ext uri="{FF2B5EF4-FFF2-40B4-BE49-F238E27FC236}">
                <a16:creationId xmlns:a16="http://schemas.microsoft.com/office/drawing/2014/main" id="{87DC6F31-707A-4E32-840D-358CC9999C97}"/>
              </a:ext>
            </a:extLst>
          </p:cNvPr>
          <p:cNvSpPr/>
          <p:nvPr/>
        </p:nvSpPr>
        <p:spPr>
          <a:xfrm rot="5400000">
            <a:off x="10953112" y="4842057"/>
            <a:ext cx="295386" cy="1353679"/>
          </a:xfrm>
          <a:prstGeom prst="rightBrace">
            <a:avLst>
              <a:gd name="adj1" fmla="val 3439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BD1D0-B565-426A-BEA5-4DAE422286E9}"/>
                  </a:ext>
                </a:extLst>
              </p:cNvPr>
              <p:cNvSpPr txBox="1"/>
              <p:nvPr/>
            </p:nvSpPr>
            <p:spPr>
              <a:xfrm>
                <a:off x="7830149" y="3679262"/>
                <a:ext cx="37816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𝑬𝒗𝒂</m:t>
                    </m:r>
                    <m:sSub>
                      <m:sSubPr>
                        <m:ctrlPr>
                          <a:rPr lang="fr-FR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fr-FR" sz="4000" b="1" i="1" smtClean="0">
                            <a:latin typeface="Cambria Math" panose="02040503050406030204" pitchFamily="18" charset="0"/>
                          </a:rPr>
                          <m:t>𝒄𝒕</m:t>
                        </m:r>
                      </m:sub>
                    </m:sSub>
                    <m:r>
                      <a:rPr lang="fr-FR" sz="4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fr-FR" sz="4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BD1D0-B565-426A-BEA5-4DAE42228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49" y="3679262"/>
                <a:ext cx="3781613" cy="615553"/>
              </a:xfrm>
              <a:prstGeom prst="rect">
                <a:avLst/>
              </a:prstGeom>
              <a:blipFill>
                <a:blip r:embed="rId19"/>
                <a:stretch>
                  <a:fillRect t="-2574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3C3C2F-138C-47A1-A413-E415B2438C89}"/>
                  </a:ext>
                </a:extLst>
              </p:cNvPr>
              <p:cNvSpPr txBox="1"/>
              <p:nvPr/>
            </p:nvSpPr>
            <p:spPr>
              <a:xfrm>
                <a:off x="3084174" y="4756465"/>
                <a:ext cx="1036759" cy="539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3C3C2F-138C-47A1-A413-E415B243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74" y="4756465"/>
                <a:ext cx="1036759" cy="53905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ECA4BF-3231-4679-9DB9-780E9362B360}"/>
                  </a:ext>
                </a:extLst>
              </p:cNvPr>
              <p:cNvSpPr txBox="1"/>
              <p:nvPr/>
            </p:nvSpPr>
            <p:spPr>
              <a:xfrm>
                <a:off x="3084175" y="2181140"/>
                <a:ext cx="10688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ECA4BF-3231-4679-9DB9-780E9362B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75" y="2181140"/>
                <a:ext cx="106881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 : coins arrondis 23">
                <a:extLst>
                  <a:ext uri="{FF2B5EF4-FFF2-40B4-BE49-F238E27FC236}">
                    <a16:creationId xmlns:a16="http://schemas.microsoft.com/office/drawing/2014/main" id="{8B740E80-C768-4CA4-AE26-C9227229C3D4}"/>
                  </a:ext>
                </a:extLst>
              </p:cNvPr>
              <p:cNvSpPr/>
              <p:nvPr/>
            </p:nvSpPr>
            <p:spPr>
              <a:xfrm>
                <a:off x="482644" y="2185484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33" name="Rectangle : coins arrondis 23">
                <a:extLst>
                  <a:ext uri="{FF2B5EF4-FFF2-40B4-BE49-F238E27FC236}">
                    <a16:creationId xmlns:a16="http://schemas.microsoft.com/office/drawing/2014/main" id="{8B740E80-C768-4CA4-AE26-C9227229C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44" y="2185484"/>
                <a:ext cx="1353679" cy="804811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 : coins arrondis 28">
                <a:extLst>
                  <a:ext uri="{FF2B5EF4-FFF2-40B4-BE49-F238E27FC236}">
                    <a16:creationId xmlns:a16="http://schemas.microsoft.com/office/drawing/2014/main" id="{C2A44591-62C0-4FBB-B2CF-E60705D861F0}"/>
                  </a:ext>
                </a:extLst>
              </p:cNvPr>
              <p:cNvSpPr/>
              <p:nvPr/>
            </p:nvSpPr>
            <p:spPr>
              <a:xfrm>
                <a:off x="480222" y="4760809"/>
                <a:ext cx="1353679" cy="80481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4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4800" b="1" dirty="0"/>
              </a:p>
            </p:txBody>
          </p:sp>
        </mc:Choice>
        <mc:Fallback xmlns="">
          <p:sp>
            <p:nvSpPr>
              <p:cNvPr id="35" name="Rectangle : coins arrondis 28">
                <a:extLst>
                  <a:ext uri="{FF2B5EF4-FFF2-40B4-BE49-F238E27FC236}">
                    <a16:creationId xmlns:a16="http://schemas.microsoft.com/office/drawing/2014/main" id="{C2A44591-62C0-4FBB-B2CF-E60705D86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22" y="4760809"/>
                <a:ext cx="1353679" cy="804811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7">
            <a:extLst>
              <a:ext uri="{FF2B5EF4-FFF2-40B4-BE49-F238E27FC236}">
                <a16:creationId xmlns:a16="http://schemas.microsoft.com/office/drawing/2014/main" id="{476D5E1E-0EC7-41C3-9A68-ACC9FC2570A8}"/>
              </a:ext>
            </a:extLst>
          </p:cNvPr>
          <p:cNvCxnSpPr>
            <a:cxnSpLocks/>
          </p:cNvCxnSpPr>
          <p:nvPr/>
        </p:nvCxnSpPr>
        <p:spPr>
          <a:xfrm>
            <a:off x="1146618" y="3240663"/>
            <a:ext cx="0" cy="1288519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AA9EB4-2595-4DC8-B6E8-F4D9B9672565}"/>
                  </a:ext>
                </a:extLst>
              </p:cNvPr>
              <p:cNvSpPr txBox="1"/>
              <p:nvPr/>
            </p:nvSpPr>
            <p:spPr>
              <a:xfrm>
                <a:off x="1502175" y="3352225"/>
                <a:ext cx="3166316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4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AA9EB4-2595-4DC8-B6E8-F4D9B967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75" y="3352225"/>
                <a:ext cx="3166316" cy="67082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2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4" grpId="0" animBg="1"/>
      <p:bldP spid="4" grpId="0"/>
      <p:bldP spid="25" grpId="0" animBg="1"/>
      <p:bldP spid="26" grpId="0"/>
      <p:bldP spid="7" grpId="0"/>
      <p:bldP spid="20" grpId="0" animBg="1"/>
      <p:bldP spid="21" grpId="0" animBg="1"/>
      <p:bldP spid="22" grpId="0"/>
      <p:bldP spid="23" grpId="0" animBg="1"/>
      <p:bldP spid="27" grpId="0"/>
      <p:bldP spid="29" grpId="0" animBg="1"/>
      <p:bldP spid="30" grpId="0"/>
      <p:bldP spid="31" grpId="0" animBg="1"/>
      <p:bldP spid="32" grpId="0"/>
      <p:bldP spid="34" grpId="0"/>
      <p:bldP spid="40" grpId="0" animBg="1"/>
      <p:bldP spid="42" grpId="0" animBg="1"/>
      <p:bldP spid="43" grpId="0" animBg="1"/>
      <p:bldP spid="44" grpId="0" animBg="1"/>
      <p:bldP spid="6" grpId="0"/>
      <p:bldP spid="9" grpId="0"/>
      <p:bldP spid="36" grpId="0"/>
      <p:bldP spid="33" grpId="0" animBg="1"/>
      <p:bldP spid="35" grpId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0CC018-1E51-47BF-AB70-9DBF8A9736BD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26E6B19-08BE-4A03-BE2E-8A48862A9462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26E6B19-08BE-4A03-BE2E-8A48862A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/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2134B4-BAF5-4552-9BF6-EB9C73EDAFE3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2134B4-BAF5-4552-9BF6-EB9C73EDA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BB7EF5-790D-4B83-8BC2-A2D8E0C1634C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BB7EF5-790D-4B83-8BC2-A2D8E0C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BB3FED-D6D5-45AF-ACC8-0EFDDDD7AAA3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F088E8-BDDB-4545-88D6-18A954A10F63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EB6FA1-88E9-4818-9EE7-870BD27B749F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EB6FA1-88E9-4818-9EE7-870BD27B7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3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7418F7-9B2F-4FAB-8056-DEDEDB3DDBDF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7418F7-9B2F-4FAB-8056-DEDEDB3D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4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25">
                <a:extLst>
                  <a:ext uri="{FF2B5EF4-FFF2-40B4-BE49-F238E27FC236}">
                    <a16:creationId xmlns:a16="http://schemas.microsoft.com/office/drawing/2014/main" id="{0B4006F5-8784-49E7-B3F2-156475921E56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6" name="ZoneTexte 25">
                <a:extLst>
                  <a:ext uri="{FF2B5EF4-FFF2-40B4-BE49-F238E27FC236}">
                    <a16:creationId xmlns:a16="http://schemas.microsoft.com/office/drawing/2014/main" id="{0B4006F5-8784-49E7-B3F2-156475921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/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1" grpId="0"/>
      <p:bldP spid="31" grpId="0"/>
      <p:bldP spid="32" grpId="0"/>
      <p:bldP spid="64" grpId="0"/>
      <p:bldP spid="29" grpId="0"/>
      <p:bldP spid="30" grpId="0"/>
      <p:bldP spid="33" grpId="0"/>
      <p:bldP spid="34" grpId="0"/>
      <p:bldP spid="36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/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/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/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err="1"/>
                  <a:t>Correctness</a:t>
                </a:r>
                <a:r>
                  <a:rPr lang="fr-FR" sz="32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blipFill>
                <a:blip r:embed="rId22"/>
                <a:stretch>
                  <a:fillRect l="-6404" t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trike="sngStrik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200" b="0" i="1" strike="sngStrike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trike="sngStrike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 strike="sngStrik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trike="sngStrike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fr-FR" sz="3200" b="1" i="1" strike="sngStrik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trike="sngStrike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13DC79-3715-4D98-B782-BB864B1D5A1B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E7940D-BFB7-4A44-81F9-FD66E2C20B0B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D18BD6-046E-4A57-B9A6-AB9F97E7F474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7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8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83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/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4" name="ZoneTexte 9">
                <a:extLst>
                  <a:ext uri="{FF2B5EF4-FFF2-40B4-BE49-F238E27FC236}">
                    <a16:creationId xmlns:a16="http://schemas.microsoft.com/office/drawing/2014/main" id="{6F37EE72-C77E-44FF-9EFC-0E0FEBEB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88" y="4292333"/>
                <a:ext cx="3922805" cy="7351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/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/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/>
                  <a:t>Security: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blipFill>
                <a:blip r:embed="rId22"/>
                <a:stretch>
                  <a:fillRect l="-6404" t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13DC79-3715-4D98-B782-BB864B1D5A1B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E7940D-BFB7-4A44-81F9-FD66E2C20B0B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D18BD6-046E-4A57-B9A6-AB9F97E7F474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7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8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43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376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/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3A89F-6536-48CF-8788-7B2B34DA7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82" y="3852951"/>
                <a:ext cx="254088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/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/>
                  <a:t>Security: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blipFill>
                <a:blip r:embed="rId21"/>
                <a:stretch>
                  <a:fillRect l="-6404" t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2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13DC79-3715-4D98-B782-BB864B1D5A1B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E7940D-BFB7-4A44-81F9-FD66E2C20B0B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D18BD6-046E-4A57-B9A6-AB9F97E7F474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6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7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ccolade fermante 5">
            <a:extLst>
              <a:ext uri="{FF2B5EF4-FFF2-40B4-BE49-F238E27FC236}">
                <a16:creationId xmlns:a16="http://schemas.microsoft.com/office/drawing/2014/main" id="{5F339530-2896-42A5-A720-18939F648519}"/>
              </a:ext>
            </a:extLst>
          </p:cNvPr>
          <p:cNvSpPr/>
          <p:nvPr/>
        </p:nvSpPr>
        <p:spPr>
          <a:xfrm rot="16200000">
            <a:off x="6515214" y="5325864"/>
            <a:ext cx="230365" cy="783929"/>
          </a:xfrm>
          <a:prstGeom prst="rightBrace">
            <a:avLst>
              <a:gd name="adj1" fmla="val 503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AF7F1F-A29A-44FA-8097-54C4242D6BF6}"/>
                  </a:ext>
                </a:extLst>
              </p:cNvPr>
              <p:cNvSpPr txBox="1"/>
              <p:nvPr/>
            </p:nvSpPr>
            <p:spPr>
              <a:xfrm>
                <a:off x="6441707" y="5003684"/>
                <a:ext cx="347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AF7F1F-A29A-44FA-8097-54C4242D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07" y="5003684"/>
                <a:ext cx="347852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AB71BD-0DBB-4F1B-82FF-44B800D91847}"/>
              </a:ext>
            </a:extLst>
          </p:cNvPr>
          <p:cNvCxnSpPr>
            <a:cxnSpLocks/>
          </p:cNvCxnSpPr>
          <p:nvPr/>
        </p:nvCxnSpPr>
        <p:spPr>
          <a:xfrm flipV="1">
            <a:off x="4306676" y="4203231"/>
            <a:ext cx="2135031" cy="1383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36747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/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/>
                  <a:t>Security: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blipFill>
                <a:blip r:embed="rId20"/>
                <a:stretch>
                  <a:fillRect l="-6404" t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32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32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3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fr-FR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402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13DC79-3715-4D98-B782-BB864B1D5A1B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E7940D-BFB7-4A44-81F9-FD66E2C20B0B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D18BD6-046E-4A57-B9A6-AB9F97E7F474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5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6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F8AAC7-7C6D-4563-AB1F-EB5445F339AC}"/>
                  </a:ext>
                </a:extLst>
              </p:cNvPr>
              <p:cNvSpPr txBox="1"/>
              <p:nvPr/>
            </p:nvSpPr>
            <p:spPr>
              <a:xfrm>
                <a:off x="7409329" y="4376171"/>
                <a:ext cx="3302825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F8AAC7-7C6D-4563-AB1F-EB5445F3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4376171"/>
                <a:ext cx="3302825" cy="44063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280AE-FF7F-44B5-9317-3F4AF0406EFF}"/>
                  </a:ext>
                </a:extLst>
              </p:cNvPr>
              <p:cNvSpPr/>
              <p:nvPr/>
            </p:nvSpPr>
            <p:spPr>
              <a:xfrm>
                <a:off x="7451238" y="3872646"/>
                <a:ext cx="2540883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280AE-FF7F-44B5-9317-3F4AF0406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38" y="3872646"/>
                <a:ext cx="2540883" cy="55643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354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9339B-6C6F-416E-BDDE-8C81858A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Building AB-LFE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513FF-DAE5-4FAC-88AC-39FD5AB2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E97773D-4EAE-4316-8FB3-4F9324FB0099}"/>
              </a:ext>
            </a:extLst>
          </p:cNvPr>
          <p:cNvSpPr txBox="1"/>
          <p:nvPr/>
        </p:nvSpPr>
        <p:spPr>
          <a:xfrm>
            <a:off x="5682416" y="133275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360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2FBFEE-18DF-49D5-9DB4-9A7FEE8E6537}"/>
              </a:ext>
            </a:extLst>
          </p:cNvPr>
          <p:cNvGrpSpPr>
            <a:grpSpLocks noChangeAspect="1"/>
          </p:cNvGrpSpPr>
          <p:nvPr/>
        </p:nvGrpSpPr>
        <p:grpSpPr>
          <a:xfrm>
            <a:off x="2783954" y="1731329"/>
            <a:ext cx="6705561" cy="1888896"/>
            <a:chOff x="2111867" y="1387837"/>
            <a:chExt cx="8435821" cy="23762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2A0287-61CD-41EE-8BAF-FE98F1D7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867" y="1387837"/>
              <a:ext cx="1322818" cy="1322818"/>
            </a:xfrm>
            <a:prstGeom prst="rect">
              <a:avLst/>
            </a:prstGeom>
          </p:spPr>
        </p:pic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A890A9D-9C31-4F64-8FEF-1685EDBCC999}"/>
                </a:ext>
              </a:extLst>
            </p:cNvPr>
            <p:cNvGrpSpPr/>
            <p:nvPr/>
          </p:nvGrpSpPr>
          <p:grpSpPr>
            <a:xfrm>
              <a:off x="4027502" y="1387837"/>
              <a:ext cx="6520186" cy="2376295"/>
              <a:chOff x="4027502" y="1387837"/>
              <a:chExt cx="6520186" cy="2376295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587CA951-7857-4863-B6E0-01B8B9CE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4870" y="1387837"/>
                <a:ext cx="1322818" cy="1322818"/>
              </a:xfrm>
              <a:prstGeom prst="rect">
                <a:avLst/>
              </a:prstGeom>
            </p:spPr>
          </p:pic>
          <p:cxnSp>
            <p:nvCxnSpPr>
              <p:cNvPr id="14" name="Straight Arrow Connector 7">
                <a:extLst>
                  <a:ext uri="{FF2B5EF4-FFF2-40B4-BE49-F238E27FC236}">
                    <a16:creationId xmlns:a16="http://schemas.microsoft.com/office/drawing/2014/main" id="{49A8520A-D45B-422C-82C1-5A9901D50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>
                <a:extLst>
                  <a:ext uri="{FF2B5EF4-FFF2-40B4-BE49-F238E27FC236}">
                    <a16:creationId xmlns:a16="http://schemas.microsoft.com/office/drawing/2014/main" id="{093C2EF8-A827-4AC5-86DB-3A9C45E9B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2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6B9F4B71-0548-473E-B9CD-670EB430DBBD}"/>
                  </a:ext>
                </a:extLst>
              </p:cNvPr>
              <p:cNvSpPr txBox="1"/>
              <p:nvPr/>
            </p:nvSpPr>
            <p:spPr>
              <a:xfrm>
                <a:off x="6031170" y="1695304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/>
              <p:nvPr/>
            </p:nvSpPr>
            <p:spPr>
              <a:xfrm>
                <a:off x="8154727" y="3434065"/>
                <a:ext cx="10944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1BB7071-32E0-4037-ADAF-861B436C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7" y="3434065"/>
                <a:ext cx="10944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/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AF0CDE-E33D-4B80-B3B8-07E5C607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68" y="1886755"/>
                <a:ext cx="59721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/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1" name="ZoneTexte 19">
                <a:extLst>
                  <a:ext uri="{FF2B5EF4-FFF2-40B4-BE49-F238E27FC236}">
                    <a16:creationId xmlns:a16="http://schemas.microsoft.com/office/drawing/2014/main" id="{4E651F7C-2F0A-43AA-916F-8B0C2C9F4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2882141"/>
                <a:ext cx="3081292" cy="471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/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𝑐𝑟𝑠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0C36780A-7F55-4429-A869-3F29A72F7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11" y="1352185"/>
                <a:ext cx="333719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/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lit/>
                            </m:rP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},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4CA1A7-FBDB-4B76-ACD6-12DFE313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65" y="3772344"/>
                <a:ext cx="1413320" cy="430887"/>
              </a:xfrm>
              <a:prstGeom prst="rect">
                <a:avLst/>
              </a:prstGeom>
              <a:blipFill>
                <a:blip r:embed="rId16"/>
                <a:stretch>
                  <a:fillRect r="-3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/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8">
                <a:extLst>
                  <a:ext uri="{FF2B5EF4-FFF2-40B4-BE49-F238E27FC236}">
                    <a16:creationId xmlns:a16="http://schemas.microsoft.com/office/drawing/2014/main" id="{BBCA0E3B-753B-4B81-955A-92D3D4292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25" y="2655280"/>
                <a:ext cx="481349" cy="471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/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CDD14D-596A-42D1-9ADB-1B3310AE0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63" y="1890743"/>
                <a:ext cx="1217769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/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𝑬𝒗𝒂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𝒄𝒕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3" name="ZoneTexte 19">
                <a:extLst>
                  <a:ext uri="{FF2B5EF4-FFF2-40B4-BE49-F238E27FC236}">
                    <a16:creationId xmlns:a16="http://schemas.microsoft.com/office/drawing/2014/main" id="{4986E7B6-10C5-4EB3-9681-42D9A31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0" y="4062191"/>
                <a:ext cx="2964273" cy="4717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58F313-770C-4836-8715-85D4B02F9AAD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/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/>
                  <a:t>Security: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F17C42-E244-4329-84AC-BC5FB799D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7" y="5703389"/>
                <a:ext cx="2474189" cy="1015663"/>
              </a:xfrm>
              <a:prstGeom prst="rect">
                <a:avLst/>
              </a:prstGeom>
              <a:blipFill>
                <a:blip r:embed="rId20"/>
                <a:stretch>
                  <a:fillRect l="-6404" t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/>
              <p:nvPr/>
            </p:nvSpPr>
            <p:spPr>
              <a:xfrm>
                <a:off x="2995243" y="5586689"/>
                <a:ext cx="6282984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fr-FR" sz="5400" dirty="0"/>
                  <a:t> </a:t>
                </a:r>
                <a:endParaRPr lang="fr-FR" sz="3200" dirty="0"/>
              </a:p>
            </p:txBody>
          </p:sp>
        </mc:Choice>
        <mc:Fallback xmlns="">
          <p:sp>
            <p:nvSpPr>
              <p:cNvPr id="44" name="ZoneTexte 17">
                <a:extLst>
                  <a:ext uri="{FF2B5EF4-FFF2-40B4-BE49-F238E27FC236}">
                    <a16:creationId xmlns:a16="http://schemas.microsoft.com/office/drawing/2014/main" id="{7D8C8AAD-92E4-4879-B3F8-7AD3CDE1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43" y="5586689"/>
                <a:ext cx="6282984" cy="83099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/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8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large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45" name="ZoneTexte 25">
                <a:extLst>
                  <a:ext uri="{FF2B5EF4-FFF2-40B4-BE49-F238E27FC236}">
                    <a16:creationId xmlns:a16="http://schemas.microsoft.com/office/drawing/2014/main" id="{67D91A7D-9F9D-4B9C-9798-E3FA901E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0" y="4718329"/>
                <a:ext cx="4211794" cy="4717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C13DC79-3715-4D98-B782-BB864B1D5A1B}"/>
              </a:ext>
            </a:extLst>
          </p:cNvPr>
          <p:cNvSpPr/>
          <p:nvPr/>
        </p:nvSpPr>
        <p:spPr>
          <a:xfrm>
            <a:off x="7336489" y="0"/>
            <a:ext cx="4781420" cy="1373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/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4F899D-1470-404A-B483-48CA8348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47" y="180459"/>
                <a:ext cx="4201200" cy="369332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/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8FA188-8E49-4CC9-BE2D-05930C76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839927"/>
                <a:ext cx="4851479" cy="43075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E7940D-BFB7-4A44-81F9-FD66E2C20B0B}"/>
              </a:ext>
            </a:extLst>
          </p:cNvPr>
          <p:cNvCxnSpPr>
            <a:cxnSpLocks/>
          </p:cNvCxnSpPr>
          <p:nvPr/>
        </p:nvCxnSpPr>
        <p:spPr>
          <a:xfrm>
            <a:off x="8113379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D18BD6-046E-4A57-B9A6-AB9F97E7F474}"/>
              </a:ext>
            </a:extLst>
          </p:cNvPr>
          <p:cNvCxnSpPr>
            <a:cxnSpLocks/>
          </p:cNvCxnSpPr>
          <p:nvPr/>
        </p:nvCxnSpPr>
        <p:spPr>
          <a:xfrm>
            <a:off x="10335733" y="549791"/>
            <a:ext cx="0" cy="283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/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9A78D-D2EA-4868-A7E9-943CA31A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50" y="500510"/>
                <a:ext cx="751103" cy="298415"/>
              </a:xfrm>
              <a:prstGeom prst="rect">
                <a:avLst/>
              </a:prstGeom>
              <a:blipFill>
                <a:blip r:embed="rId25"/>
                <a:stretch>
                  <a:fillRect l="-7317" r="-4878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/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𝐸𝑣𝑎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8B8C550-9777-4583-8301-1D067C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63" y="535859"/>
                <a:ext cx="700961" cy="276999"/>
              </a:xfrm>
              <a:prstGeom prst="rect">
                <a:avLst/>
              </a:prstGeom>
              <a:blipFill>
                <a:blip r:embed="rId26"/>
                <a:stretch>
                  <a:fillRect l="-6957" r="-173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F8AAC7-7C6D-4563-AB1F-EB5445F339AC}"/>
                  </a:ext>
                </a:extLst>
              </p:cNvPr>
              <p:cNvSpPr txBox="1"/>
              <p:nvPr/>
            </p:nvSpPr>
            <p:spPr>
              <a:xfrm>
                <a:off x="7409329" y="4376171"/>
                <a:ext cx="3302825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F8AAC7-7C6D-4563-AB1F-EB5445F3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329" y="4376171"/>
                <a:ext cx="3302825" cy="44063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280AE-FF7F-44B5-9317-3F4AF0406EFF}"/>
                  </a:ext>
                </a:extLst>
              </p:cNvPr>
              <p:cNvSpPr/>
              <p:nvPr/>
            </p:nvSpPr>
            <p:spPr>
              <a:xfrm>
                <a:off x="7451238" y="3872646"/>
                <a:ext cx="2540883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280AE-FF7F-44B5-9317-3F4AF0406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38" y="3872646"/>
                <a:ext cx="2540883" cy="55643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03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5973-5EE9-41F6-8416-B5C4D349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Selective</a:t>
            </a:r>
            <a:r>
              <a:rPr lang="fr-FR" dirty="0"/>
              <a:t> vs. Adaptive AB-LFE?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6E5E6-F783-4018-848C-1D39CC78E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55938"/>
                <a:ext cx="11353801" cy="5402062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r>
                  <a:rPr lang="fr-FR" dirty="0" err="1"/>
                  <a:t>Selective</a:t>
                </a:r>
                <a:r>
                  <a:rPr lang="fr-FR" dirty="0"/>
                  <a:t> </a:t>
                </a:r>
                <a:r>
                  <a:rPr lang="fr-FR" dirty="0" err="1"/>
                  <a:t>security</a:t>
                </a:r>
                <a:r>
                  <a:rPr lang="fr-FR" dirty="0"/>
                  <a:t> </a:t>
                </a:r>
                <a:r>
                  <a:rPr lang="fr-FR" dirty="0" err="1"/>
                  <a:t>follows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LWE:</a:t>
                </a:r>
              </a:p>
              <a:p>
                <a:pPr marL="0" indent="0">
                  <a:buNone/>
                </a:pPr>
                <a:r>
                  <a:rPr lang="fr-FR" dirty="0"/>
                  <a:t>   </a:t>
                </a:r>
                <a:r>
                  <a:rPr lang="fr-FR" dirty="0" err="1"/>
                  <a:t>Adversary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rgbClr val="C00000"/>
                    </a:solidFill>
                  </a:rPr>
                  <a:t>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then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Adaptive </a:t>
                </a:r>
                <a:r>
                  <a:rPr lang="fr-FR" dirty="0" err="1"/>
                  <a:t>security</a:t>
                </a:r>
                <a:r>
                  <a:rPr lang="fr-FR" dirty="0"/>
                  <a:t> </a:t>
                </a:r>
                <a:r>
                  <a:rPr lang="fr-FR" dirty="0" err="1"/>
                  <a:t>follows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‘Adaptive LWE ’:</a:t>
                </a:r>
              </a:p>
              <a:p>
                <a:pPr marL="0" indent="0">
                  <a:buNone/>
                </a:pPr>
                <a:r>
                  <a:rPr lang="fr-FR" dirty="0"/>
                  <a:t>   </a:t>
                </a:r>
                <a:r>
                  <a:rPr lang="fr-FR" dirty="0" err="1"/>
                  <a:t>Adversary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ets</m:t>
                    </m:r>
                    <m:r>
                      <a:rPr lang="fr-FR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then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and </a:t>
                </a:r>
                <a:r>
                  <a:rPr lang="fr-FR" dirty="0"/>
                  <a:t>gets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Open </a:t>
                </a:r>
                <a:r>
                  <a:rPr lang="fr-FR" dirty="0" err="1"/>
                  <a:t>problem</a:t>
                </a:r>
                <a:r>
                  <a:rPr lang="fr-FR" dirty="0"/>
                  <a:t>: </a:t>
                </a:r>
                <a:r>
                  <a:rPr lang="fr-FR" dirty="0" err="1"/>
                  <a:t>Does</a:t>
                </a:r>
                <a:r>
                  <a:rPr lang="fr-FR" dirty="0"/>
                  <a:t> adaptive LWE follow </a:t>
                </a:r>
                <a:r>
                  <a:rPr lang="fr-FR" dirty="0" err="1"/>
                  <a:t>from</a:t>
                </a:r>
                <a:r>
                  <a:rPr lang="fr-FR" dirty="0"/>
                  <a:t> LWE? (</a:t>
                </a:r>
                <a:r>
                  <a:rPr lang="fr-FR" dirty="0" err="1"/>
                  <a:t>avoid</a:t>
                </a:r>
                <a:r>
                  <a:rPr lang="fr-FR" dirty="0"/>
                  <a:t> </a:t>
                </a:r>
                <a:r>
                  <a:rPr lang="fr-FR" dirty="0" err="1"/>
                  <a:t>security</a:t>
                </a:r>
                <a:r>
                  <a:rPr lang="fr-FR" dirty="0"/>
                  <a:t> </a:t>
                </a:r>
                <a:r>
                  <a:rPr lang="fr-FR" dirty="0" err="1"/>
                  <a:t>loss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Open </a:t>
                </a:r>
                <a:r>
                  <a:rPr lang="fr-FR" dirty="0" err="1"/>
                  <a:t>problem</a:t>
                </a:r>
                <a:r>
                  <a:rPr lang="fr-FR" dirty="0"/>
                  <a:t>: Can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get</a:t>
                </a:r>
                <a:r>
                  <a:rPr lang="fr-FR" dirty="0"/>
                  <a:t> adaptive ABE (etc.) </a:t>
                </a:r>
                <a:r>
                  <a:rPr lang="fr-FR" dirty="0" err="1"/>
                  <a:t>from</a:t>
                </a:r>
                <a:r>
                  <a:rPr lang="fr-FR" dirty="0"/>
                  <a:t> adaptive LWE?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76E5E6-F783-4018-848C-1D39CC78E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55938"/>
                <a:ext cx="11353801" cy="5402062"/>
              </a:xfrm>
              <a:blipFill>
                <a:blip r:embed="rId3"/>
                <a:stretch>
                  <a:fillRect l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8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978E-C5DE-4F47-898F-AC7B698E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AB-LFE + FHE ⇒ LFE [GKPVZ’13]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93D99-49A7-41BE-9AE2-C38B78328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07345" cy="48430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3200" dirty="0"/>
                  <a:t>Bob </a:t>
                </a:r>
                <a:r>
                  <a:rPr lang="fr-FR" sz="3200" dirty="0" err="1"/>
                  <a:t>wants</a:t>
                </a:r>
                <a:r>
                  <a:rPr lang="fr-FR" sz="3200" dirty="0"/>
                  <a:t> to </a:t>
                </a:r>
                <a:r>
                  <a:rPr lang="fr-FR" sz="3200" dirty="0" err="1"/>
                  <a:t>encrypt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 err="1"/>
                  <a:t>so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that</a:t>
                </a:r>
                <a:r>
                  <a:rPr lang="fr-FR" sz="3200" dirty="0"/>
                  <a:t> Alice </a:t>
                </a:r>
                <a:r>
                  <a:rPr lang="fr-FR" sz="3200" dirty="0" err="1"/>
                  <a:t>only</a:t>
                </a:r>
                <a:r>
                  <a:rPr lang="fr-FR" sz="3200" dirty="0"/>
                  <a:t> </a:t>
                </a:r>
                <a:r>
                  <a:rPr lang="fr-FR" sz="3200" dirty="0" err="1"/>
                  <a:t>learns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200" dirty="0"/>
                  <a:t>. </a:t>
                </a:r>
              </a:p>
              <a:p>
                <a:pPr marL="0" indent="0">
                  <a:buNone/>
                </a:pPr>
                <a:r>
                  <a:rPr lang="fr-FR" sz="3200" dirty="0"/>
                  <a:t>   But in AB-LFE </a:t>
                </a:r>
                <a:r>
                  <a:rPr lang="fr-FR" sz="3200" dirty="0" err="1"/>
                  <a:t>attribute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is</a:t>
                </a:r>
                <a:r>
                  <a:rPr lang="fr-FR" sz="3200" dirty="0"/>
                  <a:t> public.</a:t>
                </a:r>
              </a:p>
              <a:p>
                <a:pPr marL="0" indent="0">
                  <a:buNone/>
                </a:pPr>
                <a:endParaRPr lang="fr-FR" sz="3200" dirty="0"/>
              </a:p>
              <a:p>
                <a:r>
                  <a:rPr lang="en-US" sz="3200" dirty="0"/>
                  <a:t>Encrypt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under FHE! New attribute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endParaRPr lang="fr-FR" sz="3200" dirty="0"/>
              </a:p>
              <a:p>
                <a:r>
                  <a:rPr lang="fr-FR" sz="3200" dirty="0" err="1"/>
                  <a:t>Garble</a:t>
                </a:r>
                <a:r>
                  <a:rPr lang="fr-FR" sz="3200" dirty="0"/>
                  <a:t> the FHE </a:t>
                </a:r>
                <a:r>
                  <a:rPr lang="fr-FR" sz="3200" dirty="0" err="1"/>
                  <a:t>decryption</a:t>
                </a:r>
                <a:r>
                  <a:rPr lang="fr-FR" sz="3200" dirty="0"/>
                  <a:t> circuit </a:t>
                </a:r>
                <a:r>
                  <a:rPr lang="fr-FR" sz="3200" dirty="0" err="1"/>
                  <a:t>with</a:t>
                </a:r>
                <a:r>
                  <a:rPr lang="fr-FR" sz="3200" dirty="0"/>
                  <a:t> secret-key hard-</a:t>
                </a:r>
                <a:r>
                  <a:rPr lang="fr-FR" sz="3200" dirty="0" err="1"/>
                  <a:t>coded</a:t>
                </a:r>
                <a:r>
                  <a:rPr lang="fr-FR" sz="3200" dirty="0"/>
                  <a:t>. </a:t>
                </a:r>
              </a:p>
              <a:p>
                <a:endParaRPr lang="fr-FR" sz="3200" dirty="0"/>
              </a:p>
              <a:p>
                <a:r>
                  <a:rPr lang="fr-FR" sz="3200" dirty="0"/>
                  <a:t>Use AB-LFE to </a:t>
                </a:r>
                <a:r>
                  <a:rPr lang="fr-FR" sz="3200" dirty="0" err="1"/>
                  <a:t>ensure</a:t>
                </a:r>
                <a:r>
                  <a:rPr lang="fr-FR" sz="3200" dirty="0"/>
                  <a:t> </a:t>
                </a:r>
                <a:r>
                  <a:rPr lang="fr-FR" sz="3200" dirty="0" err="1"/>
                  <a:t>that</a:t>
                </a:r>
                <a:r>
                  <a:rPr lang="fr-FR" sz="3200" dirty="0"/>
                  <a:t> Alice </a:t>
                </a:r>
                <a:r>
                  <a:rPr lang="fr-FR" sz="3200" dirty="0" err="1"/>
                  <a:t>only</a:t>
                </a:r>
                <a:r>
                  <a:rPr lang="fr-FR" sz="3200" dirty="0"/>
                  <a:t> </a:t>
                </a:r>
                <a:r>
                  <a:rPr lang="fr-FR" sz="3200" dirty="0" err="1"/>
                  <a:t>learns</a:t>
                </a:r>
                <a:r>
                  <a:rPr lang="fr-FR" sz="3200" dirty="0"/>
                  <a:t> </a:t>
                </a:r>
                <a:r>
                  <a:rPr lang="fr-FR" sz="3200" dirty="0" err="1"/>
                  <a:t>garbled</a:t>
                </a:r>
                <a:r>
                  <a:rPr lang="fr-FR" sz="3200" dirty="0"/>
                  <a:t> labels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dirty="0"/>
                  <a:t>.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93D99-49A7-41BE-9AE2-C38B78328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07345" cy="4843030"/>
              </a:xfrm>
              <a:blipFill>
                <a:blip r:embed="rId3"/>
                <a:stretch>
                  <a:fillRect l="-1196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F3D88A-5E88-481C-89AD-2E6274A6E16A}"/>
              </a:ext>
            </a:extLst>
          </p:cNvPr>
          <p:cNvSpPr txBox="1">
            <a:spLocks/>
          </p:cNvSpPr>
          <p:nvPr/>
        </p:nvSpPr>
        <p:spPr>
          <a:xfrm>
            <a:off x="329784" y="1825625"/>
            <a:ext cx="11715761" cy="5032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Use 2-round 2PC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hiding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3600" dirty="0"/>
          </a:p>
          <a:p>
            <a:r>
              <a:rPr lang="fr-FR" dirty="0"/>
              <a:t>LFE </a:t>
            </a:r>
            <a:r>
              <a:rPr lang="fr-FR" dirty="0" err="1"/>
              <a:t>implies</a:t>
            </a:r>
            <a:r>
              <a:rPr lang="fr-FR" dirty="0"/>
              <a:t> OT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receiver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         </a:t>
            </a:r>
            <a:r>
              <a:rPr lang="fr-FR" dirty="0" err="1"/>
              <a:t>implies</a:t>
            </a:r>
            <a:r>
              <a:rPr lang="fr-FR" dirty="0"/>
              <a:t> 2-round 2PC (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statistical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for Alice)</a:t>
            </a:r>
          </a:p>
          <a:p>
            <a:pPr marL="0" indent="0">
              <a:buNone/>
            </a:pPr>
            <a:r>
              <a:rPr lang="fr-FR" dirty="0"/>
              <a:t>          </a:t>
            </a:r>
            <a:r>
              <a:rPr lang="fr-FR" dirty="0" err="1"/>
              <a:t>implies</a:t>
            </a:r>
            <a:r>
              <a:rPr lang="fr-FR" dirty="0"/>
              <a:t> (</a:t>
            </a:r>
            <a:r>
              <a:rPr lang="fr-FR" dirty="0" err="1"/>
              <a:t>statistical</a:t>
            </a:r>
            <a:r>
              <a:rPr lang="fr-FR" dirty="0"/>
              <a:t>) </a:t>
            </a:r>
            <a:r>
              <a:rPr lang="fr-FR" dirty="0" err="1"/>
              <a:t>function-hiding</a:t>
            </a:r>
            <a:r>
              <a:rPr lang="fr-FR" dirty="0"/>
              <a:t> LFE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D3534-2B0F-49E3-996B-46C8BD34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LFE </a:t>
            </a:r>
            <a:r>
              <a:rPr lang="fr-FR" dirty="0" err="1"/>
              <a:t>Implies</a:t>
            </a:r>
            <a:r>
              <a:rPr lang="fr-FR" dirty="0"/>
              <a:t> (</a:t>
            </a:r>
            <a:r>
              <a:rPr lang="fr-FR" dirty="0" err="1"/>
              <a:t>Statistical</a:t>
            </a:r>
            <a:r>
              <a:rPr lang="fr-FR" dirty="0"/>
              <a:t>)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Hiding</a:t>
            </a:r>
            <a:r>
              <a:rPr lang="fr-FR" dirty="0"/>
              <a:t> LFE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D7DB-F58F-4ED7-81EB-2EE433E1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pPr marL="457200" lvl="1" indent="0">
              <a:buNone/>
            </a:pPr>
            <a:endParaRPr lang="fr-FR" sz="2800" dirty="0"/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9F7605FB-9B1B-41AA-85CB-AE890A2E9322}"/>
              </a:ext>
            </a:extLst>
          </p:cNvPr>
          <p:cNvGrpSpPr>
            <a:grpSpLocks noChangeAspect="1"/>
          </p:cNvGrpSpPr>
          <p:nvPr/>
        </p:nvGrpSpPr>
        <p:grpSpPr>
          <a:xfrm>
            <a:off x="1301922" y="2642369"/>
            <a:ext cx="7201713" cy="2176760"/>
            <a:chOff x="-483678" y="1779941"/>
            <a:chExt cx="11466485" cy="3465814"/>
          </a:xfrm>
        </p:grpSpPr>
        <p:pic>
          <p:nvPicPr>
            <p:cNvPr id="33" name="Picture 30">
              <a:extLst>
                <a:ext uri="{FF2B5EF4-FFF2-40B4-BE49-F238E27FC236}">
                  <a16:creationId xmlns:a16="http://schemas.microsoft.com/office/drawing/2014/main" id="{EF7673F7-5ADB-4815-B382-8999D218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359" y="2517134"/>
              <a:ext cx="1664996" cy="1664996"/>
            </a:xfrm>
            <a:prstGeom prst="rect">
              <a:avLst/>
            </a:prstGeom>
          </p:spPr>
        </p:pic>
        <p:grpSp>
          <p:nvGrpSpPr>
            <p:cNvPr id="34" name="Group 31">
              <a:extLst>
                <a:ext uri="{FF2B5EF4-FFF2-40B4-BE49-F238E27FC236}">
                  <a16:creationId xmlns:a16="http://schemas.microsoft.com/office/drawing/2014/main" id="{4E4688EB-5599-4CDA-B579-5869684A19C7}"/>
                </a:ext>
              </a:extLst>
            </p:cNvPr>
            <p:cNvGrpSpPr/>
            <p:nvPr/>
          </p:nvGrpSpPr>
          <p:grpSpPr>
            <a:xfrm>
              <a:off x="-483678" y="1779941"/>
              <a:ext cx="11466485" cy="3465814"/>
              <a:chOff x="-483678" y="1779941"/>
              <a:chExt cx="11466485" cy="3465814"/>
            </a:xfrm>
          </p:grpSpPr>
          <p:pic>
            <p:nvPicPr>
              <p:cNvPr id="35" name="Picture 32">
                <a:extLst>
                  <a:ext uri="{FF2B5EF4-FFF2-40B4-BE49-F238E27FC236}">
                    <a16:creationId xmlns:a16="http://schemas.microsoft.com/office/drawing/2014/main" id="{D80518DE-CE78-4D90-8E2E-69F24D5C3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7811" y="2507435"/>
                <a:ext cx="1664996" cy="1664996"/>
              </a:xfrm>
              <a:prstGeom prst="rect">
                <a:avLst/>
              </a:prstGeom>
            </p:spPr>
          </p:pic>
          <p:cxnSp>
            <p:nvCxnSpPr>
              <p:cNvPr id="36" name="Straight Arrow Connector 33">
                <a:extLst>
                  <a:ext uri="{FF2B5EF4-FFF2-40B4-BE49-F238E27FC236}">
                    <a16:creationId xmlns:a16="http://schemas.microsoft.com/office/drawing/2014/main" id="{97F5300D-F031-428E-AD8E-FC27E0B72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198" y="3255634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4">
                <a:extLst>
                  <a:ext uri="{FF2B5EF4-FFF2-40B4-BE49-F238E27FC236}">
                    <a16:creationId xmlns:a16="http://schemas.microsoft.com/office/drawing/2014/main" id="{13449CE3-A1C6-40B4-A9D9-B10A8F4FB6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27503" y="3764132"/>
                <a:ext cx="4415161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6">
                    <a:extLst>
                      <a:ext uri="{FF2B5EF4-FFF2-40B4-BE49-F238E27FC236}">
                        <a16:creationId xmlns:a16="http://schemas.microsoft.com/office/drawing/2014/main" id="{4E54FA17-F9C9-4638-8982-0FFAA6DCB3E5}"/>
                      </a:ext>
                    </a:extLst>
                  </p:cNvPr>
                  <p:cNvSpPr txBox="1"/>
                  <p:nvPr/>
                </p:nvSpPr>
                <p:spPr>
                  <a:xfrm>
                    <a:off x="1296421" y="1779941"/>
                    <a:ext cx="293542" cy="8915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𝑖𝑔𝑒𝑠</m:t>
                          </m:r>
                          <m:sSub>
                            <m:sSubPr>
                              <m:ctrlP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3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6">
                    <a:extLst>
                      <a:ext uri="{FF2B5EF4-FFF2-40B4-BE49-F238E27FC236}">
                        <a16:creationId xmlns:a16="http://schemas.microsoft.com/office/drawing/2014/main" id="{4E54FA17-F9C9-4638-8982-0FFAA6DCB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6421" y="1779941"/>
                    <a:ext cx="293542" cy="8915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64062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7">
                    <a:extLst>
                      <a:ext uri="{FF2B5EF4-FFF2-40B4-BE49-F238E27FC236}">
                        <a16:creationId xmlns:a16="http://schemas.microsoft.com/office/drawing/2014/main" id="{E8F5C14D-4AEE-41BF-9D10-20FF658A96D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3538" y="1779941"/>
                    <a:ext cx="293542" cy="82529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7">
                    <a:extLst>
                      <a:ext uri="{FF2B5EF4-FFF2-40B4-BE49-F238E27FC236}">
                        <a16:creationId xmlns:a16="http://schemas.microsoft.com/office/drawing/2014/main" id="{E8F5C14D-4AEE-41BF-9D10-20FF658A96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3538" y="1779941"/>
                    <a:ext cx="293542" cy="8252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258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912D6210-28C4-4D4D-952E-3F74162D9D0B}"/>
                      </a:ext>
                    </a:extLst>
                  </p:cNvPr>
                  <p:cNvSpPr/>
                  <p:nvPr/>
                </p:nvSpPr>
                <p:spPr>
                  <a:xfrm>
                    <a:off x="-483678" y="4172366"/>
                    <a:ext cx="5283329" cy="10733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𝑑𝑖𝑔𝑒𝑠</m:t>
                          </m:r>
                          <m:sSub>
                            <m:sSubPr>
                              <m:ctrlP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3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3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912D6210-28C4-4D4D-952E-3F74162D9D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83678" y="4172366"/>
                    <a:ext cx="5283329" cy="107338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BE97E9-6502-40C2-900E-043E772C854C}"/>
              </a:ext>
            </a:extLst>
          </p:cNvPr>
          <p:cNvSpPr txBox="1"/>
          <p:nvPr/>
        </p:nvSpPr>
        <p:spPr>
          <a:xfrm>
            <a:off x="4901359" y="3001382"/>
            <a:ext cx="15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new digest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7B20E-2DBC-4061-B033-2F4AED0304CD}"/>
              </a:ext>
            </a:extLst>
          </p:cNvPr>
          <p:cNvSpPr txBox="1"/>
          <p:nvPr/>
        </p:nvSpPr>
        <p:spPr>
          <a:xfrm>
            <a:off x="4783373" y="3925026"/>
            <a:ext cx="213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new encryption</a:t>
            </a:r>
          </a:p>
        </p:txBody>
      </p:sp>
    </p:spTree>
    <p:extLst>
      <p:ext uri="{BB962C8B-B14F-4D97-AF65-F5344CB8AC3E}">
        <p14:creationId xmlns:p14="http://schemas.microsoft.com/office/powerpoint/2010/main" val="33056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6A440-E7F7-4922-AC6E-50458F8BD94B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E6A440-E7F7-4922-AC6E-50458F8B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2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B3F0EE-1917-4E62-9174-374DE170F12B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B3F0EE-1917-4E62-9174-374DE170F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lose up of a cell phone&#10;&#10;Description automatically generated">
            <a:extLst>
              <a:ext uri="{FF2B5EF4-FFF2-40B4-BE49-F238E27FC236}">
                <a16:creationId xmlns:a16="http://schemas.microsoft.com/office/drawing/2014/main" id="{B33DA721-6C06-4280-82B7-C5D05043A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24529" y="1762850"/>
            <a:ext cx="1482764" cy="1482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switch it up!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DB0607A-4341-4C51-8656-421E672AD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579721-349C-46D2-A046-18E8673E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5D924CDB-BEC1-49C5-A1A5-A4C0B866C894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7" name="ZoneTexte 21">
            <a:extLst>
              <a:ext uri="{FF2B5EF4-FFF2-40B4-BE49-F238E27FC236}">
                <a16:creationId xmlns:a16="http://schemas.microsoft.com/office/drawing/2014/main" id="{3E619F26-C2BD-4409-83DB-039B3ECEB8FB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D4CAC4F2-A3E9-4457-AD0F-58A0D6C1A89A}"/>
              </a:ext>
            </a:extLst>
          </p:cNvPr>
          <p:cNvCxnSpPr>
            <a:cxnSpLocks/>
          </p:cNvCxnSpPr>
          <p:nvPr/>
        </p:nvCxnSpPr>
        <p:spPr>
          <a:xfrm>
            <a:off x="4281102" y="3178777"/>
            <a:ext cx="33602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B5730-CCBF-4F4F-A11A-08A0EE2418A8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B5730-CCBF-4F4F-A11A-08A0EE24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8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096053D5-F03C-4770-A43A-4AFC1EB166ED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close up of a computer&#10;&#10;Description automatically generated">
            <a:extLst>
              <a:ext uri="{FF2B5EF4-FFF2-40B4-BE49-F238E27FC236}">
                <a16:creationId xmlns:a16="http://schemas.microsoft.com/office/drawing/2014/main" id="{6E3A538D-87F1-45E0-AA3D-4C9B3F997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8530" y="1699333"/>
            <a:ext cx="1964994" cy="16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"/>
    </mc:Choice>
    <mc:Fallback xmlns="">
      <p:transition spd="slow" advTm="287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C5CF-8BAF-433C-986D-FE517AA5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66360-32D8-46BD-BB4F-32AC2A71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49" y="1825625"/>
            <a:ext cx="11647358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Define new primitive: “laconic function evaluation”. Construction from LWE. </a:t>
            </a:r>
          </a:p>
          <a:p>
            <a:endParaRPr lang="en-US" dirty="0"/>
          </a:p>
          <a:p>
            <a:r>
              <a:rPr lang="en-US" dirty="0"/>
              <a:t>Showed two applications to MPC. More applications?</a:t>
            </a:r>
          </a:p>
          <a:p>
            <a:endParaRPr lang="en-US" dirty="0"/>
          </a:p>
          <a:p>
            <a:r>
              <a:rPr lang="en-US" dirty="0"/>
              <a:t>Depth-dependent efficiency. Can we get rid of this? Analogue of bootstrapping? This problem shows up in many places.</a:t>
            </a:r>
          </a:p>
          <a:p>
            <a:endParaRPr lang="en-US" dirty="0"/>
          </a:p>
          <a:p>
            <a:r>
              <a:rPr lang="en-US" dirty="0"/>
              <a:t>Understand adaptive LWE.</a:t>
            </a:r>
          </a:p>
          <a:p>
            <a:endParaRPr lang="en-US" dirty="0"/>
          </a:p>
          <a:p>
            <a:r>
              <a:rPr lang="en-US" dirty="0"/>
              <a:t>Security with maliciously generated digests?</a:t>
            </a:r>
          </a:p>
        </p:txBody>
      </p:sp>
    </p:spTree>
    <p:extLst>
      <p:ext uri="{BB962C8B-B14F-4D97-AF65-F5344CB8AC3E}">
        <p14:creationId xmlns:p14="http://schemas.microsoft.com/office/powerpoint/2010/main" val="2156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Laconic Function Evaluation (LFE)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/>
              <p:nvPr/>
            </p:nvSpPr>
            <p:spPr>
              <a:xfrm>
                <a:off x="114161" y="5415613"/>
                <a:ext cx="10621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Security</a:t>
                </a:r>
                <a:r>
                  <a:rPr lang="en-US" sz="2800" b="0" dirty="0"/>
                  <a:t>: </a:t>
                </a:r>
                <a:r>
                  <a:rPr lang="en-US" sz="2800" dirty="0">
                    <a:solidFill>
                      <a:prstClr val="black"/>
                    </a:solidFill>
                  </a:rPr>
                  <a:t>Ciphertext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hides all information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except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1" y="5415613"/>
                <a:ext cx="10621390" cy="523220"/>
              </a:xfrm>
              <a:prstGeom prst="rect">
                <a:avLst/>
              </a:prstGeom>
              <a:blipFill>
                <a:blip r:embed="rId4"/>
                <a:stretch>
                  <a:fillRect l="-120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4240B99-73AC-4637-B8A8-4E6B3EAA5479}"/>
              </a:ext>
            </a:extLst>
          </p:cNvPr>
          <p:cNvSpPr txBox="1"/>
          <p:nvPr/>
        </p:nvSpPr>
        <p:spPr>
          <a:xfrm>
            <a:off x="114161" y="6133671"/>
            <a:ext cx="980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Efficiency</a:t>
            </a:r>
            <a:r>
              <a:rPr lang="en-US" sz="2800" b="0" dirty="0"/>
              <a:t>: </a:t>
            </a:r>
            <a:r>
              <a:rPr lang="en-US" sz="2800" dirty="0">
                <a:solidFill>
                  <a:prstClr val="black"/>
                </a:solidFill>
              </a:rPr>
              <a:t>Alice does all the work.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6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close up of a cell phone&#10;&#10;Description automatically generated">
            <a:extLst>
              <a:ext uri="{FF2B5EF4-FFF2-40B4-BE49-F238E27FC236}">
                <a16:creationId xmlns:a16="http://schemas.microsoft.com/office/drawing/2014/main" id="{9BBC69DA-6B60-413B-B55E-C57DDD319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224529" y="1762850"/>
            <a:ext cx="1482764" cy="1482764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p:cxnSp>
        <p:nvCxnSpPr>
          <p:cNvPr id="33" name="Straight Arrow Connector 8">
            <a:extLst>
              <a:ext uri="{FF2B5EF4-FFF2-40B4-BE49-F238E27FC236}">
                <a16:creationId xmlns:a16="http://schemas.microsoft.com/office/drawing/2014/main" id="{9B1AA6C6-AC0F-4B56-A0D3-64326E856F0A}"/>
              </a:ext>
            </a:extLst>
          </p:cNvPr>
          <p:cNvCxnSpPr>
            <a:cxnSpLocks/>
          </p:cNvCxnSpPr>
          <p:nvPr/>
        </p:nvCxnSpPr>
        <p:spPr>
          <a:xfrm>
            <a:off x="4281102" y="3178777"/>
            <a:ext cx="33602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12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A close up of a computer&#10;&#10;Description automatically generated">
            <a:extLst>
              <a:ext uri="{FF2B5EF4-FFF2-40B4-BE49-F238E27FC236}">
                <a16:creationId xmlns:a16="http://schemas.microsoft.com/office/drawing/2014/main" id="{6851F040-A9E7-4746-8C5D-112C5F15DA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68530" y="1699333"/>
            <a:ext cx="1964994" cy="16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Laconic Function Evaluation (LFE)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/>
              <p:nvPr/>
            </p:nvSpPr>
            <p:spPr>
              <a:xfrm>
                <a:off x="130837" y="5276384"/>
                <a:ext cx="106213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Non-interactive view: </a:t>
                </a:r>
                <a:r>
                  <a:rPr lang="en-US" sz="2800" dirty="0"/>
                  <a:t>Digest is a public encryption key.</a:t>
                </a:r>
              </a:p>
              <a:p>
                <a:r>
                  <a:rPr lang="en-US" sz="2800" dirty="0"/>
                  <a:t>Anyone can encrypt inputs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Alice only recovers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64078A-19E6-4F57-8057-CAD4AD92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7" y="5276384"/>
                <a:ext cx="10621390" cy="954107"/>
              </a:xfrm>
              <a:prstGeom prst="rect">
                <a:avLst/>
              </a:prstGeom>
              <a:blipFill>
                <a:blip r:embed="rId4"/>
                <a:stretch>
                  <a:fillRect l="-114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6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4" y="3018603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10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28CA4B-A225-4CE4-8EA2-A9CFBD9107A1}"/>
                  </a:ext>
                </a:extLst>
              </p:cNvPr>
              <p:cNvSpPr txBox="1"/>
              <p:nvPr/>
            </p:nvSpPr>
            <p:spPr>
              <a:xfrm>
                <a:off x="168530" y="6200071"/>
                <a:ext cx="106213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“decryption key” is the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28CA4B-A225-4CE4-8EA2-A9CFBD91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0" y="6200071"/>
                <a:ext cx="10621390" cy="523220"/>
              </a:xfrm>
              <a:prstGeom prst="rect">
                <a:avLst/>
              </a:prstGeom>
              <a:blipFill>
                <a:blip r:embed="rId11"/>
                <a:stretch>
                  <a:fillRect l="-120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BDD671-6060-4A69-BB90-F24B8DDC4B95}"/>
              </a:ext>
            </a:extLst>
          </p:cNvPr>
          <p:cNvSpPr/>
          <p:nvPr/>
        </p:nvSpPr>
        <p:spPr>
          <a:xfrm>
            <a:off x="5926256" y="6200071"/>
            <a:ext cx="2489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Feature</a:t>
            </a:r>
            <a:r>
              <a:rPr lang="en-US" sz="2800" dirty="0">
                <a:solidFill>
                  <a:prstClr val="black"/>
                </a:solidFill>
              </a:rPr>
              <a:t> or </a:t>
            </a:r>
            <a:r>
              <a:rPr lang="en-US" sz="2800" dirty="0">
                <a:solidFill>
                  <a:srgbClr val="FF0000"/>
                </a:solidFill>
              </a:rPr>
              <a:t>bug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BB34E3-A083-4431-ACE1-4170F133FE96}"/>
              </a:ext>
            </a:extLst>
          </p:cNvPr>
          <p:cNvSpPr/>
          <p:nvPr/>
        </p:nvSpPr>
        <p:spPr>
          <a:xfrm>
            <a:off x="8389544" y="6184463"/>
            <a:ext cx="1415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Feature</a:t>
            </a:r>
            <a:r>
              <a:rPr lang="en-US" sz="28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Laconic Function Evaluation (LFE)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9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86A32E-47F7-49F2-9895-BD0F184826D2}"/>
                  </a:ext>
                </a:extLst>
              </p:cNvPr>
              <p:cNvSpPr txBox="1"/>
              <p:nvPr/>
            </p:nvSpPr>
            <p:spPr>
              <a:xfrm>
                <a:off x="81233" y="5405944"/>
                <a:ext cx="118323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Default: compression deterministic, digest does not fully hide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86A32E-47F7-49F2-9895-BD0F1848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3" y="5405944"/>
                <a:ext cx="11832389" cy="954107"/>
              </a:xfrm>
              <a:prstGeom prst="rect">
                <a:avLst/>
              </a:prstGeom>
              <a:blipFill>
                <a:blip r:embed="rId10"/>
                <a:stretch>
                  <a:fillRect l="-103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74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Function-Hiding LFE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574337"/>
                <a:ext cx="416832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574337"/>
                <a:ext cx="416832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893333" y="4462980"/>
                <a:ext cx="2514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33" y="4462980"/>
                <a:ext cx="25144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9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86A32E-47F7-49F2-9895-BD0F184826D2}"/>
                  </a:ext>
                </a:extLst>
              </p:cNvPr>
              <p:cNvSpPr txBox="1"/>
              <p:nvPr/>
            </p:nvSpPr>
            <p:spPr>
              <a:xfrm>
                <a:off x="168530" y="5443362"/>
                <a:ext cx="118323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Also consider (randomized) function-hiding LFE. Digest hides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86A32E-47F7-49F2-9895-BD0F1848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0" y="5443362"/>
                <a:ext cx="11832389" cy="523220"/>
              </a:xfrm>
              <a:prstGeom prst="rect">
                <a:avLst/>
              </a:prstGeom>
              <a:blipFill>
                <a:blip r:embed="rId10"/>
                <a:stretch>
                  <a:fillRect l="-108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E8827F-3190-4EFF-9C59-823529E69BE4}"/>
                  </a:ext>
                </a:extLst>
              </p:cNvPr>
              <p:cNvSpPr/>
              <p:nvPr/>
            </p:nvSpPr>
            <p:spPr>
              <a:xfrm>
                <a:off x="240237" y="5906421"/>
                <a:ext cx="38206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Only Alice can decrypt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E8827F-3190-4EFF-9C59-823529E6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37" y="5906421"/>
                <a:ext cx="3820661" cy="523220"/>
              </a:xfrm>
              <a:prstGeom prst="rect">
                <a:avLst/>
              </a:prstGeom>
              <a:blipFill>
                <a:blip r:embed="rId11"/>
                <a:stretch>
                  <a:fillRect t="-11628" r="-207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2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C67E-1753-4DF6-921A-B0B85BF8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Reference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/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𝐶𝑜𝑚𝑝𝑟𝑒𝑠𝑠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3">
                <a:extLst>
                  <a:ext uri="{FF2B5EF4-FFF2-40B4-BE49-F238E27FC236}">
                    <a16:creationId xmlns:a16="http://schemas.microsoft.com/office/drawing/2014/main" id="{6C5F9FD3-FA66-4F5B-9267-E8978BE3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001" y="2574337"/>
                <a:ext cx="3834511" cy="465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/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fr-F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𝑑𝑖𝑔𝑒𝑠</m:t>
                      </m:r>
                      <m:sSub>
                        <m:sSubPr>
                          <m:ctrlP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chemeClr val="tx1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ZoneTexte 15">
                <a:extLst>
                  <a:ext uri="{FF2B5EF4-FFF2-40B4-BE49-F238E27FC236}">
                    <a16:creationId xmlns:a16="http://schemas.microsoft.com/office/drawing/2014/main" id="{3F9EDEF9-936C-4BCA-BC08-284F3726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84" y="3711447"/>
                <a:ext cx="3241465" cy="742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/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𝐷𝑒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500EF-7532-4FBB-AEAF-C26F874F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27" y="4462980"/>
                <a:ext cx="22015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/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A030CD-26F0-4220-9992-9BE232BE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29" y="2264224"/>
                <a:ext cx="1477712" cy="461665"/>
              </a:xfrm>
              <a:prstGeom prst="rect">
                <a:avLst/>
              </a:prstGeom>
              <a:blipFill>
                <a:blip r:embed="rId5"/>
                <a:stretch>
                  <a:fillRect l="-6612" t="-10526" r="-16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/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A88FB9-8946-4AFC-8446-EB04AF4FC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16" y="4468889"/>
                <a:ext cx="2743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9">
            <a:extLst>
              <a:ext uri="{FF2B5EF4-FFF2-40B4-BE49-F238E27FC236}">
                <a16:creationId xmlns:a16="http://schemas.microsoft.com/office/drawing/2014/main" id="{D183752D-3B53-46A0-B197-13A82AAFC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80" y="2928245"/>
            <a:ext cx="1264249" cy="11632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70657EC-6702-448D-B96C-821333D90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46" y="3014794"/>
            <a:ext cx="1264249" cy="1163262"/>
          </a:xfrm>
          <a:prstGeom prst="rect">
            <a:avLst/>
          </a:prstGeom>
        </p:spPr>
      </p:pic>
      <p:sp>
        <p:nvSpPr>
          <p:cNvPr id="31" name="ZoneTexte 7">
            <a:extLst>
              <a:ext uri="{FF2B5EF4-FFF2-40B4-BE49-F238E27FC236}">
                <a16:creationId xmlns:a16="http://schemas.microsoft.com/office/drawing/2014/main" id="{6251D439-B159-494A-827B-9F57BD2EBC38}"/>
              </a:ext>
            </a:extLst>
          </p:cNvPr>
          <p:cNvSpPr txBox="1"/>
          <p:nvPr/>
        </p:nvSpPr>
        <p:spPr>
          <a:xfrm>
            <a:off x="8580754" y="1762850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Bob</a:t>
            </a:r>
          </a:p>
        </p:txBody>
      </p:sp>
      <p:sp>
        <p:nvSpPr>
          <p:cNvPr id="32" name="ZoneTexte 21">
            <a:extLst>
              <a:ext uri="{FF2B5EF4-FFF2-40B4-BE49-F238E27FC236}">
                <a16:creationId xmlns:a16="http://schemas.microsoft.com/office/drawing/2014/main" id="{3E251102-531C-4B14-A0F6-595AB8FB3DD5}"/>
              </a:ext>
            </a:extLst>
          </p:cNvPr>
          <p:cNvSpPr txBox="1"/>
          <p:nvPr/>
        </p:nvSpPr>
        <p:spPr>
          <a:xfrm>
            <a:off x="2301899" y="1764801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/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FA0BD0-ED3E-40C5-B233-F8E5531A3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53" y="2264223"/>
                <a:ext cx="1085233" cy="461665"/>
              </a:xfrm>
              <a:prstGeom prst="rect">
                <a:avLst/>
              </a:prstGeom>
              <a:blipFill>
                <a:blip r:embed="rId9"/>
                <a:stretch>
                  <a:fillRect l="-89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93D69970-4C23-4AA3-9999-5F6B0639F11C}"/>
              </a:ext>
            </a:extLst>
          </p:cNvPr>
          <p:cNvCxnSpPr>
            <a:cxnSpLocks/>
          </p:cNvCxnSpPr>
          <p:nvPr/>
        </p:nvCxnSpPr>
        <p:spPr>
          <a:xfrm flipH="1">
            <a:off x="4249371" y="4396579"/>
            <a:ext cx="33537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EB4819-57A4-481A-8CC7-11330BE5F3B6}"/>
              </a:ext>
            </a:extLst>
          </p:cNvPr>
          <p:cNvSpPr txBox="1"/>
          <p:nvPr/>
        </p:nvSpPr>
        <p:spPr>
          <a:xfrm>
            <a:off x="81233" y="5405944"/>
            <a:ext cx="11832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Compresssion</a:t>
            </a:r>
            <a:r>
              <a:rPr lang="en-US" sz="2800" dirty="0"/>
              <a:t> needs to be collision resistant.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25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2346</Words>
  <Application>Microsoft Office PowerPoint</Application>
  <PresentationFormat>Widescreen</PresentationFormat>
  <Paragraphs>668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Laconic Function Evaluation and Applications</vt:lpstr>
      <vt:lpstr>Outline</vt:lpstr>
      <vt:lpstr>Fully Homomorphic Encryption (FHE)</vt:lpstr>
      <vt:lpstr>Let’s switch it up!</vt:lpstr>
      <vt:lpstr>Laconic Function Evaluation (LFE)</vt:lpstr>
      <vt:lpstr>Laconic Function Evaluation (LFE)</vt:lpstr>
      <vt:lpstr>Laconic Function Evaluation (LFE)</vt:lpstr>
      <vt:lpstr>Function-Hiding LFE</vt:lpstr>
      <vt:lpstr>Common Reference String</vt:lpstr>
      <vt:lpstr>Common Reference String</vt:lpstr>
      <vt:lpstr>Security of LFE</vt:lpstr>
      <vt:lpstr>Security of LFE (selective)</vt:lpstr>
      <vt:lpstr>Our Results: LFE from LWE</vt:lpstr>
      <vt:lpstr>Security Meaningful?</vt:lpstr>
      <vt:lpstr>LFE vs Succinct Functional Encryption (FE)</vt:lpstr>
      <vt:lpstr>Outline</vt:lpstr>
      <vt:lpstr>Application 1:  Succinct Two-Party Computation</vt:lpstr>
      <vt:lpstr>Alice-Optimized Protocol (insecure)</vt:lpstr>
      <vt:lpstr>Alice-Optimized Protocol (secure via FHE)</vt:lpstr>
      <vt:lpstr>Bob-optimized protocol (insecure)</vt:lpstr>
      <vt:lpstr>Bob-optimized protocol (secure via LFE)</vt:lpstr>
      <vt:lpstr>Succinct 2-Party Computation</vt:lpstr>
      <vt:lpstr>Application 2: MPC with Low Online Computation</vt:lpstr>
      <vt:lpstr>Application 2: MPC with Low Online Computation</vt:lpstr>
      <vt:lpstr>Outline</vt:lpstr>
      <vt:lpstr>Attribute-Based LFE (AB-LFE)</vt:lpstr>
      <vt:lpstr>Learning with Errors (LWE) [Regev 05]</vt:lpstr>
      <vt:lpstr>Learning with Errors (LWE) [Regev 05]</vt:lpstr>
      <vt:lpstr>Gadget Matrix [Micciancio-Peikert12]</vt:lpstr>
      <vt:lpstr>Lattice Homomorphism [BGGHNSVV’13]</vt:lpstr>
      <vt:lpstr>Building AB-LFE</vt:lpstr>
      <vt:lpstr>Building AB-LFE</vt:lpstr>
      <vt:lpstr>Building AB-LFE</vt:lpstr>
      <vt:lpstr>Building AB-LFE</vt:lpstr>
      <vt:lpstr>Building AB-LFE</vt:lpstr>
      <vt:lpstr>Building AB-LFE</vt:lpstr>
      <vt:lpstr>Selective vs. Adaptive AB-LFE?</vt:lpstr>
      <vt:lpstr>AB-LFE + FHE ⇒ LFE [GKPVZ’13]</vt:lpstr>
      <vt:lpstr>LFE Implies (Statistical) Function Hiding LFE</vt:lpstr>
      <vt:lpstr>Conclusions and Open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Laconic Function Evaluation and Applications</dc:title>
  <dc:creator>Willy</dc:creator>
  <cp:lastModifiedBy>Daniel Wichs</cp:lastModifiedBy>
  <cp:revision>122</cp:revision>
  <dcterms:created xsi:type="dcterms:W3CDTF">2018-09-20T21:27:14Z</dcterms:created>
  <dcterms:modified xsi:type="dcterms:W3CDTF">2020-10-09T12:48:41Z</dcterms:modified>
</cp:coreProperties>
</file>