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529" r:id="rId2"/>
    <p:sldId id="1130" r:id="rId3"/>
    <p:sldId id="1129" r:id="rId4"/>
    <p:sldId id="571" r:id="rId5"/>
    <p:sldId id="1131" r:id="rId6"/>
    <p:sldId id="582" r:id="rId7"/>
    <p:sldId id="573" r:id="rId8"/>
    <p:sldId id="583" r:id="rId9"/>
    <p:sldId id="584" r:id="rId10"/>
    <p:sldId id="1132" r:id="rId11"/>
    <p:sldId id="615" r:id="rId12"/>
    <p:sldId id="581" r:id="rId13"/>
    <p:sldId id="574" r:id="rId14"/>
    <p:sldId id="580" r:id="rId15"/>
    <p:sldId id="575" r:id="rId16"/>
    <p:sldId id="587" r:id="rId17"/>
    <p:sldId id="620" r:id="rId18"/>
    <p:sldId id="604" r:id="rId19"/>
    <p:sldId id="1133" r:id="rId20"/>
    <p:sldId id="1135" r:id="rId21"/>
    <p:sldId id="1134" r:id="rId22"/>
    <p:sldId id="1158" r:id="rId23"/>
    <p:sldId id="599" r:id="rId24"/>
    <p:sldId id="616" r:id="rId25"/>
    <p:sldId id="577" r:id="rId26"/>
    <p:sldId id="588" r:id="rId27"/>
    <p:sldId id="617" r:id="rId28"/>
    <p:sldId id="601" r:id="rId29"/>
    <p:sldId id="576" r:id="rId30"/>
    <p:sldId id="619" r:id="rId31"/>
    <p:sldId id="602" r:id="rId32"/>
    <p:sldId id="603" r:id="rId33"/>
    <p:sldId id="605" r:id="rId34"/>
    <p:sldId id="606" r:id="rId35"/>
    <p:sldId id="618" r:id="rId36"/>
    <p:sldId id="609" r:id="rId37"/>
    <p:sldId id="629" r:id="rId38"/>
    <p:sldId id="623" r:id="rId39"/>
    <p:sldId id="630" r:id="rId40"/>
    <p:sldId id="631" r:id="rId41"/>
    <p:sldId id="632" r:id="rId42"/>
    <p:sldId id="633" r:id="rId43"/>
    <p:sldId id="634" r:id="rId44"/>
    <p:sldId id="636" r:id="rId45"/>
    <p:sldId id="637" r:id="rId46"/>
    <p:sldId id="638" r:id="rId47"/>
    <p:sldId id="610" r:id="rId48"/>
    <p:sldId id="639" r:id="rId49"/>
    <p:sldId id="611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77C"/>
    <a:srgbClr val="0000FF"/>
    <a:srgbClr val="762416"/>
    <a:srgbClr val="EA968D"/>
    <a:srgbClr val="9290EA"/>
    <a:srgbClr val="FF0000"/>
    <a:srgbClr val="1A17A5"/>
    <a:srgbClr val="891637"/>
    <a:srgbClr val="CC0099"/>
    <a:srgbClr val="741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63"/>
    <p:restoredTop sz="94357" autoAdjust="0"/>
  </p:normalViewPr>
  <p:slideViewPr>
    <p:cSldViewPr>
      <p:cViewPr>
        <p:scale>
          <a:sx n="100" d="100"/>
          <a:sy n="100" d="100"/>
        </p:scale>
        <p:origin x="5336" y="1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8A4AD-30BE-4EB0-88E7-04F008072919}" type="datetimeFigureOut">
              <a:rPr lang="en-CA" smtClean="0"/>
              <a:t>2025-02-02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C13DC-EB30-4E7B-9A79-FF6A33A169F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6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DE5E11C-06A5-47B4-9150-823C84E42849}" type="slidenum">
              <a:rPr lang="en-US" smtClean="0"/>
              <a:pPr eaLnBrk="1" hangingPunct="1"/>
              <a:t>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/>
          </a:p>
        </p:txBody>
      </p:sp>
    </p:spTree>
    <p:extLst>
      <p:ext uri="{BB962C8B-B14F-4D97-AF65-F5344CB8AC3E}">
        <p14:creationId xmlns:p14="http://schemas.microsoft.com/office/powerpoint/2010/main" val="3100822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124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5991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199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767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313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32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9BBB7-8629-53F7-D944-BB6DF0383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B73314-4864-839D-726C-55EAEECD6A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A672EE-BC03-C2E8-50AF-7270D9F6D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4699D-A88C-D0D7-E3FD-2CD5182745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7752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C08F5-9E46-CD4A-2442-AA4C2C2E6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D6521A-AD9F-81F5-1574-A8B301EE08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97A60A-5811-64F2-CDD7-D6C1DCE903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707EB-8497-DD0D-4D4D-5AEDE49586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0959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  <a:p>
            <a:pPr marL="228600" indent="-228600">
              <a:buAutoNum type="arabicPeriod"/>
            </a:pPr>
            <a:r>
              <a:rPr lang="en-US" baseline="0" dirty="0"/>
              <a:t>By def of how D works</a:t>
            </a:r>
          </a:p>
          <a:p>
            <a:pPr marL="228600" indent="-228600">
              <a:buAutoNum type="arabicPeriod"/>
            </a:pPr>
            <a:r>
              <a:rPr lang="en-US" baseline="0" dirty="0"/>
              <a:t>Since b is random</a:t>
            </a:r>
          </a:p>
          <a:p>
            <a:pPr marL="228600" indent="-228600">
              <a:buAutoNum type="arabicPeriod"/>
            </a:pPr>
            <a:r>
              <a:rPr lang="en-US" baseline="0" dirty="0"/>
              <a:t>Syntactic</a:t>
            </a:r>
          </a:p>
          <a:p>
            <a:pPr marL="228600" indent="-228600">
              <a:buAutoNum type="arabicPeriod"/>
            </a:pPr>
            <a:r>
              <a:rPr lang="en-US" baseline="0" dirty="0"/>
              <a:t>Since </a:t>
            </a:r>
            <a:r>
              <a:rPr lang="en-US" baseline="0" dirty="0" err="1"/>
              <a:t>pr</a:t>
            </a:r>
            <a:r>
              <a:rPr lang="en-US" baseline="0" dirty="0"/>
              <a:t>[D(..)=0] = 1 – </a:t>
            </a:r>
            <a:r>
              <a:rPr lang="en-US" baseline="0" dirty="0" err="1"/>
              <a:t>pr</a:t>
            </a:r>
            <a:r>
              <a:rPr lang="en-US" baseline="0" dirty="0"/>
              <a:t>[D(..) = 1]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0541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940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6417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1282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27095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7986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8421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8513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327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5330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3085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1941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845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7379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7715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2183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81865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14335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72183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4567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8051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42410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97627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5399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8084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8866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04316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4938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21447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060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760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891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490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1591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/>
              <a:t>Poll:  F(</a:t>
            </a:r>
            <a:r>
              <a:rPr lang="en-US" baseline="0" dirty="0" err="1"/>
              <a:t>xy</a:t>
            </a:r>
            <a:r>
              <a:rPr lang="en-US" baseline="0" dirty="0"/>
              <a:t>) = F(x) || y  is it one-way?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3AA87-90BF-49A7-94A5-EF67FCE1416B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37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4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8147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97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40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0828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2025-02-02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7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2025-02-02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02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2025-02-02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636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2025-02-02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658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2025-02-02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410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B9363-F440-4E1D-B0AF-94655AD61F33}" type="datetimeFigureOut">
              <a:rPr lang="en-CA" smtClean="0"/>
              <a:t>2025-02-02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753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B9363-F440-4E1D-B0AF-94655AD61F33}" type="datetimeFigureOut">
              <a:rPr lang="en-CA" smtClean="0"/>
              <a:t>2025-02-02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53B9-1987-4B63-835A-50030CAE541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94768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1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60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1.png"/><Relationship Id="rId5" Type="http://schemas.openxmlformats.org/officeDocument/2006/relationships/image" Target="../media/image46.png"/><Relationship Id="rId4" Type="http://schemas.openxmlformats.org/officeDocument/2006/relationships/image" Target="../media/image170.png"/><Relationship Id="rId9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4" Type="http://schemas.openxmlformats.org/officeDocument/2006/relationships/image" Target="../media/image61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6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6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0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1.png"/><Relationship Id="rId9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1.png"/><Relationship Id="rId5" Type="http://schemas.openxmlformats.org/officeDocument/2006/relationships/image" Target="../media/image720.png"/><Relationship Id="rId4" Type="http://schemas.openxmlformats.org/officeDocument/2006/relationships/image" Target="../media/image7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190.png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200.png"/><Relationship Id="rId4" Type="http://schemas.openxmlformats.org/officeDocument/2006/relationships/image" Target="../media/image8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240.png"/><Relationship Id="rId4" Type="http://schemas.openxmlformats.org/officeDocument/2006/relationships/image" Target="../media/image80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0.png"/><Relationship Id="rId3" Type="http://schemas.openxmlformats.org/officeDocument/2006/relationships/image" Target="../media/image55.png"/><Relationship Id="rId7" Type="http://schemas.openxmlformats.org/officeDocument/2006/relationships/image" Target="../media/image3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83.png"/><Relationship Id="rId9" Type="http://schemas.openxmlformats.org/officeDocument/2006/relationships/image" Target="../media/image8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1.png"/><Relationship Id="rId5" Type="http://schemas.openxmlformats.org/officeDocument/2006/relationships/image" Target="../media/image400.png"/><Relationship Id="rId4" Type="http://schemas.openxmlformats.org/officeDocument/2006/relationships/image" Target="../media/image3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7" Type="http://schemas.openxmlformats.org/officeDocument/2006/relationships/image" Target="../media/image46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7" Type="http://schemas.openxmlformats.org/officeDocument/2006/relationships/image" Target="../media/image5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2.png"/><Relationship Id="rId5" Type="http://schemas.openxmlformats.org/officeDocument/2006/relationships/image" Target="../media/image490.png"/><Relationship Id="rId4" Type="http://schemas.openxmlformats.org/officeDocument/2006/relationships/image" Target="../media/image48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0.png"/><Relationship Id="rId5" Type="http://schemas.openxmlformats.org/officeDocument/2006/relationships/image" Target="../media/image830.png"/><Relationship Id="rId4" Type="http://schemas.openxmlformats.org/officeDocument/2006/relationships/image" Target="../media/image48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60.png"/><Relationship Id="rId4" Type="http://schemas.openxmlformats.org/officeDocument/2006/relationships/image" Target="../media/image55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3.png"/><Relationship Id="rId5" Type="http://schemas.openxmlformats.org/officeDocument/2006/relationships/image" Target="../media/image410.png"/><Relationship Id="rId4" Type="http://schemas.openxmlformats.org/officeDocument/2006/relationships/image" Target="../media/image3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1371600" y="3250704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One-Way Functions</a:t>
            </a: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1104900" y="2564904"/>
            <a:ext cx="6934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4000" b="1" dirty="0">
                <a:solidFill>
                  <a:srgbClr val="891637"/>
                </a:solidFill>
                <a:latin typeface="Calibri" pitchFamily="34" charset="0"/>
              </a:rPr>
              <a:t>Foundations of Cryptography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07D78816-3A98-9523-8C86-B0F338832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352" y="5949280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latin typeface="Calibri" pitchFamily="34" charset="0"/>
              </a:rPr>
              <a:t>Slides by Vinod </a:t>
            </a:r>
            <a:r>
              <a:rPr lang="en-US" sz="2400" b="1" dirty="0" err="1">
                <a:latin typeface="Calibri" pitchFamily="34" charset="0"/>
              </a:rPr>
              <a:t>Vaikuntanathan</a:t>
            </a:r>
            <a:r>
              <a:rPr lang="en-US" sz="2400" b="1" dirty="0">
                <a:latin typeface="Calibri" pitchFamily="34" charset="0"/>
              </a:rPr>
              <a:t> (Edited): </a:t>
            </a:r>
            <a:r>
              <a:rPr lang="en-US" sz="2400" b="1" i="1" dirty="0">
                <a:latin typeface="Calibri" pitchFamily="34" charset="0"/>
              </a:rPr>
              <a:t>https://mit6875.github.io/ </a:t>
            </a:r>
          </a:p>
        </p:txBody>
      </p:sp>
    </p:spTree>
    <p:extLst>
      <p:ext uri="{BB962C8B-B14F-4D97-AF65-F5344CB8AC3E}">
        <p14:creationId xmlns:p14="http://schemas.microsoft.com/office/powerpoint/2010/main" val="647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89789-F372-F3BA-0F74-F726D8E0F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Whiteboard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954AD-4B58-12DC-8DB7-D417578E2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Alternate view of One-Way Functions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Connection to P vs NP. 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i="1" dirty="0" err="1"/>
              <a:t>Impagliazzo’s</a:t>
            </a:r>
            <a:r>
              <a:rPr lang="en-US" i="1" dirty="0"/>
              <a:t> worlds</a:t>
            </a:r>
          </a:p>
        </p:txBody>
      </p:sp>
    </p:spTree>
    <p:extLst>
      <p:ext uri="{BB962C8B-B14F-4D97-AF65-F5344CB8AC3E}">
        <p14:creationId xmlns:p14="http://schemas.microsoft.com/office/powerpoint/2010/main" val="2811116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1700808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1. Define one-way functions (OWF).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182125" y="2657787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2. Define Hardcore bits (HCB).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E1103BA3-46A2-5843-82A1-58005220889B}"/>
              </a:ext>
            </a:extLst>
          </p:cNvPr>
          <p:cNvSpPr txBox="1">
            <a:spLocks noChangeArrowheads="1"/>
          </p:cNvSpPr>
          <p:nvPr/>
        </p:nvSpPr>
        <p:spPr>
          <a:xfrm>
            <a:off x="161292" y="4661145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4. </a:t>
            </a: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Goldreich-Levin Theorem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every OWF has a HCB.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82125" y="3645024"/>
                <a:ext cx="9217024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3. Show that one-way 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permutations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(OWP)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  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25" y="3645024"/>
                <a:ext cx="9217024" cy="792088"/>
              </a:xfrm>
              <a:prstGeom prst="rect">
                <a:avLst/>
              </a:prstGeom>
              <a:blipFill>
                <a:blip r:embed="rId3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Right 1">
            <a:extLst>
              <a:ext uri="{FF2B5EF4-FFF2-40B4-BE49-F238E27FC236}">
                <a16:creationId xmlns:a16="http://schemas.microsoft.com/office/drawing/2014/main" id="{055733F9-6AF1-DB5D-D367-ABD273D02E60}"/>
              </a:ext>
            </a:extLst>
          </p:cNvPr>
          <p:cNvSpPr/>
          <p:nvPr/>
        </p:nvSpPr>
        <p:spPr>
          <a:xfrm>
            <a:off x="20543" y="2780928"/>
            <a:ext cx="302985" cy="5760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7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Hardcore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675BDF-8B3B-EF40-BAA4-8DD067483C1D}"/>
                  </a:ext>
                </a:extLst>
              </p:cNvPr>
              <p:cNvSpPr/>
              <p:nvPr/>
            </p:nvSpPr>
            <p:spPr>
              <a:xfrm>
                <a:off x="827584" y="1589891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function, we know it’s hard to compute a pre-image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for a randomly chosen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675BDF-8B3B-EF40-BAA4-8DD067483C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589891"/>
                <a:ext cx="7905927" cy="830997"/>
              </a:xfrm>
              <a:prstGeom prst="rect">
                <a:avLst/>
              </a:prstGeom>
              <a:blipFill>
                <a:blip r:embed="rId3"/>
                <a:stretch>
                  <a:fillRect l="-1122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C4CA32C7-D772-1844-BFF3-9BDD484CFDFA}"/>
              </a:ext>
            </a:extLst>
          </p:cNvPr>
          <p:cNvSpPr/>
          <p:nvPr/>
        </p:nvSpPr>
        <p:spPr>
          <a:xfrm>
            <a:off x="829616" y="3707740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How about computing partial information about an inverse?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C375AE-F0A9-5540-A9E7-060377E65C0D}"/>
              </a:ext>
            </a:extLst>
          </p:cNvPr>
          <p:cNvSpPr/>
          <p:nvPr/>
        </p:nvSpPr>
        <p:spPr>
          <a:xfrm>
            <a:off x="794629" y="5430578"/>
            <a:ext cx="7905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Exercise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/>
              <a:t>There are one-way functions for which it is easy to compute the first half of the bits of an inverse.</a:t>
            </a:r>
          </a:p>
        </p:txBody>
      </p:sp>
    </p:spTree>
    <p:extLst>
      <p:ext uri="{BB962C8B-B14F-4D97-AF65-F5344CB8AC3E}">
        <p14:creationId xmlns:p14="http://schemas.microsoft.com/office/powerpoint/2010/main" val="265773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Hardcore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675BDF-8B3B-EF40-BAA4-8DD067483C1D}"/>
                  </a:ext>
                </a:extLst>
              </p:cNvPr>
              <p:cNvSpPr/>
              <p:nvPr/>
            </p:nvSpPr>
            <p:spPr>
              <a:xfrm>
                <a:off x="827584" y="1589891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function, we know it’s hard to compute a pre-image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for a randomly chosen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675BDF-8B3B-EF40-BAA4-8DD067483C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589891"/>
                <a:ext cx="7905927" cy="830997"/>
              </a:xfrm>
              <a:prstGeom prst="rect">
                <a:avLst/>
              </a:prstGeom>
              <a:blipFill>
                <a:blip r:embed="rId3"/>
                <a:stretch>
                  <a:fillRect l="-1122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CA32C7-D772-1844-BFF3-9BDD484CFDFA}"/>
                  </a:ext>
                </a:extLst>
              </p:cNvPr>
              <p:cNvSpPr/>
              <p:nvPr/>
            </p:nvSpPr>
            <p:spPr>
              <a:xfrm>
                <a:off x="829616" y="3707740"/>
                <a:ext cx="790592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Nevertheless, there has to be a hardcore set of hard to invert inputs. Concretely: Does there necessarily exist </a:t>
                </a:r>
                <a:r>
                  <a:rPr lang="en-US" sz="2400" u="sng" dirty="0"/>
                  <a:t>some bit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u="sng" dirty="0"/>
                  <a:t>that is hard to compute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4CA32C7-D772-1844-BFF3-9BDD484CFD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16" y="3707740"/>
                <a:ext cx="7905927" cy="1200329"/>
              </a:xfrm>
              <a:prstGeom prst="rect">
                <a:avLst/>
              </a:prstGeom>
              <a:blipFill>
                <a:blip r:embed="rId4"/>
                <a:stretch>
                  <a:fillRect l="-1122" t="-315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A4B674F4-9432-0540-8FC8-D15F431E38BC}"/>
              </a:ext>
            </a:extLst>
          </p:cNvPr>
          <p:cNvSpPr/>
          <p:nvPr/>
        </p:nvSpPr>
        <p:spPr>
          <a:xfrm>
            <a:off x="1473387" y="5190291"/>
            <a:ext cx="6614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Any bit can be guessed correctly </a:t>
            </a:r>
            <a:r>
              <a:rPr lang="en-US" sz="2400" dirty="0" err="1"/>
              <a:t>w.p</a:t>
            </a:r>
            <a:r>
              <a:rPr lang="en-US" sz="2400" dirty="0"/>
              <a:t>. 1/2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CF6A195-0E76-2E4D-A084-E0FE9B4C8E97}"/>
                  </a:ext>
                </a:extLst>
              </p:cNvPr>
              <p:cNvSpPr/>
              <p:nvPr/>
            </p:nvSpPr>
            <p:spPr>
              <a:xfrm>
                <a:off x="1486072" y="5838363"/>
                <a:ext cx="661432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So, “hard to compute”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dirty="0"/>
                  <a:t> “hard to guess with probability non-negligibly better than 1/2”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CF6A195-0E76-2E4D-A084-E0FE9B4C8E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072" y="5838363"/>
                <a:ext cx="6614320" cy="830997"/>
              </a:xfrm>
              <a:prstGeom prst="rect">
                <a:avLst/>
              </a:prstGeom>
              <a:blipFill>
                <a:blip r:embed="rId5"/>
                <a:stretch>
                  <a:fillRect l="-1149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03F372A-4965-9A4C-A684-FDDD18ABF2E2}"/>
                  </a:ext>
                </a:extLst>
              </p:cNvPr>
              <p:cNvSpPr/>
              <p:nvPr/>
            </p:nvSpPr>
            <p:spPr>
              <a:xfrm>
                <a:off x="827583" y="3701930"/>
                <a:ext cx="790592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Nevertheless, there has to be a hardcore set of hard to invert inputs. Concretely: Does there exist </a:t>
                </a:r>
                <a:r>
                  <a:rPr lang="en-US" sz="2400" u="sng" dirty="0"/>
                  <a:t>some bit</a:t>
                </a:r>
                <a:r>
                  <a:rPr lang="en-US" sz="2400" dirty="0"/>
                  <a:t>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u="sng" dirty="0"/>
                  <a:t> that is hard to guess with probability non-negligibly better than 1/2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03F372A-4965-9A4C-A684-FDDD18ABF2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3701930"/>
                <a:ext cx="7905927" cy="1200329"/>
              </a:xfrm>
              <a:prstGeom prst="rect">
                <a:avLst/>
              </a:prstGeom>
              <a:blipFill>
                <a:blip r:embed="rId6"/>
                <a:stretch>
                  <a:fillRect l="-1122" t="-3125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FC7D428-CCCB-3D49-ACD5-09292A19FA93}"/>
              </a:ext>
            </a:extLst>
          </p:cNvPr>
          <p:cNvSpPr/>
          <p:nvPr/>
        </p:nvSpPr>
        <p:spPr>
          <a:xfrm>
            <a:off x="842537" y="3750131"/>
            <a:ext cx="7920880" cy="13443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E756B-F9DE-7543-A7B4-0737CED7B0FC}"/>
              </a:ext>
            </a:extLst>
          </p:cNvPr>
          <p:cNvSpPr/>
          <p:nvPr/>
        </p:nvSpPr>
        <p:spPr>
          <a:xfrm>
            <a:off x="827584" y="3059668"/>
            <a:ext cx="3371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HARDCORE BIT (Take 1)</a:t>
            </a:r>
          </a:p>
        </p:txBody>
      </p:sp>
    </p:spTree>
    <p:extLst>
      <p:ext uri="{BB962C8B-B14F-4D97-AF65-F5344CB8AC3E}">
        <p14:creationId xmlns:p14="http://schemas.microsoft.com/office/powerpoint/2010/main" val="128995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2" grpId="0" animBg="1"/>
      <p:bldP spid="9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Hardcore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675BDF-8B3B-EF40-BAA4-8DD067483C1D}"/>
                  </a:ext>
                </a:extLst>
              </p:cNvPr>
              <p:cNvSpPr/>
              <p:nvPr/>
            </p:nvSpPr>
            <p:spPr>
              <a:xfrm>
                <a:off x="827584" y="1589891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function, we know it’s hard to compute a pre-image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for a randomly chosen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675BDF-8B3B-EF40-BAA4-8DD067483C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589891"/>
                <a:ext cx="7905927" cy="830997"/>
              </a:xfrm>
              <a:prstGeom prst="rect">
                <a:avLst/>
              </a:prstGeom>
              <a:blipFill>
                <a:blip r:embed="rId3"/>
                <a:stretch>
                  <a:fillRect l="-1122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4FC7D428-CCCB-3D49-ACD5-09292A19FA93}"/>
              </a:ext>
            </a:extLst>
          </p:cNvPr>
          <p:cNvSpPr/>
          <p:nvPr/>
        </p:nvSpPr>
        <p:spPr>
          <a:xfrm>
            <a:off x="827584" y="3524815"/>
            <a:ext cx="7920880" cy="249647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E756B-F9DE-7543-A7B4-0737CED7B0FC}"/>
              </a:ext>
            </a:extLst>
          </p:cNvPr>
          <p:cNvSpPr/>
          <p:nvPr/>
        </p:nvSpPr>
        <p:spPr>
          <a:xfrm>
            <a:off x="827584" y="3059668"/>
            <a:ext cx="33716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HARDCORE BIT (Take 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CA2FA3A-5ACB-724B-96AA-6052F61DDE15}"/>
                  </a:ext>
                </a:extLst>
              </p:cNvPr>
              <p:cNvSpPr/>
              <p:nvPr/>
            </p:nvSpPr>
            <p:spPr>
              <a:xfrm>
                <a:off x="867435" y="3744614"/>
                <a:ext cx="7905927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any function (family)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 bit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hardcore if for every </a:t>
                </a:r>
                <a:r>
                  <a:rPr lang="en-US" sz="2400" dirty="0" err="1"/>
                  <a:t>p.p.t</a:t>
                </a:r>
                <a:r>
                  <a:rPr lang="en-US" sz="2400" dirty="0"/>
                  <a:t>. adversary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there is a negligible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CA2FA3A-5ACB-724B-96AA-6052F61DD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35" y="3744614"/>
                <a:ext cx="7905927" cy="1200329"/>
              </a:xfrm>
              <a:prstGeom prst="rect">
                <a:avLst/>
              </a:prstGeom>
              <a:blipFill>
                <a:blip r:embed="rId4"/>
                <a:stretch>
                  <a:fillRect l="-1122" t="-3158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E57392-9331-AB4A-956B-70B95181E4B3}"/>
                  </a:ext>
                </a:extLst>
              </p:cNvPr>
              <p:cNvSpPr/>
              <p:nvPr/>
            </p:nvSpPr>
            <p:spPr>
              <a:xfrm>
                <a:off x="907286" y="4963944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E57392-9331-AB4A-956B-70B95181E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86" y="4963944"/>
                <a:ext cx="7905927" cy="783804"/>
              </a:xfrm>
              <a:prstGeom prst="rect">
                <a:avLst/>
              </a:prstGeom>
              <a:blipFill>
                <a:blip r:embed="rId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97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79512" y="188640"/>
            <a:ext cx="8712968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Does every one-way function </a:t>
            </a:r>
            <a:b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</a:b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have a hardcore bit?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E65E97-D4EB-AC40-9714-44D027B7A933}"/>
                  </a:ext>
                </a:extLst>
              </p:cNvPr>
              <p:cNvSpPr/>
              <p:nvPr/>
            </p:nvSpPr>
            <p:spPr>
              <a:xfrm>
                <a:off x="480268" y="2348880"/>
                <a:ext cx="8388424" cy="1016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i="1" dirty="0">
                    <a:solidFill>
                      <a:srgbClr val="FF0000"/>
                    </a:solidFill>
                  </a:rPr>
                  <a:t>Excercise</a:t>
                </a:r>
                <a:r>
                  <a:rPr lang="en-US" sz="2400" dirty="0">
                    <a:solidFill>
                      <a:srgbClr val="FF0000"/>
                    </a:solidFill>
                  </a:rPr>
                  <a:t>: </a:t>
                </a:r>
                <a:r>
                  <a:rPr lang="en-US" sz="2400" dirty="0"/>
                  <a:t>There are functions that are one-way, yet </a:t>
                </a:r>
                <a:r>
                  <a:rPr lang="en-US" sz="2400" i="1" dirty="0"/>
                  <a:t>every</a:t>
                </a:r>
                <a:r>
                  <a:rPr lang="en-US" sz="2400" dirty="0"/>
                  <a:t> bit is somewhat easy to predict (say,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).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DE65E97-D4EB-AC40-9714-44D027B7A9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268" y="2348880"/>
                <a:ext cx="8388424" cy="1016689"/>
              </a:xfrm>
              <a:prstGeom prst="rect">
                <a:avLst/>
              </a:prstGeom>
              <a:blipFill>
                <a:blip r:embed="rId3"/>
                <a:stretch>
                  <a:fillRect l="-1163" t="-4790" b="-2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6F78519D-B6A3-9948-B48C-74A8971E589B}"/>
              </a:ext>
            </a:extLst>
          </p:cNvPr>
          <p:cNvSpPr/>
          <p:nvPr/>
        </p:nvSpPr>
        <p:spPr>
          <a:xfrm>
            <a:off x="457274" y="3933056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So, we will generalize the notion of a hardcore “bit”. </a:t>
            </a:r>
          </a:p>
        </p:txBody>
      </p:sp>
    </p:spTree>
    <p:extLst>
      <p:ext uri="{BB962C8B-B14F-4D97-AF65-F5344CB8AC3E}">
        <p14:creationId xmlns:p14="http://schemas.microsoft.com/office/powerpoint/2010/main" val="28918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Hardcore Bits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C7D428-CCCB-3D49-ACD5-09292A19FA93}"/>
              </a:ext>
            </a:extLst>
          </p:cNvPr>
          <p:cNvSpPr/>
          <p:nvPr/>
        </p:nvSpPr>
        <p:spPr>
          <a:xfrm>
            <a:off x="827584" y="2093947"/>
            <a:ext cx="7920880" cy="249647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59E756B-F9DE-7543-A7B4-0737CED7B0FC}"/>
              </a:ext>
            </a:extLst>
          </p:cNvPr>
          <p:cNvSpPr/>
          <p:nvPr/>
        </p:nvSpPr>
        <p:spPr>
          <a:xfrm>
            <a:off x="827584" y="1628800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HARDCORE </a:t>
            </a:r>
            <a:r>
              <a:rPr lang="en-US" sz="2400" b="1" dirty="0">
                <a:solidFill>
                  <a:srgbClr val="FF0000"/>
                </a:solidFill>
              </a:rPr>
              <a:t>PREDICATE</a:t>
            </a:r>
            <a:r>
              <a:rPr lang="en-US" sz="2400" b="1" dirty="0">
                <a:solidFill>
                  <a:schemeClr val="tx2"/>
                </a:solidFill>
              </a:rPr>
              <a:t> (Definition)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CA2FA3A-5ACB-724B-96AA-6052F61DDE15}"/>
                  </a:ext>
                </a:extLst>
              </p:cNvPr>
              <p:cNvSpPr/>
              <p:nvPr/>
            </p:nvSpPr>
            <p:spPr>
              <a:xfrm>
                <a:off x="867435" y="2313746"/>
                <a:ext cx="7905927" cy="1232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any function (family)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/>
                    </m:sSup>
                  </m:oMath>
                </a14:m>
                <a:r>
                  <a:rPr lang="en-US" sz="2400" dirty="0"/>
                  <a:t> is a hardcore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predicate</a:t>
                </a:r>
                <a:r>
                  <a:rPr lang="en-US" sz="2400" dirty="0"/>
                  <a:t> if for every </a:t>
                </a:r>
                <a:r>
                  <a:rPr lang="en-US" sz="2400" dirty="0" err="1"/>
                  <a:t>p.p.t</a:t>
                </a:r>
                <a:r>
                  <a:rPr lang="en-US" sz="2400" dirty="0"/>
                  <a:t>. adversary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there is a negligible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CA2FA3A-5ACB-724B-96AA-6052F61DDE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35" y="2313746"/>
                <a:ext cx="7905927" cy="1232453"/>
              </a:xfrm>
              <a:prstGeom prst="rect">
                <a:avLst/>
              </a:prstGeom>
              <a:blipFill>
                <a:blip r:embed="rId3"/>
                <a:stretch>
                  <a:fillRect l="-1122" t="-2041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E57392-9331-AB4A-956B-70B95181E4B3}"/>
                  </a:ext>
                </a:extLst>
              </p:cNvPr>
              <p:cNvSpPr/>
              <p:nvPr/>
            </p:nvSpPr>
            <p:spPr>
              <a:xfrm>
                <a:off x="907286" y="3533076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EE57392-9331-AB4A-956B-70B95181E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86" y="3533076"/>
                <a:ext cx="7905927" cy="783804"/>
              </a:xfrm>
              <a:prstGeom prst="rect">
                <a:avLst/>
              </a:prstGeom>
              <a:blipFill>
                <a:blip r:embed="rId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43576FA1-968C-304B-8AED-74B5B48D3B34}"/>
              </a:ext>
            </a:extLst>
          </p:cNvPr>
          <p:cNvSpPr/>
          <p:nvPr/>
        </p:nvSpPr>
        <p:spPr>
          <a:xfrm>
            <a:off x="867434" y="5026512"/>
            <a:ext cx="7945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For us, henceforth, a hardcore bit will mean a hardcore predicate.</a:t>
            </a:r>
          </a:p>
        </p:txBody>
      </p:sp>
    </p:spTree>
    <p:extLst>
      <p:ext uri="{BB962C8B-B14F-4D97-AF65-F5344CB8AC3E}">
        <p14:creationId xmlns:p14="http://schemas.microsoft.com/office/powerpoint/2010/main" val="279809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Hardcore Predicate (in pictures)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Rectangle 63">
            <a:extLst>
              <a:ext uri="{FF2B5EF4-FFF2-40B4-BE49-F238E27FC236}">
                <a16:creationId xmlns:a16="http://schemas.microsoft.com/office/drawing/2014/main" id="{34E226B9-0745-7A42-9F13-755DCB84958D}"/>
              </a:ext>
            </a:extLst>
          </p:cNvPr>
          <p:cNvSpPr txBox="1">
            <a:spLocks noChangeArrowheads="1"/>
          </p:cNvSpPr>
          <p:nvPr/>
        </p:nvSpPr>
        <p:spPr>
          <a:xfrm>
            <a:off x="2841195" y="3737907"/>
            <a:ext cx="57867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x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AE8EAD-8A5F-6143-9666-5447D8EBCB38}"/>
              </a:ext>
            </a:extLst>
          </p:cNvPr>
          <p:cNvCxnSpPr>
            <a:cxnSpLocks/>
          </p:cNvCxnSpPr>
          <p:nvPr/>
        </p:nvCxnSpPr>
        <p:spPr>
          <a:xfrm flipV="1">
            <a:off x="3347728" y="3077521"/>
            <a:ext cx="1800200" cy="9275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3">
            <a:extLst>
              <a:ext uri="{FF2B5EF4-FFF2-40B4-BE49-F238E27FC236}">
                <a16:creationId xmlns:a16="http://schemas.microsoft.com/office/drawing/2014/main" id="{5FB7108D-0948-7C4F-B77B-69964F4B867E}"/>
              </a:ext>
            </a:extLst>
          </p:cNvPr>
          <p:cNvSpPr txBox="1">
            <a:spLocks noChangeArrowheads="1"/>
          </p:cNvSpPr>
          <p:nvPr/>
        </p:nvSpPr>
        <p:spPr>
          <a:xfrm rot="20041848">
            <a:off x="3273118" y="2437616"/>
            <a:ext cx="2650484" cy="9275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Easy</a:t>
            </a: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 to </a:t>
            </a:r>
            <a:b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compute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1175D31-6B02-2D44-98FB-C5FD8C6DB008}"/>
              </a:ext>
            </a:extLst>
          </p:cNvPr>
          <p:cNvCxnSpPr>
            <a:cxnSpLocks/>
          </p:cNvCxnSpPr>
          <p:nvPr/>
        </p:nvCxnSpPr>
        <p:spPr>
          <a:xfrm>
            <a:off x="3347728" y="4337249"/>
            <a:ext cx="1800200" cy="6564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63">
            <a:extLst>
              <a:ext uri="{FF2B5EF4-FFF2-40B4-BE49-F238E27FC236}">
                <a16:creationId xmlns:a16="http://schemas.microsoft.com/office/drawing/2014/main" id="{540B9A70-491B-B645-BAC9-383D5F2E4B84}"/>
              </a:ext>
            </a:extLst>
          </p:cNvPr>
          <p:cNvSpPr txBox="1">
            <a:spLocks noChangeArrowheads="1"/>
          </p:cNvSpPr>
          <p:nvPr/>
        </p:nvSpPr>
        <p:spPr>
          <a:xfrm rot="1165159">
            <a:off x="3347110" y="4777742"/>
            <a:ext cx="2650484" cy="9275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Easy</a:t>
            </a: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 to </a:t>
            </a:r>
            <a:b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compute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9" name="Rectangle 63">
            <a:extLst>
              <a:ext uri="{FF2B5EF4-FFF2-40B4-BE49-F238E27FC236}">
                <a16:creationId xmlns:a16="http://schemas.microsoft.com/office/drawing/2014/main" id="{D8B96952-295B-6141-BC32-D1D2B1F09A26}"/>
              </a:ext>
            </a:extLst>
          </p:cNvPr>
          <p:cNvSpPr txBox="1">
            <a:spLocks noChangeArrowheads="1"/>
          </p:cNvSpPr>
          <p:nvPr/>
        </p:nvSpPr>
        <p:spPr>
          <a:xfrm>
            <a:off x="5291808" y="2479776"/>
            <a:ext cx="120759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F(x)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0" name="Rectangle 63">
            <a:extLst>
              <a:ext uri="{FF2B5EF4-FFF2-40B4-BE49-F238E27FC236}">
                <a16:creationId xmlns:a16="http://schemas.microsoft.com/office/drawing/2014/main" id="{81FBD58E-89EE-1C45-86FE-F4A74FED3E10}"/>
              </a:ext>
            </a:extLst>
          </p:cNvPr>
          <p:cNvSpPr txBox="1">
            <a:spLocks noChangeArrowheads="1"/>
          </p:cNvSpPr>
          <p:nvPr/>
        </p:nvSpPr>
        <p:spPr>
          <a:xfrm>
            <a:off x="5291808" y="4572039"/>
            <a:ext cx="120759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B(x)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B22B255-9227-9343-A699-1676E117A092}"/>
              </a:ext>
            </a:extLst>
          </p:cNvPr>
          <p:cNvCxnSpPr>
            <a:cxnSpLocks/>
          </p:cNvCxnSpPr>
          <p:nvPr/>
        </p:nvCxnSpPr>
        <p:spPr>
          <a:xfrm>
            <a:off x="5661771" y="3199686"/>
            <a:ext cx="0" cy="146576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63">
            <a:extLst>
              <a:ext uri="{FF2B5EF4-FFF2-40B4-BE49-F238E27FC236}">
                <a16:creationId xmlns:a16="http://schemas.microsoft.com/office/drawing/2014/main" id="{B3C745F8-0201-184F-8A3C-0F4F45262387}"/>
              </a:ext>
            </a:extLst>
          </p:cNvPr>
          <p:cNvSpPr txBox="1">
            <a:spLocks noChangeArrowheads="1"/>
          </p:cNvSpPr>
          <p:nvPr/>
        </p:nvSpPr>
        <p:spPr>
          <a:xfrm>
            <a:off x="5901658" y="3531526"/>
            <a:ext cx="2650484" cy="92754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Hard</a:t>
            </a: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 to </a:t>
            </a:r>
            <a:b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predict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7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Discussion on the Definition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CA1C3B-8D1B-894B-AF42-06402DC7481B}"/>
              </a:ext>
            </a:extLst>
          </p:cNvPr>
          <p:cNvSpPr/>
          <p:nvPr/>
        </p:nvSpPr>
        <p:spPr>
          <a:xfrm>
            <a:off x="827584" y="1805915"/>
            <a:ext cx="7920880" cy="222293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BF203E-A77F-3047-AA05-351032FBDE7D}"/>
              </a:ext>
            </a:extLst>
          </p:cNvPr>
          <p:cNvSpPr/>
          <p:nvPr/>
        </p:nvSpPr>
        <p:spPr>
          <a:xfrm>
            <a:off x="827584" y="1340768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HARDCORE </a:t>
            </a:r>
            <a:r>
              <a:rPr lang="en-US" sz="2400" b="1" dirty="0">
                <a:solidFill>
                  <a:srgbClr val="FF0000"/>
                </a:solidFill>
              </a:rPr>
              <a:t>PREDICATE</a:t>
            </a:r>
            <a:r>
              <a:rPr lang="en-US" sz="2400" b="1" dirty="0">
                <a:solidFill>
                  <a:schemeClr val="tx2"/>
                </a:solidFill>
              </a:rPr>
              <a:t> (Definition)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72D42A8-D89F-454E-8DE5-A71085F56A17}"/>
                  </a:ext>
                </a:extLst>
              </p:cNvPr>
              <p:cNvSpPr/>
              <p:nvPr/>
            </p:nvSpPr>
            <p:spPr>
              <a:xfrm>
                <a:off x="867435" y="2025714"/>
                <a:ext cx="7905927" cy="1232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any function (family)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a bit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/>
                    </m:sSup>
                  </m:oMath>
                </a14:m>
                <a:r>
                  <a:rPr lang="en-US" sz="2400" dirty="0"/>
                  <a:t> is a hardcore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predicate</a:t>
                </a:r>
                <a:r>
                  <a:rPr lang="en-US" sz="2400" dirty="0"/>
                  <a:t> (HCP) if for every </a:t>
                </a:r>
                <a:r>
                  <a:rPr lang="en-US" sz="2400" dirty="0" err="1"/>
                  <a:t>p.p.t</a:t>
                </a:r>
                <a:r>
                  <a:rPr lang="en-US" sz="2400" dirty="0"/>
                  <a:t>. adversary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there is a negligible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72D42A8-D89F-454E-8DE5-A71085F56A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35" y="2025714"/>
                <a:ext cx="7905927" cy="1232453"/>
              </a:xfrm>
              <a:prstGeom prst="rect">
                <a:avLst/>
              </a:prstGeom>
              <a:blipFill>
                <a:blip r:embed="rId3"/>
                <a:stretch>
                  <a:fillRect l="-1122" t="-3061" b="-9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1241BBA-73D2-5E46-B871-CF0567AAA7BC}"/>
                  </a:ext>
                </a:extLst>
              </p:cNvPr>
              <p:cNvSpPr/>
              <p:nvPr/>
            </p:nvSpPr>
            <p:spPr>
              <a:xfrm>
                <a:off x="907286" y="3245044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1241BBA-73D2-5E46-B871-CF0567AAA7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86" y="3245044"/>
                <a:ext cx="7905927" cy="783804"/>
              </a:xfrm>
              <a:prstGeom prst="rect">
                <a:avLst/>
              </a:prstGeom>
              <a:blipFill>
                <a:blip r:embed="rId4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1C2C2D13-A920-754F-A5EE-FFFB27FD899F}"/>
              </a:ext>
            </a:extLst>
          </p:cNvPr>
          <p:cNvSpPr/>
          <p:nvPr/>
        </p:nvSpPr>
        <p:spPr>
          <a:xfrm>
            <a:off x="827584" y="4149080"/>
            <a:ext cx="7945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1. Definition of HCP makes sense for </a:t>
            </a:r>
            <a:r>
              <a:rPr lang="en-US" sz="2400" i="1" dirty="0"/>
              <a:t>any</a:t>
            </a:r>
            <a:r>
              <a:rPr lang="en-US" sz="2400" dirty="0"/>
              <a:t> function family, not just one-way functions.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06D0B1-AEE1-D642-872C-2F9CA0030A64}"/>
              </a:ext>
            </a:extLst>
          </p:cNvPr>
          <p:cNvSpPr/>
          <p:nvPr/>
        </p:nvSpPr>
        <p:spPr>
          <a:xfrm>
            <a:off x="834843" y="4941168"/>
            <a:ext cx="79457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2. Some functions can have information-theoretically hard to guess predicates (e.g., compressing functions)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D68F3-3D55-E14D-B24B-B3859CF5C1B3}"/>
                  </a:ext>
                </a:extLst>
              </p:cNvPr>
              <p:cNvSpPr/>
              <p:nvPr/>
            </p:nvSpPr>
            <p:spPr>
              <a:xfrm>
                <a:off x="842102" y="5805264"/>
                <a:ext cx="830189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3. We’ll be interested in settings where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is uniquely determined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, yet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is hard to predict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1DD68F3-3D55-E14D-B24B-B3859CF5C1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02" y="5805264"/>
                <a:ext cx="8301898" cy="830997"/>
              </a:xfrm>
              <a:prstGeom prst="rect">
                <a:avLst/>
              </a:prstGeom>
              <a:blipFill>
                <a:blip r:embed="rId5"/>
                <a:stretch>
                  <a:fillRect l="-1223" t="-2985" r="-306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51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CE4E0-06DF-94E0-2F64-DF981BD17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4B17D6C2-9422-D7B6-A261-9130D33D1A69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Alternate Definition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B4CAB8-8435-2371-80EE-7791B831A10F}"/>
              </a:ext>
            </a:extLst>
          </p:cNvPr>
          <p:cNvSpPr/>
          <p:nvPr/>
        </p:nvSpPr>
        <p:spPr>
          <a:xfrm>
            <a:off x="818836" y="2799774"/>
            <a:ext cx="7920880" cy="11981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81CDCD-6AB1-782D-B222-C3C3A88C38D9}"/>
              </a:ext>
            </a:extLst>
          </p:cNvPr>
          <p:cNvSpPr/>
          <p:nvPr/>
        </p:nvSpPr>
        <p:spPr>
          <a:xfrm>
            <a:off x="805309" y="2344898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Unpredictability Def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5F1A439-B7E5-D3D0-07BE-F404F9D35B52}"/>
                  </a:ext>
                </a:extLst>
              </p:cNvPr>
              <p:cNvSpPr/>
              <p:nvPr/>
            </p:nvSpPr>
            <p:spPr>
              <a:xfrm>
                <a:off x="858687" y="2879614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every p.p.t. </a:t>
                </a:r>
                <a:r>
                  <a:rPr lang="en-US" sz="2400" i="1" dirty="0"/>
                  <a:t>predictor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, there is a negligible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5F1A439-B7E5-D3D0-07BE-F404F9D35B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87" y="2879614"/>
                <a:ext cx="7905927" cy="461665"/>
              </a:xfrm>
              <a:prstGeom prst="rect">
                <a:avLst/>
              </a:prstGeom>
              <a:blipFill>
                <a:blip r:embed="rId3"/>
                <a:stretch>
                  <a:fillRect l="-123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6A011C1-4662-AD2B-50F8-305DB74AA48E}"/>
                  </a:ext>
                </a:extLst>
              </p:cNvPr>
              <p:cNvSpPr/>
              <p:nvPr/>
            </p:nvSpPr>
            <p:spPr>
              <a:xfrm>
                <a:off x="898538" y="3214146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6A011C1-4662-AD2B-50F8-305DB74AA4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38" y="3214146"/>
                <a:ext cx="7905927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C04EAA-E7A4-C32B-B453-7991C0C78C76}"/>
                  </a:ext>
                </a:extLst>
              </p:cNvPr>
              <p:cNvSpPr txBox="1"/>
              <p:nvPr/>
            </p:nvSpPr>
            <p:spPr>
              <a:xfrm>
                <a:off x="818836" y="1340768"/>
                <a:ext cx="7851123" cy="863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/>
                    </m:sSup>
                  </m:oMath>
                </a14:m>
                <a:r>
                  <a:rPr lang="en-US" sz="2400" dirty="0"/>
                  <a:t> is a hardcore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predicate</a:t>
                </a:r>
                <a:r>
                  <a:rPr lang="en-US" sz="2400" dirty="0"/>
                  <a:t> (HCP) if: 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2C04EAA-E7A4-C32B-B453-7991C0C78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36" y="1340768"/>
                <a:ext cx="7851123" cy="863121"/>
              </a:xfrm>
              <a:prstGeom prst="rect">
                <a:avLst/>
              </a:prstGeom>
              <a:blipFill>
                <a:blip r:embed="rId5"/>
                <a:stretch>
                  <a:fillRect l="-1165" t="-5634" b="-14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40A76AB2-E816-2E04-6E22-1F911C26DABA}"/>
              </a:ext>
            </a:extLst>
          </p:cNvPr>
          <p:cNvSpPr/>
          <p:nvPr/>
        </p:nvSpPr>
        <p:spPr>
          <a:xfrm>
            <a:off x="749079" y="4725144"/>
            <a:ext cx="7920880" cy="12574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AAC6AA-8E40-0596-8C57-0DE334B9C539}"/>
              </a:ext>
            </a:extLst>
          </p:cNvPr>
          <p:cNvSpPr/>
          <p:nvPr/>
        </p:nvSpPr>
        <p:spPr>
          <a:xfrm>
            <a:off x="749079" y="4259996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Indistinguishability Def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CFBA3E0-534E-66A1-BD68-E17F50D50FB0}"/>
                  </a:ext>
                </a:extLst>
              </p:cNvPr>
              <p:cNvSpPr/>
              <p:nvPr/>
            </p:nvSpPr>
            <p:spPr>
              <a:xfrm>
                <a:off x="1356724" y="4929094"/>
                <a:ext cx="7121315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  ≈(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CFBA3E0-534E-66A1-BD68-E17F50D50F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724" y="4929094"/>
                <a:ext cx="7121315" cy="50917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53F6C40-3B25-BFB0-39CA-B7A66DB95A5C}"/>
                  </a:ext>
                </a:extLst>
              </p:cNvPr>
              <p:cNvSpPr txBox="1"/>
              <p:nvPr/>
            </p:nvSpPr>
            <p:spPr>
              <a:xfrm>
                <a:off x="2940900" y="5439898"/>
                <a:ext cx="457200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where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←</m:t>
                    </m:r>
                    <m:sSup>
                      <m:sSup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</m:sSup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𝑢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←{0,1}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53F6C40-3B25-BFB0-39CA-B7A66DB95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900" y="5439898"/>
                <a:ext cx="4572000" cy="461665"/>
              </a:xfrm>
              <a:prstGeom prst="rect">
                <a:avLst/>
              </a:prstGeom>
              <a:blipFill>
                <a:blip r:embed="rId7"/>
                <a:stretch>
                  <a:fillRect l="-20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180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56949-C5B6-C1CF-4425-7748E1E1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 Picture So Far…</a:t>
            </a: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B1C8122A-0652-A8A6-0472-933F23B53213}"/>
              </a:ext>
            </a:extLst>
          </p:cNvPr>
          <p:cNvSpPr txBox="1">
            <a:spLocks noChangeArrowheads="1"/>
          </p:cNvSpPr>
          <p:nvPr/>
        </p:nvSpPr>
        <p:spPr>
          <a:xfrm>
            <a:off x="3690197" y="4293096"/>
            <a:ext cx="961011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PRG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4EE3960-3A01-4A87-39A1-E4EF234794D3}"/>
              </a:ext>
            </a:extLst>
          </p:cNvPr>
          <p:cNvCxnSpPr>
            <a:cxnSpLocks/>
          </p:cNvCxnSpPr>
          <p:nvPr/>
        </p:nvCxnSpPr>
        <p:spPr>
          <a:xfrm flipV="1">
            <a:off x="4170702" y="3717032"/>
            <a:ext cx="0" cy="576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3">
            <a:extLst>
              <a:ext uri="{FF2B5EF4-FFF2-40B4-BE49-F238E27FC236}">
                <a16:creationId xmlns:a16="http://schemas.microsoft.com/office/drawing/2014/main" id="{78E94BC5-F722-CB53-5DA3-3114171C4782}"/>
              </a:ext>
            </a:extLst>
          </p:cNvPr>
          <p:cNvSpPr txBox="1">
            <a:spLocks noChangeArrowheads="1"/>
          </p:cNvSpPr>
          <p:nvPr/>
        </p:nvSpPr>
        <p:spPr>
          <a:xfrm>
            <a:off x="3691149" y="2989829"/>
            <a:ext cx="961011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PRF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D09EF86-E156-DEB7-4C8F-CBDF2BDB0BB2}"/>
              </a:ext>
            </a:extLst>
          </p:cNvPr>
          <p:cNvCxnSpPr>
            <a:cxnSpLocks/>
          </p:cNvCxnSpPr>
          <p:nvPr/>
        </p:nvCxnSpPr>
        <p:spPr>
          <a:xfrm>
            <a:off x="4355976" y="3733974"/>
            <a:ext cx="0" cy="5421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BAA1AFE-83B1-5B53-9D94-C34537CEA337}"/>
              </a:ext>
            </a:extLst>
          </p:cNvPr>
          <p:cNvCxnSpPr>
            <a:cxnSpLocks/>
          </p:cNvCxnSpPr>
          <p:nvPr/>
        </p:nvCxnSpPr>
        <p:spPr>
          <a:xfrm>
            <a:off x="4651208" y="4581128"/>
            <a:ext cx="69517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63">
            <a:extLst>
              <a:ext uri="{FF2B5EF4-FFF2-40B4-BE49-F238E27FC236}">
                <a16:creationId xmlns:a16="http://schemas.microsoft.com/office/drawing/2014/main" id="{45890A67-60DA-2A2A-6A22-FC01E9FB7EE8}"/>
              </a:ext>
            </a:extLst>
          </p:cNvPr>
          <p:cNvSpPr txBox="1">
            <a:spLocks noChangeArrowheads="1"/>
          </p:cNvSpPr>
          <p:nvPr/>
        </p:nvSpPr>
        <p:spPr>
          <a:xfrm>
            <a:off x="5652120" y="4276154"/>
            <a:ext cx="2592288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One-Time Enc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7" name="Rectangle 63">
            <a:extLst>
              <a:ext uri="{FF2B5EF4-FFF2-40B4-BE49-F238E27FC236}">
                <a16:creationId xmlns:a16="http://schemas.microsoft.com/office/drawing/2014/main" id="{FE21489D-F349-63D3-54BF-A3B76AE1F71A}"/>
              </a:ext>
            </a:extLst>
          </p:cNvPr>
          <p:cNvSpPr txBox="1">
            <a:spLocks noChangeArrowheads="1"/>
          </p:cNvSpPr>
          <p:nvPr/>
        </p:nvSpPr>
        <p:spPr>
          <a:xfrm>
            <a:off x="5652120" y="2924944"/>
            <a:ext cx="1656184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CPA Enc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B11E361-F51E-0E3A-DFE1-E9983BF24013}"/>
              </a:ext>
            </a:extLst>
          </p:cNvPr>
          <p:cNvCxnSpPr>
            <a:cxnSpLocks/>
          </p:cNvCxnSpPr>
          <p:nvPr/>
        </p:nvCxnSpPr>
        <p:spPr>
          <a:xfrm>
            <a:off x="4651208" y="3268912"/>
            <a:ext cx="69517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768D642-0B93-4746-2E46-382ADAA510A2}"/>
              </a:ext>
            </a:extLst>
          </p:cNvPr>
          <p:cNvCxnSpPr>
            <a:cxnSpLocks/>
          </p:cNvCxnSpPr>
          <p:nvPr/>
        </p:nvCxnSpPr>
        <p:spPr>
          <a:xfrm flipH="1">
            <a:off x="2987824" y="3279222"/>
            <a:ext cx="6480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63">
            <a:extLst>
              <a:ext uri="{FF2B5EF4-FFF2-40B4-BE49-F238E27FC236}">
                <a16:creationId xmlns:a16="http://schemas.microsoft.com/office/drawing/2014/main" id="{2262E76F-F289-0D12-0A88-CA7412ACD8E5}"/>
              </a:ext>
            </a:extLst>
          </p:cNvPr>
          <p:cNvSpPr txBox="1">
            <a:spLocks noChangeArrowheads="1"/>
          </p:cNvSpPr>
          <p:nvPr/>
        </p:nvSpPr>
        <p:spPr>
          <a:xfrm>
            <a:off x="283781" y="2985911"/>
            <a:ext cx="2648790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Message Auth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84DE169-06E7-5351-3A7C-F8FD267779E2}"/>
              </a:ext>
            </a:extLst>
          </p:cNvPr>
          <p:cNvCxnSpPr>
            <a:cxnSpLocks/>
          </p:cNvCxnSpPr>
          <p:nvPr/>
        </p:nvCxnSpPr>
        <p:spPr>
          <a:xfrm>
            <a:off x="6228184" y="3660757"/>
            <a:ext cx="0" cy="5040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DCCF610F-B7E0-C00F-FE47-8CF258AA6971}"/>
              </a:ext>
            </a:extLst>
          </p:cNvPr>
          <p:cNvCxnSpPr>
            <a:cxnSpLocks/>
          </p:cNvCxnSpPr>
          <p:nvPr/>
        </p:nvCxnSpPr>
        <p:spPr>
          <a:xfrm>
            <a:off x="6228184" y="5013176"/>
            <a:ext cx="0" cy="5040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63">
                <a:extLst>
                  <a:ext uri="{FF2B5EF4-FFF2-40B4-BE49-F238E27FC236}">
                    <a16:creationId xmlns:a16="http://schemas.microsoft.com/office/drawing/2014/main" id="{133E86D1-032D-9BC5-4289-2B6970C44CDB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747677" y="5616462"/>
                <a:ext cx="1776649" cy="674846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≠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NP</a:t>
                </a:r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7" name="Rectangle 63">
                <a:extLst>
                  <a:ext uri="{FF2B5EF4-FFF2-40B4-BE49-F238E27FC236}">
                    <a16:creationId xmlns:a16="http://schemas.microsoft.com/office/drawing/2014/main" id="{133E86D1-032D-9BC5-4289-2B6970C44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677" y="5616462"/>
                <a:ext cx="1776649" cy="674846"/>
              </a:xfrm>
              <a:prstGeom prst="rect">
                <a:avLst/>
              </a:prstGeom>
              <a:blipFill>
                <a:blip r:embed="rId2"/>
                <a:stretch>
                  <a:fillRect l="-5119" b="-4425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851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3657C-1FDE-4A60-24F0-3E2BEC961F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6218353-878D-3FD8-3B2F-5EAA99DA69CE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Alternate Definition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2B793C-26CC-DF98-A929-5EDB185BC2B7}"/>
              </a:ext>
            </a:extLst>
          </p:cNvPr>
          <p:cNvSpPr/>
          <p:nvPr/>
        </p:nvSpPr>
        <p:spPr>
          <a:xfrm>
            <a:off x="818836" y="2799774"/>
            <a:ext cx="7920880" cy="119817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64926F-B152-1C89-9D01-B0201A8967E9}"/>
              </a:ext>
            </a:extLst>
          </p:cNvPr>
          <p:cNvSpPr/>
          <p:nvPr/>
        </p:nvSpPr>
        <p:spPr>
          <a:xfrm>
            <a:off x="805309" y="2344898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Unpredictability Def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237E215-95BC-44FD-BC63-AD93B6C8D0CF}"/>
                  </a:ext>
                </a:extLst>
              </p:cNvPr>
              <p:cNvSpPr/>
              <p:nvPr/>
            </p:nvSpPr>
            <p:spPr>
              <a:xfrm>
                <a:off x="858687" y="2879614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every p.p.t. </a:t>
                </a:r>
                <a:r>
                  <a:rPr lang="en-US" sz="2400" i="1" dirty="0"/>
                  <a:t>predictor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, there is a negligible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237E215-95BC-44FD-BC63-AD93B6C8D0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687" y="2879614"/>
                <a:ext cx="7905927" cy="461665"/>
              </a:xfrm>
              <a:prstGeom prst="rect">
                <a:avLst/>
              </a:prstGeom>
              <a:blipFill>
                <a:blip r:embed="rId3"/>
                <a:stretch>
                  <a:fillRect l="-123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020E07-415C-9F2B-82CF-20BA964A21AA}"/>
                  </a:ext>
                </a:extLst>
              </p:cNvPr>
              <p:cNvSpPr/>
              <p:nvPr/>
            </p:nvSpPr>
            <p:spPr>
              <a:xfrm>
                <a:off x="898538" y="3214146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7020E07-415C-9F2B-82CF-20BA964A21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538" y="3214146"/>
                <a:ext cx="7905927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676C5B-EF8B-5E3E-7BAC-CE41963AF79C}"/>
                  </a:ext>
                </a:extLst>
              </p:cNvPr>
              <p:cNvSpPr txBox="1"/>
              <p:nvPr/>
            </p:nvSpPr>
            <p:spPr>
              <a:xfrm>
                <a:off x="818836" y="1340768"/>
                <a:ext cx="7851123" cy="863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/>
                    </m:sSup>
                  </m:oMath>
                </a14:m>
                <a:r>
                  <a:rPr lang="en-US" sz="2400" dirty="0"/>
                  <a:t> is a hardcore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predicate</a:t>
                </a:r>
                <a:r>
                  <a:rPr lang="en-US" sz="2400" dirty="0"/>
                  <a:t> (HCP) if: 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5676C5B-EF8B-5E3E-7BAC-CE41963AF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36" y="1340768"/>
                <a:ext cx="7851123" cy="863121"/>
              </a:xfrm>
              <a:prstGeom prst="rect">
                <a:avLst/>
              </a:prstGeom>
              <a:blipFill>
                <a:blip r:embed="rId5"/>
                <a:stretch>
                  <a:fillRect l="-1165" t="-5634" b="-14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D45F8B64-F407-791A-3D07-90BC6917903C}"/>
              </a:ext>
            </a:extLst>
          </p:cNvPr>
          <p:cNvSpPr/>
          <p:nvPr/>
        </p:nvSpPr>
        <p:spPr>
          <a:xfrm>
            <a:off x="749079" y="4725144"/>
            <a:ext cx="7920880" cy="12574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04FB7FB-6270-6721-31C0-3C67F3D6DEDC}"/>
              </a:ext>
            </a:extLst>
          </p:cNvPr>
          <p:cNvSpPr/>
          <p:nvPr/>
        </p:nvSpPr>
        <p:spPr>
          <a:xfrm>
            <a:off x="749079" y="4259996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Indistinguishability Def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09A6C67-8352-3731-13D2-A8ADDFDBEFCE}"/>
                  </a:ext>
                </a:extLst>
              </p:cNvPr>
              <p:cNvSpPr/>
              <p:nvPr/>
            </p:nvSpPr>
            <p:spPr>
              <a:xfrm>
                <a:off x="787301" y="4752874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every p.p.t. </a:t>
                </a:r>
                <a:r>
                  <a:rPr lang="en-US" sz="2400" i="1" dirty="0"/>
                  <a:t>distinguisher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, there is a negligible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A09A6C67-8352-3731-13D2-A8ADDFDBEF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01" y="4752874"/>
                <a:ext cx="7905927" cy="461665"/>
              </a:xfrm>
              <a:prstGeom prst="rect">
                <a:avLst/>
              </a:prstGeom>
              <a:blipFill>
                <a:blip r:embed="rId6"/>
                <a:stretch>
                  <a:fillRect l="-1157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90CA721-3CC7-830B-E874-8C0832B3C520}"/>
                  </a:ext>
                </a:extLst>
              </p:cNvPr>
              <p:cNvSpPr/>
              <p:nvPr/>
            </p:nvSpPr>
            <p:spPr>
              <a:xfrm>
                <a:off x="749079" y="5194266"/>
                <a:ext cx="7905927" cy="627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limLow>
                            <m:limLowPr>
                              <m:ctrl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limLow>
                            <m:limLow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lim>
                          </m:limLow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⁡[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=1]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90CA721-3CC7-830B-E874-8C0832B3C5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79" y="5194266"/>
                <a:ext cx="7905927" cy="6278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434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738D7-6F45-7F27-B392-B38D1D2B3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4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 Indistinguishability = Unpredictability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256B11-D972-84B7-0CEB-BDABEF2FFFAE}"/>
                  </a:ext>
                </a:extLst>
              </p:cNvPr>
              <p:cNvSpPr txBox="1"/>
              <p:nvPr/>
            </p:nvSpPr>
            <p:spPr>
              <a:xfrm>
                <a:off x="4644008" y="878757"/>
                <a:ext cx="62981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256B11-D972-84B7-0CEB-BDABEF2FFF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878757"/>
                <a:ext cx="62981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9FDAC174-4DA0-4A2B-FBAD-957D5622822A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28162" y="1976093"/>
                <a:ext cx="8776048" cy="131657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Suppose there is a p.p.t. predictor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, and non-negligible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𝛿</m:t>
                    </m:r>
                  </m:oMath>
                </a14:m>
                <a:r>
                  <a:rPr lang="en-US" alt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en-US" alt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s.t.</a:t>
                </a:r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l" fontAlgn="auto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en-US" sz="2400" b="0" i="0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en-US" sz="2400" b="0" dirty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en-US" sz="2400" b="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altLang="en-US" sz="24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i="1" dirty="0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lang="en-US" altLang="en-US" sz="2400" b="0" i="1" dirty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2400" b="0" i="1" dirty="0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altLang="en-US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b="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sz="2400" b="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prstClr val="black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9FDAC174-4DA0-4A2B-FBAD-957D562282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62" y="1976093"/>
                <a:ext cx="8776048" cy="1316571"/>
              </a:xfrm>
              <a:prstGeom prst="rect">
                <a:avLst/>
              </a:prstGeom>
              <a:blipFill>
                <a:blip r:embed="rId3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3">
            <a:extLst>
              <a:ext uri="{FF2B5EF4-FFF2-40B4-BE49-F238E27FC236}">
                <a16:creationId xmlns:a16="http://schemas.microsoft.com/office/drawing/2014/main" id="{DE453EC8-07D2-314E-531E-036FBF220363}"/>
              </a:ext>
            </a:extLst>
          </p:cNvPr>
          <p:cNvSpPr txBox="1">
            <a:spLocks noChangeArrowheads="1"/>
          </p:cNvSpPr>
          <p:nvPr/>
        </p:nvSpPr>
        <p:spPr>
          <a:xfrm>
            <a:off x="250941" y="1508919"/>
            <a:ext cx="453650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Calibri"/>
                <a:ea typeface="American Typewriter" charset="0"/>
                <a:cs typeface="American Typewriter" charset="0"/>
              </a:rPr>
              <a:t>Proof: </a:t>
            </a:r>
            <a:r>
              <a:rPr lang="en-US" altLang="en-US" sz="2800" b="1" dirty="0">
                <a:solidFill>
                  <a:srgbClr val="0000FF"/>
                </a:solidFill>
                <a:latin typeface="Calibri"/>
                <a:ea typeface="American Typewriter" charset="0"/>
                <a:cs typeface="American Typewriter" charset="0"/>
              </a:rPr>
              <a:t>Contrapositive</a:t>
            </a:r>
            <a:endParaRPr lang="en-US" altLang="en-US" sz="2800" b="1" dirty="0">
              <a:solidFill>
                <a:prstClr val="black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F5BD9B0D-B33C-6164-6EF8-2BE287D93C2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30270" y="3464126"/>
                <a:ext cx="8776048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𝑦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𝑏</m:t>
                        </m:r>
                      </m:e>
                    </m:d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:</m:t>
                    </m:r>
                  </m:oMath>
                </a14:m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F5BD9B0D-B33C-6164-6EF8-2BE287D93C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70" y="3464126"/>
                <a:ext cx="8776048" cy="428600"/>
              </a:xfrm>
              <a:prstGeom prst="rect">
                <a:avLst/>
              </a:prstGeom>
              <a:blipFill>
                <a:blip r:embed="rId4"/>
                <a:stretch>
                  <a:fillRect l="-1112" t="-14085" b="-35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2B10CEEC-8EED-9277-44D1-F17DD2D18E4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699792" y="3504786"/>
                <a:ext cx="7368480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</a:rPr>
                  <a:t>If 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  <m:d>
                      <m:dPr>
                        <m:ctrlP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merican Typewriter" charset="0"/>
                            <a:cs typeface="American Typewriter" charset="0"/>
                          </a:rPr>
                          <m:t>𝑦</m:t>
                        </m:r>
                      </m:e>
                    </m:d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=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𝑏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 output 1 else 0</a:t>
                </a:r>
              </a:p>
            </p:txBody>
          </p:sp>
        </mc:Choice>
        <mc:Fallback>
          <p:sp>
            <p:nvSpPr>
              <p:cNvPr id="10" name="Rectangle 63">
                <a:extLst>
                  <a:ext uri="{FF2B5EF4-FFF2-40B4-BE49-F238E27FC236}">
                    <a16:creationId xmlns:a16="http://schemas.microsoft.com/office/drawing/2014/main" id="{2B10CEEC-8EED-9277-44D1-F17DD2D18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504786"/>
                <a:ext cx="7368480" cy="428600"/>
              </a:xfrm>
              <a:prstGeom prst="rect">
                <a:avLst/>
              </a:prstGeom>
              <a:blipFill>
                <a:blip r:embed="rId5"/>
                <a:stretch>
                  <a:fillRect l="-1323" t="-17143" b="-3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5DE4DEFE-24D1-B82F-5CF3-8E3A9BFA7324}"/>
              </a:ext>
            </a:extLst>
          </p:cNvPr>
          <p:cNvSpPr/>
          <p:nvPr/>
        </p:nvSpPr>
        <p:spPr bwMode="auto">
          <a:xfrm>
            <a:off x="243684" y="3429001"/>
            <a:ext cx="8724533" cy="576063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64B7FF-F09D-947E-90A8-6A73F8DF19D6}"/>
                  </a:ext>
                </a:extLst>
              </p:cNvPr>
              <p:cNvSpPr/>
              <p:nvPr/>
            </p:nvSpPr>
            <p:spPr>
              <a:xfrm>
                <a:off x="-396552" y="4286627"/>
                <a:ext cx="4896544" cy="5995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en-US" sz="24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en-US" sz="24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alt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alt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864B7FF-F09D-947E-90A8-6A73F8DF19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96552" y="4286627"/>
                <a:ext cx="4896544" cy="599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34E14D-B086-4B1E-0BAE-5717D325D69E}"/>
                  </a:ext>
                </a:extLst>
              </p:cNvPr>
              <p:cNvSpPr txBox="1"/>
              <p:nvPr/>
            </p:nvSpPr>
            <p:spPr>
              <a:xfrm>
                <a:off x="3419872" y="4104848"/>
                <a:ext cx="5232400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US" alt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altLang="en-US" sz="24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en-US" sz="24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Pr</m:t>
                              </m:r>
                            </m:e>
                            <m:lim>
                              <m:r>
                                <a:rPr kumimoji="0" lang="en-US" altLang="en-US" sz="24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altLang="en-US" sz="24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en-US" sz="24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altLang="en-US" sz="24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altLang="en-US" sz="24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en-US" sz="24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𝐹</m:t>
                                  </m:r>
                                  <m:r>
                                    <a:rPr kumimoji="0" lang="en-US" altLang="en-US" sz="24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altLang="en-US" sz="24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kumimoji="0" lang="en-US" altLang="en-US" sz="24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kumimoji="0" lang="en-US" altLang="en-US" sz="24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kumimoji="0" lang="en-US" altLang="en-US" sz="24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  <m:d>
                                <m:dPr>
                                  <m:ctrlPr>
                                    <a:rPr kumimoji="0" lang="en-US" altLang="en-US" sz="24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en-US" sz="24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kumimoji="0" lang="en-US" alt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≥</m:t>
                      </m:r>
                      <m:f>
                        <m:fPr>
                          <m:ctrlPr>
                            <a:rPr kumimoji="0" lang="en-US" alt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en-US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n-US" alt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alt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  <m:r>
                        <a:rPr kumimoji="0" lang="en-US" alt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alt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𝑛</m:t>
                      </m:r>
                      <m:r>
                        <a:rPr kumimoji="0" lang="en-US" altLang="en-US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B34E14D-B086-4B1E-0BAE-5717D325D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104848"/>
                <a:ext cx="5232400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F11970F-83ED-A633-CEDF-21132B65768D}"/>
                  </a:ext>
                </a:extLst>
              </p:cNvPr>
              <p:cNvSpPr/>
              <p:nvPr/>
            </p:nvSpPr>
            <p:spPr>
              <a:xfrm>
                <a:off x="460152" y="5067929"/>
                <a:ext cx="2818656" cy="601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en-US" sz="24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en-US" sz="2400" b="0" i="0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en-US" sz="2400" b="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alt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alt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alt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F11970F-83ED-A633-CEDF-21132B6576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152" y="5067929"/>
                <a:ext cx="2818656" cy="6013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61888C6-82AD-EB56-3220-CDD3AED7B9E0}"/>
                  </a:ext>
                </a:extLst>
              </p:cNvPr>
              <p:cNvSpPr/>
              <p:nvPr/>
            </p:nvSpPr>
            <p:spPr>
              <a:xfrm>
                <a:off x="2414712" y="4853112"/>
                <a:ext cx="2534580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altLang="en-US" sz="2400" b="0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61888C6-82AD-EB56-3220-CDD3AED7B9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4712" y="4853112"/>
                <a:ext cx="2534580" cy="7838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F7A4FE9-724E-238D-AF21-B830E561225C}"/>
                  </a:ext>
                </a:extLst>
              </p:cNvPr>
              <p:cNvSpPr/>
              <p:nvPr/>
            </p:nvSpPr>
            <p:spPr>
              <a:xfrm>
                <a:off x="347853" y="5818695"/>
                <a:ext cx="8592310" cy="6278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2400" b="0" dirty="0"/>
                  <a:t>So: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|</m:t>
                        </m:r>
                        <m:limLow>
                          <m:limLowPr>
                            <m:ctrl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limLow>
                          <m:limLow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lim>
                        </m:limLow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=1]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|≥</m:t>
                    </m:r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F7A4FE9-724E-238D-AF21-B830E56122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53" y="5818695"/>
                <a:ext cx="8592310" cy="627801"/>
              </a:xfrm>
              <a:prstGeom prst="rect">
                <a:avLst/>
              </a:prstGeom>
              <a:blipFill>
                <a:blip r:embed="rId10"/>
                <a:stretch>
                  <a:fillRect l="-1064" t="-294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51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2" grpId="0" animBg="1"/>
      <p:bldP spid="15" grpId="0"/>
      <p:bldP spid="19" grpId="0"/>
      <p:bldP spid="20" grpId="0"/>
      <p:bldP spid="21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D30084-EC33-7D30-088C-3309D60A0B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BF3680-4418-AAC2-4EAA-C586FAB06374}"/>
                  </a:ext>
                </a:extLst>
              </p:cNvPr>
              <p:cNvSpPr txBox="1"/>
              <p:nvPr/>
            </p:nvSpPr>
            <p:spPr>
              <a:xfrm>
                <a:off x="4603295" y="838413"/>
                <a:ext cx="62981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⇐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BF3680-4418-AAC2-4EAA-C586FAB06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295" y="838413"/>
                <a:ext cx="62981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9BBF8AB2-C71B-7835-08A2-3E12940D7112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28162" y="1976093"/>
                <a:ext cx="8776048" cy="131657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Suppose there is a p.p.t. distinguisher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𝐷</m:t>
                    </m:r>
                  </m:oMath>
                </a14:m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, and non-negligible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𝛿</m:t>
                    </m:r>
                  </m:oMath>
                </a14:m>
                <a:r>
                  <a:rPr lang="en-US" altLang="en-US" sz="2400" i="1" dirty="0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  </a:t>
                </a:r>
                <a:r>
                  <a:rPr lang="en-US" altLang="en-US" sz="2400" dirty="0" err="1">
                    <a:solidFill>
                      <a:prstClr val="black"/>
                    </a:solidFill>
                    <a:latin typeface="Cambria Math" panose="02040503050406030204" pitchFamily="18" charset="0"/>
                  </a:rPr>
                  <a:t>s.t.</a:t>
                </a:r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algn="l" fontAlgn="auto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|</m:t>
                          </m:r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limLow>
                            <m:limLow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lim>
                          </m:limLow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⁡[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=1]</m:t>
                          </m:r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|≥</m:t>
                      </m:r>
                      <m:r>
                        <a:rPr lang="en-US" altLang="en-US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en-US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2400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>
                  <a:solidFill>
                    <a:prstClr val="black"/>
                  </a:solidFill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6" name="Rectangle 63">
                <a:extLst>
                  <a:ext uri="{FF2B5EF4-FFF2-40B4-BE49-F238E27FC236}">
                    <a16:creationId xmlns:a16="http://schemas.microsoft.com/office/drawing/2014/main" id="{9BBF8AB2-C71B-7835-08A2-3E12940D7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62" y="1976093"/>
                <a:ext cx="8776048" cy="1316571"/>
              </a:xfrm>
              <a:prstGeom prst="rect">
                <a:avLst/>
              </a:prstGeom>
              <a:blipFill>
                <a:blip r:embed="rId3"/>
                <a:stretch>
                  <a:fillRect l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3">
            <a:extLst>
              <a:ext uri="{FF2B5EF4-FFF2-40B4-BE49-F238E27FC236}">
                <a16:creationId xmlns:a16="http://schemas.microsoft.com/office/drawing/2014/main" id="{4B3FA3D6-4286-1CBE-00B4-384C30C8562A}"/>
              </a:ext>
            </a:extLst>
          </p:cNvPr>
          <p:cNvSpPr txBox="1">
            <a:spLocks noChangeArrowheads="1"/>
          </p:cNvSpPr>
          <p:nvPr/>
        </p:nvSpPr>
        <p:spPr>
          <a:xfrm>
            <a:off x="250941" y="1508919"/>
            <a:ext cx="4536504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en-US" sz="2800" b="1" dirty="0">
                <a:solidFill>
                  <a:prstClr val="black"/>
                </a:solidFill>
                <a:latin typeface="Calibri"/>
                <a:ea typeface="American Typewriter" charset="0"/>
                <a:cs typeface="American Typewriter" charset="0"/>
              </a:rPr>
              <a:t>Proof: </a:t>
            </a:r>
            <a:r>
              <a:rPr lang="en-US" altLang="en-US" sz="2800" b="1" dirty="0">
                <a:solidFill>
                  <a:srgbClr val="0000FF"/>
                </a:solidFill>
                <a:latin typeface="Calibri"/>
                <a:ea typeface="American Typewriter" charset="0"/>
                <a:cs typeface="American Typewriter" charset="0"/>
              </a:rPr>
              <a:t>Contrapositive</a:t>
            </a:r>
            <a:endParaRPr lang="en-US" altLang="en-US" sz="2800" b="1" dirty="0">
              <a:solidFill>
                <a:prstClr val="black"/>
              </a:solidFill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6029EC7A-8B59-CA38-2096-19CF3CD003B1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30270" y="3464126"/>
                <a:ext cx="8776048" cy="428600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 fontAlgn="auto">
                  <a:spcAft>
                    <a:spcPts val="0"/>
                  </a:spcAft>
                </a:pPr>
                <a:r>
                  <a:rPr lang="en-US" altLang="en-US" sz="2400" dirty="0">
                    <a:solidFill>
                      <a:prstClr val="black"/>
                    </a:solidFill>
                    <a:latin typeface="Calibri"/>
                    <a:ea typeface="American Typewriter" charset="0"/>
                    <a:cs typeface="American Typewriter" charset="0"/>
                  </a:rPr>
                  <a:t>Consider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𝑃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(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𝑦</m:t>
                    </m:r>
                    <m:r>
                      <a:rPr lang="en-US" alt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):</m:t>
                    </m:r>
                  </m:oMath>
                </a14:m>
                <a:endParaRPr lang="en-US" altLang="en-US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6029EC7A-8B59-CA38-2096-19CF3CD00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70" y="3464126"/>
                <a:ext cx="8776048" cy="428600"/>
              </a:xfrm>
              <a:prstGeom prst="rect">
                <a:avLst/>
              </a:prstGeom>
              <a:blipFill>
                <a:blip r:embed="rId4"/>
                <a:stretch>
                  <a:fillRect l="-1112" t="-14085" b="-35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B86BE2F2-B3AB-C41F-5A5F-24FE5A6AC57C}"/>
              </a:ext>
            </a:extLst>
          </p:cNvPr>
          <p:cNvSpPr/>
          <p:nvPr/>
        </p:nvSpPr>
        <p:spPr bwMode="auto">
          <a:xfrm>
            <a:off x="243684" y="3429001"/>
            <a:ext cx="8724533" cy="576063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0D4574-9CC6-2306-900F-05C8BD7EB112}"/>
                  </a:ext>
                </a:extLst>
              </p:cNvPr>
              <p:cNvSpPr txBox="1"/>
              <p:nvPr/>
            </p:nvSpPr>
            <p:spPr>
              <a:xfrm>
                <a:off x="2267744" y="3465951"/>
                <a:ext cx="641905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 ← {0, 1} </m:t>
                    </m:r>
                  </m:oMath>
                </a14:m>
                <a:r>
                  <a:rPr lang="en-US" sz="2400" dirty="0"/>
                  <a:t>: If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 = 1</m:t>
                    </m:r>
                  </m:oMath>
                </a14:m>
                <a:r>
                  <a:rPr lang="en-US" sz="2400" dirty="0"/>
                  <a:t> output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400" dirty="0"/>
                  <a:t> else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E0D4574-9CC6-2306-900F-05C8BD7EB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465951"/>
                <a:ext cx="6419056" cy="461665"/>
              </a:xfrm>
              <a:prstGeom prst="rect">
                <a:avLst/>
              </a:prstGeom>
              <a:blipFill>
                <a:blip r:embed="rId5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itle 1">
            <a:extLst>
              <a:ext uri="{FF2B5EF4-FFF2-40B4-BE49-F238E27FC236}">
                <a16:creationId xmlns:a16="http://schemas.microsoft.com/office/drawing/2014/main" id="{C8B2DDD7-4D9E-E97B-283B-C171A2ADF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84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 Indistinguishability = Unpredictability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EBF249-7B85-6145-BD6C-4191A53753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6586" y="4277977"/>
                <a:ext cx="9252519" cy="1237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5pPr>
                <a:lvl6pPr marL="25146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en-US" sz="2400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alt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en-US" sz="2400" b="0" i="1" dirty="0">
                    <a:latin typeface="Cambria Math" panose="02040503050406030204" pitchFamily="18" charset="0"/>
                  </a:rPr>
                  <a:t>, </a:t>
                </a:r>
                <a:r>
                  <a:rPr lang="en-US" altLang="en-US" sz="2400" dirty="0"/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ba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400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altLang="en-US" sz="24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i="1" dirty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</a:rPr>
                                  <m:t>,¬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en-US" sz="2400" i="1" dirty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en-US" altLang="en-US" sz="2400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alt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400" b="0" i="1" dirty="0">
                    <a:latin typeface="Cambria Math" panose="02040503050406030204" pitchFamily="18" charset="0"/>
                  </a:rPr>
                  <a:t>, 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en-US" sz="240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alt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400" b="0" i="1" dirty="0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en-US" altLang="en-US" sz="24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400" b="0" i="1" dirty="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en-US" sz="2400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2400" b="0" i="1" dirty="0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altLang="en-US" sz="2400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en-US" sz="2400" b="0" i="1" dirty="0">
                    <a:latin typeface="Cambria Math" panose="02040503050406030204" pitchFamily="18" charset="0"/>
                  </a:rPr>
                  <a:t>.    </a:t>
                </a:r>
                <a:endParaRPr lang="en-US" altLang="ja-JP" sz="24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altLang="ja-JP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0" indent="0">
                  <a:spcAft>
                    <a:spcPts val="1200"/>
                  </a:spcAft>
                  <a:buNone/>
                </a:pPr>
                <a:endParaRPr lang="en-US" altLang="en-US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DEBF249-7B85-6145-BD6C-4191A5375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586" y="4277977"/>
                <a:ext cx="9252519" cy="1237100"/>
              </a:xfrm>
              <a:prstGeom prst="rect">
                <a:avLst/>
              </a:prstGeom>
              <a:blipFill>
                <a:blip r:embed="rId6"/>
                <a:stretch>
                  <a:fillRect l="-198" t="-49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EC261-2F41-5B6B-E792-E5274FA1AC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6586" y="5377688"/>
                <a:ext cx="9468544" cy="865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5pPr>
                <a:lvl6pPr marL="25146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altLang="ja-JP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Claim:   </a:t>
                </a:r>
                <a14:m>
                  <m:oMath xmlns:m="http://schemas.openxmlformats.org/officeDocument/2006/math">
                    <m:r>
                      <a:rPr lang="en-US" altLang="ja-JP" sz="24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𝑞</m:t>
                    </m:r>
                    <m:r>
                      <a:rPr lang="en-US" altLang="ja-JP" sz="24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altLang="ja-JP" sz="24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altLang="ja-JP" sz="24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altLang="ja-JP" sz="2400" b="0" i="1" kern="0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altLang="ja-JP" sz="24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US" altLang="ja-JP" sz="24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en-US" altLang="ja-JP" sz="24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bar>
                      <m:barPr>
                        <m:pos m:val="top"/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bar>
                  </m:oMath>
                </a14:m>
                <a:r>
                  <a:rPr lang="en-US" altLang="ja-JP" sz="2400" kern="0" dirty="0">
                    <a:latin typeface="Cambria Math" panose="02040503050406030204" pitchFamily="18" charset="0"/>
                    <a:cs typeface="Calibri" panose="020F0502020204030204" pitchFamily="34" charset="0"/>
                  </a:rPr>
                  <a:t>)</a:t>
                </a:r>
                <a:endParaRPr lang="en-US" altLang="ja-JP" sz="2400" kern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F4EC261-2F41-5B6B-E792-E5274FA1A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586" y="5377688"/>
                <a:ext cx="9468544" cy="865019"/>
              </a:xfrm>
              <a:prstGeom prst="rect">
                <a:avLst/>
              </a:prstGeom>
              <a:blipFill>
                <a:blip r:embed="rId7"/>
                <a:stretch>
                  <a:fillRect l="-10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3193FD-D25D-D130-0F1F-A57EC4F1C7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6586" y="6105318"/>
                <a:ext cx="9468544" cy="865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MS PGothic" pitchFamily="34" charset="-128"/>
                    <a:cs typeface="MS PGothic" charset="0"/>
                  </a:defRPr>
                </a:lvl5pPr>
                <a:lvl6pPr marL="25146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0" fontAlgn="base" latinLnBrk="0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Aft>
                    <a:spcPts val="1200"/>
                  </a:spcAft>
                  <a:buNone/>
                </a:pPr>
                <a:r>
                  <a:rPr lang="en-US" altLang="ja-JP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Corollary:   </a:t>
                </a:r>
                <a14:m>
                  <m:oMath xmlns:m="http://schemas.openxmlformats.org/officeDocument/2006/math">
                    <m:r>
                      <a:rPr lang="en-US" altLang="ja-JP" sz="24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ja-JP" sz="24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𝑝</m:t>
                    </m:r>
                    <m:r>
                      <a:rPr lang="en-US" altLang="ja-JP" sz="2400" b="0" i="1" kern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</m:t>
                    </m:r>
                    <m:bar>
                      <m:barPr>
                        <m:pos m:val="top"/>
                        <m:ctrlPr>
                          <a:rPr lang="en-US" altLang="en-US" sz="2400" i="1" dirty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altLang="en-US" sz="2400" i="1" dirty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ba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400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sz="2400" kern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33193FD-D25D-D130-0F1F-A57EC4F1C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6586" y="6105318"/>
                <a:ext cx="9468544" cy="865019"/>
              </a:xfrm>
              <a:prstGeom prst="rect">
                <a:avLst/>
              </a:prstGeom>
              <a:blipFill>
                <a:blip r:embed="rId8"/>
                <a:stretch>
                  <a:fillRect l="-1030" t="-567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086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2" grpId="0" animBg="1"/>
      <p:bldP spid="4" grpId="0"/>
      <p:bldP spid="16" grpId="0"/>
      <p:bldP spid="18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2860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891637"/>
                </a:solidFill>
                <a:effectLst/>
                <a:uLnTx/>
                <a:uFillTx/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Analysis of the Predictor </a:t>
            </a:r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891637"/>
              </a:solidFill>
              <a:effectLst/>
              <a:uLnTx/>
              <a:uFillTx/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60CDFA6-388D-2D41-ADEF-DEB3668E508F}"/>
                  </a:ext>
                </a:extLst>
              </p:cNvPr>
              <p:cNvSpPr/>
              <p:nvPr/>
            </p:nvSpPr>
            <p:spPr>
              <a:xfrm>
                <a:off x="179512" y="1109109"/>
                <a:ext cx="2952328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60CDFA6-388D-2D41-ADEF-DEB3668E50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09109"/>
                <a:ext cx="2952328" cy="430887"/>
              </a:xfrm>
              <a:prstGeom prst="rect">
                <a:avLst/>
              </a:prstGeom>
              <a:blipFill>
                <a:blip r:embed="rId3"/>
                <a:stretch>
                  <a:fillRect l="-206"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72A04BB-F40D-EA47-A344-EC281482F3F1}"/>
                  </a:ext>
                </a:extLst>
              </p:cNvPr>
              <p:cNvSpPr/>
              <p:nvPr/>
            </p:nvSpPr>
            <p:spPr>
              <a:xfrm>
                <a:off x="-108520" y="1548884"/>
                <a:ext cx="982315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2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2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altLang="en-US" sz="2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200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en-US" sz="2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2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=1| </m:t>
                              </m:r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alt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func>
                            <m:funcPr>
                              <m:ctrlPr>
                                <a:rPr kumimoji="0" lang="en-US" sz="2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kumimoji="0" lang="en-US" sz="2200" b="0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kumimoji="0" lang="en-US" sz="22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a:rPr lang="en-US" altLang="en-US" sz="2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altLang="en-US" sz="2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sz="2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sz="2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</m:e>
                      </m:func>
                    </m:oMath>
                  </m:oMathPara>
                </a14:m>
                <a:endParaRPr kumimoji="0" lang="en-US" sz="2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en-US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altLang="en-US" sz="2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en-US" sz="22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altLang="en-US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altLang="en-US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| </m:t>
                              </m:r>
                              <m: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alt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func>
                            <m:funcPr>
                              <m:ctrlPr>
                                <a:rPr lang="en-US" sz="22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2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en-US" altLang="en-US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altLang="en-US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en-US" sz="22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 </m:t>
                          </m:r>
                        </m:e>
                      </m:func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72A04BB-F40D-EA47-A344-EC281482F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1548884"/>
                <a:ext cx="9823159" cy="769441"/>
              </a:xfrm>
              <a:prstGeom prst="rect">
                <a:avLst/>
              </a:prstGeom>
              <a:blipFill>
                <a:blip r:embed="rId4"/>
                <a:stretch>
                  <a:fillRect b="-8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54F5AB3-7DA1-9A4A-AE64-29EBD9EA1A6E}"/>
                  </a:ext>
                </a:extLst>
              </p:cNvPr>
              <p:cNvSpPr/>
              <p:nvPr/>
            </p:nvSpPr>
            <p:spPr>
              <a:xfrm>
                <a:off x="323528" y="2606746"/>
                <a:ext cx="8737974" cy="5704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en-US" alt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=1| 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en-US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en-US" alt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 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alt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alt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alt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54F5AB3-7DA1-9A4A-AE64-29EBD9EA1A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606746"/>
                <a:ext cx="8737974" cy="57041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AC61D0B8-AE8B-5148-B6E2-7893695B7A0B}"/>
              </a:ext>
            </a:extLst>
          </p:cNvPr>
          <p:cNvSpPr/>
          <p:nvPr/>
        </p:nvSpPr>
        <p:spPr>
          <a:xfrm>
            <a:off x="8388424" y="6380100"/>
            <a:ext cx="374993" cy="3919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A84FD23-97BA-0BA9-F47D-721A55AEE306}"/>
                  </a:ext>
                </a:extLst>
              </p:cNvPr>
              <p:cNvSpPr/>
              <p:nvPr/>
            </p:nvSpPr>
            <p:spPr>
              <a:xfrm>
                <a:off x="323528" y="3457876"/>
                <a:ext cx="8737974" cy="5704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en-US" alt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2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en-US" altLang="en-US" sz="2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  <m:r>
                              <a:rPr lang="en-US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en-US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alt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en-US" alt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2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altLang="en-US" sz="2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altLang="en-US" sz="2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en-US" sz="2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en-US" sz="2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en-US" altLang="en-US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=0 </m:t>
                            </m:r>
                          </m:e>
                        </m:d>
                        <m:r>
                          <a:rPr lang="en-US" alt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3A84FD23-97BA-0BA9-F47D-721A55AEE3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457876"/>
                <a:ext cx="8737974" cy="5704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A976776-78FC-7EAA-1841-E828957C872A}"/>
                  </a:ext>
                </a:extLst>
              </p:cNvPr>
              <p:cNvSpPr/>
              <p:nvPr/>
            </p:nvSpPr>
            <p:spPr>
              <a:xfrm>
                <a:off x="323528" y="4633781"/>
                <a:ext cx="8737974" cy="5704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kumimoji="0" lang="en-US" sz="2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0" lang="en-US" sz="2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en-US" alt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2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d>
                                  <m:dPr>
                                    <m:ctrlPr>
                                      <a:rPr lang="en-US" altLang="en-US" sz="2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200" b="0" i="1" smtClean="0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=1</m:t>
                            </m:r>
                            <m:r>
                              <a:rPr lang="en-US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func>
                  </m:oMath>
                </a14:m>
                <a:r>
                  <a:rPr lang="en-US" altLang="en-US" sz="2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1 −</m:t>
                    </m:r>
                    <m:func>
                      <m:funcPr>
                        <m:ctrlPr>
                          <a:rPr lang="en-US" altLang="en-US" sz="22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22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2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  <m:d>
                              <m:dPr>
                                <m:ctrlPr>
                                  <a:rPr 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en-US" alt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en-US" sz="22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altLang="en-US" sz="22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en-US" sz="2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altLang="en-US" sz="2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altLang="en-US" sz="2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en-US" sz="2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en-US" sz="22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en-US" altLang="en-US" sz="22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=1 </m:t>
                            </m:r>
                          </m:e>
                        </m:d>
                        <m:r>
                          <a:rPr lang="en-US" altLang="en-US" sz="22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4A976776-78FC-7EAA-1841-E828957C87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633781"/>
                <a:ext cx="8737974" cy="5704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3AEC857-943F-1AF2-CA84-78B657575888}"/>
                  </a:ext>
                </a:extLst>
              </p:cNvPr>
              <p:cNvSpPr/>
              <p:nvPr/>
            </p:nvSpPr>
            <p:spPr>
              <a:xfrm>
                <a:off x="203013" y="5535242"/>
                <a:ext cx="8737974" cy="726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kumimoji="0" lang="en-US" sz="2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alt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 −</m:t>
                          </m:r>
                          <m:bar>
                            <m:barPr>
                              <m:pos m:val="top"/>
                              <m:ctrlPr>
                                <a:rPr lang="en-US" alt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altLang="en-US" sz="22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bar>
                        </m:e>
                      </m:d>
                      <m:r>
                        <a:rPr lang="en-US" altLang="en-US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alt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en-US" sz="2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en-US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altLang="en-US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altLang="en-US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en-US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en-US" sz="2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3AEC857-943F-1AF2-CA84-78B657575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013" y="5535242"/>
                <a:ext cx="8737974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730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4" grpId="0" animBg="1"/>
      <p:bldP spid="2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1700808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1. Define one-way functions (OWF).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182125" y="2657787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2. Define Hardcore bits (HCB).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E1103BA3-46A2-5843-82A1-58005220889B}"/>
              </a:ext>
            </a:extLst>
          </p:cNvPr>
          <p:cNvSpPr txBox="1">
            <a:spLocks noChangeArrowheads="1"/>
          </p:cNvSpPr>
          <p:nvPr/>
        </p:nvSpPr>
        <p:spPr>
          <a:xfrm>
            <a:off x="161292" y="4661145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4. </a:t>
            </a: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Goldreich-Levin Theorem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every OWF has a HCB.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82125" y="3645024"/>
                <a:ext cx="9217024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3. Show that one-way 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permutations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(OWP)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  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25" y="3645024"/>
                <a:ext cx="9217024" cy="792088"/>
              </a:xfrm>
              <a:prstGeom prst="rect">
                <a:avLst/>
              </a:prstGeom>
              <a:blipFill>
                <a:blip r:embed="rId3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Right 1">
            <a:extLst>
              <a:ext uri="{FF2B5EF4-FFF2-40B4-BE49-F238E27FC236}">
                <a16:creationId xmlns:a16="http://schemas.microsoft.com/office/drawing/2014/main" id="{AB8AEE4D-A16E-3D08-4351-5A86AAE7C803}"/>
              </a:ext>
            </a:extLst>
          </p:cNvPr>
          <p:cNvSpPr/>
          <p:nvPr/>
        </p:nvSpPr>
        <p:spPr>
          <a:xfrm>
            <a:off x="20543" y="3717032"/>
            <a:ext cx="302985" cy="5760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OWP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PRG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7284782-FD4D-084B-A9C0-DFF65B51C863}"/>
              </a:ext>
            </a:extLst>
          </p:cNvPr>
          <p:cNvSpPr/>
          <p:nvPr/>
        </p:nvSpPr>
        <p:spPr>
          <a:xfrm>
            <a:off x="827584" y="2093947"/>
            <a:ext cx="7920880" cy="191111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50993F2-53B5-1B47-8D3D-516981369D6A}"/>
                  </a:ext>
                </a:extLst>
              </p:cNvPr>
              <p:cNvSpPr/>
              <p:nvPr/>
            </p:nvSpPr>
            <p:spPr>
              <a:xfrm>
                <a:off x="914545" y="2313746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be a one-way permutation,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an associated hardcore predicate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50993F2-53B5-1B47-8D3D-516981369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45" y="2313746"/>
                <a:ext cx="7905927" cy="830997"/>
              </a:xfrm>
              <a:prstGeom prst="rect">
                <a:avLst/>
              </a:prstGeom>
              <a:blipFill>
                <a:blip r:embed="rId4"/>
                <a:stretch>
                  <a:fillRect l="-1284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B1C85745-A5D8-1840-8794-0B0F063981B2}"/>
              </a:ext>
            </a:extLst>
          </p:cNvPr>
          <p:cNvSpPr/>
          <p:nvPr/>
        </p:nvSpPr>
        <p:spPr>
          <a:xfrm>
            <a:off x="827584" y="1628800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B8CFB25-8100-AE42-8D09-FFAF11C3F335}"/>
                  </a:ext>
                </a:extLst>
              </p:cNvPr>
              <p:cNvSpPr/>
              <p:nvPr/>
            </p:nvSpPr>
            <p:spPr>
              <a:xfrm>
                <a:off x="899592" y="3284984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Then, define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|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B8CFB25-8100-AE42-8D09-FFAF11C3F3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284984"/>
                <a:ext cx="7905927" cy="461665"/>
              </a:xfrm>
              <a:prstGeom prst="rect">
                <a:avLst/>
              </a:prstGeom>
              <a:blipFill>
                <a:blip r:embed="rId5"/>
                <a:stretch>
                  <a:fillRect l="-1124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/>
              <p:nvPr/>
            </p:nvSpPr>
            <p:spPr>
              <a:xfrm>
                <a:off x="804719" y="447602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Theorem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 PRG assuming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permutation.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19" y="4476021"/>
                <a:ext cx="7905927" cy="461665"/>
              </a:xfrm>
              <a:prstGeom prst="rect">
                <a:avLst/>
              </a:prstGeom>
              <a:blipFill>
                <a:blip r:embed="rId6"/>
                <a:stretch>
                  <a:fillRect l="-1122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649FB44-E8D1-554F-9F3B-E69962141E4E}"/>
                  </a:ext>
                </a:extLst>
              </p:cNvPr>
              <p:cNvSpPr/>
              <p:nvPr/>
            </p:nvSpPr>
            <p:spPr>
              <a:xfrm>
                <a:off x="842537" y="5229200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(Note that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stretches by one bit. We already know how to turn this into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that stretches to any poly number of bits.)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649FB44-E8D1-554F-9F3B-E69962141E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537" y="5229200"/>
                <a:ext cx="7905927" cy="830997"/>
              </a:xfrm>
              <a:prstGeom prst="rect">
                <a:avLst/>
              </a:prstGeom>
              <a:blipFill>
                <a:blip r:embed="rId7"/>
                <a:stretch>
                  <a:fillRect l="-1124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66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OWP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89163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 Unicode MS" pitchFamily="34" charset="-128"/>
                      </a:rPr>
                      <m:t>⇒</m:t>
                    </m:r>
                  </m:oMath>
                </a14:m>
                <a:r>
                  <a:rPr lang="en-US" sz="4000" b="1" dirty="0">
                    <a:solidFill>
                      <a:srgbClr val="891637"/>
                    </a:solidFill>
                    <a:latin typeface="Calibri" panose="020F0502020204030204" pitchFamily="34" charset="0"/>
                    <a:ea typeface="Cambria Math" pitchFamily="18" charset="0"/>
                    <a:cs typeface="Arial Unicode MS" pitchFamily="34" charset="-128"/>
                  </a:rPr>
                  <a:t> PRG</a:t>
                </a:r>
                <a:endParaRPr lang="en-US" sz="2400" i="1" dirty="0">
                  <a:solidFill>
                    <a:srgbClr val="891637"/>
                  </a:solidFill>
                  <a:latin typeface="Calibri" panose="020F0502020204030204" pitchFamily="34" charset="0"/>
                  <a:ea typeface="Cambria Math" pitchFamily="18" charset="0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Subtitle 1">
                <a:extLst>
                  <a:ext uri="{FF2B5EF4-FFF2-40B4-BE49-F238E27FC236}">
                    <a16:creationId xmlns:a16="http://schemas.microsoft.com/office/drawing/2014/main" id="{D0BCA042-7756-9C4E-952E-DD3DD09C5B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3" y="476672"/>
                <a:ext cx="8712968" cy="792088"/>
              </a:xfrm>
              <a:prstGeom prst="rect">
                <a:avLst/>
              </a:prstGeom>
              <a:blipFill>
                <a:blip r:embed="rId3"/>
                <a:stretch>
                  <a:fillRect t="-12698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7284782-FD4D-084B-A9C0-DFF65B51C863}"/>
              </a:ext>
            </a:extLst>
          </p:cNvPr>
          <p:cNvSpPr/>
          <p:nvPr/>
        </p:nvSpPr>
        <p:spPr>
          <a:xfrm>
            <a:off x="827584" y="2093947"/>
            <a:ext cx="7920880" cy="191111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50993F2-53B5-1B47-8D3D-516981369D6A}"/>
                  </a:ext>
                </a:extLst>
              </p:cNvPr>
              <p:cNvSpPr/>
              <p:nvPr/>
            </p:nvSpPr>
            <p:spPr>
              <a:xfrm>
                <a:off x="914545" y="2313746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be a one-way permutation,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an associated hardcore predicate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50993F2-53B5-1B47-8D3D-516981369D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45" y="2313746"/>
                <a:ext cx="7905927" cy="830997"/>
              </a:xfrm>
              <a:prstGeom prst="rect">
                <a:avLst/>
              </a:prstGeom>
              <a:blipFill>
                <a:blip r:embed="rId4"/>
                <a:stretch>
                  <a:fillRect l="-1284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B1C85745-A5D8-1840-8794-0B0F063981B2}"/>
              </a:ext>
            </a:extLst>
          </p:cNvPr>
          <p:cNvSpPr/>
          <p:nvPr/>
        </p:nvSpPr>
        <p:spPr>
          <a:xfrm>
            <a:off x="827584" y="1628800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CONSTRUCTION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B8CFB25-8100-AE42-8D09-FFAF11C3F335}"/>
                  </a:ext>
                </a:extLst>
              </p:cNvPr>
              <p:cNvSpPr/>
              <p:nvPr/>
            </p:nvSpPr>
            <p:spPr>
              <a:xfrm>
                <a:off x="899592" y="3284984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/>
                  <a:t>Then, define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i="1" dirty="0"/>
                  <a:t> .</a:t>
                </a: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B8CFB25-8100-AE42-8D09-FFAF11C3F3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284984"/>
                <a:ext cx="7905927" cy="461665"/>
              </a:xfrm>
              <a:prstGeom prst="rect">
                <a:avLst/>
              </a:prstGeom>
              <a:blipFill>
                <a:blip r:embed="rId5"/>
                <a:stretch>
                  <a:fillRect l="-123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/>
              <p:nvPr/>
            </p:nvSpPr>
            <p:spPr>
              <a:xfrm>
                <a:off x="804719" y="447602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Theorem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is a PRG assuming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is a one-way permutation.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3188E1-E042-0544-ACD5-6554C989B2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19" y="4476021"/>
                <a:ext cx="7905927" cy="461665"/>
              </a:xfrm>
              <a:prstGeom prst="rect">
                <a:avLst/>
              </a:prstGeom>
              <a:blipFill>
                <a:blip r:embed="rId6"/>
                <a:stretch>
                  <a:fillRect l="-1122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B13DBC13-0084-E948-BB13-30316C1DF23B}"/>
              </a:ext>
            </a:extLst>
          </p:cNvPr>
          <p:cNvSpPr/>
          <p:nvPr/>
        </p:nvSpPr>
        <p:spPr>
          <a:xfrm>
            <a:off x="842537" y="5068634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Proof:  </a:t>
            </a:r>
            <a:r>
              <a:rPr lang="en-US" sz="2400" dirty="0"/>
              <a:t>Use indistinguishability definition of hardcore bits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DF9D4E-ECA7-E1A3-8894-1095039687E7}"/>
                  </a:ext>
                </a:extLst>
              </p:cNvPr>
              <p:cNvSpPr txBox="1"/>
              <p:nvPr/>
            </p:nvSpPr>
            <p:spPr>
              <a:xfrm>
                <a:off x="2915816" y="5623027"/>
                <a:ext cx="4572000" cy="5091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b="0" i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DF9D4E-ECA7-E1A3-8894-109503968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5623027"/>
                <a:ext cx="4572000" cy="5091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>
            <a:extLst>
              <a:ext uri="{FF2B5EF4-FFF2-40B4-BE49-F238E27FC236}">
                <a16:creationId xmlns:a16="http://schemas.microsoft.com/office/drawing/2014/main" id="{A979C08A-A6E6-055B-57BF-B00DE153C8E7}"/>
              </a:ext>
            </a:extLst>
          </p:cNvPr>
          <p:cNvSpPr/>
          <p:nvPr/>
        </p:nvSpPr>
        <p:spPr>
          <a:xfrm rot="16200000">
            <a:off x="3787121" y="5486218"/>
            <a:ext cx="129602" cy="14401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A5ACC7-5E06-688B-2047-333C0950F63F}"/>
                  </a:ext>
                </a:extLst>
              </p:cNvPr>
              <p:cNvSpPr txBox="1"/>
              <p:nvPr/>
            </p:nvSpPr>
            <p:spPr>
              <a:xfrm>
                <a:off x="3134461" y="6280392"/>
                <a:ext cx="127788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d>
                        <m:d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3A5ACC7-5E06-688B-2047-333C0950F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4461" y="6280392"/>
                <a:ext cx="1277888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eft Brace 15">
            <a:extLst>
              <a:ext uri="{FF2B5EF4-FFF2-40B4-BE49-F238E27FC236}">
                <a16:creationId xmlns:a16="http://schemas.microsoft.com/office/drawing/2014/main" id="{DFC6CB3B-E057-35F9-2B19-05BC23513D30}"/>
              </a:ext>
            </a:extLst>
          </p:cNvPr>
          <p:cNvSpPr/>
          <p:nvPr/>
        </p:nvSpPr>
        <p:spPr>
          <a:xfrm rot="16200000">
            <a:off x="5663808" y="5590635"/>
            <a:ext cx="138895" cy="12778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F2A6AA-7291-D4DD-5A12-5BD25294D73C}"/>
                  </a:ext>
                </a:extLst>
              </p:cNvPr>
              <p:cNvSpPr txBox="1"/>
              <p:nvPr/>
            </p:nvSpPr>
            <p:spPr>
              <a:xfrm>
                <a:off x="4757682" y="6326558"/>
                <a:ext cx="30546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:r>
                  <a:rPr lang="en-US" dirty="0"/>
                  <a:t>     uniform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3F2A6AA-7291-D4DD-5A12-5BD25294D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682" y="6326558"/>
                <a:ext cx="3054678" cy="369332"/>
              </a:xfrm>
              <a:prstGeom prst="rect">
                <a:avLst/>
              </a:prstGeom>
              <a:blipFill>
                <a:blip r:embed="rId9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629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  <p:bldP spid="11" grpId="0" animBg="1"/>
      <p:bldP spid="15" grpId="0"/>
      <p:bldP spid="16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Today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197732" y="1692799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1. Define one-way functions (OWF).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200345" y="2649778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2. Define Hardcore bits (HCB).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E1103BA3-46A2-5843-82A1-58005220889B}"/>
              </a:ext>
            </a:extLst>
          </p:cNvPr>
          <p:cNvSpPr txBox="1">
            <a:spLocks noChangeArrowheads="1"/>
          </p:cNvSpPr>
          <p:nvPr/>
        </p:nvSpPr>
        <p:spPr>
          <a:xfrm>
            <a:off x="179512" y="4653136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4. </a:t>
            </a: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Goldreich-Levin Theorem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every OWF has a HCB.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00345" y="3637015"/>
                <a:ext cx="9217024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3. Show that one-way 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permutations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(OWP)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  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45" y="3637015"/>
                <a:ext cx="9217024" cy="792088"/>
              </a:xfrm>
              <a:prstGeom prst="rect">
                <a:avLst/>
              </a:prstGeom>
              <a:blipFill>
                <a:blip r:embed="rId3"/>
                <a:stretch>
                  <a:fillRect l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44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 Hardcore Predicate for all OWF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D3D720-AC28-7B46-AF2F-69F7C6F7A728}"/>
              </a:ext>
            </a:extLst>
          </p:cNvPr>
          <p:cNvSpPr/>
          <p:nvPr/>
        </p:nvSpPr>
        <p:spPr>
          <a:xfrm>
            <a:off x="683568" y="1772816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Let’s shoot for a </a:t>
            </a:r>
            <a:r>
              <a:rPr lang="en-US" sz="2400" i="1" dirty="0"/>
              <a:t>universal</a:t>
            </a:r>
            <a:r>
              <a:rPr lang="en-US" sz="2400" dirty="0"/>
              <a:t> hardcore predicate.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49A9C4-10C7-D04F-B06F-65AE5FA8312A}"/>
                  </a:ext>
                </a:extLst>
              </p:cNvPr>
              <p:cNvSpPr/>
              <p:nvPr/>
            </p:nvSpPr>
            <p:spPr>
              <a:xfrm>
                <a:off x="698521" y="2535287"/>
                <a:ext cx="83379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i.e., a single predicate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dirty="0"/>
                  <a:t> where it is hard to guess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given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49A9C4-10C7-D04F-B06F-65AE5FA83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21" y="2535287"/>
                <a:ext cx="8337975" cy="461665"/>
              </a:xfrm>
              <a:prstGeom prst="rect">
                <a:avLst/>
              </a:prstGeom>
              <a:blipFill>
                <a:blip r:embed="rId3"/>
                <a:stretch>
                  <a:fillRect l="-106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D2D993D0-2250-0C4C-B068-A2F4A6B73E83}"/>
              </a:ext>
            </a:extLst>
          </p:cNvPr>
          <p:cNvSpPr/>
          <p:nvPr/>
        </p:nvSpPr>
        <p:spPr>
          <a:xfrm>
            <a:off x="683568" y="3501008"/>
            <a:ext cx="8337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Is this possible?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AC1B2B-C50C-DC43-97D7-888BB1156272}"/>
              </a:ext>
            </a:extLst>
          </p:cNvPr>
          <p:cNvSpPr/>
          <p:nvPr/>
        </p:nvSpPr>
        <p:spPr>
          <a:xfrm>
            <a:off x="698521" y="4347229"/>
            <a:ext cx="8337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Turns out the answer is “no”.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92749A-94C1-1F40-9F90-F3D3926BA142}"/>
              </a:ext>
            </a:extLst>
          </p:cNvPr>
          <p:cNvSpPr/>
          <p:nvPr/>
        </p:nvSpPr>
        <p:spPr>
          <a:xfrm>
            <a:off x="661120" y="5318630"/>
            <a:ext cx="8337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So, what is one to do?</a:t>
            </a:r>
          </a:p>
        </p:txBody>
      </p:sp>
    </p:spTree>
    <p:extLst>
      <p:ext uri="{BB962C8B-B14F-4D97-AF65-F5344CB8AC3E}">
        <p14:creationId xmlns:p14="http://schemas.microsoft.com/office/powerpoint/2010/main" val="1234622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Goldreich-Levin (GL)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0898BE-6B79-934B-BBD3-7AC0197B8511}"/>
              </a:ext>
            </a:extLst>
          </p:cNvPr>
          <p:cNvSpPr/>
          <p:nvPr/>
        </p:nvSpPr>
        <p:spPr>
          <a:xfrm>
            <a:off x="683568" y="1556792"/>
            <a:ext cx="7920880" cy="36724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/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→{0,1}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where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  <a:blipFill>
                <a:blip r:embed="rId3"/>
                <a:stretch>
                  <a:fillRect l="-112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/>
              <p:nvPr/>
            </p:nvSpPr>
            <p:spPr>
              <a:xfrm>
                <a:off x="698521" y="2924944"/>
                <a:ext cx="7905927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be a collection of predicates (one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). Then, a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random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hardcore for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every</a:t>
                </a:r>
                <a:r>
                  <a:rPr lang="en-US" sz="2400" dirty="0"/>
                  <a:t> one-way function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. That is, for every one-way function F, every PPT A, there is a negligible function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21" y="2924944"/>
                <a:ext cx="7905927" cy="1569660"/>
              </a:xfrm>
              <a:prstGeom prst="rect">
                <a:avLst/>
              </a:prstGeom>
              <a:blipFill>
                <a:blip r:embed="rId4"/>
                <a:stretch>
                  <a:fillRect l="-1122" t="-1600" r="-801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4069C04-34A8-C043-8C59-7679448C1659}"/>
                  </a:ext>
                </a:extLst>
              </p:cNvPr>
              <p:cNvSpPr/>
              <p:nvPr/>
            </p:nvSpPr>
            <p:spPr>
              <a:xfrm>
                <a:off x="1331640" y="2348880"/>
                <a:ext cx="5446299" cy="462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dirty="0">
                    <a:solidFill>
                      <a:prstClr val="black"/>
                    </a:solidFill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4069C04-34A8-C043-8C59-7679448C16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348880"/>
                <a:ext cx="5446299" cy="462947"/>
              </a:xfrm>
              <a:prstGeom prst="rect">
                <a:avLst/>
              </a:prstGeom>
              <a:blipFill>
                <a:blip r:embed="rId5"/>
                <a:stretch>
                  <a:fillRect t="-124324" b="-19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/>
              <p:nvPr/>
            </p:nvSpPr>
            <p:spPr>
              <a:xfrm>
                <a:off x="626513" y="4365104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13" y="4365104"/>
                <a:ext cx="7905927" cy="783804"/>
              </a:xfrm>
              <a:prstGeom prst="rect">
                <a:avLst/>
              </a:prstGeom>
              <a:blipFill>
                <a:blip r:embed="rId6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085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5D56CBE-BAAC-434D-BE2E-AF02C97FB3B1}"/>
                  </a:ext>
                </a:extLst>
              </p:cNvPr>
              <p:cNvSpPr/>
              <p:nvPr/>
            </p:nvSpPr>
            <p:spPr>
              <a:xfrm>
                <a:off x="2411760" y="2875001"/>
                <a:ext cx="112562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3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5D56CBE-BAAC-434D-BE2E-AF02C97FB3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875001"/>
                <a:ext cx="1125629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22DACF54-CFEB-7041-9561-EEA5A8625E34}"/>
              </a:ext>
            </a:extLst>
          </p:cNvPr>
          <p:cNvSpPr/>
          <p:nvPr/>
        </p:nvSpPr>
        <p:spPr>
          <a:xfrm>
            <a:off x="3599384" y="2967335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Do PRGs exist?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BA30AD-2B9A-776A-6FD8-8489CA40CB5A}"/>
                  </a:ext>
                </a:extLst>
              </p:cNvPr>
              <p:cNvSpPr/>
              <p:nvPr/>
            </p:nvSpPr>
            <p:spPr>
              <a:xfrm>
                <a:off x="2447256" y="4332005"/>
                <a:ext cx="112562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altLang="en-US" sz="36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36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2BA30AD-2B9A-776A-6FD8-8489CA40CB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256" y="4332005"/>
                <a:ext cx="1125629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4B037EF1-AB5E-BE5A-06F0-011800B5C311}"/>
              </a:ext>
            </a:extLst>
          </p:cNvPr>
          <p:cNvSpPr/>
          <p:nvPr/>
        </p:nvSpPr>
        <p:spPr>
          <a:xfrm>
            <a:off x="3680389" y="4424337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Are they necessary for all applications? </a:t>
            </a:r>
          </a:p>
        </p:txBody>
      </p:sp>
    </p:spTree>
    <p:extLst>
      <p:ext uri="{BB962C8B-B14F-4D97-AF65-F5344CB8AC3E}">
        <p14:creationId xmlns:p14="http://schemas.microsoft.com/office/powerpoint/2010/main" val="25237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GL Theorem: Alternative Interpretation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0898BE-6B79-934B-BBD3-7AC0197B8511}"/>
              </a:ext>
            </a:extLst>
          </p:cNvPr>
          <p:cNvSpPr/>
          <p:nvPr/>
        </p:nvSpPr>
        <p:spPr>
          <a:xfrm>
            <a:off x="683568" y="1556792"/>
            <a:ext cx="7920880" cy="367240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/>
              <p:nvPr/>
            </p:nvSpPr>
            <p:spPr>
              <a:xfrm>
                <a:off x="758153" y="1760619"/>
                <a:ext cx="790592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</a:t>
                </a:r>
                <a:r>
                  <a:rPr lang="en-US" sz="2400" b="1" i="1" dirty="0">
                    <a:solidFill>
                      <a:srgbClr val="FF0000"/>
                    </a:solidFill>
                  </a:rPr>
                  <a:t>every</a:t>
                </a:r>
                <a:r>
                  <a:rPr lang="en-US" sz="2400" dirty="0"/>
                  <a:t> one-way function/permutation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, there is a related one-way function/permutation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CF56D4-CAE0-2A4A-B719-C46B5829F7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53" y="1760619"/>
                <a:ext cx="7905927" cy="830997"/>
              </a:xfrm>
              <a:prstGeom prst="rect">
                <a:avLst/>
              </a:prstGeom>
              <a:blipFill>
                <a:blip r:embed="rId3"/>
                <a:stretch>
                  <a:fillRect l="-1122" t="-4478" b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/>
              <p:nvPr/>
            </p:nvSpPr>
            <p:spPr>
              <a:xfrm>
                <a:off x="626513" y="4365104"/>
                <a:ext cx="790592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E54013-CCBE-CB44-8B5E-8C916C651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513" y="4365104"/>
                <a:ext cx="7905927" cy="783804"/>
              </a:xfrm>
              <a:prstGeom prst="rect">
                <a:avLst/>
              </a:prstGeom>
              <a:blipFill>
                <a:blip r:embed="rId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3934DE-C47D-7CB0-0A12-11E8276E950B}"/>
                  </a:ext>
                </a:extLst>
              </p:cNvPr>
              <p:cNvSpPr txBox="1"/>
              <p:nvPr/>
            </p:nvSpPr>
            <p:spPr>
              <a:xfrm>
                <a:off x="3018003" y="2787640"/>
                <a:ext cx="271804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53934DE-C47D-7CB0-0A12-11E8276E95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003" y="2787640"/>
                <a:ext cx="2718048" cy="461665"/>
              </a:xfrm>
              <a:prstGeom prst="rect">
                <a:avLst/>
              </a:prstGeom>
              <a:blipFill>
                <a:blip r:embed="rId5"/>
                <a:stretch>
                  <a:fillRect l="-465" r="-1395" b="-18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9F9287-D639-1502-6265-E19466E94AA2}"/>
                  </a:ext>
                </a:extLst>
              </p:cNvPr>
              <p:cNvSpPr txBox="1"/>
              <p:nvPr/>
            </p:nvSpPr>
            <p:spPr>
              <a:xfrm>
                <a:off x="793231" y="3429000"/>
                <a:ext cx="7686600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which has a </a:t>
                </a:r>
                <a:r>
                  <a:rPr kumimoji="0" lang="en-US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deterministic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hardcore predicate. In particular, the predicate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𝐵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2</m:t>
                    </m:r>
                  </m:oMath>
                </a14:m>
                <a:r>
                  <a:rPr lang="en-US" dirty="0"/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is hardcore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p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09F9287-D639-1502-6265-E19466E94A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231" y="3429000"/>
                <a:ext cx="7686600" cy="830997"/>
              </a:xfrm>
              <a:prstGeom prst="rect">
                <a:avLst/>
              </a:prstGeom>
              <a:blipFill>
                <a:blip r:embed="rId6"/>
                <a:stretch>
                  <a:fillRect l="-1320" t="-757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6EE190E1-EFB9-324A-7C6B-22758DD390F8}"/>
              </a:ext>
            </a:extLst>
          </p:cNvPr>
          <p:cNvSpPr/>
          <p:nvPr/>
        </p:nvSpPr>
        <p:spPr>
          <a:xfrm>
            <a:off x="683568" y="5445224"/>
            <a:ext cx="7905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/>
              <a:t>Key Point</a:t>
            </a:r>
            <a:r>
              <a:rPr lang="en-US" sz="2400" b="1" dirty="0"/>
              <a:t>:  </a:t>
            </a:r>
          </a:p>
          <a:p>
            <a:r>
              <a:rPr lang="en-US" sz="2400" b="1" dirty="0"/>
              <a:t>This statement is </a:t>
            </a:r>
            <a:r>
              <a:rPr lang="en-US" sz="2400" b="1" i="1" dirty="0">
                <a:solidFill>
                  <a:srgbClr val="FF0000"/>
                </a:solidFill>
              </a:rPr>
              <a:t>sufficient</a:t>
            </a:r>
            <a:r>
              <a:rPr lang="en-US" sz="2400" b="1" dirty="0"/>
              <a:t> to construct PRGs from any OWP.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968C97-7E8A-A7CC-3DEE-BDA801783B07}"/>
              </a:ext>
            </a:extLst>
          </p:cNvPr>
          <p:cNvSpPr/>
          <p:nvPr/>
        </p:nvSpPr>
        <p:spPr>
          <a:xfrm>
            <a:off x="4211960" y="1760619"/>
            <a:ext cx="1728192" cy="444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1BB995-D0E4-ACE5-B2B8-DE46222CE1FA}"/>
              </a:ext>
            </a:extLst>
          </p:cNvPr>
          <p:cNvSpPr/>
          <p:nvPr/>
        </p:nvSpPr>
        <p:spPr>
          <a:xfrm>
            <a:off x="2987824" y="2168289"/>
            <a:ext cx="1728192" cy="444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7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of GL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/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Assume for contradiction there is a predictor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  <a:blipFill>
                <a:blip r:embed="rId3"/>
                <a:stretch>
                  <a:fillRect l="-112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4F69D8-427E-2D4E-8C41-EDD5783D2DC3}"/>
                  </a:ext>
                </a:extLst>
              </p:cNvPr>
              <p:cNvSpPr/>
              <p:nvPr/>
            </p:nvSpPr>
            <p:spPr>
              <a:xfrm>
                <a:off x="395536" y="2354185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44F69D8-427E-2D4E-8C41-EDD5783D2D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354185"/>
                <a:ext cx="8712968" cy="783804"/>
              </a:xfrm>
              <a:prstGeom prst="rect">
                <a:avLst/>
              </a:prstGeom>
              <a:blipFill>
                <a:blip r:embed="rId4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2136E2-77E0-9A4E-8391-A7E554F8B102}"/>
                  </a:ext>
                </a:extLst>
              </p:cNvPr>
              <p:cNvSpPr/>
              <p:nvPr/>
            </p:nvSpPr>
            <p:spPr>
              <a:xfrm>
                <a:off x="831649" y="3573016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We will need to show an inverter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2136E2-77E0-9A4E-8391-A7E554F8B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9" y="3573016"/>
                <a:ext cx="7905927" cy="461665"/>
              </a:xfrm>
              <a:prstGeom prst="rect">
                <a:avLst/>
              </a:prstGeom>
              <a:blipFill>
                <a:blip r:embed="rId5"/>
                <a:stretch>
                  <a:fillRect l="-962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21970F-6E3A-C74A-9C55-E94753C777C9}"/>
                  </a:ext>
                </a:extLst>
              </p:cNvPr>
              <p:cNvSpPr/>
              <p:nvPr/>
            </p:nvSpPr>
            <p:spPr>
              <a:xfrm>
                <a:off x="395536" y="4223414"/>
                <a:ext cx="8712968" cy="509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21970F-6E3A-C74A-9C55-E94753C77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23414"/>
                <a:ext cx="8712968" cy="509178"/>
              </a:xfrm>
              <a:prstGeom prst="rect">
                <a:avLst/>
              </a:prstGeom>
              <a:blipFill>
                <a:blip r:embed="rId6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5AD8ED-8EFA-1244-B967-E98A00CEB943}"/>
                  </a:ext>
                </a:extLst>
              </p:cNvPr>
              <p:cNvSpPr/>
              <p:nvPr/>
            </p:nvSpPr>
            <p:spPr>
              <a:xfrm>
                <a:off x="1432355" y="1386660"/>
                <a:ext cx="730115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1E177C"/>
                    </a:solidFill>
                  </a:rPr>
                  <a:t>Let’s make our lives easier: assume a perfect predictor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b="1" dirty="0">
                    <a:solidFill>
                      <a:srgbClr val="1E177C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5AD8ED-8EFA-1244-B967-E98A00CEB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355" y="1386660"/>
                <a:ext cx="7301155" cy="461665"/>
              </a:xfrm>
              <a:prstGeom prst="rect">
                <a:avLst/>
              </a:prstGeom>
              <a:blipFill>
                <a:blip r:embed="rId7"/>
                <a:stretch>
                  <a:fillRect l="-1215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2564904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564904"/>
                <a:ext cx="8712968" cy="461665"/>
              </a:xfrm>
              <a:prstGeom prst="rect">
                <a:avLst/>
              </a:prstGeom>
              <a:blipFill>
                <a:blip r:embed="rId8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9081DF3-21F1-AA4F-AED2-0E4AFB918131}"/>
              </a:ext>
            </a:extLst>
          </p:cNvPr>
          <p:cNvCxnSpPr>
            <a:stCxn id="5" idx="1"/>
          </p:cNvCxnSpPr>
          <p:nvPr/>
        </p:nvCxnSpPr>
        <p:spPr>
          <a:xfrm flipV="1">
            <a:off x="770529" y="2007423"/>
            <a:ext cx="5817695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42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of GL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/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Assume for contradiction there is a predictor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  <a:blipFill>
                <a:blip r:embed="rId3"/>
                <a:stretch>
                  <a:fillRect l="-112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2136E2-77E0-9A4E-8391-A7E554F8B102}"/>
                  </a:ext>
                </a:extLst>
              </p:cNvPr>
              <p:cNvSpPr/>
              <p:nvPr/>
            </p:nvSpPr>
            <p:spPr>
              <a:xfrm>
                <a:off x="831649" y="3573016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inverter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works as follows: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12136E2-77E0-9A4E-8391-A7E554F8B1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9" y="3573016"/>
                <a:ext cx="7905927" cy="461665"/>
              </a:xfrm>
              <a:prstGeom prst="rect">
                <a:avLst/>
              </a:prstGeom>
              <a:blipFill>
                <a:blip r:embed="rId4"/>
                <a:stretch>
                  <a:fillRect l="-962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21970F-6E3A-C74A-9C55-E94753C777C9}"/>
                  </a:ext>
                </a:extLst>
              </p:cNvPr>
              <p:cNvSpPr/>
              <p:nvPr/>
            </p:nvSpPr>
            <p:spPr>
              <a:xfrm>
                <a:off x="1267108" y="4119463"/>
                <a:ext cx="7466402" cy="120032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36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On input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y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runs the predictor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400" dirty="0"/>
                  <a:t> times, on inputs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=100..0,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=010…0</m:t>
                    </m:r>
                  </m:oMath>
                </a14:m>
                <a:r>
                  <a:rPr lang="en-US" sz="2400" dirty="0"/>
                  <a:t>,… are the unit vectors.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C21970F-6E3A-C74A-9C55-E94753C77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108" y="4119463"/>
                <a:ext cx="7466402" cy="1200329"/>
              </a:xfrm>
              <a:prstGeom prst="rect">
                <a:avLst/>
              </a:prstGeom>
              <a:blipFill>
                <a:blip r:embed="rId5"/>
                <a:stretch>
                  <a:fillRect l="-1188" t="-3158" b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5AD8ED-8EFA-1244-B967-E98A00CEB943}"/>
                  </a:ext>
                </a:extLst>
              </p:cNvPr>
              <p:cNvSpPr/>
              <p:nvPr/>
            </p:nvSpPr>
            <p:spPr>
              <a:xfrm>
                <a:off x="1432355" y="1386660"/>
                <a:ext cx="730115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1E177C"/>
                    </a:solidFill>
                  </a:rPr>
                  <a:t>Let’s make our lives easier: assume a perfect predictor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b="1" dirty="0">
                    <a:solidFill>
                      <a:srgbClr val="1E177C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5AD8ED-8EFA-1244-B967-E98A00CEB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355" y="1386660"/>
                <a:ext cx="7301155" cy="461665"/>
              </a:xfrm>
              <a:prstGeom prst="rect">
                <a:avLst/>
              </a:prstGeom>
              <a:blipFill>
                <a:blip r:embed="rId6"/>
                <a:stretch>
                  <a:fillRect l="-1215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2564904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564904"/>
                <a:ext cx="8712968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9081DF3-21F1-AA4F-AED2-0E4AFB918131}"/>
              </a:ext>
            </a:extLst>
          </p:cNvPr>
          <p:cNvCxnSpPr>
            <a:stCxn id="5" idx="1"/>
          </p:cNvCxnSpPr>
          <p:nvPr/>
        </p:nvCxnSpPr>
        <p:spPr>
          <a:xfrm flipV="1">
            <a:off x="770529" y="2007423"/>
            <a:ext cx="5817695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C53124-7F21-3540-98F6-01506782FC5D}"/>
                  </a:ext>
                </a:extLst>
              </p:cNvPr>
              <p:cNvSpPr/>
              <p:nvPr/>
            </p:nvSpPr>
            <p:spPr>
              <a:xfrm>
                <a:off x="831649" y="5805264"/>
                <a:ext cx="7905927" cy="8440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Since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 is perfect, it returns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,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/>
                  <a:t> bit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/>
                  <a:t> invocation.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AC53124-7F21-3540-98F6-01506782FC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9" y="5805264"/>
                <a:ext cx="7905927" cy="844077"/>
              </a:xfrm>
              <a:prstGeom prst="rect">
                <a:avLst/>
              </a:prstGeom>
              <a:blipFill>
                <a:blip r:embed="rId8"/>
                <a:stretch>
                  <a:fillRect l="-962" t="-2941" r="-1603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1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CC2EA7-8136-364D-9A12-AE4BF81DF774}"/>
              </a:ext>
            </a:extLst>
          </p:cNvPr>
          <p:cNvSpPr/>
          <p:nvPr/>
        </p:nvSpPr>
        <p:spPr>
          <a:xfrm>
            <a:off x="770529" y="4194797"/>
            <a:ext cx="7761911" cy="2186356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of GL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/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Assume for contradiction there is a predictor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D16E9A6-C600-9646-9A0B-26FE67DB1A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776591"/>
                <a:ext cx="7905927" cy="461665"/>
              </a:xfrm>
              <a:prstGeom prst="rect">
                <a:avLst/>
              </a:prstGeom>
              <a:blipFill>
                <a:blip r:embed="rId3"/>
                <a:stretch>
                  <a:fillRect l="-1124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812136E2-77E0-9A4E-8391-A7E554F8B102}"/>
              </a:ext>
            </a:extLst>
          </p:cNvPr>
          <p:cNvSpPr/>
          <p:nvPr/>
        </p:nvSpPr>
        <p:spPr>
          <a:xfrm>
            <a:off x="831649" y="3573016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First, we need an </a:t>
            </a:r>
            <a:r>
              <a:rPr lang="en-US" sz="2400" b="1" dirty="0">
                <a:solidFill>
                  <a:srgbClr val="FF0000"/>
                </a:solidFill>
              </a:rPr>
              <a:t>averaging argument</a:t>
            </a:r>
            <a:r>
              <a:rPr lang="en-US" sz="24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5AD8ED-8EFA-1244-B967-E98A00CEB943}"/>
                  </a:ext>
                </a:extLst>
              </p:cNvPr>
              <p:cNvSpPr/>
              <p:nvPr/>
            </p:nvSpPr>
            <p:spPr>
              <a:xfrm>
                <a:off x="1432355" y="1386660"/>
                <a:ext cx="789217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1E177C"/>
                    </a:solidFill>
                  </a:rPr>
                  <a:t>OK, now let’s assume less: assume a pretty good predictor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b="1" dirty="0">
                    <a:solidFill>
                      <a:srgbClr val="1E177C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75AD8ED-8EFA-1244-B967-E98A00CEB9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355" y="1386660"/>
                <a:ext cx="7892173" cy="461665"/>
              </a:xfrm>
              <a:prstGeom prst="rect">
                <a:avLst/>
              </a:prstGeom>
              <a:blipFill>
                <a:blip r:embed="rId4"/>
                <a:stretch>
                  <a:fillRect l="-1125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2564904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564904"/>
                <a:ext cx="8712968" cy="783804"/>
              </a:xfrm>
              <a:prstGeom prst="rect">
                <a:avLst/>
              </a:prstGeom>
              <a:blipFill>
                <a:blip r:embed="rId5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9081DF3-21F1-AA4F-AED2-0E4AFB918131}"/>
              </a:ext>
            </a:extLst>
          </p:cNvPr>
          <p:cNvCxnSpPr>
            <a:stCxn id="5" idx="1"/>
          </p:cNvCxnSpPr>
          <p:nvPr/>
        </p:nvCxnSpPr>
        <p:spPr>
          <a:xfrm flipV="1">
            <a:off x="770529" y="2007423"/>
            <a:ext cx="5817695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rved Right Arrow 1">
            <a:extLst>
              <a:ext uri="{FF2B5EF4-FFF2-40B4-BE49-F238E27FC236}">
                <a16:creationId xmlns:a16="http://schemas.microsoft.com/office/drawing/2014/main" id="{7C2F801D-3F35-0E49-9117-155E329914EA}"/>
              </a:ext>
            </a:extLst>
          </p:cNvPr>
          <p:cNvSpPr/>
          <p:nvPr/>
        </p:nvSpPr>
        <p:spPr>
          <a:xfrm>
            <a:off x="96064" y="3067280"/>
            <a:ext cx="731520" cy="20179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827584" y="4194797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Claim: For at least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194797"/>
                <a:ext cx="8712968" cy="461665"/>
              </a:xfrm>
              <a:prstGeom prst="rect">
                <a:avLst/>
              </a:prstGeom>
              <a:blipFill>
                <a:blip r:embed="rId6"/>
                <a:stretch>
                  <a:fillRect l="-1019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AD8C080-4BB0-4143-A120-0FFF6BCFE1E8}"/>
                  </a:ext>
                </a:extLst>
              </p:cNvPr>
              <p:cNvSpPr/>
              <p:nvPr/>
            </p:nvSpPr>
            <p:spPr>
              <a:xfrm>
                <a:off x="461824" y="4525688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AD8C080-4BB0-4143-A120-0FFF6BCFE1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24" y="4525688"/>
                <a:ext cx="8712968" cy="783804"/>
              </a:xfrm>
              <a:prstGeom prst="rect">
                <a:avLst/>
              </a:prstGeom>
              <a:blipFill>
                <a:blip r:embed="rId7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B2F14C3-5DC5-D24F-B0F7-E40DA4F82229}"/>
                  </a:ext>
                </a:extLst>
              </p:cNvPr>
              <p:cNvSpPr/>
              <p:nvPr/>
            </p:nvSpPr>
            <p:spPr>
              <a:xfrm>
                <a:off x="827584" y="5919663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Call these the good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B2F14C3-5DC5-D24F-B0F7-E40DA4F822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919663"/>
                <a:ext cx="8712968" cy="461665"/>
              </a:xfrm>
              <a:prstGeom prst="rect">
                <a:avLst/>
              </a:prstGeom>
              <a:blipFill>
                <a:blip r:embed="rId8"/>
                <a:stretch>
                  <a:fillRect l="-1019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86A48391-5CCE-8A45-B077-6F75D4F25E8D}"/>
              </a:ext>
            </a:extLst>
          </p:cNvPr>
          <p:cNvSpPr/>
          <p:nvPr/>
        </p:nvSpPr>
        <p:spPr>
          <a:xfrm>
            <a:off x="827584" y="5343599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Proof: Exercise in counting.</a:t>
            </a:r>
          </a:p>
        </p:txBody>
      </p:sp>
    </p:spTree>
    <p:extLst>
      <p:ext uri="{BB962C8B-B14F-4D97-AF65-F5344CB8AC3E}">
        <p14:creationId xmlns:p14="http://schemas.microsoft.com/office/powerpoint/2010/main" val="228162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  <p:bldP spid="2" grpId="0" animBg="1"/>
      <p:bldP spid="14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BE42647-E1FC-034A-8543-E53BC19F81AB}"/>
              </a:ext>
            </a:extLst>
          </p:cNvPr>
          <p:cNvSpPr/>
          <p:nvPr/>
        </p:nvSpPr>
        <p:spPr>
          <a:xfrm>
            <a:off x="754632" y="3045366"/>
            <a:ext cx="8209856" cy="891055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of GL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at least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  <a:blipFill>
                <a:blip r:embed="rId4"/>
                <a:stretch>
                  <a:fillRect l="-101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C34ACCF-7438-BB4A-B49A-74114D1567BA}"/>
              </a:ext>
            </a:extLst>
          </p:cNvPr>
          <p:cNvSpPr/>
          <p:nvPr/>
        </p:nvSpPr>
        <p:spPr>
          <a:xfrm>
            <a:off x="755576" y="2564904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Key Idea: Linearity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98E87C-ADC3-BD41-9214-A4C3BCF4FFC4}"/>
                  </a:ext>
                </a:extLst>
              </p:cNvPr>
              <p:cNvSpPr/>
              <p:nvPr/>
            </p:nvSpPr>
            <p:spPr>
              <a:xfrm>
                <a:off x="755576" y="3105424"/>
                <a:ext cx="797793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Pick a random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and ask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to tells us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 Subtract the two answers to get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98E87C-ADC3-BD41-9214-A4C3BCF4FF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105424"/>
                <a:ext cx="7977935" cy="830997"/>
              </a:xfrm>
              <a:prstGeom prst="rect">
                <a:avLst/>
              </a:prstGeom>
              <a:blipFill>
                <a:blip r:embed="rId5"/>
                <a:stretch>
                  <a:fillRect l="-1111" t="-454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9F7E38-3B67-BB4C-93DA-65DA4DC5238B}"/>
                  </a:ext>
                </a:extLst>
              </p:cNvPr>
              <p:cNvSpPr/>
              <p:nvPr/>
            </p:nvSpPr>
            <p:spPr>
              <a:xfrm>
                <a:off x="770529" y="4168182"/>
                <a:ext cx="9634119" cy="2523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i="1" u="sng" dirty="0">
                    <a:ea typeface="Cambria Math" panose="02040503050406030204" pitchFamily="18" charset="0"/>
                  </a:rPr>
                  <a:t>Proof:</a:t>
                </a:r>
                <a:r>
                  <a:rPr lang="en-US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</m:oMath>
                </a14:m>
                <a:r>
                  <a:rPr lang="en-US" sz="2400" dirty="0"/>
                  <a:t>we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correctly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⁡[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predicts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and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correctly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predicts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/>
                              <m:t>or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/>
                              <m:t>wrong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predicts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/>
                              <m:t>wrong</m:t>
                            </m:r>
                          </m:e>
                        </m:d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predicts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wrong</m:t>
                              </m:r>
                            </m:e>
                          </m:d>
                        </m:e>
                      </m:fun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	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9F7E38-3B67-BB4C-93DA-65DA4DC523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4168182"/>
                <a:ext cx="9634119" cy="2523127"/>
              </a:xfrm>
              <a:prstGeom prst="rect">
                <a:avLst/>
              </a:prstGeom>
              <a:blipFill>
                <a:blip r:embed="rId6"/>
                <a:stretch>
                  <a:fillRect l="-922" t="-1500" b="-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1325FC0C-3ED3-1744-8815-A856046F456A}"/>
              </a:ext>
            </a:extLst>
          </p:cNvPr>
          <p:cNvSpPr/>
          <p:nvPr/>
        </p:nvSpPr>
        <p:spPr>
          <a:xfrm>
            <a:off x="7596336" y="5754742"/>
            <a:ext cx="1805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(by union bound)</a:t>
            </a:r>
          </a:p>
        </p:txBody>
      </p:sp>
    </p:spTree>
    <p:extLst>
      <p:ext uri="{BB962C8B-B14F-4D97-AF65-F5344CB8AC3E}">
        <p14:creationId xmlns:p14="http://schemas.microsoft.com/office/powerpoint/2010/main" val="50385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8" grpId="0"/>
      <p:bldP spid="19" grpId="0"/>
      <p:bldP spid="20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Proof of GL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at least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  <a:blipFill>
                <a:blip r:embed="rId4"/>
                <a:stretch>
                  <a:fillRect l="-101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AFC705AD-670C-F845-A33C-656904B8D059}"/>
              </a:ext>
            </a:extLst>
          </p:cNvPr>
          <p:cNvSpPr/>
          <p:nvPr/>
        </p:nvSpPr>
        <p:spPr>
          <a:xfrm>
            <a:off x="754632" y="2909073"/>
            <a:ext cx="8209856" cy="2936896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E8B289-36AE-254F-B680-8454C5A1EEE4}"/>
                  </a:ext>
                </a:extLst>
              </p:cNvPr>
              <p:cNvSpPr/>
              <p:nvPr/>
            </p:nvSpPr>
            <p:spPr>
              <a:xfrm>
                <a:off x="1521531" y="4006552"/>
                <a:ext cx="797793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Pick a random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and ask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to tells us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 Subtract the two answers to get a guess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E8B289-36AE-254F-B680-8454C5A1EE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531" y="4006552"/>
                <a:ext cx="7977935" cy="830997"/>
              </a:xfrm>
              <a:prstGeom prst="rect">
                <a:avLst/>
              </a:prstGeom>
              <a:blipFill>
                <a:blip r:embed="rId5"/>
                <a:stretch>
                  <a:fillRect l="-1274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E2BE46F-98FC-024B-9E2D-B7AF66DAF546}"/>
                  </a:ext>
                </a:extLst>
              </p:cNvPr>
              <p:cNvSpPr/>
              <p:nvPr/>
            </p:nvSpPr>
            <p:spPr>
              <a:xfrm>
                <a:off x="1202577" y="3483735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Repeat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times: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E2BE46F-98FC-024B-9E2D-B7AF66DAF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577" y="3483735"/>
                <a:ext cx="7977935" cy="461665"/>
              </a:xfrm>
              <a:prstGeom prst="rect">
                <a:avLst/>
              </a:prstGeom>
              <a:blipFill>
                <a:blip r:embed="rId6"/>
                <a:stretch>
                  <a:fillRect l="-111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16CD11-D5F9-8F45-874A-386AFB91767F}"/>
                  </a:ext>
                </a:extLst>
              </p:cNvPr>
              <p:cNvSpPr/>
              <p:nvPr/>
            </p:nvSpPr>
            <p:spPr>
              <a:xfrm>
                <a:off x="1187624" y="4880248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Compute the majority of all such guesses and set the bit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16CD11-D5F9-8F45-874A-386AFB9176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880248"/>
                <a:ext cx="7977935" cy="461665"/>
              </a:xfrm>
              <a:prstGeom prst="rect">
                <a:avLst/>
              </a:prstGeom>
              <a:blipFill>
                <a:blip r:embed="rId7"/>
                <a:stretch>
                  <a:fillRect l="-1272" t="-8108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C19F81-E1B0-F544-9C1A-609F1198295A}"/>
                  </a:ext>
                </a:extLst>
              </p:cNvPr>
              <p:cNvSpPr/>
              <p:nvPr/>
            </p:nvSpPr>
            <p:spPr>
              <a:xfrm>
                <a:off x="779240" y="2993399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Repeat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: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C19F81-E1B0-F544-9C1A-609F119829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40" y="2993399"/>
                <a:ext cx="7977935" cy="461665"/>
              </a:xfrm>
              <a:prstGeom prst="rect">
                <a:avLst/>
              </a:prstGeom>
              <a:blipFill>
                <a:blip r:embed="rId8"/>
                <a:stretch>
                  <a:fillRect l="-1111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FEE74DC-CA5D-B646-8FB9-FCD8C84041F4}"/>
                  </a:ext>
                </a:extLst>
              </p:cNvPr>
              <p:cNvSpPr/>
              <p:nvPr/>
            </p:nvSpPr>
            <p:spPr>
              <a:xfrm>
                <a:off x="770529" y="5384304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Output the concatenation of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FEE74DC-CA5D-B646-8FB9-FCD8C84041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5384304"/>
                <a:ext cx="7977935" cy="461665"/>
              </a:xfrm>
              <a:prstGeom prst="rect">
                <a:avLst/>
              </a:prstGeom>
              <a:blipFill>
                <a:blip r:embed="rId9"/>
                <a:stretch>
                  <a:fillRect l="-111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91D6966A-C01A-3C45-8B8C-4F8542BDFBCB}"/>
              </a:ext>
            </a:extLst>
          </p:cNvPr>
          <p:cNvSpPr/>
          <p:nvPr/>
        </p:nvSpPr>
        <p:spPr>
          <a:xfrm>
            <a:off x="779240" y="2420888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Inverter A: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9EB243-3882-4841-B4D2-36B3DFF37B26}"/>
              </a:ext>
            </a:extLst>
          </p:cNvPr>
          <p:cNvSpPr/>
          <p:nvPr/>
        </p:nvSpPr>
        <p:spPr>
          <a:xfrm>
            <a:off x="820107" y="612605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Analysis: Chernoff + Union Bound</a:t>
            </a:r>
          </a:p>
        </p:txBody>
      </p:sp>
    </p:spTree>
    <p:extLst>
      <p:ext uri="{BB962C8B-B14F-4D97-AF65-F5344CB8AC3E}">
        <p14:creationId xmlns:p14="http://schemas.microsoft.com/office/powerpoint/2010/main" val="117794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Now the real Proof…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Assume (after averaging) that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  <a:blipFill>
                <a:blip r:embed="rId4"/>
                <a:stretch>
                  <a:fillRect l="-101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1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7BE42647-E1FC-034A-8543-E53BC19F81AB}"/>
              </a:ext>
            </a:extLst>
          </p:cNvPr>
          <p:cNvSpPr/>
          <p:nvPr/>
        </p:nvSpPr>
        <p:spPr>
          <a:xfrm>
            <a:off x="754632" y="3045366"/>
            <a:ext cx="8209856" cy="891055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at least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  <a:blipFill>
                <a:blip r:embed="rId4"/>
                <a:stretch>
                  <a:fillRect l="-101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98E87C-ADC3-BD41-9214-A4C3BCF4FFC4}"/>
                  </a:ext>
                </a:extLst>
              </p:cNvPr>
              <p:cNvSpPr/>
              <p:nvPr/>
            </p:nvSpPr>
            <p:spPr>
              <a:xfrm>
                <a:off x="755576" y="3105424"/>
                <a:ext cx="797793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Pick a random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and ask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to tells us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 Subtract the two answers to get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098E87C-ADC3-BD41-9214-A4C3BCF4FF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105424"/>
                <a:ext cx="7977935" cy="830997"/>
              </a:xfrm>
              <a:prstGeom prst="rect">
                <a:avLst/>
              </a:prstGeom>
              <a:blipFill>
                <a:blip r:embed="rId5"/>
                <a:stretch>
                  <a:fillRect l="-1111" t="-4545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9F7E38-3B67-BB4C-93DA-65DA4DC5238B}"/>
                  </a:ext>
                </a:extLst>
              </p:cNvPr>
              <p:cNvSpPr/>
              <p:nvPr/>
            </p:nvSpPr>
            <p:spPr>
              <a:xfrm>
                <a:off x="770529" y="4168182"/>
                <a:ext cx="9634119" cy="25231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i="1" u="sng" dirty="0">
                    <a:ea typeface="Cambria Math" panose="02040503050406030204" pitchFamily="18" charset="0"/>
                  </a:rPr>
                  <a:t>Proof:</a:t>
                </a:r>
                <a:r>
                  <a:rPr lang="en-US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</m:oMath>
                </a14:m>
                <a:r>
                  <a:rPr lang="en-US" sz="2400" dirty="0"/>
                  <a:t>we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correctly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⁡[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predicts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and</m:t>
                      </m:r>
                      <m:r>
                        <m:rPr>
                          <m:nor/>
                        </m:rPr>
                        <a:rPr lang="en-US" sz="2400" dirty="0"/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correctly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                       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predicts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/>
                              <m:t>or</m:t>
                            </m:r>
                            <m:r>
                              <m:rPr>
                                <m:nor/>
                              </m:rPr>
                              <a:rPr lang="en-US" sz="2400" dirty="0"/>
                              <m:t> 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0" i="0" dirty="0" smtClean="0"/>
                              <m:t>wrong</m:t>
                            </m:r>
                          </m:e>
                        </m:d>
                      </m:e>
                    </m:func>
                  </m:oMath>
                </a14:m>
                <a:endParaRPr lang="en-US" sz="2400" dirty="0">
                  <a:ea typeface="Cambria Math" panose="02040503050406030204" pitchFamily="18" charset="0"/>
                </a:endParaRPr>
              </a:p>
              <a:p>
                <a:r>
                  <a:rPr lang="en-US" sz="2400" dirty="0">
                    <a:ea typeface="Cambria Math" panose="020405030504060302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1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𝑷𝒓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2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rgbClr val="FF0000"/>
                                </a:solidFill>
                              </a:rPr>
                              <m:t>predicts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rgbClr val="FF0000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1" i="0" dirty="0" smtClean="0">
                                <a:solidFill>
                                  <a:srgbClr val="FF0000"/>
                                </a:solidFill>
                              </a:rPr>
                              <m:t>wrong</m:t>
                            </m:r>
                          </m:e>
                        </m:d>
                      </m:e>
                    </m:func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endParaRPr lang="en-US" sz="24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𝑷𝒓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P</m:t>
                              </m:r>
                              <m:r>
                                <m:rPr>
                                  <m:nor/>
                                </m:rPr>
                                <a:rPr lang="en-US" sz="2400" b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rgbClr val="FF0000"/>
                                  </a:solidFill>
                                </a:rPr>
                                <m:t>predicts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𝒓</m:t>
                                  </m:r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b>
                                      <m:r>
                                        <a:rPr lang="en-US" sz="2400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rgbClr val="FF0000"/>
                                  </a:solidFill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400" b="1" dirty="0">
                                  <a:solidFill>
                                    <a:srgbClr val="FF0000"/>
                                  </a:solidFill>
                                </a:rPr>
                                <m:t>wrong</m:t>
                              </m:r>
                            </m:e>
                          </m:d>
                        </m:e>
                      </m:fun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	       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1−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69F7E38-3B67-BB4C-93DA-65DA4DC523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4168182"/>
                <a:ext cx="9634119" cy="2523127"/>
              </a:xfrm>
              <a:prstGeom prst="rect">
                <a:avLst/>
              </a:prstGeom>
              <a:blipFill>
                <a:blip r:embed="rId6"/>
                <a:stretch>
                  <a:fillRect l="-921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1325FC0C-3ED3-1744-8815-A856046F456A}"/>
              </a:ext>
            </a:extLst>
          </p:cNvPr>
          <p:cNvSpPr/>
          <p:nvPr/>
        </p:nvSpPr>
        <p:spPr>
          <a:xfrm>
            <a:off x="7596336" y="5754742"/>
            <a:ext cx="18058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>
                <a:solidFill>
                  <a:srgbClr val="FF0000"/>
                </a:solidFill>
              </a:rPr>
              <a:t>(by union bound)</a:t>
            </a:r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9AEB4C8A-BFEA-3B19-62A2-703ADA339A8C}"/>
              </a:ext>
            </a:extLst>
          </p:cNvPr>
          <p:cNvSpPr txBox="1">
            <a:spLocks/>
          </p:cNvSpPr>
          <p:nvPr/>
        </p:nvSpPr>
        <p:spPr>
          <a:xfrm>
            <a:off x="20543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Who’s the culprit here?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142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Now on to the Real Proof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50775"/>
                <a:ext cx="8712968" cy="783804"/>
              </a:xfrm>
              <a:prstGeom prst="rect">
                <a:avLst/>
              </a:prstGeom>
              <a:blipFill>
                <a:blip r:embed="rId3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Assume (after averaging) that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  <a:blipFill>
                <a:blip r:embed="rId4"/>
                <a:stretch>
                  <a:fillRect l="-101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C34ACCF-7438-BB4A-B49A-74114D1567BA}"/>
              </a:ext>
            </a:extLst>
          </p:cNvPr>
          <p:cNvSpPr/>
          <p:nvPr/>
        </p:nvSpPr>
        <p:spPr>
          <a:xfrm>
            <a:off x="755576" y="2564904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Key Idea: Pairwise independence</a:t>
            </a:r>
          </a:p>
        </p:txBody>
      </p:sp>
    </p:spTree>
    <p:extLst>
      <p:ext uri="{BB962C8B-B14F-4D97-AF65-F5344CB8AC3E}">
        <p14:creationId xmlns:p14="http://schemas.microsoft.com/office/powerpoint/2010/main" val="169208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0" y="5258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 Proof of the GL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1650775"/>
                <a:ext cx="7488832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50775"/>
                <a:ext cx="7488832" cy="783804"/>
              </a:xfrm>
              <a:prstGeom prst="rect">
                <a:avLst/>
              </a:prstGeom>
              <a:blipFill>
                <a:blip r:embed="rId3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Assume (after averaging) that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  <a:blipFill>
                <a:blip r:embed="rId4"/>
                <a:stretch>
                  <a:fillRect l="-101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BB606F6A-73EC-9B1A-C861-46D28551E6A8}"/>
              </a:ext>
            </a:extLst>
          </p:cNvPr>
          <p:cNvSpPr/>
          <p:nvPr/>
        </p:nvSpPr>
        <p:spPr>
          <a:xfrm>
            <a:off x="747113" y="2744586"/>
            <a:ext cx="7785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For a minute, assume we have a bit of help/advice.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3D3CF2-B4B4-B948-05DD-EAEB920D3A97}"/>
              </a:ext>
            </a:extLst>
          </p:cNvPr>
          <p:cNvSpPr/>
          <p:nvPr/>
        </p:nvSpPr>
        <p:spPr>
          <a:xfrm>
            <a:off x="754632" y="3284984"/>
            <a:ext cx="6409656" cy="1368152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8892D4-04ED-3C41-01FB-07095CAA2D84}"/>
                  </a:ext>
                </a:extLst>
              </p:cNvPr>
              <p:cNvSpPr/>
              <p:nvPr/>
            </p:nvSpPr>
            <p:spPr>
              <a:xfrm>
                <a:off x="755577" y="3345042"/>
                <a:ext cx="626469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Pick a random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>
                    <a:solidFill>
                      <a:srgbClr val="0000FF"/>
                    </a:solidFill>
                  </a:rPr>
                  <a:t>ask the Oracle to tells us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rgbClr val="0000FF"/>
                    </a:solidFill>
                  </a:rPr>
                  <a:t> </a:t>
                </a:r>
                <a:r>
                  <a:rPr lang="en-US" sz="2400" dirty="0"/>
                  <a:t>and ask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to tell us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 Subtract the two answers to get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8892D4-04ED-3C41-01FB-07095CAA2D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7" y="3345042"/>
                <a:ext cx="6264696" cy="1200329"/>
              </a:xfrm>
              <a:prstGeom prst="rect">
                <a:avLst/>
              </a:prstGeom>
              <a:blipFill>
                <a:blip r:embed="rId5"/>
                <a:stretch>
                  <a:fillRect l="-1619" t="-3125" r="-40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147BFCD-A12C-93DE-01EF-7B5D1A1DD9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5" t="10335" r="20470" b="3420"/>
          <a:stretch/>
        </p:blipFill>
        <p:spPr>
          <a:xfrm>
            <a:off x="7236296" y="3223019"/>
            <a:ext cx="1718594" cy="1741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0329FC4-7ABC-4BC8-F69E-B3922AEBF046}"/>
                  </a:ext>
                </a:extLst>
              </p:cNvPr>
              <p:cNvSpPr/>
              <p:nvPr/>
            </p:nvSpPr>
            <p:spPr>
              <a:xfrm>
                <a:off x="770529" y="4907034"/>
                <a:ext cx="9634119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i="1" u="sng" dirty="0">
                    <a:ea typeface="Cambria Math" panose="02040503050406030204" pitchFamily="18" charset="0"/>
                  </a:rPr>
                  <a:t>Proof:</a:t>
                </a:r>
                <a:r>
                  <a:rPr lang="en-US" sz="24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</m:oMath>
                </a14:m>
                <a:r>
                  <a:rPr lang="en-US" sz="2400" dirty="0"/>
                  <a:t>we 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correctly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𝑷𝒓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2400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rgbClr val="FF0000"/>
                                </a:solidFill>
                              </a:rPr>
                              <m:t>predicts</m:t>
                            </m:r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  <m:r>
                              <m:rPr>
                                <m:nor/>
                              </m:rPr>
                              <a:rPr lang="en-US" sz="2400" b="1" dirty="0">
                                <a:solidFill>
                                  <a:srgbClr val="FF0000"/>
                                </a:solidFill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sz="2400" b="1" i="0" dirty="0" smtClean="0">
                                <a:solidFill>
                                  <a:srgbClr val="FF0000"/>
                                </a:solidFill>
                              </a:rPr>
                              <m:t>correctly</m:t>
                            </m:r>
                          </m:e>
                        </m:d>
                      </m:e>
                    </m:func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+1/2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0329FC4-7ABC-4BC8-F69E-B3922AEBF0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4907034"/>
                <a:ext cx="9634119" cy="983218"/>
              </a:xfrm>
              <a:prstGeom prst="rect">
                <a:avLst/>
              </a:prstGeom>
              <a:blipFill>
                <a:blip r:embed="rId7"/>
                <a:stretch>
                  <a:fillRect l="-921" t="-5128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B1732C08-5F8B-403E-6C16-59B6A69BBA2D}"/>
              </a:ext>
            </a:extLst>
          </p:cNvPr>
          <p:cNvSpPr/>
          <p:nvPr/>
        </p:nvSpPr>
        <p:spPr>
          <a:xfrm>
            <a:off x="8532440" y="6237312"/>
            <a:ext cx="360040" cy="38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A067518-7C7D-97C9-AC08-ECA2FCC316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242" y="1522737"/>
            <a:ext cx="2260758" cy="150834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6F85BDB-485F-4FD8-21E7-38E84C1F8857}"/>
              </a:ext>
            </a:extLst>
          </p:cNvPr>
          <p:cNvSpPr/>
          <p:nvPr/>
        </p:nvSpPr>
        <p:spPr>
          <a:xfrm>
            <a:off x="1403648" y="63578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(attributed to Charlie </a:t>
            </a:r>
            <a:r>
              <a:rPr lang="en-US" sz="2400" dirty="0" err="1"/>
              <a:t>Rackoff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3183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  <p:bldP spid="13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This Week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323528" y="1772816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AutoNum type="arabicPeriod"/>
            </a:pP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Define one-way functions (OWF).</a:t>
            </a:r>
          </a:p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  Minimal tool necessary for “all crypto”.</a:t>
            </a:r>
          </a:p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                sufficient for “much of crypto”. 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326141" y="2729795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2. Define Hardcore bits (HCB).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E1103BA3-46A2-5843-82A1-58005220889B}"/>
              </a:ext>
            </a:extLst>
          </p:cNvPr>
          <p:cNvSpPr txBox="1">
            <a:spLocks noChangeArrowheads="1"/>
          </p:cNvSpPr>
          <p:nvPr/>
        </p:nvSpPr>
        <p:spPr>
          <a:xfrm>
            <a:off x="305308" y="4733153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4. </a:t>
            </a:r>
            <a:r>
              <a:rPr lang="en-US" sz="2400" b="1" u="sng" dirty="0">
                <a:latin typeface="American Typewriter" charset="0"/>
                <a:ea typeface="American Typewriter" charset="0"/>
                <a:cs typeface="American Typewriter" charset="0"/>
              </a:rPr>
              <a:t>Goldreich-Levin Theorem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every OWF has a HCB.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326141" y="3717032"/>
                <a:ext cx="9217024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3. Show that one-way functions* + HCB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  </a:t>
                </a:r>
              </a:p>
            </p:txBody>
          </p:sp>
        </mc:Choice>
        <mc:Fallback xmlns="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141" y="3717032"/>
                <a:ext cx="9217024" cy="792088"/>
              </a:xfrm>
              <a:prstGeom prst="rect">
                <a:avLst/>
              </a:prstGeom>
              <a:blipFill>
                <a:blip r:embed="rId3"/>
                <a:stretch>
                  <a:fillRect l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Right 1">
            <a:extLst>
              <a:ext uri="{FF2B5EF4-FFF2-40B4-BE49-F238E27FC236}">
                <a16:creationId xmlns:a16="http://schemas.microsoft.com/office/drawing/2014/main" id="{682108CD-928A-813F-BDC8-2B80A181D701}"/>
              </a:ext>
            </a:extLst>
          </p:cNvPr>
          <p:cNvSpPr/>
          <p:nvPr/>
        </p:nvSpPr>
        <p:spPr>
          <a:xfrm>
            <a:off x="7397" y="1548783"/>
            <a:ext cx="360040" cy="5760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5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/>
              <p:nvPr/>
            </p:nvSpPr>
            <p:spPr>
              <a:xfrm>
                <a:off x="395536" y="1650775"/>
                <a:ext cx="7488832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+1/2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BC01F53-1C92-6243-BA74-61448E91AB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650775"/>
                <a:ext cx="7488832" cy="783804"/>
              </a:xfrm>
              <a:prstGeom prst="rect">
                <a:avLst/>
              </a:prstGeom>
              <a:blipFill>
                <a:blip r:embed="rId3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Assume (after averaging) that for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fraction of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,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529" y="1340768"/>
                <a:ext cx="8712968" cy="461665"/>
              </a:xfrm>
              <a:prstGeom prst="rect">
                <a:avLst/>
              </a:prstGeom>
              <a:blipFill>
                <a:blip r:embed="rId4"/>
                <a:stretch>
                  <a:fillRect l="-1019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963D3CF2-B4B4-B948-05DD-EAEB920D3A97}"/>
              </a:ext>
            </a:extLst>
          </p:cNvPr>
          <p:cNvSpPr/>
          <p:nvPr/>
        </p:nvSpPr>
        <p:spPr>
          <a:xfrm>
            <a:off x="754632" y="3284984"/>
            <a:ext cx="8137848" cy="891055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8892D4-04ED-3C41-01FB-07095CAA2D84}"/>
                  </a:ext>
                </a:extLst>
              </p:cNvPr>
              <p:cNvSpPr/>
              <p:nvPr/>
            </p:nvSpPr>
            <p:spPr>
              <a:xfrm>
                <a:off x="755576" y="3345042"/>
                <a:ext cx="795739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Pick a random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guess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 and ask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to tell us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 Subtract the two to get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E8892D4-04ED-3C41-01FB-07095CAA2D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345042"/>
                <a:ext cx="7957391" cy="830997"/>
              </a:xfrm>
              <a:prstGeom prst="rect">
                <a:avLst/>
              </a:prstGeom>
              <a:blipFill>
                <a:blip r:embed="rId5"/>
                <a:stretch>
                  <a:fillRect l="-1276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0A067518-7C7D-97C9-AC08-ECA2FCC316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29" y="1522737"/>
            <a:ext cx="2603871" cy="17372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D8E419-CF86-ACBC-6DBF-26C1A32E3AFF}"/>
              </a:ext>
            </a:extLst>
          </p:cNvPr>
          <p:cNvSpPr/>
          <p:nvPr/>
        </p:nvSpPr>
        <p:spPr>
          <a:xfrm>
            <a:off x="732928" y="4490283"/>
            <a:ext cx="79573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If our guesses are all correct, then the analysis works out just as before.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869104-12FB-6DA8-0255-88504046291C}"/>
              </a:ext>
            </a:extLst>
          </p:cNvPr>
          <p:cNvSpPr/>
          <p:nvPr/>
        </p:nvSpPr>
        <p:spPr>
          <a:xfrm>
            <a:off x="732926" y="5431578"/>
            <a:ext cx="90956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But what’s the chance…?  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72E573B2-EBB9-D52B-C053-0FDA0EC14FBA}"/>
              </a:ext>
            </a:extLst>
          </p:cNvPr>
          <p:cNvSpPr txBox="1">
            <a:spLocks/>
          </p:cNvSpPr>
          <p:nvPr/>
        </p:nvSpPr>
        <p:spPr>
          <a:xfrm>
            <a:off x="0" y="5258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 Proof of the GL Theorem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E080DE-0014-24A0-C77B-10C55EE1E4B5}"/>
              </a:ext>
            </a:extLst>
          </p:cNvPr>
          <p:cNvSpPr/>
          <p:nvPr/>
        </p:nvSpPr>
        <p:spPr>
          <a:xfrm>
            <a:off x="1403648" y="635782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(attributed to Charlie </a:t>
            </a:r>
            <a:r>
              <a:rPr lang="en-US" sz="2400" dirty="0" err="1"/>
              <a:t>Rackoff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8856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4" grpId="0"/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DCDFE73-D3B3-B6E8-56D7-7B568BBA8E2B}"/>
              </a:ext>
            </a:extLst>
          </p:cNvPr>
          <p:cNvSpPr/>
          <p:nvPr/>
        </p:nvSpPr>
        <p:spPr>
          <a:xfrm>
            <a:off x="449288" y="2996952"/>
            <a:ext cx="8515200" cy="2502911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107504" y="188640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Parsimony in Guessing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76CC8F2-1039-C796-B4CE-C4AB05156130}"/>
                  </a:ext>
                </a:extLst>
              </p:cNvPr>
              <p:cNvSpPr/>
              <p:nvPr/>
            </p:nvSpPr>
            <p:spPr>
              <a:xfrm>
                <a:off x="449288" y="1040689"/>
                <a:ext cx="8515200" cy="885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100 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poly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Pick random “seed vectors”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+1)</m:t>
                            </m:r>
                          </m:e>
                        </m:func>
                      </m:sub>
                    </m:sSub>
                  </m:oMath>
                </a14:m>
                <a:r>
                  <a:rPr lang="en-US" sz="2400" dirty="0"/>
                  <a:t>, and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guess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76CC8F2-1039-C796-B4CE-C4AB051561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88" y="1040689"/>
                <a:ext cx="8515200" cy="885435"/>
              </a:xfrm>
              <a:prstGeom prst="rect">
                <a:avLst/>
              </a:prstGeom>
              <a:blipFill>
                <a:blip r:embed="rId3"/>
                <a:stretch>
                  <a:fillRect l="-1145" t="-5517" r="-573" b="-1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70F7587-FC4F-7EB5-A87C-1DE88D806263}"/>
                  </a:ext>
                </a:extLst>
              </p:cNvPr>
              <p:cNvSpPr/>
              <p:nvPr/>
            </p:nvSpPr>
            <p:spPr>
              <a:xfrm>
                <a:off x="449288" y="1916832"/>
                <a:ext cx="8694712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probability that all guesses are correct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+1)</m:t>
                                </m:r>
                              </m:e>
                            </m:func>
                          </m:sup>
                        </m:sSup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=1/(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sz="2400" dirty="0"/>
                  <a:t> which is not bad.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70F7587-FC4F-7EB5-A87C-1DE88D806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288" y="1916832"/>
                <a:ext cx="8694712" cy="983218"/>
              </a:xfrm>
              <a:prstGeom prst="rect">
                <a:avLst/>
              </a:prstGeom>
              <a:blipFill>
                <a:blip r:embed="rId4"/>
                <a:stretch>
                  <a:fillRect l="-1168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E860FC-1337-C3E5-B033-D30AA4B70CAD}"/>
                  </a:ext>
                </a:extLst>
              </p:cNvPr>
              <p:cNvSpPr/>
              <p:nvPr/>
            </p:nvSpPr>
            <p:spPr>
              <a:xfrm>
                <a:off x="471718" y="3072536"/>
                <a:ext cx="837118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</a:rPr>
                  <a:t>From the seed vectors, generate many more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00FF"/>
                    </a:solidFill>
                  </a:rPr>
                  <a:t>.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 denote all possible non-empty subsets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{1,2,…,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+1)}.</m:t>
                        </m:r>
                      </m:e>
                    </m:func>
                  </m:oMath>
                </a14:m>
                <a:r>
                  <a:rPr lang="en-US" sz="2400" dirty="0"/>
                  <a:t> We will let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0E860FC-1337-C3E5-B033-D30AA4B70C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18" y="3072536"/>
                <a:ext cx="8371184" cy="1569660"/>
              </a:xfrm>
              <a:prstGeom prst="rect">
                <a:avLst/>
              </a:prstGeom>
              <a:blipFill>
                <a:blip r:embed="rId5"/>
                <a:stretch>
                  <a:fillRect l="-1059" t="-16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B51004-86A5-6CBE-ED44-752D1E2E3054}"/>
                  </a:ext>
                </a:extLst>
              </p:cNvPr>
              <p:cNvSpPr txBox="1"/>
              <p:nvPr/>
            </p:nvSpPr>
            <p:spPr>
              <a:xfrm>
                <a:off x="1043608" y="4792954"/>
                <a:ext cx="7416824" cy="5652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       and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⊕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B51004-86A5-6CBE-ED44-752D1E2E3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792954"/>
                <a:ext cx="7416824" cy="565283"/>
              </a:xfrm>
              <a:prstGeom prst="rect">
                <a:avLst/>
              </a:prstGeom>
              <a:blipFill>
                <a:blip r:embed="rId6"/>
                <a:stretch>
                  <a:fillRect t="-8889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EF5755E-4C9F-0F6A-0CD0-7E92083BCB7B}"/>
                  </a:ext>
                </a:extLst>
              </p:cNvPr>
              <p:cNvSpPr/>
              <p:nvPr/>
            </p:nvSpPr>
            <p:spPr>
              <a:xfrm>
                <a:off x="475565" y="5730768"/>
                <a:ext cx="8371184" cy="8665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</a:rPr>
                  <a:t>Key Observation:  </a:t>
                </a:r>
                <a:r>
                  <a:rPr lang="en-US" sz="2400" dirty="0"/>
                  <a:t>If the guesses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+1)</m:t>
                            </m:r>
                          </m:e>
                        </m:func>
                      </m:sub>
                    </m:sSub>
                  </m:oMath>
                </a14:m>
                <a:r>
                  <a:rPr lang="en-US" sz="2400" dirty="0"/>
                  <a:t> are all correct, then so are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EF5755E-4C9F-0F6A-0CD0-7E92083BC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565" y="5730768"/>
                <a:ext cx="8371184" cy="866584"/>
              </a:xfrm>
              <a:prstGeom prst="rect">
                <a:avLst/>
              </a:prstGeom>
              <a:blipFill>
                <a:blip r:embed="rId7"/>
                <a:stretch>
                  <a:fillRect l="-1212" t="-4348" b="-14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309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4" grpId="0"/>
      <p:bldP spid="5" grpId="0"/>
      <p:bldP spid="7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C705AD-670C-F845-A33C-656904B8D059}"/>
              </a:ext>
            </a:extLst>
          </p:cNvPr>
          <p:cNvSpPr/>
          <p:nvPr/>
        </p:nvSpPr>
        <p:spPr>
          <a:xfrm>
            <a:off x="510553" y="1444079"/>
            <a:ext cx="8209856" cy="4577209"/>
          </a:xfrm>
          <a:prstGeom prst="rect">
            <a:avLst/>
          </a:prstGeom>
          <a:solidFill>
            <a:schemeClr val="accent1">
              <a:lumMod val="20000"/>
              <a:lumOff val="8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E8B289-36AE-254F-B680-8454C5A1EEE4}"/>
                  </a:ext>
                </a:extLst>
              </p:cNvPr>
              <p:cNvSpPr/>
              <p:nvPr/>
            </p:nvSpPr>
            <p:spPr>
              <a:xfrm>
                <a:off x="1306452" y="4181871"/>
                <a:ext cx="7211980" cy="885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Ask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400" dirty="0"/>
                  <a:t> to tells us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/>
                  <a:t>. XOR P’s reply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to get a guess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E8B289-36AE-254F-B680-8454C5A1EE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452" y="4181871"/>
                <a:ext cx="7211980" cy="885435"/>
              </a:xfrm>
              <a:prstGeom prst="rect">
                <a:avLst/>
              </a:prstGeom>
              <a:blipFill>
                <a:blip r:embed="rId3"/>
                <a:stretch>
                  <a:fillRect l="-1268" t="-2069" b="-1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E2BE46F-98FC-024B-9E2D-B7AF66DAF546}"/>
                  </a:ext>
                </a:extLst>
              </p:cNvPr>
              <p:cNvSpPr/>
              <p:nvPr/>
            </p:nvSpPr>
            <p:spPr>
              <a:xfrm>
                <a:off x="987497" y="3659054"/>
                <a:ext cx="7977935" cy="4700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E2BE46F-98FC-024B-9E2D-B7AF66DAF5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497" y="3659054"/>
                <a:ext cx="7977935" cy="470000"/>
              </a:xfrm>
              <a:prstGeom prst="rect">
                <a:avLst/>
              </a:prstGeom>
              <a:blipFill>
                <a:blip r:embed="rId4"/>
                <a:stretch>
                  <a:fillRect l="-1222" t="-10390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16CD11-D5F9-8F45-874A-386AFB91767F}"/>
                  </a:ext>
                </a:extLst>
              </p:cNvPr>
              <p:cNvSpPr/>
              <p:nvPr/>
            </p:nvSpPr>
            <p:spPr>
              <a:xfrm>
                <a:off x="972544" y="5055567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Compute the majority of all such guesses and set the bit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616CD11-D5F9-8F45-874A-386AFB9176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44" y="5055567"/>
                <a:ext cx="7977935" cy="461665"/>
              </a:xfrm>
              <a:prstGeom prst="rect">
                <a:avLst/>
              </a:prstGeom>
              <a:blipFill>
                <a:blip r:embed="rId5"/>
                <a:stretch>
                  <a:fillRect l="-1113" t="-5263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C19F81-E1B0-F544-9C1A-609F1198295A}"/>
                  </a:ext>
                </a:extLst>
              </p:cNvPr>
              <p:cNvSpPr/>
              <p:nvPr/>
            </p:nvSpPr>
            <p:spPr>
              <a:xfrm>
                <a:off x="564160" y="3168718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Repeat for each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1,2,…,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/>
                  <a:t>: 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C19F81-E1B0-F544-9C1A-609F119829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60" y="3168718"/>
                <a:ext cx="7977935" cy="461665"/>
              </a:xfrm>
              <a:prstGeom prst="rect">
                <a:avLst/>
              </a:prstGeom>
              <a:blipFill>
                <a:blip r:embed="rId6"/>
                <a:stretch>
                  <a:fillRect l="-1272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FEE74DC-CA5D-B646-8FB9-FCD8C84041F4}"/>
                  </a:ext>
                </a:extLst>
              </p:cNvPr>
              <p:cNvSpPr/>
              <p:nvPr/>
            </p:nvSpPr>
            <p:spPr>
              <a:xfrm>
                <a:off x="555449" y="5559623"/>
                <a:ext cx="797793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Output the concatenation of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 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FEE74DC-CA5D-B646-8FB9-FCD8C84041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49" y="5559623"/>
                <a:ext cx="7977935" cy="461665"/>
              </a:xfrm>
              <a:prstGeom prst="rect">
                <a:avLst/>
              </a:prstGeom>
              <a:blipFill>
                <a:blip r:embed="rId7"/>
                <a:stretch>
                  <a:fillRect l="-1113"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ubtitle 1">
            <a:extLst>
              <a:ext uri="{FF2B5EF4-FFF2-40B4-BE49-F238E27FC236}">
                <a16:creationId xmlns:a16="http://schemas.microsoft.com/office/drawing/2014/main" id="{48BEF62A-4F2E-482D-8DED-52992330B442}"/>
              </a:ext>
            </a:extLst>
          </p:cNvPr>
          <p:cNvSpPr txBox="1">
            <a:spLocks/>
          </p:cNvSpPr>
          <p:nvPr/>
        </p:nvSpPr>
        <p:spPr>
          <a:xfrm>
            <a:off x="20543" y="332656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OWF Inverter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2D850EA-7D7C-46CD-B9AC-372F25279073}"/>
                  </a:ext>
                </a:extLst>
              </p:cNvPr>
              <p:cNvSpPr/>
              <p:nvPr/>
            </p:nvSpPr>
            <p:spPr>
              <a:xfrm>
                <a:off x="655512" y="1594899"/>
                <a:ext cx="7977935" cy="497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Generate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+1)</m:t>
                        </m:r>
                      </m:sub>
                    </m:sSub>
                  </m:oMath>
                </a14:m>
                <a:r>
                  <a:rPr lang="en-US" sz="2400" dirty="0"/>
                  <a:t> and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+1)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2D850EA-7D7C-46CD-B9AC-372F252790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12" y="1594899"/>
                <a:ext cx="7977935" cy="497252"/>
              </a:xfrm>
              <a:prstGeom prst="rect">
                <a:avLst/>
              </a:prstGeom>
              <a:blipFill>
                <a:blip r:embed="rId8"/>
                <a:stretch>
                  <a:fillRect l="-1113" t="-7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061DE61-BD0B-C60B-3002-55D3DB9ECFC8}"/>
                  </a:ext>
                </a:extLst>
              </p:cNvPr>
              <p:cNvSpPr/>
              <p:nvPr/>
            </p:nvSpPr>
            <p:spPr>
              <a:xfrm>
                <a:off x="612504" y="2170963"/>
                <a:ext cx="820985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From them, derive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 and bits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/>
                  <a:t> as in the previous slide.</a:t>
                </a: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061DE61-BD0B-C60B-3002-55D3DB9ECF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04" y="2170963"/>
                <a:ext cx="8209856" cy="830997"/>
              </a:xfrm>
              <a:prstGeom prst="rect">
                <a:avLst/>
              </a:prstGeom>
              <a:blipFill>
                <a:blip r:embed="rId9"/>
                <a:stretch>
                  <a:fillRect l="-1114" t="-5882" r="-126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768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Analysis of the Inverter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27FEC9D-C470-A420-794B-00DB5FD69DF6}"/>
                  </a:ext>
                </a:extLst>
              </p:cNvPr>
              <p:cNvSpPr/>
              <p:nvPr/>
            </p:nvSpPr>
            <p:spPr>
              <a:xfrm>
                <a:off x="655512" y="1412776"/>
                <a:ext cx="8308976" cy="4972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Let’s condition on the guesses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+1)</m:t>
                        </m:r>
                      </m:sub>
                    </m:sSub>
                  </m:oMath>
                </a14:m>
                <a:r>
                  <a:rPr lang="en-US" sz="2400" dirty="0"/>
                  <a:t> being all correct.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27FEC9D-C470-A420-794B-00DB5FD69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12" y="1412776"/>
                <a:ext cx="8308976" cy="497252"/>
              </a:xfrm>
              <a:prstGeom prst="rect">
                <a:avLst/>
              </a:prstGeom>
              <a:blipFill>
                <a:blip r:embed="rId3"/>
                <a:stretch>
                  <a:fillRect l="-1067" t="-75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6DDED6D-3C15-B0B5-BDBC-276E68415F1C}"/>
                  </a:ext>
                </a:extLst>
              </p:cNvPr>
              <p:cNvSpPr/>
              <p:nvPr/>
            </p:nvSpPr>
            <p:spPr>
              <a:xfrm>
                <a:off x="655512" y="2211668"/>
                <a:ext cx="830897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 main issue</a:t>
                </a:r>
                <a:r>
                  <a:rPr lang="en-US" sz="2400" dirty="0"/>
                  <a:t>: 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are not independent (can’t do Chernoff)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6DDED6D-3C15-B0B5-BDBC-276E68415F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12" y="2211668"/>
                <a:ext cx="8308976" cy="461665"/>
              </a:xfrm>
              <a:prstGeom prst="rect">
                <a:avLst/>
              </a:prstGeom>
              <a:blipFill>
                <a:blip r:embed="rId4"/>
                <a:stretch>
                  <a:fillRect l="-1067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ED86898-F2CD-1162-35C3-66734DF9B608}"/>
                  </a:ext>
                </a:extLst>
              </p:cNvPr>
              <p:cNvSpPr/>
              <p:nvPr/>
            </p:nvSpPr>
            <p:spPr>
              <a:xfrm>
                <a:off x="655512" y="2967335"/>
                <a:ext cx="830897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</a:rPr>
                  <a:t>Key Observation</a:t>
                </a:r>
                <a:r>
                  <a:rPr lang="en-US" sz="2400" dirty="0"/>
                  <a:t>: 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are</a:t>
                </a:r>
                <a:r>
                  <a:rPr lang="en-US" sz="2400" dirty="0"/>
                  <a:t> pairwise independent.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ED86898-F2CD-1162-35C3-66734DF9B6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512" y="2967335"/>
                <a:ext cx="8308976" cy="461665"/>
              </a:xfrm>
              <a:prstGeom prst="rect">
                <a:avLst/>
              </a:prstGeom>
              <a:blipFill>
                <a:blip r:embed="rId5"/>
                <a:stretch>
                  <a:fillRect l="-1067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C5638DEF-EFDE-8508-9276-A548C716711B}"/>
              </a:ext>
            </a:extLst>
          </p:cNvPr>
          <p:cNvSpPr/>
          <p:nvPr/>
        </p:nvSpPr>
        <p:spPr>
          <a:xfrm>
            <a:off x="2959768" y="3501008"/>
            <a:ext cx="44925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Therefore, can apply Chebyshev!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638A45-55DC-EE78-A3B2-9D51317EEDA8}"/>
                  </a:ext>
                </a:extLst>
              </p:cNvPr>
              <p:cNvSpPr txBox="1"/>
              <p:nvPr/>
            </p:nvSpPr>
            <p:spPr>
              <a:xfrm>
                <a:off x="673767" y="4509120"/>
                <a:ext cx="8470233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We have </a:t>
                </a:r>
                <a:r>
                  <a:rPr lang="en-US" sz="2400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that  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Inverter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succeeds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 |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all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guesses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correct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good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4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0.99.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3638A45-55DC-EE78-A3B2-9D51317EED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767" y="4509120"/>
                <a:ext cx="8470233" cy="830997"/>
              </a:xfrm>
              <a:prstGeom prst="rect">
                <a:avLst/>
              </a:prstGeom>
              <a:blipFill>
                <a:blip r:embed="rId6"/>
                <a:stretch>
                  <a:fillRect l="-1199" t="-6061"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06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Analysis of the Inverter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27FEC9D-C470-A420-794B-00DB5FD69DF6}"/>
                  </a:ext>
                </a:extLst>
              </p:cNvPr>
              <p:cNvSpPr/>
              <p:nvPr/>
            </p:nvSpPr>
            <p:spPr>
              <a:xfrm>
                <a:off x="539552" y="1412776"/>
                <a:ext cx="8308976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probability that a single iteration of the inner loop gives the correct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+1/2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27FEC9D-C470-A420-794B-00DB5FD69D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412776"/>
                <a:ext cx="8308976" cy="983218"/>
              </a:xfrm>
              <a:prstGeom prst="rect">
                <a:avLst/>
              </a:prstGeom>
              <a:blipFill>
                <a:blip r:embed="rId3"/>
                <a:stretch>
                  <a:fillRect l="-1069" t="-5128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3B619B4-3837-FF79-2962-A708E0398422}"/>
                  </a:ext>
                </a:extLst>
              </p:cNvPr>
              <p:cNvSpPr/>
              <p:nvPr/>
            </p:nvSpPr>
            <p:spPr>
              <a:xfrm>
                <a:off x="539552" y="2607295"/>
                <a:ext cx="8784976" cy="468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Let this be the good event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(for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2400" dirty="0"/>
                  <a:t> iteration of the inner loop).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3B619B4-3837-FF79-2962-A708E03984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607295"/>
                <a:ext cx="8784976" cy="468205"/>
              </a:xfrm>
              <a:prstGeom prst="rect">
                <a:avLst/>
              </a:prstGeom>
              <a:blipFill>
                <a:blip r:embed="rId4"/>
                <a:stretch>
                  <a:fillRect l="-1010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9D07C75-80C5-6B7B-A1D5-241DD80C639C}"/>
                  </a:ext>
                </a:extLst>
              </p:cNvPr>
              <p:cNvSpPr/>
              <p:nvPr/>
            </p:nvSpPr>
            <p:spPr>
              <a:xfrm>
                <a:off x="539552" y="3329628"/>
                <a:ext cx="8308976" cy="953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majority decision is correct if the number of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that occur is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=50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9D07C75-80C5-6B7B-A1D5-241DD80C6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329628"/>
                <a:ext cx="8308976" cy="953915"/>
              </a:xfrm>
              <a:prstGeom prst="rect">
                <a:avLst/>
              </a:prstGeom>
              <a:blipFill>
                <a:blip r:embed="rId5"/>
                <a:stretch>
                  <a:fillRect l="-1069" t="-3947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248972-B680-BD83-FFF5-EFEF49619C9D}"/>
                  </a:ext>
                </a:extLst>
              </p:cNvPr>
              <p:cNvSpPr/>
              <p:nvPr/>
            </p:nvSpPr>
            <p:spPr>
              <a:xfrm>
                <a:off x="539552" y="4581128"/>
                <a:ext cx="8308976" cy="1025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expected number of events that occur is</a:t>
                </a:r>
              </a:p>
              <a:p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50 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+50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248972-B680-BD83-FFF5-EFEF49619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581128"/>
                <a:ext cx="8308976" cy="1025794"/>
              </a:xfrm>
              <a:prstGeom prst="rect">
                <a:avLst/>
              </a:prstGeom>
              <a:blipFill>
                <a:blip r:embed="rId6"/>
                <a:stretch>
                  <a:fillRect l="-1069" t="-4878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109B9A4-01C9-1306-ABEC-C98FE3244C72}"/>
                  </a:ext>
                </a:extLst>
              </p:cNvPr>
              <p:cNvSpPr/>
              <p:nvPr/>
            </p:nvSpPr>
            <p:spPr>
              <a:xfrm>
                <a:off x="551747" y="5733079"/>
                <a:ext cx="8308976" cy="1008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variance is</a:t>
                </a:r>
              </a:p>
              <a:p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109B9A4-01C9-1306-ABEC-C98FE3244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747" y="5733079"/>
                <a:ext cx="8308976" cy="1008289"/>
              </a:xfrm>
              <a:prstGeom prst="rect">
                <a:avLst/>
              </a:prstGeom>
              <a:blipFill>
                <a:blip r:embed="rId7"/>
                <a:stretch>
                  <a:fillRect l="-1069" t="-5000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19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Analysis of the Inverter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248972-B680-BD83-FFF5-EFEF49619C9D}"/>
                  </a:ext>
                </a:extLst>
              </p:cNvPr>
              <p:cNvSpPr/>
              <p:nvPr/>
            </p:nvSpPr>
            <p:spPr>
              <a:xfrm>
                <a:off x="671373" y="1083432"/>
                <a:ext cx="8308976" cy="10257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expected number of events that occur is</a:t>
                </a:r>
              </a:p>
              <a:p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50 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+50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1248972-B680-BD83-FFF5-EFEF49619C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73" y="1083432"/>
                <a:ext cx="8308976" cy="1025794"/>
              </a:xfrm>
              <a:prstGeom prst="rect">
                <a:avLst/>
              </a:prstGeom>
              <a:blipFill>
                <a:blip r:embed="rId3"/>
                <a:stretch>
                  <a:fillRect l="-1067" t="-4878"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109B9A4-01C9-1306-ABEC-C98FE3244C72}"/>
                  </a:ext>
                </a:extLst>
              </p:cNvPr>
              <p:cNvSpPr/>
              <p:nvPr/>
            </p:nvSpPr>
            <p:spPr>
              <a:xfrm>
                <a:off x="683568" y="2235383"/>
                <a:ext cx="8308976" cy="6389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variance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∙100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=25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109B9A4-01C9-1306-ABEC-C98FE3244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235383"/>
                <a:ext cx="8308976" cy="638957"/>
              </a:xfrm>
              <a:prstGeom prst="rect">
                <a:avLst/>
              </a:prstGeom>
              <a:blipFill>
                <a:blip r:embed="rId4"/>
                <a:stretch>
                  <a:fillRect l="-1069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F6230B-DA89-D9B9-8BDA-3A488AE4481E}"/>
                  </a:ext>
                </a:extLst>
              </p:cNvPr>
              <p:cNvSpPr/>
              <p:nvPr/>
            </p:nvSpPr>
            <p:spPr>
              <a:xfrm>
                <a:off x="683568" y="3068960"/>
                <a:ext cx="8308976" cy="1232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By an application of Chebyshev, we have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𝑚𝑎𝑗𝑜𝑟𝑖𝑡𝑦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𝑑𝑒𝑐𝑖𝑠𝑖𝑜𝑛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𝑖𝑛𝑐𝑜𝑟𝑟𝑒𝑐𝑡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25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50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𝑛𝑝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7F6230B-DA89-D9B9-8BDA-3A488AE44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068960"/>
                <a:ext cx="8308976" cy="1232069"/>
              </a:xfrm>
              <a:prstGeom prst="rect">
                <a:avLst/>
              </a:prstGeom>
              <a:blipFill>
                <a:blip r:embed="rId5"/>
                <a:stretch>
                  <a:fillRect l="-1069" t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C34D693-82CF-F50F-7562-4E2029121CDC}"/>
                  </a:ext>
                </a:extLst>
              </p:cNvPr>
              <p:cNvSpPr/>
              <p:nvPr/>
            </p:nvSpPr>
            <p:spPr>
              <a:xfrm>
                <a:off x="683568" y="4573195"/>
                <a:ext cx="8308976" cy="9855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By an application of union bound, we have</a:t>
                </a:r>
              </a:p>
              <a:p>
                <a:r>
                  <a:rPr lang="en-US" sz="2400" dirty="0"/>
                  <a:t>	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𝑜𝑛𝑒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𝑜𝑓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𝑡h𝑒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𝑖𝑛𝑐𝑜𝑟𝑟𝑒𝑐𝑡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=1/100</m:t>
                        </m:r>
                      </m:e>
                    </m:fun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C34D693-82CF-F50F-7562-4E2029121C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573195"/>
                <a:ext cx="8308976" cy="985526"/>
              </a:xfrm>
              <a:prstGeom prst="rect">
                <a:avLst/>
              </a:prstGeom>
              <a:blipFill>
                <a:blip r:embed="rId6"/>
                <a:stretch>
                  <a:fillRect l="-1069" t="-5128" b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170EB61-2E44-C2FB-5B69-2E62DE804F33}"/>
                  </a:ext>
                </a:extLst>
              </p:cNvPr>
              <p:cNvSpPr/>
              <p:nvPr/>
            </p:nvSpPr>
            <p:spPr>
              <a:xfrm>
                <a:off x="683568" y="5774568"/>
                <a:ext cx="830897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400" dirty="0"/>
                  <a:t> The inverter outputs the correct inverse </a:t>
                </a:r>
                <a:r>
                  <a:rPr lang="en-US" sz="2400" dirty="0" err="1"/>
                  <a:t>w.p.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0.99.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170EB61-2E44-C2FB-5B69-2E62DE804F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774568"/>
                <a:ext cx="8308976" cy="461665"/>
              </a:xfrm>
              <a:prstGeom prst="rect">
                <a:avLst/>
              </a:prstGeom>
              <a:blipFill>
                <a:blip r:embed="rId7"/>
                <a:stretch>
                  <a:fillRect t="-7895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07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260648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Putting it all together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D8B37BD-2F3B-94A0-A291-AF5B90A3A85B}"/>
                  </a:ext>
                </a:extLst>
              </p:cNvPr>
              <p:cNvSpPr/>
              <p:nvPr/>
            </p:nvSpPr>
            <p:spPr>
              <a:xfrm>
                <a:off x="179512" y="1196752"/>
                <a:ext cx="8892480" cy="1771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</m:oMath>
                </a14:m>
                <a:r>
                  <a:rPr lang="en-US" sz="2400" dirty="0"/>
                  <a:t>Inverter succeeds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⁡[</m:t>
                    </m:r>
                  </m:oMath>
                </a14:m>
                <a:r>
                  <a:rPr lang="en-US" sz="2400" dirty="0"/>
                  <a:t>Inverter succeeds | all guesses correct, good x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24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en-US" sz="2400" b="0" i="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Pr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all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guesses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correct</m:t>
                    </m:r>
                    <m:r>
                      <a:rPr lang="en-US" sz="24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]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[good x]</a:t>
                </a:r>
                <a:endParaRPr lang="en-US" sz="2400" dirty="0"/>
              </a:p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D8B37BD-2F3B-94A0-A291-AF5B90A3A8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196752"/>
                <a:ext cx="8892480" cy="1771511"/>
              </a:xfrm>
              <a:prstGeom prst="rect">
                <a:avLst/>
              </a:prstGeom>
              <a:blipFill>
                <a:blip r:embed="rId3"/>
                <a:stretch>
                  <a:fillRect l="-997" t="-2857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AE7995F-4515-D2EF-7589-D0FDE41C0399}"/>
                  </a:ext>
                </a:extLst>
              </p:cNvPr>
              <p:cNvSpPr/>
              <p:nvPr/>
            </p:nvSpPr>
            <p:spPr>
              <a:xfrm>
                <a:off x="125760" y="3408187"/>
                <a:ext cx="88924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So, it suffices to show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large.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AE7995F-4515-D2EF-7589-D0FDE41C03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60" y="3408187"/>
                <a:ext cx="8892480" cy="461665"/>
              </a:xfrm>
              <a:prstGeom prst="rect">
                <a:avLst/>
              </a:prstGeom>
              <a:blipFill>
                <a:blip r:embed="rId4"/>
                <a:stretch>
                  <a:fillRect l="-1143" t="-10811" b="-27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F890E7B-D609-19B7-8C6F-7120DA2BBB38}"/>
                  </a:ext>
                </a:extLst>
              </p:cNvPr>
              <p:cNvSpPr/>
              <p:nvPr/>
            </p:nvSpPr>
            <p:spPr>
              <a:xfrm>
                <a:off x="142165" y="4139664"/>
                <a:ext cx="88924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By our calculation (last two slides),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≥0.99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so we are done.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F890E7B-D609-19B7-8C6F-7120DA2BB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65" y="4139664"/>
                <a:ext cx="8892480" cy="461665"/>
              </a:xfrm>
              <a:prstGeom prst="rect">
                <a:avLst/>
              </a:prstGeom>
              <a:blipFill>
                <a:blip r:embed="rId5"/>
                <a:stretch>
                  <a:fillRect l="-1141" t="-789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D4B58BC-D7CB-1EFB-5DE6-658CC862D629}"/>
              </a:ext>
            </a:extLst>
          </p:cNvPr>
          <p:cNvSpPr/>
          <p:nvPr/>
        </p:nvSpPr>
        <p:spPr>
          <a:xfrm>
            <a:off x="8553491" y="4219314"/>
            <a:ext cx="360040" cy="382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FCEFBB2-9D75-DB5A-CB0E-0F81D9E5D526}"/>
                  </a:ext>
                </a:extLst>
              </p:cNvPr>
              <p:cNvSpPr/>
              <p:nvPr/>
            </p:nvSpPr>
            <p:spPr>
              <a:xfrm>
                <a:off x="179512" y="5376607"/>
                <a:ext cx="889248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Can also make the success probability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by enumerating over all the “guesses”.  Each guess results in a supposed inverse, but we can check which of them is the actual inverse!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FCEFBB2-9D75-DB5A-CB0E-0F81D9E5D5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376607"/>
                <a:ext cx="8892480" cy="1200329"/>
              </a:xfrm>
              <a:prstGeom prst="rect">
                <a:avLst/>
              </a:prstGeom>
              <a:blipFill>
                <a:blip r:embed="rId6"/>
                <a:stretch>
                  <a:fillRect l="-997" t="-4211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99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 animBg="1"/>
      <p:bldP spid="1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The Coding-Theoretic View of GL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/>
              <p:nvPr/>
            </p:nvSpPr>
            <p:spPr>
              <a:xfrm>
                <a:off x="755576" y="1772816"/>
                <a:ext cx="8712968" cy="867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{0,1}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dirty="0"/>
                  <a:t>  can be viewed as a highly redundant, exponentially long encoding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 =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the Hadamard code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E832B13-8FB8-B049-9AD7-10D434485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772816"/>
                <a:ext cx="8712968" cy="867225"/>
              </a:xfrm>
              <a:prstGeom prst="rect">
                <a:avLst/>
              </a:prstGeom>
              <a:blipFill>
                <a:blip r:embed="rId3"/>
                <a:stretch>
                  <a:fillRect l="-1017" t="-4348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ACFC5E-4897-3749-8BA5-0904C9A37A17}"/>
                  </a:ext>
                </a:extLst>
              </p:cNvPr>
              <p:cNvSpPr/>
              <p:nvPr/>
            </p:nvSpPr>
            <p:spPr>
              <a:xfrm>
                <a:off x="772054" y="2995691"/>
                <a:ext cx="871296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can be thought of as providing access to a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noisy</a:t>
                </a:r>
                <a:r>
                  <a:rPr lang="en-US" sz="2400" dirty="0"/>
                  <a:t> codeword.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0ACFC5E-4897-3749-8BA5-0904C9A37A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54" y="2995691"/>
                <a:ext cx="8712968" cy="830997"/>
              </a:xfrm>
              <a:prstGeom prst="rect">
                <a:avLst/>
              </a:prstGeom>
              <a:blipFill>
                <a:blip r:embed="rId4"/>
                <a:stretch>
                  <a:fillRect l="-1019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F2871BC-EDBF-0243-B4B1-D9303D5C618A}"/>
                  </a:ext>
                </a:extLst>
              </p:cNvPr>
              <p:cNvSpPr/>
              <p:nvPr/>
            </p:nvSpPr>
            <p:spPr>
              <a:xfrm>
                <a:off x="827584" y="5301208"/>
                <a:ext cx="8712968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real proof =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list-decoding algorithm </a:t>
                </a:r>
                <a:r>
                  <a:rPr lang="en-US" sz="2400" dirty="0"/>
                  <a:t>for Hadamard code with error 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−1/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F2871BC-EDBF-0243-B4B1-D9303D5C61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301208"/>
                <a:ext cx="8712968" cy="983218"/>
              </a:xfrm>
              <a:prstGeom prst="rect">
                <a:avLst/>
              </a:prstGeom>
              <a:blipFill>
                <a:blip r:embed="rId5"/>
                <a:stretch>
                  <a:fillRect l="-1019" t="-3797" b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15587E4-0546-1A46-A023-1015F78B51DB}"/>
                  </a:ext>
                </a:extLst>
              </p:cNvPr>
              <p:cNvSpPr/>
              <p:nvPr/>
            </p:nvSpPr>
            <p:spPr>
              <a:xfrm>
                <a:off x="772054" y="4114561"/>
                <a:ext cx="8712968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What we proved =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unique decoding </a:t>
                </a:r>
                <a:r>
                  <a:rPr lang="en-US" sz="2400" dirty="0"/>
                  <a:t>algorithm for Hadamard code with error rate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15587E4-0546-1A46-A023-1015F78B51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054" y="4114561"/>
                <a:ext cx="8712968" cy="983218"/>
              </a:xfrm>
              <a:prstGeom prst="rect">
                <a:avLst/>
              </a:prstGeom>
              <a:blipFill>
                <a:blip r:embed="rId6"/>
                <a:stretch>
                  <a:fillRect l="-1019" t="-5195"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835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4624"/>
            <a:ext cx="8712968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Hardcore Predicates from any </a:t>
            </a:r>
          </a:p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List-Decodable Code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01945BF-BB02-C684-4C5B-5DA162B2B52F}"/>
                  </a:ext>
                </a:extLst>
              </p:cNvPr>
              <p:cNvSpPr/>
              <p:nvPr/>
            </p:nvSpPr>
            <p:spPr>
              <a:xfrm>
                <a:off x="755576" y="2132856"/>
                <a:ext cx="813690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 is the encoding.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01945BF-BB02-C684-4C5B-5DA162B2B5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32856"/>
                <a:ext cx="8136904" cy="461665"/>
              </a:xfrm>
              <a:prstGeom prst="rect">
                <a:avLst/>
              </a:prstGeom>
              <a:blipFill>
                <a:blip r:embed="rId3"/>
                <a:stretch>
                  <a:fillRect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32D43E1-E60D-B9FE-852A-12C49D3D01E6}"/>
                  </a:ext>
                </a:extLst>
              </p:cNvPr>
              <p:cNvSpPr/>
              <p:nvPr/>
            </p:nvSpPr>
            <p:spPr>
              <a:xfrm>
                <a:off x="755576" y="2780928"/>
                <a:ext cx="8136904" cy="983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ea typeface="Cambria Math" panose="02040503050406030204" pitchFamily="18" charset="0"/>
                  </a:rPr>
                  <a:t>Given 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that is incorrect 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 fraction of the locations, a list-decoder outputs a list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of possibilities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32D43E1-E60D-B9FE-852A-12C49D3D01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780928"/>
                <a:ext cx="8136904" cy="983218"/>
              </a:xfrm>
              <a:prstGeom prst="rect">
                <a:avLst/>
              </a:prstGeom>
              <a:blipFill>
                <a:blip r:embed="rId4"/>
                <a:stretch>
                  <a:fillRect l="-1246" r="-1869" b="-12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982641-ACBB-57D4-5D65-A21017BC5B7B}"/>
                  </a:ext>
                </a:extLst>
              </p:cNvPr>
              <p:cNvSpPr/>
              <p:nvPr/>
            </p:nvSpPr>
            <p:spPr>
              <a:xfrm>
                <a:off x="755576" y="3957058"/>
                <a:ext cx="813690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0" dirty="0">
                    <a:ea typeface="Cambria Math" panose="02040503050406030204" pitchFamily="18" charset="0"/>
                  </a:rPr>
                  <a:t>The hardcore predicate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d>
                        <m:d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982641-ACBB-57D4-5D65-A21017BC5B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957058"/>
                <a:ext cx="8136904" cy="830997"/>
              </a:xfrm>
              <a:prstGeom prst="rect">
                <a:avLst/>
              </a:prstGeom>
              <a:blipFill>
                <a:blip r:embed="rId5"/>
                <a:stretch>
                  <a:fillRect l="-1246" t="-6061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DEE7ED9-3AF5-7D60-4D1C-DF992AEADC1C}"/>
              </a:ext>
            </a:extLst>
          </p:cNvPr>
          <p:cNvSpPr/>
          <p:nvPr/>
        </p:nvSpPr>
        <p:spPr>
          <a:xfrm>
            <a:off x="755576" y="5013176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ea typeface="Cambria Math" panose="02040503050406030204" pitchFamily="18" charset="0"/>
              </a:rPr>
              <a:t>A hardcore-bit predictor gives us access to a corrupted codeword. Running the list-decoder on it gives us the list of possible inverses.  The fact that the OWF is easy to compute means that we can filter out the bogus (non-)inverses.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5DFFB1-606C-DF5C-3FE1-1C70C79FD907}"/>
              </a:ext>
            </a:extLst>
          </p:cNvPr>
          <p:cNvSpPr/>
          <p:nvPr/>
        </p:nvSpPr>
        <p:spPr>
          <a:xfrm>
            <a:off x="2328991" y="1381084"/>
            <a:ext cx="4096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(due to </a:t>
            </a:r>
            <a:r>
              <a:rPr lang="en-US" sz="2400" dirty="0" err="1"/>
              <a:t>Impagliazzo</a:t>
            </a:r>
            <a:r>
              <a:rPr lang="en-US" sz="2400" dirty="0"/>
              <a:t> and Sudan)</a:t>
            </a:r>
          </a:p>
        </p:txBody>
      </p:sp>
    </p:spTree>
    <p:extLst>
      <p:ext uri="{BB962C8B-B14F-4D97-AF65-F5344CB8AC3E}">
        <p14:creationId xmlns:p14="http://schemas.microsoft.com/office/powerpoint/2010/main" val="307870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Recap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63">
            <a:extLst>
              <a:ext uri="{FF2B5EF4-FFF2-40B4-BE49-F238E27FC236}">
                <a16:creationId xmlns:a16="http://schemas.microsoft.com/office/drawing/2014/main" id="{94F15107-6132-4541-AC44-955B33F6CBD1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1484784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1. Defined one-way functions (OWF).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5" name="Rectangle 63">
            <a:extLst>
              <a:ext uri="{FF2B5EF4-FFF2-40B4-BE49-F238E27FC236}">
                <a16:creationId xmlns:a16="http://schemas.microsoft.com/office/drawing/2014/main" id="{62594F4B-38AB-8944-85A4-BBD06EA5B5F2}"/>
              </a:ext>
            </a:extLst>
          </p:cNvPr>
          <p:cNvSpPr txBox="1">
            <a:spLocks noChangeArrowheads="1"/>
          </p:cNvSpPr>
          <p:nvPr/>
        </p:nvSpPr>
        <p:spPr>
          <a:xfrm>
            <a:off x="110117" y="2441763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2. Defined Hardcore bits (HCB). 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E1103BA3-46A2-5843-82A1-58005220889B}"/>
              </a:ext>
            </a:extLst>
          </p:cNvPr>
          <p:cNvSpPr txBox="1">
            <a:spLocks noChangeArrowheads="1"/>
          </p:cNvSpPr>
          <p:nvPr/>
        </p:nvSpPr>
        <p:spPr>
          <a:xfrm>
            <a:off x="110117" y="3377867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3. </a:t>
            </a:r>
            <a:r>
              <a:rPr lang="en-US" sz="2400" u="sng" dirty="0">
                <a:latin typeface="American Typewriter" charset="0"/>
                <a:ea typeface="American Typewriter" charset="0"/>
                <a:cs typeface="American Typewriter" charset="0"/>
              </a:rPr>
              <a:t>Goldreich-Levin Theorem</a:t>
            </a:r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: every OWF has a HCB.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10117" y="4653136"/>
                <a:ext cx="9217024" cy="792088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4. Show that one-way 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permutations</a:t>
                </a:r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(OWP)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  </a:t>
                </a:r>
              </a:p>
            </p:txBody>
          </p:sp>
        </mc:Choice>
        <mc:Fallback>
          <p:sp>
            <p:nvSpPr>
              <p:cNvPr id="7" name="Rectangle 63">
                <a:extLst>
                  <a:ext uri="{FF2B5EF4-FFF2-40B4-BE49-F238E27FC236}">
                    <a16:creationId xmlns:a16="http://schemas.microsoft.com/office/drawing/2014/main" id="{FD8FE375-6E8E-8649-89F2-2D4508DF66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17" y="4653136"/>
                <a:ext cx="9217024" cy="792088"/>
              </a:xfrm>
              <a:prstGeom prst="rect">
                <a:avLst/>
              </a:prstGeom>
              <a:blipFill>
                <a:blip r:embed="rId3"/>
                <a:stretch>
                  <a:fillRect l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63">
            <a:extLst>
              <a:ext uri="{FF2B5EF4-FFF2-40B4-BE49-F238E27FC236}">
                <a16:creationId xmlns:a16="http://schemas.microsoft.com/office/drawing/2014/main" id="{4EEBCECA-C68B-AB43-B212-B85B3CE10F22}"/>
              </a:ext>
            </a:extLst>
          </p:cNvPr>
          <p:cNvSpPr txBox="1">
            <a:spLocks noChangeArrowheads="1"/>
          </p:cNvSpPr>
          <p:nvPr/>
        </p:nvSpPr>
        <p:spPr>
          <a:xfrm>
            <a:off x="686181" y="3907490"/>
            <a:ext cx="921702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i="1" dirty="0">
                <a:latin typeface="American Typewriter" charset="0"/>
                <a:ea typeface="American Typewriter" charset="0"/>
                <a:cs typeface="American Typewriter" charset="0"/>
              </a:rPr>
              <a:t>(showed proof for an important special case)</a:t>
            </a:r>
            <a:endParaRPr lang="en-US" altLang="en-US" sz="2400" i="1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DC0BC843-F3D1-9145-9F0E-658BDA9E08E9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86181" y="5394091"/>
                <a:ext cx="7185847" cy="843221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(in fact, one-way functions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merican Typewriter" charset="0"/>
                      </a:rPr>
                      <m:t>⇒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PRG, but that’s a much harder theorem)</a:t>
                </a:r>
                <a:r>
                  <a:rPr lang="en-US" sz="2400" i="1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</a:t>
                </a:r>
                <a:endParaRPr lang="en-US" altLang="en-US" sz="2400" i="1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>
          <p:sp>
            <p:nvSpPr>
              <p:cNvPr id="9" name="Rectangle 63">
                <a:extLst>
                  <a:ext uri="{FF2B5EF4-FFF2-40B4-BE49-F238E27FC236}">
                    <a16:creationId xmlns:a16="http://schemas.microsoft.com/office/drawing/2014/main" id="{DC0BC843-F3D1-9145-9F0E-658BDA9E0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181" y="5394091"/>
                <a:ext cx="7185847" cy="843221"/>
              </a:xfrm>
              <a:prstGeom prst="rect">
                <a:avLst/>
              </a:prstGeom>
              <a:blipFill>
                <a:blip r:embed="rId4"/>
                <a:stretch>
                  <a:fillRect l="-1358" t="-3623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322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4E955-D16E-2EFE-6ABE-A0021FDF3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D5CBB-6CE8-0D5D-E134-9FEE0B351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Crypto from OWFs</a:t>
            </a:r>
          </a:p>
        </p:txBody>
      </p:sp>
      <p:sp>
        <p:nvSpPr>
          <p:cNvPr id="7" name="Rectangle 63">
            <a:extLst>
              <a:ext uri="{FF2B5EF4-FFF2-40B4-BE49-F238E27FC236}">
                <a16:creationId xmlns:a16="http://schemas.microsoft.com/office/drawing/2014/main" id="{BFFD2DA7-26EF-3A47-D501-A75C78C8AEF9}"/>
              </a:ext>
            </a:extLst>
          </p:cNvPr>
          <p:cNvSpPr txBox="1">
            <a:spLocks noChangeArrowheads="1"/>
          </p:cNvSpPr>
          <p:nvPr/>
        </p:nvSpPr>
        <p:spPr>
          <a:xfrm>
            <a:off x="3778960" y="4300219"/>
            <a:ext cx="961011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PRG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492B9BD-9989-E66B-8423-7594456AC1E4}"/>
              </a:ext>
            </a:extLst>
          </p:cNvPr>
          <p:cNvCxnSpPr>
            <a:cxnSpLocks/>
          </p:cNvCxnSpPr>
          <p:nvPr/>
        </p:nvCxnSpPr>
        <p:spPr>
          <a:xfrm flipV="1">
            <a:off x="4259465" y="3724155"/>
            <a:ext cx="0" cy="576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63">
            <a:extLst>
              <a:ext uri="{FF2B5EF4-FFF2-40B4-BE49-F238E27FC236}">
                <a16:creationId xmlns:a16="http://schemas.microsoft.com/office/drawing/2014/main" id="{31F10012-C53F-6B48-26D1-2BE974DDD769}"/>
              </a:ext>
            </a:extLst>
          </p:cNvPr>
          <p:cNvSpPr txBox="1">
            <a:spLocks noChangeArrowheads="1"/>
          </p:cNvSpPr>
          <p:nvPr/>
        </p:nvSpPr>
        <p:spPr>
          <a:xfrm>
            <a:off x="3779912" y="2996952"/>
            <a:ext cx="961011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PRF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7200F87-10FD-2E98-1B6F-525919DE33F0}"/>
              </a:ext>
            </a:extLst>
          </p:cNvPr>
          <p:cNvCxnSpPr>
            <a:cxnSpLocks/>
          </p:cNvCxnSpPr>
          <p:nvPr/>
        </p:nvCxnSpPr>
        <p:spPr>
          <a:xfrm>
            <a:off x="4012691" y="4994973"/>
            <a:ext cx="0" cy="5421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3A70C78-89FC-6B1D-C623-6A5D714B8161}"/>
              </a:ext>
            </a:extLst>
          </p:cNvPr>
          <p:cNvCxnSpPr>
            <a:cxnSpLocks/>
          </p:cNvCxnSpPr>
          <p:nvPr/>
        </p:nvCxnSpPr>
        <p:spPr>
          <a:xfrm>
            <a:off x="4739971" y="4588251"/>
            <a:ext cx="69517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63">
            <a:extLst>
              <a:ext uri="{FF2B5EF4-FFF2-40B4-BE49-F238E27FC236}">
                <a16:creationId xmlns:a16="http://schemas.microsoft.com/office/drawing/2014/main" id="{6C07229A-5AA4-C8FB-F032-89C3E43401D8}"/>
              </a:ext>
            </a:extLst>
          </p:cNvPr>
          <p:cNvSpPr txBox="1">
            <a:spLocks noChangeArrowheads="1"/>
          </p:cNvSpPr>
          <p:nvPr/>
        </p:nvSpPr>
        <p:spPr>
          <a:xfrm>
            <a:off x="5740883" y="4283277"/>
            <a:ext cx="2592288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One-Time Enc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27" name="Rectangle 63">
            <a:extLst>
              <a:ext uri="{FF2B5EF4-FFF2-40B4-BE49-F238E27FC236}">
                <a16:creationId xmlns:a16="http://schemas.microsoft.com/office/drawing/2014/main" id="{FDC6AA1D-88EB-726D-4238-032D13DA3101}"/>
              </a:ext>
            </a:extLst>
          </p:cNvPr>
          <p:cNvSpPr txBox="1">
            <a:spLocks noChangeArrowheads="1"/>
          </p:cNvSpPr>
          <p:nvPr/>
        </p:nvSpPr>
        <p:spPr>
          <a:xfrm>
            <a:off x="5740883" y="2932067"/>
            <a:ext cx="1656184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CPA Enc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9D4275D-6786-457B-793C-21BBCBD2251D}"/>
              </a:ext>
            </a:extLst>
          </p:cNvPr>
          <p:cNvCxnSpPr>
            <a:cxnSpLocks/>
          </p:cNvCxnSpPr>
          <p:nvPr/>
        </p:nvCxnSpPr>
        <p:spPr>
          <a:xfrm>
            <a:off x="4739971" y="3276035"/>
            <a:ext cx="69517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632D7E0-2A14-0D82-24CC-4A079B73296B}"/>
              </a:ext>
            </a:extLst>
          </p:cNvPr>
          <p:cNvCxnSpPr>
            <a:cxnSpLocks/>
          </p:cNvCxnSpPr>
          <p:nvPr/>
        </p:nvCxnSpPr>
        <p:spPr>
          <a:xfrm flipH="1">
            <a:off x="3076587" y="3286345"/>
            <a:ext cx="64807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63">
            <a:extLst>
              <a:ext uri="{FF2B5EF4-FFF2-40B4-BE49-F238E27FC236}">
                <a16:creationId xmlns:a16="http://schemas.microsoft.com/office/drawing/2014/main" id="{762662A9-51E3-CFEB-EDDA-903A1E331E19}"/>
              </a:ext>
            </a:extLst>
          </p:cNvPr>
          <p:cNvSpPr txBox="1">
            <a:spLocks noChangeArrowheads="1"/>
          </p:cNvSpPr>
          <p:nvPr/>
        </p:nvSpPr>
        <p:spPr>
          <a:xfrm>
            <a:off x="372544" y="2993034"/>
            <a:ext cx="2648790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Message Auth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B7564D7-239C-C787-68EE-CAE1D2EC27DA}"/>
              </a:ext>
            </a:extLst>
          </p:cNvPr>
          <p:cNvCxnSpPr>
            <a:cxnSpLocks/>
          </p:cNvCxnSpPr>
          <p:nvPr/>
        </p:nvCxnSpPr>
        <p:spPr>
          <a:xfrm>
            <a:off x="6316947" y="3667880"/>
            <a:ext cx="0" cy="5040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D88FFC6-6CDA-933C-EDE0-FFCC314FDE2E}"/>
              </a:ext>
            </a:extLst>
          </p:cNvPr>
          <p:cNvCxnSpPr>
            <a:cxnSpLocks/>
          </p:cNvCxnSpPr>
          <p:nvPr/>
        </p:nvCxnSpPr>
        <p:spPr>
          <a:xfrm>
            <a:off x="4876787" y="5960843"/>
            <a:ext cx="7920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63">
                <a:extLst>
                  <a:ext uri="{FF2B5EF4-FFF2-40B4-BE49-F238E27FC236}">
                    <a16:creationId xmlns:a16="http://schemas.microsoft.com/office/drawing/2014/main" id="{682173FD-8D1F-97D8-0588-CCEED2F0603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5836440" y="5623585"/>
                <a:ext cx="1776649" cy="674846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American Typewriter" charset="0"/>
                        <a:cs typeface="American Typewriter" charset="0"/>
                      </a:rPr>
                      <m:t>≠</m:t>
                    </m:r>
                  </m:oMath>
                </a14:m>
                <a:r>
                  <a:rPr lang="en-US" sz="2400" dirty="0">
                    <a:latin typeface="American Typewriter" charset="0"/>
                    <a:ea typeface="American Typewriter" charset="0"/>
                    <a:cs typeface="American Typewriter" charset="0"/>
                  </a:rPr>
                  <a:t> NP</a:t>
                </a:r>
                <a:endParaRPr lang="en-US" altLang="en-US" sz="2400" dirty="0">
                  <a:latin typeface="American Typewriter" charset="0"/>
                  <a:ea typeface="American Typewriter" charset="0"/>
                  <a:cs typeface="American Typewriter" charset="0"/>
                </a:endParaRPr>
              </a:p>
            </p:txBody>
          </p:sp>
        </mc:Choice>
        <mc:Fallback xmlns="">
          <p:sp>
            <p:nvSpPr>
              <p:cNvPr id="37" name="Rectangle 63">
                <a:extLst>
                  <a:ext uri="{FF2B5EF4-FFF2-40B4-BE49-F238E27FC236}">
                    <a16:creationId xmlns:a16="http://schemas.microsoft.com/office/drawing/2014/main" id="{682173FD-8D1F-97D8-0588-CCEED2F06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440" y="5623585"/>
                <a:ext cx="1776649" cy="674846"/>
              </a:xfrm>
              <a:prstGeom prst="rect">
                <a:avLst/>
              </a:prstGeom>
              <a:blipFill>
                <a:blip r:embed="rId2"/>
                <a:stretch>
                  <a:fillRect l="-4762" b="-446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63">
            <a:extLst>
              <a:ext uri="{FF2B5EF4-FFF2-40B4-BE49-F238E27FC236}">
                <a16:creationId xmlns:a16="http://schemas.microsoft.com/office/drawing/2014/main" id="{D10E4E55-8C26-ADF0-682B-8B1D486BD854}"/>
              </a:ext>
            </a:extLst>
          </p:cNvPr>
          <p:cNvSpPr txBox="1">
            <a:spLocks noChangeArrowheads="1"/>
          </p:cNvSpPr>
          <p:nvPr/>
        </p:nvSpPr>
        <p:spPr>
          <a:xfrm>
            <a:off x="3746276" y="5623585"/>
            <a:ext cx="961011" cy="6748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OWF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CE210A7-81D8-EC20-728F-D49222A3D86F}"/>
              </a:ext>
            </a:extLst>
          </p:cNvPr>
          <p:cNvCxnSpPr>
            <a:cxnSpLocks/>
          </p:cNvCxnSpPr>
          <p:nvPr/>
        </p:nvCxnSpPr>
        <p:spPr>
          <a:xfrm flipV="1">
            <a:off x="4259465" y="4978031"/>
            <a:ext cx="0" cy="5760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108C2B-C158-46CE-389B-D229C12B2EFC}"/>
              </a:ext>
            </a:extLst>
          </p:cNvPr>
          <p:cNvCxnSpPr>
            <a:cxnSpLocks/>
          </p:cNvCxnSpPr>
          <p:nvPr/>
        </p:nvCxnSpPr>
        <p:spPr>
          <a:xfrm>
            <a:off x="4012691" y="3758039"/>
            <a:ext cx="0" cy="5421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BDCB7A-D099-B9B5-AFC3-05814821D8D4}"/>
              </a:ext>
            </a:extLst>
          </p:cNvPr>
          <p:cNvCxnSpPr>
            <a:cxnSpLocks/>
          </p:cNvCxnSpPr>
          <p:nvPr/>
        </p:nvCxnSpPr>
        <p:spPr>
          <a:xfrm>
            <a:off x="1743708" y="3724155"/>
            <a:ext cx="1656915" cy="189943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988AA72-BB51-8BE3-DC6A-1A03B6873304}"/>
              </a:ext>
            </a:extLst>
          </p:cNvPr>
          <p:cNvCxnSpPr>
            <a:cxnSpLocks/>
          </p:cNvCxnSpPr>
          <p:nvPr/>
        </p:nvCxnSpPr>
        <p:spPr>
          <a:xfrm flipH="1">
            <a:off x="4871534" y="5011915"/>
            <a:ext cx="808611" cy="6116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998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One-way Functions (Informally)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494346C-9B6B-D44E-8219-B2284F450CAE}"/>
              </a:ext>
            </a:extLst>
          </p:cNvPr>
          <p:cNvSpPr/>
          <p:nvPr/>
        </p:nvSpPr>
        <p:spPr>
          <a:xfrm>
            <a:off x="2267744" y="2348880"/>
            <a:ext cx="1152128" cy="23762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654418-3DDA-FE45-BBD0-F5D1E0FE77DF}"/>
              </a:ext>
            </a:extLst>
          </p:cNvPr>
          <p:cNvSpPr/>
          <p:nvPr/>
        </p:nvSpPr>
        <p:spPr>
          <a:xfrm>
            <a:off x="5580112" y="2060848"/>
            <a:ext cx="1152128" cy="3024336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47872B-EA98-0F4D-9B18-80DF64CA1D70}"/>
              </a:ext>
            </a:extLst>
          </p:cNvPr>
          <p:cNvCxnSpPr>
            <a:cxnSpLocks/>
          </p:cNvCxnSpPr>
          <p:nvPr/>
        </p:nvCxnSpPr>
        <p:spPr>
          <a:xfrm>
            <a:off x="2987824" y="1916832"/>
            <a:ext cx="276654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3">
            <a:extLst>
              <a:ext uri="{FF2B5EF4-FFF2-40B4-BE49-F238E27FC236}">
                <a16:creationId xmlns:a16="http://schemas.microsoft.com/office/drawing/2014/main" id="{34E226B9-0745-7A42-9F13-755DCB84958D}"/>
              </a:ext>
            </a:extLst>
          </p:cNvPr>
          <p:cNvSpPr txBox="1">
            <a:spLocks noChangeArrowheads="1"/>
          </p:cNvSpPr>
          <p:nvPr/>
        </p:nvSpPr>
        <p:spPr>
          <a:xfrm>
            <a:off x="4210654" y="1259508"/>
            <a:ext cx="57867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latin typeface="American Typewriter" charset="0"/>
                <a:ea typeface="American Typewriter" charset="0"/>
                <a:cs typeface="American Typewriter" charset="0"/>
              </a:rPr>
              <a:t>F</a:t>
            </a:r>
            <a:endParaRPr lang="en-US" altLang="en-US" sz="24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sp>
        <p:nvSpPr>
          <p:cNvPr id="11" name="Rectangle 63">
            <a:extLst>
              <a:ext uri="{FF2B5EF4-FFF2-40B4-BE49-F238E27FC236}">
                <a16:creationId xmlns:a16="http://schemas.microsoft.com/office/drawing/2014/main" id="{CEF0DDCE-28AF-2641-B035-F679A71696B1}"/>
              </a:ext>
            </a:extLst>
          </p:cNvPr>
          <p:cNvSpPr txBox="1">
            <a:spLocks noChangeArrowheads="1"/>
          </p:cNvSpPr>
          <p:nvPr/>
        </p:nvSpPr>
        <p:spPr>
          <a:xfrm>
            <a:off x="2267744" y="4663573"/>
            <a:ext cx="151216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domain</a:t>
            </a:r>
          </a:p>
        </p:txBody>
      </p:sp>
      <p:sp>
        <p:nvSpPr>
          <p:cNvPr id="12" name="Rectangle 63">
            <a:extLst>
              <a:ext uri="{FF2B5EF4-FFF2-40B4-BE49-F238E27FC236}">
                <a16:creationId xmlns:a16="http://schemas.microsoft.com/office/drawing/2014/main" id="{3D438B08-65EF-284E-947E-A1A1AB2876F4}"/>
              </a:ext>
            </a:extLst>
          </p:cNvPr>
          <p:cNvSpPr txBox="1">
            <a:spLocks noChangeArrowheads="1"/>
          </p:cNvSpPr>
          <p:nvPr/>
        </p:nvSpPr>
        <p:spPr>
          <a:xfrm>
            <a:off x="5652121" y="5034051"/>
            <a:ext cx="1512167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range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AAE8EAD-8A5F-6143-9666-5447D8EBCB38}"/>
              </a:ext>
            </a:extLst>
          </p:cNvPr>
          <p:cNvCxnSpPr>
            <a:cxnSpLocks/>
          </p:cNvCxnSpPr>
          <p:nvPr/>
        </p:nvCxnSpPr>
        <p:spPr>
          <a:xfrm>
            <a:off x="3641661" y="3212976"/>
            <a:ext cx="1650419" cy="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3">
            <a:extLst>
              <a:ext uri="{FF2B5EF4-FFF2-40B4-BE49-F238E27FC236}">
                <a16:creationId xmlns:a16="http://schemas.microsoft.com/office/drawing/2014/main" id="{5FB7108D-0948-7C4F-B77B-69964F4B867E}"/>
              </a:ext>
            </a:extLst>
          </p:cNvPr>
          <p:cNvSpPr txBox="1">
            <a:spLocks noChangeArrowheads="1"/>
          </p:cNvSpPr>
          <p:nvPr/>
        </p:nvSpPr>
        <p:spPr>
          <a:xfrm>
            <a:off x="3707904" y="2326531"/>
            <a:ext cx="265048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0000FF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Easy</a:t>
            </a: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 to </a:t>
            </a:r>
            <a:b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compute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03B6155-D818-0243-8FD4-3A3FE1598A0F}"/>
              </a:ext>
            </a:extLst>
          </p:cNvPr>
          <p:cNvCxnSpPr>
            <a:cxnSpLocks/>
          </p:cNvCxnSpPr>
          <p:nvPr/>
        </p:nvCxnSpPr>
        <p:spPr>
          <a:xfrm flipH="1">
            <a:off x="3707904" y="4293096"/>
            <a:ext cx="155620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63">
            <a:extLst>
              <a:ext uri="{FF2B5EF4-FFF2-40B4-BE49-F238E27FC236}">
                <a16:creationId xmlns:a16="http://schemas.microsoft.com/office/drawing/2014/main" id="{531D150F-D62C-204F-B351-7FFB4C2EFC7C}"/>
              </a:ext>
            </a:extLst>
          </p:cNvPr>
          <p:cNvSpPr txBox="1">
            <a:spLocks noChangeArrowheads="1"/>
          </p:cNvSpPr>
          <p:nvPr/>
        </p:nvSpPr>
        <p:spPr>
          <a:xfrm>
            <a:off x="3822822" y="3513219"/>
            <a:ext cx="2650484" cy="84322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>
                <a:solidFill>
                  <a:srgbClr val="FF0000"/>
                </a:solidFill>
                <a:latin typeface="American Typewriter" charset="0"/>
                <a:ea typeface="American Typewriter" charset="0"/>
                <a:cs typeface="American Typewriter" charset="0"/>
              </a:rPr>
              <a:t>Hard</a:t>
            </a: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 to </a:t>
            </a:r>
            <a:b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</a:br>
            <a:r>
              <a:rPr lang="en-US" sz="2000" dirty="0">
                <a:latin typeface="American Typewriter" charset="0"/>
                <a:ea typeface="American Typewriter" charset="0"/>
                <a:cs typeface="American Typewriter" charset="0"/>
              </a:rPr>
              <a:t>invert</a:t>
            </a:r>
            <a:endParaRPr lang="en-US" altLang="en-US" sz="2000" dirty="0">
              <a:latin typeface="American Typewriter" charset="0"/>
              <a:ea typeface="American Typewriter" charset="0"/>
              <a:cs typeface="American Typewri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1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One-way Functions (Take 1)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B732D8-6029-314A-8B12-1BB5A5E3CB2A}"/>
              </a:ext>
            </a:extLst>
          </p:cNvPr>
          <p:cNvSpPr/>
          <p:nvPr/>
        </p:nvSpPr>
        <p:spPr>
          <a:xfrm>
            <a:off x="783450" y="1628799"/>
            <a:ext cx="7920880" cy="208823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/>
              <p:nvPr/>
            </p:nvSpPr>
            <p:spPr>
              <a:xfrm>
                <a:off x="823301" y="1776591"/>
                <a:ext cx="7905927" cy="1216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 function (family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/>
                          <m:t>)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is one-way if for every </a:t>
                </a:r>
                <a:r>
                  <a:rPr lang="en-US" sz="2400" dirty="0" err="1"/>
                  <a:t>p.p.t</a:t>
                </a:r>
                <a:r>
                  <a:rPr lang="en-US" sz="2400" dirty="0"/>
                  <a:t>. adversary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there is a negligible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01" y="1776591"/>
                <a:ext cx="7905927" cy="1216167"/>
              </a:xfrm>
              <a:prstGeom prst="rect">
                <a:avLst/>
              </a:prstGeom>
              <a:blipFill>
                <a:blip r:embed="rId3"/>
                <a:stretch>
                  <a:fillRect l="-1124" t="-2062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16F6F2-8583-874B-B5B5-27771F965D54}"/>
                  </a:ext>
                </a:extLst>
              </p:cNvPr>
              <p:cNvSpPr/>
              <p:nvPr/>
            </p:nvSpPr>
            <p:spPr>
              <a:xfrm>
                <a:off x="698521" y="3068960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16F6F2-8583-874B-B5B5-27771F965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21" y="3068960"/>
                <a:ext cx="7905927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73BAC0F-83E8-AA4E-8A3A-51F271372DC1}"/>
                  </a:ext>
                </a:extLst>
              </p:cNvPr>
              <p:cNvSpPr/>
              <p:nvPr/>
            </p:nvSpPr>
            <p:spPr>
              <a:xfrm>
                <a:off x="823301" y="4221088"/>
                <a:ext cx="839111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Consider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for all x. 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73BAC0F-83E8-AA4E-8A3A-51F271372D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01" y="4221088"/>
                <a:ext cx="8391110" cy="461665"/>
              </a:xfrm>
              <a:prstGeom prst="rect">
                <a:avLst/>
              </a:prstGeom>
              <a:blipFill>
                <a:blip r:embed="rId5"/>
                <a:stretch>
                  <a:fillRect l="-1057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5BA7A6C-0F46-8142-B9FB-A303E2F4D852}"/>
                  </a:ext>
                </a:extLst>
              </p:cNvPr>
              <p:cNvSpPr/>
              <p:nvPr/>
            </p:nvSpPr>
            <p:spPr>
              <a:xfrm>
                <a:off x="827584" y="4941168"/>
                <a:ext cx="831641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This is one-way according to the above definition. </a:t>
                </a:r>
                <a:br>
                  <a:rPr lang="en-US" sz="2400" dirty="0">
                    <a:solidFill>
                      <a:prstClr val="black"/>
                    </a:solidFill>
                  </a:rPr>
                </a:br>
                <a:r>
                  <a:rPr lang="en-US" sz="2400" dirty="0">
                    <a:solidFill>
                      <a:prstClr val="black"/>
                    </a:solidFill>
                  </a:rPr>
                  <a:t>In fact, impossible to find </a:t>
                </a:r>
                <a:r>
                  <a:rPr lang="en-US" sz="2400" i="1" dirty="0">
                    <a:solidFill>
                      <a:prstClr val="black"/>
                    </a:solidFill>
                  </a:rPr>
                  <a:t>the</a:t>
                </a:r>
                <a:r>
                  <a:rPr lang="en-US" sz="2400" dirty="0">
                    <a:solidFill>
                      <a:prstClr val="black"/>
                    </a:solidFill>
                  </a:rPr>
                  <a:t> inverse even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</a:rPr>
                  <a:t> has unbounded time.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5BA7A6C-0F46-8142-B9FB-A303E2F4D85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41168"/>
                <a:ext cx="8316416" cy="1200329"/>
              </a:xfrm>
              <a:prstGeom prst="rect">
                <a:avLst/>
              </a:prstGeom>
              <a:blipFill>
                <a:blip r:embed="rId6"/>
                <a:stretch>
                  <a:fillRect l="-1067" t="-4167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1EC88CDE-8E8F-A045-9AD3-BD40CFF7F40B}"/>
              </a:ext>
            </a:extLst>
          </p:cNvPr>
          <p:cNvSpPr/>
          <p:nvPr/>
        </p:nvSpPr>
        <p:spPr>
          <a:xfrm>
            <a:off x="823300" y="6279703"/>
            <a:ext cx="81411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Conclusion: not a useful/meaningful definition.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90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One-way Functions (Take 1)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B732D8-6029-314A-8B12-1BB5A5E3CB2A}"/>
              </a:ext>
            </a:extLst>
          </p:cNvPr>
          <p:cNvSpPr/>
          <p:nvPr/>
        </p:nvSpPr>
        <p:spPr>
          <a:xfrm>
            <a:off x="783450" y="1628799"/>
            <a:ext cx="7920880" cy="208823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/>
              <p:nvPr/>
            </p:nvSpPr>
            <p:spPr>
              <a:xfrm>
                <a:off x="823301" y="1776591"/>
                <a:ext cx="7905927" cy="1216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 function (family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/>
                          <m:t>)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is one-way if for every </a:t>
                </a:r>
                <a:r>
                  <a:rPr lang="en-US" sz="2400" dirty="0" err="1"/>
                  <a:t>p.p.t</a:t>
                </a:r>
                <a:r>
                  <a:rPr lang="en-US" sz="2400" dirty="0"/>
                  <a:t>. adversary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there is a negligible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01" y="1776591"/>
                <a:ext cx="7905927" cy="1216167"/>
              </a:xfrm>
              <a:prstGeom prst="rect">
                <a:avLst/>
              </a:prstGeom>
              <a:blipFill>
                <a:blip r:embed="rId3"/>
                <a:stretch>
                  <a:fillRect l="-1124" t="-2062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16F6F2-8583-874B-B5B5-27771F965D54}"/>
                  </a:ext>
                </a:extLst>
              </p:cNvPr>
              <p:cNvSpPr/>
              <p:nvPr/>
            </p:nvSpPr>
            <p:spPr>
              <a:xfrm>
                <a:off x="698521" y="3068960"/>
                <a:ext cx="79059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16F6F2-8583-874B-B5B5-27771F965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21" y="3068960"/>
                <a:ext cx="7905927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0BB0021-DEF3-EB49-9A31-68F6B4BB83E0}"/>
              </a:ext>
            </a:extLst>
          </p:cNvPr>
          <p:cNvSpPr/>
          <p:nvPr/>
        </p:nvSpPr>
        <p:spPr>
          <a:xfrm>
            <a:off x="783450" y="4224863"/>
            <a:ext cx="8391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E177C"/>
                </a:solidFill>
              </a:rPr>
              <a:t>The Right Definition: </a:t>
            </a:r>
            <a:r>
              <a:rPr lang="en-US" sz="2400" dirty="0">
                <a:solidFill>
                  <a:schemeClr val="tx1"/>
                </a:solidFill>
              </a:rPr>
              <a:t>Impossible to find </a:t>
            </a:r>
            <a:r>
              <a:rPr lang="en-US" sz="2400" b="1" i="1" dirty="0">
                <a:solidFill>
                  <a:srgbClr val="1E177C"/>
                </a:solidFill>
              </a:rPr>
              <a:t>an</a:t>
            </a:r>
            <a:r>
              <a:rPr lang="en-US" sz="2400" dirty="0">
                <a:solidFill>
                  <a:schemeClr val="tx1"/>
                </a:solidFill>
              </a:rPr>
              <a:t> inverse in </a:t>
            </a:r>
            <a:r>
              <a:rPr lang="en-US" sz="2400" dirty="0" err="1">
                <a:solidFill>
                  <a:schemeClr val="tx1"/>
                </a:solidFill>
              </a:rPr>
              <a:t>p.p.t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322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>
            <a:extLst>
              <a:ext uri="{FF2B5EF4-FFF2-40B4-BE49-F238E27FC236}">
                <a16:creationId xmlns:a16="http://schemas.microsoft.com/office/drawing/2014/main" id="{D0BCA042-7756-9C4E-952E-DD3DD09C5B5A}"/>
              </a:ext>
            </a:extLst>
          </p:cNvPr>
          <p:cNvSpPr txBox="1">
            <a:spLocks/>
          </p:cNvSpPr>
          <p:nvPr/>
        </p:nvSpPr>
        <p:spPr>
          <a:xfrm>
            <a:off x="20543" y="476672"/>
            <a:ext cx="8712968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891637"/>
                </a:solidFill>
                <a:latin typeface="Calibri" panose="020F0502020204030204" pitchFamily="34" charset="0"/>
                <a:ea typeface="Cambria Math" pitchFamily="18" charset="0"/>
                <a:cs typeface="Arial Unicode MS" pitchFamily="34" charset="-128"/>
              </a:rPr>
              <a:t>One-way Functions: The Definition</a:t>
            </a:r>
            <a:endParaRPr lang="en-US" sz="2400" i="1" dirty="0">
              <a:solidFill>
                <a:srgbClr val="891637"/>
              </a:solidFill>
              <a:latin typeface="Calibri" panose="020F0502020204030204" pitchFamily="34" charset="0"/>
              <a:ea typeface="Cambria Math" pitchFamily="18" charset="0"/>
              <a:cs typeface="Arial Unicode MS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B732D8-6029-314A-8B12-1BB5A5E3CB2A}"/>
              </a:ext>
            </a:extLst>
          </p:cNvPr>
          <p:cNvSpPr/>
          <p:nvPr/>
        </p:nvSpPr>
        <p:spPr>
          <a:xfrm>
            <a:off x="783450" y="1628799"/>
            <a:ext cx="8253046" cy="208823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/>
              <p:nvPr/>
            </p:nvSpPr>
            <p:spPr>
              <a:xfrm>
                <a:off x="823301" y="1776591"/>
                <a:ext cx="7905927" cy="1216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 function (family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400" dirty="0"/>
                          <m:t>) 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</m:sSub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{0,1}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400" dirty="0"/>
                  <a:t> is one-way if for every </a:t>
                </a:r>
                <a:r>
                  <a:rPr lang="en-US" sz="2400" dirty="0" err="1"/>
                  <a:t>p.p.t</a:t>
                </a:r>
                <a:r>
                  <a:rPr lang="en-US" sz="2400" dirty="0"/>
                  <a:t>. adversary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400" dirty="0"/>
                  <a:t>, there is a negligible function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74B6F50-0879-D646-9C9D-045A19DFD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01" y="1776591"/>
                <a:ext cx="7905927" cy="1216167"/>
              </a:xfrm>
              <a:prstGeom prst="rect">
                <a:avLst/>
              </a:prstGeom>
              <a:blipFill>
                <a:blip r:embed="rId3"/>
                <a:stretch>
                  <a:fillRect l="-1124" t="-2062" b="-9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16F6F2-8583-874B-B5B5-27771F965D54}"/>
                  </a:ext>
                </a:extLst>
              </p:cNvPr>
              <p:cNvSpPr/>
              <p:nvPr/>
            </p:nvSpPr>
            <p:spPr>
              <a:xfrm>
                <a:off x="698521" y="3068960"/>
                <a:ext cx="83379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←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: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2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316F6F2-8583-874B-B5B5-27771F965D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21" y="3068960"/>
                <a:ext cx="8337975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93DA0756-031A-3847-B125-72D2299A17F4}"/>
              </a:ext>
            </a:extLst>
          </p:cNvPr>
          <p:cNvSpPr/>
          <p:nvPr/>
        </p:nvSpPr>
        <p:spPr>
          <a:xfrm>
            <a:off x="823301" y="5791829"/>
            <a:ext cx="7905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One-way Permutations</a:t>
            </a:r>
            <a:r>
              <a:rPr lang="en-US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3E53139-9AC1-184E-A3B6-5091DA9F34D6}"/>
                  </a:ext>
                </a:extLst>
              </p:cNvPr>
              <p:cNvSpPr/>
              <p:nvPr/>
            </p:nvSpPr>
            <p:spPr>
              <a:xfrm>
                <a:off x="823301" y="6237309"/>
                <a:ext cx="612496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One-to-one one-way functions with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3E53139-9AC1-184E-A3B6-5091DA9F34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01" y="6237309"/>
                <a:ext cx="6124963" cy="461665"/>
              </a:xfrm>
              <a:prstGeom prst="rect">
                <a:avLst/>
              </a:prstGeom>
              <a:blipFill>
                <a:blip r:embed="rId5"/>
                <a:stretch>
                  <a:fillRect l="-1449" t="-5405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BAF1BCF8-2886-5D4B-AC3C-B87A0B14D419}"/>
              </a:ext>
            </a:extLst>
          </p:cNvPr>
          <p:cNvSpPr/>
          <p:nvPr/>
        </p:nvSpPr>
        <p:spPr>
          <a:xfrm>
            <a:off x="792088" y="4335487"/>
            <a:ext cx="6768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always find </a:t>
            </a:r>
            <a:r>
              <a:rPr lang="en-US" sz="2400" i="1" dirty="0"/>
              <a:t>an</a:t>
            </a:r>
            <a:r>
              <a:rPr lang="en-US" sz="2400" dirty="0"/>
              <a:t> inverse with unbounded time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F51D316-6DB4-A948-A3F7-567D789F56FC}"/>
              </a:ext>
            </a:extLst>
          </p:cNvPr>
          <p:cNvSpPr/>
          <p:nvPr/>
        </p:nvSpPr>
        <p:spPr>
          <a:xfrm>
            <a:off x="838666" y="4983559"/>
            <a:ext cx="79818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… but should be hard with probabilistic polynomial time</a:t>
            </a:r>
          </a:p>
        </p:txBody>
      </p:sp>
    </p:spTree>
    <p:extLst>
      <p:ext uri="{BB962C8B-B14F-4D97-AF65-F5344CB8AC3E}">
        <p14:creationId xmlns:p14="http://schemas.microsoft.com/office/powerpoint/2010/main" val="288302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43372</TotalTime>
  <Words>3484</Words>
  <Application>Microsoft Office PowerPoint</Application>
  <PresentationFormat>On-screen Show (4:3)</PresentationFormat>
  <Paragraphs>391</Paragraphs>
  <Slides>49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American Typewriter</vt:lpstr>
      <vt:lpstr>Arial</vt:lpstr>
      <vt:lpstr>Calibri</vt:lpstr>
      <vt:lpstr>Cambria Math</vt:lpstr>
      <vt:lpstr>Times New Roman</vt:lpstr>
      <vt:lpstr>Office Theme</vt:lpstr>
      <vt:lpstr>PowerPoint Presentation</vt:lpstr>
      <vt:lpstr>Crypto Picture So Far…</vt:lpstr>
      <vt:lpstr>PowerPoint Presentation</vt:lpstr>
      <vt:lpstr>PowerPoint Presentation</vt:lpstr>
      <vt:lpstr>Crypto from OWFs</vt:lpstr>
      <vt:lpstr>PowerPoint Presentation</vt:lpstr>
      <vt:lpstr>PowerPoint Presentation</vt:lpstr>
      <vt:lpstr>PowerPoint Presentation</vt:lpstr>
      <vt:lpstr>PowerPoint Presentation</vt:lpstr>
      <vt:lpstr>Whiteboard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Indistinguishability = Unpredictability</vt:lpstr>
      <vt:lpstr> Indistinguishability = Unpredictability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Vinodv</dc:creator>
  <cp:lastModifiedBy>Daniel Wichs</cp:lastModifiedBy>
  <cp:revision>1027</cp:revision>
  <dcterms:created xsi:type="dcterms:W3CDTF">2014-03-14T23:52:55Z</dcterms:created>
  <dcterms:modified xsi:type="dcterms:W3CDTF">2025-02-03T16:09:33Z</dcterms:modified>
</cp:coreProperties>
</file>