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6" r:id="rId2"/>
    <p:sldId id="261" r:id="rId3"/>
    <p:sldId id="259" r:id="rId4"/>
    <p:sldId id="260" r:id="rId5"/>
    <p:sldId id="265" r:id="rId6"/>
    <p:sldId id="262" r:id="rId7"/>
    <p:sldId id="266" r:id="rId8"/>
    <p:sldId id="267" r:id="rId9"/>
    <p:sldId id="270" r:id="rId10"/>
    <p:sldId id="272" r:id="rId11"/>
    <p:sldId id="273" r:id="rId12"/>
    <p:sldId id="271" r:id="rId13"/>
    <p:sldId id="268" r:id="rId14"/>
    <p:sldId id="275" r:id="rId15"/>
    <p:sldId id="274" r:id="rId16"/>
    <p:sldId id="277" r:id="rId17"/>
    <p:sldId id="278" r:id="rId1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mbria Math" panose="02040503050406030204" pitchFamily="18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6" autoAdjust="0"/>
    <p:restoredTop sz="86820" autoAdjust="0"/>
  </p:normalViewPr>
  <p:slideViewPr>
    <p:cSldViewPr>
      <p:cViewPr varScale="1">
        <p:scale>
          <a:sx n="77" d="100"/>
          <a:sy n="77" d="100"/>
        </p:scale>
        <p:origin x="1618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33E84F-DCF8-4545-9560-B515B297B6D2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134DD0-5C0D-4CC7-BF7C-EB1306C23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369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34DD0-5C0D-4CC7-BF7C-EB1306C23C3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288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34DD0-5C0D-4CC7-BF7C-EB1306C23C3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418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34DD0-5C0D-4CC7-BF7C-EB1306C23C3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900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31D9-9B6F-4806-95C3-1EE762BA928F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072E2-A1DF-487D-BE50-17017DCD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545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31D9-9B6F-4806-95C3-1EE762BA928F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072E2-A1DF-487D-BE50-17017DCD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67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31D9-9B6F-4806-95C3-1EE762BA928F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072E2-A1DF-487D-BE50-17017DCD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440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31D9-9B6F-4806-95C3-1EE762BA928F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072E2-A1DF-487D-BE50-17017DCD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152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31D9-9B6F-4806-95C3-1EE762BA928F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072E2-A1DF-487D-BE50-17017DCD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806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31D9-9B6F-4806-95C3-1EE762BA928F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072E2-A1DF-487D-BE50-17017DCD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327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31D9-9B6F-4806-95C3-1EE762BA928F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072E2-A1DF-487D-BE50-17017DCD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826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31D9-9B6F-4806-95C3-1EE762BA928F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072E2-A1DF-487D-BE50-17017DCD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269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31D9-9B6F-4806-95C3-1EE762BA928F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072E2-A1DF-487D-BE50-17017DCD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950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31D9-9B6F-4806-95C3-1EE762BA928F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072E2-A1DF-487D-BE50-17017DCD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61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31D9-9B6F-4806-95C3-1EE762BA928F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072E2-A1DF-487D-BE50-17017DCD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916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E31D9-9B6F-4806-95C3-1EE762BA928F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072E2-A1DF-487D-BE50-17017DCD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28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762000"/>
            <a:ext cx="8153400" cy="3200400"/>
          </a:xfrm>
        </p:spPr>
        <p:txBody>
          <a:bodyPr>
            <a:normAutofit/>
          </a:bodyPr>
          <a:lstStyle/>
          <a:p>
            <a:r>
              <a:rPr lang="en-US" b="1" dirty="0"/>
              <a:t>On the </a:t>
            </a:r>
            <a:r>
              <a:rPr lang="en-US" b="1" dirty="0" smtClean="0"/>
              <a:t>Implausibility of</a:t>
            </a:r>
            <a:br>
              <a:rPr lang="en-US" b="1" dirty="0" smtClean="0"/>
            </a:br>
            <a:r>
              <a:rPr lang="en-US" b="1" dirty="0" smtClean="0"/>
              <a:t> </a:t>
            </a:r>
            <a:r>
              <a:rPr lang="en-US" b="1" dirty="0"/>
              <a:t>Differing-Inputs Obfuscation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800" b="1" i="1" dirty="0" smtClean="0"/>
              <a:t>(</a:t>
            </a:r>
            <a:r>
              <a:rPr lang="en-US" sz="2800" b="1" dirty="0" smtClean="0"/>
              <a:t>and </a:t>
            </a:r>
            <a:r>
              <a:rPr lang="en-US" sz="2800" b="1" i="1" dirty="0"/>
              <a:t>Extractable Witness </a:t>
            </a:r>
            <a:r>
              <a:rPr lang="en-US" sz="2800" b="1" i="1" dirty="0" smtClean="0"/>
              <a:t>Encryption) </a:t>
            </a:r>
            <a:br>
              <a:rPr lang="en-US" sz="2800" b="1" i="1" dirty="0" smtClean="0"/>
            </a:br>
            <a:r>
              <a:rPr lang="en-US" sz="2800" b="1" dirty="0" smtClean="0"/>
              <a:t>with </a:t>
            </a:r>
            <a:r>
              <a:rPr lang="en-US" sz="2800" b="1" dirty="0"/>
              <a:t>Auxiliary Input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4876800"/>
            <a:ext cx="7543800" cy="1295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Daniel </a:t>
            </a:r>
            <a:r>
              <a:rPr lang="en-US" dirty="0" err="1" smtClean="0">
                <a:solidFill>
                  <a:srgbClr val="FF0000"/>
                </a:solidFill>
              </a:rPr>
              <a:t>Wichs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sz="2800" dirty="0" smtClean="0">
                <a:solidFill>
                  <a:srgbClr val="FF0000"/>
                </a:solidFill>
              </a:rPr>
              <a:t>(Northeastern U)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with: </a:t>
            </a:r>
            <a:r>
              <a:rPr lang="en-US" sz="2800" dirty="0" err="1" smtClean="0">
                <a:solidFill>
                  <a:schemeClr val="tx1"/>
                </a:solidFill>
              </a:rPr>
              <a:t>Sanjam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Garg</a:t>
            </a:r>
            <a:r>
              <a:rPr lang="en-US" sz="2800" dirty="0" smtClean="0">
                <a:solidFill>
                  <a:schemeClr val="tx1"/>
                </a:solidFill>
              </a:rPr>
              <a:t>, Craig Gentry, </a:t>
            </a:r>
            <a:r>
              <a:rPr lang="en-US" sz="2800" dirty="0" err="1" smtClean="0">
                <a:solidFill>
                  <a:schemeClr val="tx1"/>
                </a:solidFill>
              </a:rPr>
              <a:t>Shai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Halevi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09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Differing-Inputs Obfuscation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417638"/>
                <a:ext cx="8763000" cy="5211762"/>
              </a:xfrm>
            </p:spPr>
            <p:txBody>
              <a:bodyPr>
                <a:normAutofit/>
              </a:bodyPr>
              <a:lstStyle/>
              <a:p>
                <a:r>
                  <a:rPr lang="en-US" sz="2700" b="1" dirty="0" smtClean="0"/>
                  <a:t>Definition (</a:t>
                </a:r>
                <a:r>
                  <a:rPr lang="en-US" sz="2700" b="1" dirty="0" err="1" smtClean="0">
                    <a:solidFill>
                      <a:srgbClr val="0070C0"/>
                    </a:solidFill>
                  </a:rPr>
                  <a:t>diO</a:t>
                </a:r>
                <a:r>
                  <a:rPr lang="en-US" sz="2700" b="1" dirty="0" smtClean="0"/>
                  <a:t>):  </a:t>
                </a:r>
                <a:r>
                  <a:rPr lang="en-US" sz="2700" dirty="0"/>
                  <a:t>An obfuscator </a:t>
                </a:r>
                <a:r>
                  <a:rPr lang="en-US" sz="2700" dirty="0" err="1">
                    <a:solidFill>
                      <a:srgbClr val="0070C0"/>
                    </a:solidFill>
                  </a:rPr>
                  <a:t>Obf</a:t>
                </a:r>
                <a:r>
                  <a:rPr lang="en-US" sz="2700" dirty="0">
                    <a:solidFill>
                      <a:srgbClr val="0070C0"/>
                    </a:solidFill>
                  </a:rPr>
                  <a:t> </a:t>
                </a:r>
                <a:r>
                  <a:rPr lang="en-US" sz="2700" dirty="0"/>
                  <a:t>is secure if</a:t>
                </a:r>
              </a:p>
              <a:p>
                <a:pPr marL="0" indent="0" algn="ctr">
                  <a:buNone/>
                </a:pPr>
                <a:r>
                  <a:rPr lang="en-US" sz="2700" dirty="0" smtClean="0">
                    <a:solidFill>
                      <a:srgbClr val="0070C0"/>
                    </a:solidFill>
                  </a:rPr>
                  <a:t>Obf</a:t>
                </a:r>
                <a:r>
                  <a:rPr lang="en-US" sz="2700" dirty="0">
                    <a:solidFill>
                      <a:srgbClr val="0070C0"/>
                    </a:solidFill>
                  </a:rPr>
                  <a:t>(C</a:t>
                </a:r>
                <a:r>
                  <a:rPr lang="en-US" sz="2700" dirty="0" smtClean="0">
                    <a:solidFill>
                      <a:srgbClr val="0070C0"/>
                    </a:solidFill>
                  </a:rPr>
                  <a:t>)  </a:t>
                </a:r>
                <a14:m>
                  <m:oMath xmlns:m="http://schemas.openxmlformats.org/officeDocument/2006/math">
                    <m:r>
                      <a:rPr lang="en-US" sz="27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700" dirty="0">
                    <a:solidFill>
                      <a:srgbClr val="0070C0"/>
                    </a:solidFill>
                  </a:rPr>
                  <a:t> </a:t>
                </a:r>
                <a:r>
                  <a:rPr lang="en-US" sz="2700" dirty="0" smtClean="0">
                    <a:solidFill>
                      <a:srgbClr val="0070C0"/>
                    </a:solidFill>
                  </a:rPr>
                  <a:t>  Obf(C</a:t>
                </a:r>
                <a:r>
                  <a:rPr lang="en-US" sz="2700" dirty="0">
                    <a:solidFill>
                      <a:srgbClr val="0070C0"/>
                    </a:solidFill>
                  </a:rPr>
                  <a:t>’)  </a:t>
                </a:r>
              </a:p>
              <a:p>
                <a:pPr marL="0" indent="0">
                  <a:buNone/>
                </a:pPr>
                <a:r>
                  <a:rPr lang="en-US" sz="2700" dirty="0">
                    <a:solidFill>
                      <a:srgbClr val="00B050"/>
                    </a:solidFill>
                  </a:rPr>
                  <a:t>    </a:t>
                </a:r>
                <a:r>
                  <a:rPr lang="en-US" sz="2700" dirty="0" smtClean="0"/>
                  <a:t>for all </a:t>
                </a:r>
                <a:r>
                  <a:rPr lang="en-US" sz="2700" i="1" dirty="0" smtClean="0"/>
                  <a:t>“differing-inputs distributions”   </a:t>
                </a:r>
                <a:r>
                  <a:rPr lang="en-US" sz="2700" dirty="0" smtClean="0">
                    <a:solidFill>
                      <a:srgbClr val="0070C0"/>
                    </a:solidFill>
                  </a:rPr>
                  <a:t>(C,C’)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solidFill>
                          <a:srgbClr val="0070C0"/>
                        </a:solidFill>
                        <a:latin typeface="Cambria Math"/>
                      </a:rPr>
                      <m:t>←</m:t>
                    </m:r>
                  </m:oMath>
                </a14:m>
                <a:r>
                  <a:rPr lang="en-US" sz="2700" dirty="0" smtClean="0">
                    <a:solidFill>
                      <a:srgbClr val="0070C0"/>
                    </a:solidFill>
                  </a:rPr>
                  <a:t> D</a:t>
                </a:r>
                <a:endParaRPr lang="en-US" sz="2700" dirty="0" smtClean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r>
                  <a:rPr lang="en-US" sz="2700" dirty="0" smtClean="0">
                    <a:solidFill>
                      <a:srgbClr val="00B050"/>
                    </a:solidFill>
                  </a:rPr>
                  <a:t>  </a:t>
                </a:r>
                <a:r>
                  <a:rPr lang="en-US" sz="2700" dirty="0" smtClean="0"/>
                  <a:t>  </a:t>
                </a:r>
                <a:r>
                  <a:rPr lang="en-US" sz="2700" dirty="0" err="1" smtClean="0"/>
                  <a:t>s.t.</a:t>
                </a:r>
                <a:r>
                  <a:rPr lang="en-US" sz="2700" dirty="0" smtClean="0"/>
                  <a:t> given </a:t>
                </a:r>
                <a:r>
                  <a:rPr lang="en-US" sz="2700" dirty="0" smtClean="0">
                    <a:solidFill>
                      <a:srgbClr val="0070C0"/>
                    </a:solidFill>
                  </a:rPr>
                  <a:t>C, C’  </a:t>
                </a:r>
                <a:r>
                  <a:rPr lang="en-US" sz="2700" dirty="0" smtClean="0"/>
                  <a:t>hard to find </a:t>
                </a:r>
                <a:r>
                  <a:rPr lang="en-US" sz="2700" dirty="0" smtClean="0">
                    <a:solidFill>
                      <a:srgbClr val="0070C0"/>
                    </a:solidFill>
                  </a:rPr>
                  <a:t>x :  C(x) </a:t>
                </a:r>
                <a14:m>
                  <m:oMath xmlns:m="http://schemas.openxmlformats.org/officeDocument/2006/math">
                    <m:r>
                      <a:rPr lang="en-US" sz="2700" i="1">
                        <a:solidFill>
                          <a:srgbClr val="0070C0"/>
                        </a:solidFill>
                        <a:latin typeface="Cambria Math"/>
                      </a:rPr>
                      <m:t>≠</m:t>
                    </m:r>
                  </m:oMath>
                </a14:m>
                <a:r>
                  <a:rPr lang="en-US" sz="2700" dirty="0">
                    <a:solidFill>
                      <a:srgbClr val="0070C0"/>
                    </a:solidFill>
                  </a:rPr>
                  <a:t> </a:t>
                </a:r>
                <a:r>
                  <a:rPr lang="en-US" sz="2700" dirty="0" smtClean="0">
                    <a:solidFill>
                      <a:srgbClr val="0070C0"/>
                    </a:solidFill>
                  </a:rPr>
                  <a:t>C’(x)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417638"/>
                <a:ext cx="8763000" cy="5211762"/>
              </a:xfrm>
              <a:blipFill rotWithShape="0">
                <a:blip r:embed="rId2"/>
                <a:stretch>
                  <a:fillRect l="-1183" t="-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763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Differing-Inputs Obfuscation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417638"/>
                <a:ext cx="8763000" cy="5211762"/>
              </a:xfrm>
            </p:spPr>
            <p:txBody>
              <a:bodyPr>
                <a:normAutofit/>
              </a:bodyPr>
              <a:lstStyle/>
              <a:p>
                <a:r>
                  <a:rPr lang="en-US" sz="2700" b="1" dirty="0" smtClean="0"/>
                  <a:t>Definition (</a:t>
                </a:r>
                <a:r>
                  <a:rPr lang="en-US" sz="2700" b="1" dirty="0" err="1" smtClean="0">
                    <a:solidFill>
                      <a:srgbClr val="0070C0"/>
                    </a:solidFill>
                  </a:rPr>
                  <a:t>diO</a:t>
                </a:r>
                <a:r>
                  <a:rPr lang="en-US" sz="2700" b="1" dirty="0" smtClean="0"/>
                  <a:t>):  </a:t>
                </a:r>
                <a:r>
                  <a:rPr lang="en-US" sz="2700" dirty="0"/>
                  <a:t>An obfuscator </a:t>
                </a:r>
                <a:r>
                  <a:rPr lang="en-US" sz="2700" dirty="0" err="1">
                    <a:solidFill>
                      <a:srgbClr val="0070C0"/>
                    </a:solidFill>
                  </a:rPr>
                  <a:t>Obf</a:t>
                </a:r>
                <a:r>
                  <a:rPr lang="en-US" sz="2700" dirty="0">
                    <a:solidFill>
                      <a:srgbClr val="0070C0"/>
                    </a:solidFill>
                  </a:rPr>
                  <a:t> </a:t>
                </a:r>
                <a:r>
                  <a:rPr lang="en-US" sz="2700" dirty="0"/>
                  <a:t>is secure if</a:t>
                </a:r>
              </a:p>
              <a:p>
                <a:pPr marL="0" indent="0" algn="ctr">
                  <a:buNone/>
                </a:pPr>
                <a:r>
                  <a:rPr lang="en-US" sz="2700" dirty="0" err="1">
                    <a:solidFill>
                      <a:srgbClr val="0070C0"/>
                    </a:solidFill>
                  </a:rPr>
                  <a:t>Obf</a:t>
                </a:r>
                <a:r>
                  <a:rPr lang="en-US" sz="2700" dirty="0">
                    <a:solidFill>
                      <a:srgbClr val="0070C0"/>
                    </a:solidFill>
                  </a:rPr>
                  <a:t>(C</a:t>
                </a:r>
                <a:r>
                  <a:rPr lang="en-US" sz="2700" dirty="0" smtClean="0">
                    <a:solidFill>
                      <a:srgbClr val="0070C0"/>
                    </a:solidFill>
                  </a:rPr>
                  <a:t>),  </a:t>
                </a:r>
                <a:r>
                  <a:rPr lang="en-US" sz="2700" dirty="0" smtClean="0">
                    <a:solidFill>
                      <a:srgbClr val="FF0000"/>
                    </a:solidFill>
                  </a:rPr>
                  <a:t>aux</a:t>
                </a:r>
                <a:r>
                  <a:rPr lang="en-US" sz="2700" dirty="0" smtClean="0">
                    <a:solidFill>
                      <a:srgbClr val="00B050"/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7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700" dirty="0">
                    <a:solidFill>
                      <a:srgbClr val="0070C0"/>
                    </a:solidFill>
                  </a:rPr>
                  <a:t> </a:t>
                </a:r>
                <a:r>
                  <a:rPr lang="en-US" sz="2700" dirty="0" smtClean="0">
                    <a:solidFill>
                      <a:srgbClr val="0070C0"/>
                    </a:solidFill>
                  </a:rPr>
                  <a:t>     </a:t>
                </a:r>
                <a:r>
                  <a:rPr lang="en-US" sz="2700" dirty="0" err="1" smtClean="0">
                    <a:solidFill>
                      <a:srgbClr val="0070C0"/>
                    </a:solidFill>
                  </a:rPr>
                  <a:t>Obf</a:t>
                </a:r>
                <a:r>
                  <a:rPr lang="en-US" sz="2700" dirty="0" smtClean="0">
                    <a:solidFill>
                      <a:srgbClr val="0070C0"/>
                    </a:solidFill>
                  </a:rPr>
                  <a:t>(C’), </a:t>
                </a:r>
                <a:r>
                  <a:rPr lang="en-US" sz="2700" dirty="0" smtClean="0">
                    <a:solidFill>
                      <a:srgbClr val="FF0000"/>
                    </a:solidFill>
                  </a:rPr>
                  <a:t>aux  </a:t>
                </a:r>
                <a:endParaRPr lang="en-US" sz="27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sz="2700" dirty="0">
                    <a:solidFill>
                      <a:srgbClr val="00B050"/>
                    </a:solidFill>
                  </a:rPr>
                  <a:t>    </a:t>
                </a:r>
                <a:r>
                  <a:rPr lang="en-US" sz="2700" dirty="0" smtClean="0"/>
                  <a:t>for all </a:t>
                </a:r>
                <a:r>
                  <a:rPr lang="en-US" sz="2700" i="1" dirty="0" smtClean="0"/>
                  <a:t>“differing-inputs distributions”</a:t>
                </a:r>
                <a:r>
                  <a:rPr lang="en-US" sz="2700" dirty="0" smtClean="0"/>
                  <a:t>   </a:t>
                </a:r>
                <a:r>
                  <a:rPr lang="en-US" sz="2700" dirty="0" smtClean="0">
                    <a:solidFill>
                      <a:srgbClr val="0070C0"/>
                    </a:solidFill>
                  </a:rPr>
                  <a:t>(C,C’, </a:t>
                </a:r>
                <a:r>
                  <a:rPr lang="en-US" sz="2700" dirty="0" smtClean="0">
                    <a:solidFill>
                      <a:srgbClr val="FF0000"/>
                    </a:solidFill>
                  </a:rPr>
                  <a:t>aux</a:t>
                </a:r>
                <a:r>
                  <a:rPr lang="en-US" sz="2700" dirty="0" smtClean="0">
                    <a:solidFill>
                      <a:srgbClr val="0070C0"/>
                    </a:solidFill>
                  </a:rPr>
                  <a:t>)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solidFill>
                          <a:srgbClr val="0070C0"/>
                        </a:solidFill>
                        <a:latin typeface="Cambria Math"/>
                      </a:rPr>
                      <m:t>←</m:t>
                    </m:r>
                  </m:oMath>
                </a14:m>
                <a:r>
                  <a:rPr lang="en-US" sz="2700" dirty="0" smtClean="0">
                    <a:solidFill>
                      <a:srgbClr val="0070C0"/>
                    </a:solidFill>
                  </a:rPr>
                  <a:t> D</a:t>
                </a:r>
              </a:p>
              <a:p>
                <a:pPr marL="0" indent="0">
                  <a:buNone/>
                </a:pPr>
                <a:r>
                  <a:rPr lang="en-US" sz="2700" dirty="0" smtClean="0">
                    <a:solidFill>
                      <a:srgbClr val="00B050"/>
                    </a:solidFill>
                  </a:rPr>
                  <a:t>  </a:t>
                </a:r>
                <a:r>
                  <a:rPr lang="en-US" sz="2700" dirty="0" smtClean="0"/>
                  <a:t>  </a:t>
                </a:r>
                <a:r>
                  <a:rPr lang="en-US" sz="2700" dirty="0" err="1" smtClean="0"/>
                  <a:t>s.t.</a:t>
                </a:r>
                <a:r>
                  <a:rPr lang="en-US" sz="2700" dirty="0" smtClean="0"/>
                  <a:t> given </a:t>
                </a:r>
                <a:r>
                  <a:rPr lang="en-US" sz="2700" dirty="0" smtClean="0">
                    <a:solidFill>
                      <a:srgbClr val="0070C0"/>
                    </a:solidFill>
                  </a:rPr>
                  <a:t>C, C’, </a:t>
                </a:r>
                <a:r>
                  <a:rPr lang="en-US" sz="2700" dirty="0" smtClean="0">
                    <a:solidFill>
                      <a:srgbClr val="FF0000"/>
                    </a:solidFill>
                  </a:rPr>
                  <a:t>aux</a:t>
                </a:r>
                <a:r>
                  <a:rPr lang="en-US" sz="2700" dirty="0" smtClean="0">
                    <a:solidFill>
                      <a:srgbClr val="00B050"/>
                    </a:solidFill>
                  </a:rPr>
                  <a:t>  </a:t>
                </a:r>
                <a:r>
                  <a:rPr lang="en-US" sz="2700" dirty="0" smtClean="0"/>
                  <a:t>hard to find </a:t>
                </a:r>
                <a:r>
                  <a:rPr lang="en-US" sz="2700" dirty="0" smtClean="0">
                    <a:solidFill>
                      <a:srgbClr val="0070C0"/>
                    </a:solidFill>
                  </a:rPr>
                  <a:t>x :  C(x) </a:t>
                </a:r>
                <a14:m>
                  <m:oMath xmlns:m="http://schemas.openxmlformats.org/officeDocument/2006/math">
                    <m:r>
                      <a:rPr lang="en-US" sz="2700" i="1">
                        <a:solidFill>
                          <a:srgbClr val="0070C0"/>
                        </a:solidFill>
                        <a:latin typeface="Cambria Math"/>
                      </a:rPr>
                      <m:t>≠</m:t>
                    </m:r>
                  </m:oMath>
                </a14:m>
                <a:r>
                  <a:rPr lang="en-US" sz="2700" dirty="0">
                    <a:solidFill>
                      <a:srgbClr val="0070C0"/>
                    </a:solidFill>
                  </a:rPr>
                  <a:t> </a:t>
                </a:r>
                <a:r>
                  <a:rPr lang="en-US" sz="2700" dirty="0" smtClean="0">
                    <a:solidFill>
                      <a:srgbClr val="0070C0"/>
                    </a:solidFill>
                  </a:rPr>
                  <a:t>C’(x)</a:t>
                </a:r>
              </a:p>
              <a:p>
                <a:endParaRPr lang="en-US" sz="1800" dirty="0"/>
              </a:p>
              <a:p>
                <a:r>
                  <a:rPr lang="en-US" sz="2800" dirty="0" smtClean="0"/>
                  <a:t>Example: </a:t>
                </a:r>
              </a:p>
              <a:p>
                <a:pPr lvl="1"/>
                <a:r>
                  <a:rPr lang="en-US" sz="2400" dirty="0" smtClean="0">
                    <a:solidFill>
                      <a:srgbClr val="0070C0"/>
                    </a:solidFill>
                  </a:rPr>
                  <a:t>C(x)</a:t>
                </a:r>
                <a:r>
                  <a:rPr lang="en-US" sz="2400" dirty="0" smtClean="0"/>
                  <a:t> = {Output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0</a:t>
                </a:r>
                <a:r>
                  <a:rPr lang="en-US" sz="2400" dirty="0" smtClean="0"/>
                  <a:t>}</a:t>
                </a:r>
              </a:p>
              <a:p>
                <a:pPr lvl="1"/>
                <a:r>
                  <a:rPr lang="en-US" sz="2400" dirty="0" smtClean="0">
                    <a:solidFill>
                      <a:srgbClr val="0070C0"/>
                    </a:solidFill>
                  </a:rPr>
                  <a:t>C’(x) </a:t>
                </a:r>
                <a:r>
                  <a:rPr lang="en-US" sz="2400" dirty="0" smtClean="0"/>
                  <a:t>= {Output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1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iff</a:t>
                </a:r>
                <a:r>
                  <a:rPr lang="en-US" sz="2400" dirty="0" smtClean="0"/>
                  <a:t>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f(x)=y</a:t>
                </a:r>
                <a:r>
                  <a:rPr lang="en-US" sz="2400" dirty="0" smtClean="0"/>
                  <a:t>}    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f</a:t>
                </a:r>
                <a:r>
                  <a:rPr lang="en-US" sz="2400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sz="2400" dirty="0" smtClean="0"/>
                  <a:t>is a OWF,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←</m:t>
                    </m:r>
                  </m:oMath>
                </a14:m>
                <a:r>
                  <a:rPr lang="en-US" sz="2400" dirty="0" smtClean="0">
                    <a:solidFill>
                      <a:srgbClr val="0070C0"/>
                    </a:solidFill>
                  </a:rPr>
                  <a:t> f( $ )</a:t>
                </a:r>
                <a:r>
                  <a:rPr lang="en-US" sz="2400" dirty="0" smtClean="0"/>
                  <a:t>. </a:t>
                </a:r>
              </a:p>
              <a:p>
                <a:pPr lvl="1"/>
                <a:r>
                  <a:rPr lang="en-US" sz="2400" dirty="0" smtClean="0"/>
                  <a:t>Auxiliary input 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aux=y</a:t>
                </a:r>
                <a:r>
                  <a:rPr lang="en-US" sz="2400" dirty="0" smtClean="0"/>
                  <a:t>.</a:t>
                </a:r>
                <a:endParaRPr lang="en-US" sz="2400" dirty="0"/>
              </a:p>
              <a:p>
                <a:pPr marL="0" indent="0">
                  <a:buNone/>
                </a:pPr>
                <a:endParaRPr lang="en-US" sz="1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417638"/>
                <a:ext cx="8763000" cy="5211762"/>
              </a:xfrm>
              <a:blipFill rotWithShape="0">
                <a:blip r:embed="rId2"/>
                <a:stretch>
                  <a:fillRect l="-1253" t="-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4635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Differing-Inputs Obfuscation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839200" cy="4191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Recently explored by </a:t>
            </a:r>
            <a:r>
              <a:rPr lang="da-DK" dirty="0">
                <a:solidFill>
                  <a:srgbClr val="C00000"/>
                </a:solidFill>
              </a:rPr>
              <a:t>Ananth et al</a:t>
            </a:r>
            <a:r>
              <a:rPr lang="da-DK" dirty="0" smtClean="0">
                <a:solidFill>
                  <a:srgbClr val="C00000"/>
                </a:solidFill>
              </a:rPr>
              <a:t>. [</a:t>
            </a:r>
            <a:r>
              <a:rPr lang="da-DK" dirty="0">
                <a:solidFill>
                  <a:srgbClr val="C00000"/>
                </a:solidFill>
              </a:rPr>
              <a:t>ABG+13] </a:t>
            </a:r>
            <a:r>
              <a:rPr lang="da-DK" dirty="0"/>
              <a:t>and </a:t>
            </a:r>
            <a:r>
              <a:rPr lang="da-DK" dirty="0">
                <a:solidFill>
                  <a:srgbClr val="C00000"/>
                </a:solidFill>
              </a:rPr>
              <a:t>Boyle et al. [BCP14</a:t>
            </a:r>
            <a:r>
              <a:rPr lang="da-DK" dirty="0" smtClean="0">
                <a:solidFill>
                  <a:srgbClr val="C00000"/>
                </a:solidFill>
              </a:rPr>
              <a:t>]</a:t>
            </a:r>
            <a:r>
              <a:rPr lang="en-US" dirty="0"/>
              <a:t> </a:t>
            </a:r>
            <a:r>
              <a:rPr lang="en-US" dirty="0" smtClean="0"/>
              <a:t>who showed many applications:</a:t>
            </a:r>
          </a:p>
          <a:p>
            <a:pPr lvl="1"/>
            <a:r>
              <a:rPr lang="en-US" dirty="0" smtClean="0"/>
              <a:t>obfuscation for TMs</a:t>
            </a:r>
          </a:p>
          <a:p>
            <a:pPr lvl="1"/>
            <a:r>
              <a:rPr lang="da-DK" dirty="0"/>
              <a:t>adaptively secure functional encryption for TMs. </a:t>
            </a:r>
            <a:endParaRPr lang="en-US" dirty="0" smtClean="0"/>
          </a:p>
          <a:p>
            <a:pPr lvl="1"/>
            <a:r>
              <a:rPr lang="da-DK" dirty="0"/>
              <a:t>e</a:t>
            </a:r>
            <a:r>
              <a:rPr lang="da-DK" dirty="0" smtClean="0"/>
              <a:t>xtractable witness encryption</a:t>
            </a:r>
            <a:endParaRPr lang="da-DK" dirty="0"/>
          </a:p>
          <a:p>
            <a:endParaRPr lang="da-DK" dirty="0" smtClean="0"/>
          </a:p>
          <a:p>
            <a:r>
              <a:rPr lang="da-DK" dirty="0" smtClean="0"/>
              <a:t>Many results using iO can be simplified if we use diO. </a:t>
            </a:r>
          </a:p>
        </p:txBody>
      </p:sp>
    </p:spTree>
    <p:extLst>
      <p:ext uri="{BB962C8B-B14F-4D97-AF65-F5344CB8AC3E}">
        <p14:creationId xmlns:p14="http://schemas.microsoft.com/office/powerpoint/2010/main" val="267315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763000" cy="5029200"/>
          </a:xfrm>
        </p:spPr>
        <p:txBody>
          <a:bodyPr/>
          <a:lstStyle/>
          <a:p>
            <a:endParaRPr lang="en-US" dirty="0" smtClean="0"/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r>
              <a:rPr lang="en-US" sz="2800" dirty="0" smtClean="0"/>
              <a:t>General differing-inputs obfuscation cannot exist  </a:t>
            </a:r>
          </a:p>
          <a:p>
            <a:pPr marL="0" indent="0" algn="ctr">
              <a:buNone/>
            </a:pPr>
            <a:r>
              <a:rPr lang="en-US" sz="2800" dirty="0" smtClean="0"/>
              <a:t>assuming that</a:t>
            </a:r>
          </a:p>
          <a:p>
            <a:pPr marL="0" indent="0" algn="ctr">
              <a:buNone/>
            </a:pPr>
            <a:r>
              <a:rPr lang="en-US" sz="2800" dirty="0" smtClean="0"/>
              <a:t>a </a:t>
            </a:r>
            <a:r>
              <a:rPr lang="en-US" sz="2800" i="1" dirty="0" smtClean="0"/>
              <a:t>“special-purpose obfuscation assumption”</a:t>
            </a:r>
            <a:r>
              <a:rPr lang="en-US" sz="2800" dirty="0" smtClean="0"/>
              <a:t> holds</a:t>
            </a:r>
            <a:endParaRPr lang="en-US" dirty="0" smtClean="0"/>
          </a:p>
          <a:p>
            <a:pPr marL="0" indent="0" algn="ctr">
              <a:buNone/>
            </a:pPr>
            <a:r>
              <a:rPr lang="en-US" sz="2800" dirty="0" smtClean="0"/>
              <a:t>(a specific function can be obfuscated to hide specific info)</a:t>
            </a:r>
          </a:p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US" sz="2800" dirty="0" smtClean="0"/>
          </a:p>
          <a:p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ular Callout 3"/>
              <p:cNvSpPr/>
              <p:nvPr/>
            </p:nvSpPr>
            <p:spPr>
              <a:xfrm>
                <a:off x="609600" y="1295400"/>
                <a:ext cx="6553200" cy="1371600"/>
              </a:xfrm>
              <a:prstGeom prst="wedgeRectCallout">
                <a:avLst>
                  <a:gd name="adj1" fmla="val 42691"/>
                  <a:gd name="adj2" fmla="val 84069"/>
                </a:avLst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Show a distribution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(C,C</a:t>
                </a:r>
                <a:r>
                  <a:rPr lang="en-US" sz="2400" dirty="0">
                    <a:solidFill>
                      <a:srgbClr val="0070C0"/>
                    </a:solidFill>
                  </a:rPr>
                  <a:t>’, aux)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←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D  </a:t>
                </a:r>
                <a:r>
                  <a:rPr lang="en-US" sz="2400" dirty="0">
                    <a:solidFill>
                      <a:schemeClr val="tx1"/>
                    </a:solidFill>
                  </a:rPr>
                  <a:t>such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that</a:t>
                </a:r>
              </a:p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can distinguish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( </a:t>
                </a:r>
                <a:r>
                  <a:rPr lang="en-US" sz="2400" dirty="0" err="1" smtClean="0">
                    <a:solidFill>
                      <a:srgbClr val="0070C0"/>
                    </a:solidFill>
                  </a:rPr>
                  <a:t>Obf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(C), aux  ) 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and 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( </a:t>
                </a:r>
                <a:r>
                  <a:rPr lang="en-US" sz="2400" dirty="0" err="1" smtClean="0">
                    <a:solidFill>
                      <a:srgbClr val="0070C0"/>
                    </a:solidFill>
                  </a:rPr>
                  <a:t>Obf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(C’), aux )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  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ular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295400"/>
                <a:ext cx="6553200" cy="1371600"/>
              </a:xfrm>
              <a:prstGeom prst="wedgeRectCallout">
                <a:avLst>
                  <a:gd name="adj1" fmla="val 42691"/>
                  <a:gd name="adj2" fmla="val 84069"/>
                </a:avLst>
              </a:prstGeom>
              <a:blipFill rotWithShape="0">
                <a:blip r:embed="rId2"/>
                <a:stretch>
                  <a:fillRect l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ular Callout 4"/>
              <p:cNvSpPr/>
              <p:nvPr/>
            </p:nvSpPr>
            <p:spPr>
              <a:xfrm>
                <a:off x="782052" y="5410200"/>
                <a:ext cx="7447547" cy="1371600"/>
              </a:xfrm>
              <a:prstGeom prst="wedgeRectCallout">
                <a:avLst>
                  <a:gd name="adj1" fmla="val -39088"/>
                  <a:gd name="adj2" fmla="val -71335"/>
                </a:avLst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Under this assumption,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D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is a </a:t>
                </a:r>
                <a:r>
                  <a:rPr lang="en-US" sz="2400" i="1" dirty="0" smtClean="0">
                    <a:solidFill>
                      <a:schemeClr val="tx1"/>
                    </a:solidFill>
                  </a:rPr>
                  <a:t>differing inputs distribution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:</a:t>
                </a:r>
              </a:p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given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C,C’, aux 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hard to find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x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s.t.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C(x)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≠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C’(x)</a:t>
                </a:r>
              </a:p>
            </p:txBody>
          </p:sp>
        </mc:Choice>
        <mc:Fallback xmlns="">
          <p:sp>
            <p:nvSpPr>
              <p:cNvPr id="5" name="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052" y="5410200"/>
                <a:ext cx="7447547" cy="1371600"/>
              </a:xfrm>
              <a:prstGeom prst="wedgeRectCallout">
                <a:avLst>
                  <a:gd name="adj1" fmla="val -39088"/>
                  <a:gd name="adj2" fmla="val -71335"/>
                </a:avLst>
              </a:prstGeom>
              <a:blipFill rotWithShape="0">
                <a:blip r:embed="rId3"/>
                <a:stretch>
                  <a:fillRect l="-1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828800" y="2682270"/>
            <a:ext cx="48766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(extractable witness encryption)</a:t>
            </a:r>
            <a:endParaRPr lang="en-US" sz="2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70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447800"/>
            <a:ext cx="8229600" cy="1295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C:\Users\wichs\AppData\Local\Microsoft\Windows\INetCache\IE\IINWNQ55\MC90044131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136350"/>
            <a:ext cx="683050" cy="68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Counter-Example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524000"/>
                <a:ext cx="8763000" cy="5334000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Want:  distribution </a:t>
                </a:r>
                <a:r>
                  <a:rPr lang="en-US" dirty="0">
                    <a:solidFill>
                      <a:srgbClr val="0070C0"/>
                    </a:solidFill>
                  </a:rPr>
                  <a:t>(C,C’, aux)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←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D  </a:t>
                </a:r>
                <a:endParaRPr lang="en-US" dirty="0" smtClean="0">
                  <a:solidFill>
                    <a:srgbClr val="0070C0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 smtClean="0"/>
                  <a:t>can </a:t>
                </a:r>
                <a:r>
                  <a:rPr lang="en-US" sz="2800" dirty="0"/>
                  <a:t>distinguish </a:t>
                </a:r>
                <a:r>
                  <a:rPr lang="en-US" sz="2800" dirty="0">
                    <a:solidFill>
                      <a:srgbClr val="0070C0"/>
                    </a:solidFill>
                  </a:rPr>
                  <a:t>( </a:t>
                </a:r>
                <a:r>
                  <a:rPr lang="en-US" sz="2800" dirty="0" err="1">
                    <a:solidFill>
                      <a:srgbClr val="0070C0"/>
                    </a:solidFill>
                  </a:rPr>
                  <a:t>Obf</a:t>
                </a:r>
                <a:r>
                  <a:rPr lang="en-US" sz="2800" dirty="0">
                    <a:solidFill>
                      <a:srgbClr val="0070C0"/>
                    </a:solidFill>
                  </a:rPr>
                  <a:t>(C), aux  )  </a:t>
                </a:r>
                <a:r>
                  <a:rPr lang="en-US" sz="2800" dirty="0"/>
                  <a:t>and  </a:t>
                </a:r>
                <a:r>
                  <a:rPr lang="en-US" sz="2800" dirty="0">
                    <a:solidFill>
                      <a:srgbClr val="0070C0"/>
                    </a:solidFill>
                  </a:rPr>
                  <a:t>( </a:t>
                </a:r>
                <a:r>
                  <a:rPr lang="en-US" sz="2800" dirty="0" err="1">
                    <a:solidFill>
                      <a:srgbClr val="0070C0"/>
                    </a:solidFill>
                  </a:rPr>
                  <a:t>Obf</a:t>
                </a:r>
                <a:r>
                  <a:rPr lang="en-US" sz="2800" dirty="0">
                    <a:solidFill>
                      <a:srgbClr val="0070C0"/>
                    </a:solidFill>
                  </a:rPr>
                  <a:t>(C’), aux 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 smtClean="0"/>
                  <a:t>given </a:t>
                </a:r>
                <a:r>
                  <a:rPr lang="en-US" sz="2800" dirty="0">
                    <a:solidFill>
                      <a:srgbClr val="0070C0"/>
                    </a:solidFill>
                  </a:rPr>
                  <a:t>C,C’, aux  </a:t>
                </a:r>
                <a:r>
                  <a:rPr lang="en-US" sz="2800" dirty="0"/>
                  <a:t>hard to find </a:t>
                </a:r>
                <a:r>
                  <a:rPr lang="en-US" sz="2800" dirty="0">
                    <a:solidFill>
                      <a:srgbClr val="0070C0"/>
                    </a:solidFill>
                  </a:rPr>
                  <a:t>x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s.t.</a:t>
                </a:r>
                <a:r>
                  <a:rPr lang="en-US" sz="2800" dirty="0"/>
                  <a:t> </a:t>
                </a:r>
                <a:r>
                  <a:rPr lang="en-US" sz="2800" dirty="0">
                    <a:solidFill>
                      <a:srgbClr val="0070C0"/>
                    </a:solidFill>
                  </a:rPr>
                  <a:t>C(x)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≠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C’(x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)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lvl="3"/>
                <a:endParaRPr lang="en-US" sz="100" dirty="0" smtClean="0">
                  <a:solidFill>
                    <a:srgbClr val="0070C0"/>
                  </a:solidFill>
                </a:endParaRPr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C(x):  </a:t>
                </a:r>
                <a:r>
                  <a:rPr lang="en-US" dirty="0" smtClean="0"/>
                  <a:t>{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Output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0 </a:t>
                </a:r>
                <a:r>
                  <a:rPr lang="en-US" dirty="0" smtClean="0"/>
                  <a:t>}</a:t>
                </a:r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C’(x):</a:t>
                </a:r>
                <a:r>
                  <a:rPr lang="en-US" dirty="0" smtClean="0"/>
                  <a:t> { Output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1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iff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x = (m,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𝜎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/>
                      </a:rPr>
                      <m:t>𝜎</m:t>
                    </m:r>
                  </m:oMath>
                </a14:m>
                <a:r>
                  <a:rPr lang="en-US" dirty="0" smtClean="0"/>
                  <a:t> is signature of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m</a:t>
                </a:r>
                <a:r>
                  <a:rPr lang="en-US" dirty="0" smtClean="0"/>
                  <a:t> under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vk</a:t>
                </a:r>
                <a:r>
                  <a:rPr lang="en-US" dirty="0" smtClean="0"/>
                  <a:t> }   </a:t>
                </a:r>
              </a:p>
              <a:p>
                <a:pPr lvl="2"/>
                <a:endParaRPr lang="en-US" dirty="0" smtClean="0"/>
              </a:p>
              <a:p>
                <a:r>
                  <a:rPr lang="en-US" dirty="0" smtClean="0"/>
                  <a:t>Auxiliary info:</a:t>
                </a:r>
              </a:p>
              <a:p>
                <a:pPr lvl="1"/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C*(C) </a:t>
                </a:r>
                <a:r>
                  <a:rPr lang="en-US" dirty="0" smtClean="0"/>
                  <a:t>= {  Set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m := H(C),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𝜎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:=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Sign</a:t>
                </a:r>
                <a:r>
                  <a:rPr lang="en-US" baseline="-25000" dirty="0" err="1" smtClean="0">
                    <a:solidFill>
                      <a:srgbClr val="0070C0"/>
                    </a:solidFill>
                  </a:rPr>
                  <a:t>sk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(m)</a:t>
                </a:r>
                <a:r>
                  <a:rPr lang="en-US" dirty="0" smtClean="0"/>
                  <a:t>. Output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C(m,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𝜎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)</a:t>
                </a:r>
                <a:r>
                  <a:rPr lang="en-US" dirty="0" smtClean="0"/>
                  <a:t>.}</a:t>
                </a:r>
              </a:p>
              <a:p>
                <a:pPr lvl="1"/>
                <a:r>
                  <a:rPr lang="en-US" dirty="0" smtClean="0">
                    <a:solidFill>
                      <a:srgbClr val="0070C0"/>
                    </a:solidFill>
                  </a:rPr>
                  <a:t>aux</a:t>
                </a:r>
                <a:r>
                  <a:rPr lang="en-US" dirty="0" smtClean="0"/>
                  <a:t> =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O(C*)   obfuscation of C*</a:t>
                </a:r>
                <a:r>
                  <a:rPr lang="en-US" dirty="0" smtClean="0"/>
                  <a:t>.   </a:t>
                </a:r>
                <a:endParaRPr lang="en-US" dirty="0"/>
              </a:p>
              <a:p>
                <a:endParaRPr lang="en-US" sz="1800" dirty="0" smtClean="0"/>
              </a:p>
              <a:p>
                <a:r>
                  <a:rPr lang="en-US" dirty="0" smtClean="0">
                    <a:solidFill>
                      <a:srgbClr val="00B050"/>
                    </a:solidFill>
                  </a:rPr>
                  <a:t>“Special-purpose obfuscation assumption”: </a:t>
                </a:r>
                <a:r>
                  <a:rPr lang="en-US" dirty="0" smtClean="0"/>
                  <a:t>Given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O(C*) </a:t>
                </a:r>
                <a:r>
                  <a:rPr lang="en-US" dirty="0" smtClean="0"/>
                  <a:t>and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vk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 </a:t>
                </a:r>
                <a:r>
                  <a:rPr lang="en-US" dirty="0" smtClean="0"/>
                  <a:t>hard to find any valid </a:t>
                </a:r>
                <a:r>
                  <a:rPr lang="en-US" dirty="0" err="1" smtClean="0"/>
                  <a:t>msg</a:t>
                </a:r>
                <a:r>
                  <a:rPr lang="en-US" dirty="0" smtClean="0"/>
                  <a:t>/sig pair </a:t>
                </a:r>
                <a:r>
                  <a:rPr lang="en-US" dirty="0">
                    <a:solidFill>
                      <a:srgbClr val="0070C0"/>
                    </a:solidFill>
                  </a:rPr>
                  <a:t>(m,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𝜎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)</a:t>
                </a:r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Holds given black-box access to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C* </a:t>
                </a:r>
                <a:r>
                  <a:rPr lang="en-US" dirty="0" smtClean="0"/>
                  <a:t>and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vk</a:t>
                </a:r>
                <a:r>
                  <a:rPr lang="en-US" dirty="0" smtClean="0"/>
                  <a:t>.  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524000"/>
                <a:ext cx="8763000" cy="5334000"/>
              </a:xfrm>
              <a:blipFill rotWithShape="0">
                <a:blip r:embed="rId3"/>
                <a:stretch>
                  <a:fillRect l="-1113" t="-2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C:\Users\wichs\AppData\Local\Microsoft\Windows\INetCache\IE\IINWNQ55\MC90044131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692442"/>
            <a:ext cx="683050" cy="68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Line Callout 2 5"/>
              <p:cNvSpPr/>
              <p:nvPr/>
            </p:nvSpPr>
            <p:spPr>
              <a:xfrm>
                <a:off x="152400" y="1371600"/>
                <a:ext cx="8686800" cy="2438400"/>
              </a:xfrm>
              <a:prstGeom prst="borderCallout2">
                <a:avLst>
                  <a:gd name="adj1" fmla="val 80350"/>
                  <a:gd name="adj2" fmla="val 100417"/>
                  <a:gd name="adj3" fmla="val 210475"/>
                  <a:gd name="adj4" fmla="val 102814"/>
                  <a:gd name="adj5" fmla="val 195500"/>
                  <a:gd name="adj6" fmla="val 67954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Attacker chooses many distinct messages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m</a:t>
                </a:r>
                <a:r>
                  <a:rPr lang="en-US" sz="2400" baseline="-25000" dirty="0" smtClean="0">
                    <a:solidFill>
                      <a:srgbClr val="0070C0"/>
                    </a:solidFill>
                  </a:rPr>
                  <a:t>i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, </a:t>
                </a:r>
              </a:p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gets 1-bit of arbitrary leakage on signature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algn="ctr"/>
                <a:endParaRPr lang="en-US" sz="2400" b="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Cannot come up with any valid message/signature pair.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Line Callout 2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371600"/>
                <a:ext cx="8686800" cy="2438400"/>
              </a:xfrm>
              <a:prstGeom prst="borderCallout2">
                <a:avLst>
                  <a:gd name="adj1" fmla="val 80350"/>
                  <a:gd name="adj2" fmla="val 100417"/>
                  <a:gd name="adj3" fmla="val 210475"/>
                  <a:gd name="adj4" fmla="val 102814"/>
                  <a:gd name="adj5" fmla="val 195500"/>
                  <a:gd name="adj6" fmla="val 67954"/>
                </a:avLst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693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most one can survive!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17638"/>
            <a:ext cx="8763000" cy="52117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1800" dirty="0" smtClean="0"/>
          </a:p>
          <a:p>
            <a:pPr marL="0" indent="0" algn="ctr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General differing-inputs obfuscation </a:t>
            </a:r>
          </a:p>
          <a:p>
            <a:pPr marL="0" indent="0" algn="ctr">
              <a:buNone/>
            </a:pPr>
            <a:r>
              <a:rPr lang="en-US" sz="2400" dirty="0" smtClean="0"/>
              <a:t>for all “differing-inputs distributions”</a:t>
            </a:r>
          </a:p>
          <a:p>
            <a:pPr marL="0" indent="0" algn="ctr">
              <a:buNone/>
            </a:pPr>
            <a:r>
              <a:rPr lang="en-US" sz="2400" dirty="0" smtClean="0"/>
              <a:t> [</a:t>
            </a:r>
            <a:r>
              <a:rPr lang="en-US" sz="2400" dirty="0" err="1" smtClean="0"/>
              <a:t>indistinguishability</a:t>
            </a:r>
            <a:r>
              <a:rPr lang="en-US" sz="2400" dirty="0" smtClean="0"/>
              <a:t> property] holds</a:t>
            </a:r>
          </a:p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vs.</a:t>
            </a:r>
          </a:p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r>
              <a:rPr lang="en-US" sz="2800" dirty="0" smtClean="0">
                <a:solidFill>
                  <a:srgbClr val="00B050"/>
                </a:solidFill>
              </a:rPr>
              <a:t>Special-purpose obfuscation assumption</a:t>
            </a:r>
          </a:p>
          <a:p>
            <a:pPr marL="0" indent="0" algn="ctr">
              <a:buNone/>
            </a:pPr>
            <a:r>
              <a:rPr lang="en-US" sz="2400" dirty="0"/>
              <a:t>g</a:t>
            </a:r>
            <a:r>
              <a:rPr lang="en-US" sz="2400" dirty="0" smtClean="0"/>
              <a:t>iven obfuscation of specific </a:t>
            </a:r>
            <a:r>
              <a:rPr lang="en-US" sz="2400" dirty="0" smtClean="0">
                <a:solidFill>
                  <a:srgbClr val="0070C0"/>
                </a:solidFill>
              </a:rPr>
              <a:t>C* </a:t>
            </a:r>
            <a:r>
              <a:rPr lang="en-US" sz="2400" dirty="0" smtClean="0"/>
              <a:t>hard to recover a valid signature</a:t>
            </a:r>
            <a:endParaRPr lang="en-US" sz="1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2362200"/>
            <a:ext cx="1843582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Not “falsifiable”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[</a:t>
            </a:r>
            <a:r>
              <a:rPr lang="en-US" sz="2000" dirty="0" err="1" smtClean="0">
                <a:solidFill>
                  <a:srgbClr val="C00000"/>
                </a:solidFill>
              </a:rPr>
              <a:t>Naor</a:t>
            </a:r>
            <a:r>
              <a:rPr lang="en-US" sz="2000" dirty="0" smtClean="0">
                <a:solidFill>
                  <a:srgbClr val="C00000"/>
                </a:solidFill>
              </a:rPr>
              <a:t> 03 ]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72400" y="5943600"/>
            <a:ext cx="1184748" cy="40011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falsifiable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58507" y="2356104"/>
            <a:ext cx="5080493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implies</a:t>
            </a:r>
            <a:r>
              <a:rPr lang="en-US" sz="2400" dirty="0"/>
              <a:t> </a:t>
            </a:r>
            <a:r>
              <a:rPr lang="en-US" sz="2400" dirty="0" smtClean="0"/>
              <a:t>existence of efficient algorithm</a:t>
            </a:r>
            <a:r>
              <a:rPr lang="en-US" sz="2400" dirty="0"/>
              <a:t> </a:t>
            </a:r>
            <a:endParaRPr lang="en-US" sz="2400" dirty="0" smtClean="0"/>
          </a:p>
          <a:p>
            <a:pPr algn="ctr"/>
            <a:r>
              <a:rPr lang="en-US" sz="2400" dirty="0"/>
              <a:t>w</a:t>
            </a:r>
            <a:r>
              <a:rPr lang="en-US" sz="2400" dirty="0" smtClean="0"/>
              <a:t>ithout having a candidate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7919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think of </a:t>
            </a:r>
            <a:r>
              <a:rPr lang="en-US" dirty="0" err="1" smtClean="0"/>
              <a:t>diO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763000" cy="3810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General </a:t>
            </a:r>
            <a:r>
              <a:rPr lang="en-US" dirty="0" err="1" smtClean="0"/>
              <a:t>diO</a:t>
            </a:r>
            <a:r>
              <a:rPr lang="en-US" dirty="0" smtClean="0"/>
              <a:t> for </a:t>
            </a:r>
            <a:r>
              <a:rPr lang="en-US" i="1" dirty="0" smtClean="0"/>
              <a:t>all</a:t>
            </a:r>
            <a:r>
              <a:rPr lang="en-US" dirty="0" smtClean="0"/>
              <a:t> “differing-inputs families” is implausible. </a:t>
            </a:r>
          </a:p>
          <a:p>
            <a:endParaRPr lang="en-US" dirty="0"/>
          </a:p>
          <a:p>
            <a:r>
              <a:rPr lang="en-US" dirty="0" smtClean="0"/>
              <a:t>But </a:t>
            </a:r>
            <a:r>
              <a:rPr lang="en-US" dirty="0" err="1" smtClean="0"/>
              <a:t>diO</a:t>
            </a:r>
            <a:r>
              <a:rPr lang="en-US" dirty="0" smtClean="0"/>
              <a:t> and even VBB obfuscation can plausibly hold for  most natural candidates that we’d like to obfuscate. </a:t>
            </a:r>
          </a:p>
          <a:p>
            <a:pPr lvl="1"/>
            <a:r>
              <a:rPr lang="en-US" dirty="0" smtClean="0"/>
              <a:t>Better to rely on </a:t>
            </a:r>
            <a:r>
              <a:rPr lang="en-US" dirty="0" err="1" smtClean="0"/>
              <a:t>diO</a:t>
            </a:r>
            <a:r>
              <a:rPr lang="en-US" dirty="0" smtClean="0"/>
              <a:t> vs. VBB. Clarifies which property you really need. </a:t>
            </a:r>
          </a:p>
          <a:p>
            <a:endParaRPr lang="en-US" dirty="0"/>
          </a:p>
          <a:p>
            <a:r>
              <a:rPr lang="en-US" dirty="0" smtClean="0"/>
              <a:t>The search continues for a useful, plausible, general obfuscation assumption.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62000" y="5715000"/>
            <a:ext cx="7255448" cy="52322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 Obfuscation is the new random </a:t>
            </a:r>
            <a:r>
              <a:rPr lang="en-US" sz="2800" dirty="0" smtClean="0"/>
              <a:t>oracle model 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9206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wichs\Desktop\the-think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666999"/>
            <a:ext cx="2514600" cy="328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3886200" y="381000"/>
            <a:ext cx="3429000" cy="2285999"/>
          </a:xfrm>
          <a:prstGeom prst="wedgeEllipseCallout">
            <a:avLst>
              <a:gd name="adj1" fmla="val -50507"/>
              <a:gd name="adj2" fmla="val 83853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Thank you!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1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991600" cy="5105400"/>
          </a:xfrm>
        </p:spPr>
        <p:txBody>
          <a:bodyPr/>
          <a:lstStyle/>
          <a:p>
            <a:pPr lvl="5"/>
            <a:endParaRPr lang="en-US" sz="1100" dirty="0" smtClean="0"/>
          </a:p>
          <a:p>
            <a:r>
              <a:rPr lang="en-US" dirty="0" smtClean="0"/>
              <a:t>Differing-inputs obfuscation </a:t>
            </a:r>
            <a:r>
              <a:rPr lang="en-US" dirty="0" smtClean="0">
                <a:solidFill>
                  <a:srgbClr val="FF0000"/>
                </a:solidFill>
              </a:rPr>
              <a:t>cannot</a:t>
            </a:r>
            <a:r>
              <a:rPr lang="en-US" dirty="0" smtClean="0"/>
              <a:t> exist</a:t>
            </a:r>
          </a:p>
          <a:p>
            <a:pPr marL="457200" lvl="1" indent="0">
              <a:buNone/>
            </a:pPr>
            <a:r>
              <a:rPr lang="en-US" sz="3200" i="1" dirty="0" smtClean="0"/>
              <a:t>assuming</a:t>
            </a:r>
            <a:r>
              <a:rPr lang="en-US" sz="3200" dirty="0" smtClean="0"/>
              <a:t> another form of obfuscation </a:t>
            </a:r>
            <a:r>
              <a:rPr lang="en-US" sz="3200" dirty="0" smtClean="0">
                <a:solidFill>
                  <a:srgbClr val="00B050"/>
                </a:solidFill>
              </a:rPr>
              <a:t>does</a:t>
            </a:r>
            <a:r>
              <a:rPr lang="en-US" sz="3200" dirty="0" smtClean="0"/>
              <a:t> exist. 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245548" y="4401234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+</a:t>
            </a:r>
            <a:endParaRPr lang="en-US" sz="36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1371600" y="3276600"/>
            <a:ext cx="2362200" cy="3276600"/>
            <a:chOff x="1371600" y="3276600"/>
            <a:chExt cx="2362200" cy="3276600"/>
          </a:xfrm>
        </p:grpSpPr>
        <p:pic>
          <p:nvPicPr>
            <p:cNvPr id="2052" name="Picture 4" descr="C:\Program Files (x86)\Microsoft Office\MEDIA\CAGCAT10\j0305257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3810000"/>
              <a:ext cx="1138428" cy="182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2133600" y="3396734"/>
              <a:ext cx="8755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science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602855" y="6019800"/>
              <a:ext cx="1829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Theorems, Proofs</a:t>
              </a: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371600" y="3276600"/>
              <a:ext cx="2362200" cy="3276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158747" y="3328280"/>
            <a:ext cx="2613654" cy="3276600"/>
            <a:chOff x="5158747" y="3328280"/>
            <a:chExt cx="2613654" cy="3276600"/>
          </a:xfrm>
        </p:grpSpPr>
        <p:pic>
          <p:nvPicPr>
            <p:cNvPr id="2053" name="Picture 5" descr="C:\Users\wichs\Desktop\the-thinker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7103" y="4038600"/>
              <a:ext cx="1479422" cy="1933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5158747" y="3396734"/>
              <a:ext cx="26136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philosophy / hand-waving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376103" y="6089562"/>
              <a:ext cx="23962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What does it all mean? 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158747" y="3328280"/>
              <a:ext cx="2613653" cy="3276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4506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Ancient History of Obfuscation ‘00-’13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4800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First formally studied by </a:t>
            </a:r>
            <a:r>
              <a:rPr lang="en-US" dirty="0" smtClean="0">
                <a:solidFill>
                  <a:srgbClr val="C00000"/>
                </a:solidFill>
              </a:rPr>
              <a:t>[</a:t>
            </a:r>
            <a:r>
              <a:rPr lang="en-US" dirty="0" err="1" smtClean="0">
                <a:solidFill>
                  <a:srgbClr val="C00000"/>
                </a:solidFill>
              </a:rPr>
              <a:t>Hada</a:t>
            </a:r>
            <a:r>
              <a:rPr lang="en-US" dirty="0" smtClean="0">
                <a:solidFill>
                  <a:srgbClr val="C00000"/>
                </a:solidFill>
              </a:rPr>
              <a:t> 00]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C00000"/>
                </a:solidFill>
              </a:rPr>
              <a:t>[Barak et al.  01]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Defined strong notion of </a:t>
            </a:r>
            <a:r>
              <a:rPr lang="en-US" dirty="0" smtClean="0">
                <a:solidFill>
                  <a:srgbClr val="0070C0"/>
                </a:solidFill>
              </a:rPr>
              <a:t>“virtual black-box obfuscation” (VBB</a:t>
            </a:r>
            <a:r>
              <a:rPr lang="en-US" dirty="0" smtClean="0"/>
              <a:t>). </a:t>
            </a:r>
          </a:p>
          <a:p>
            <a:pPr lvl="1"/>
            <a:r>
              <a:rPr lang="en-US" dirty="0" smtClean="0"/>
              <a:t>Obfuscated code only as good as black-box access to program. 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Negative Result:</a:t>
            </a:r>
            <a:r>
              <a:rPr lang="en-US" dirty="0" smtClean="0"/>
              <a:t> VBB obfuscation is impossible for many “pathological functions” (contrived).</a:t>
            </a:r>
          </a:p>
          <a:p>
            <a:pPr lvl="1"/>
            <a:r>
              <a:rPr lang="en-US" dirty="0" smtClean="0"/>
              <a:t>Cannot have general VBB obfuscation.</a:t>
            </a:r>
          </a:p>
          <a:p>
            <a:pPr lvl="1"/>
            <a:r>
              <a:rPr lang="en-US" dirty="0" smtClean="0"/>
              <a:t>Don’t have a general class that excludes all “pathological functions”. </a:t>
            </a:r>
          </a:p>
          <a:p>
            <a:pPr marL="457200" lvl="1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Positive Results: </a:t>
            </a:r>
            <a:r>
              <a:rPr lang="en-US" dirty="0" smtClean="0"/>
              <a:t>Can obfuscate some very simple functions like “point functions” </a:t>
            </a:r>
            <a:r>
              <a:rPr lang="en-US" dirty="0" smtClean="0">
                <a:solidFill>
                  <a:srgbClr val="C00000"/>
                </a:solidFill>
              </a:rPr>
              <a:t>[Canetti ‘97, Wee ‘05,…]</a:t>
            </a:r>
            <a:r>
              <a:rPr lang="en-US" dirty="0" smtClean="0"/>
              <a:t>. 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71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Knowledge of VBB Obfuscation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752600" y="1579830"/>
            <a:ext cx="5486400" cy="5029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124200" y="3200400"/>
            <a:ext cx="304800" cy="304800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276600" y="5029200"/>
            <a:ext cx="304800" cy="304800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943600" y="4191000"/>
            <a:ext cx="304800" cy="304800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48200" y="2438400"/>
            <a:ext cx="304800" cy="304800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524469" y="4038600"/>
            <a:ext cx="304800" cy="304800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029200" y="5297032"/>
            <a:ext cx="304800" cy="3048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52400" y="1905000"/>
            <a:ext cx="304800" cy="304800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33400" y="1828800"/>
            <a:ext cx="1968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unobfusctable</a:t>
            </a:r>
            <a:endParaRPr lang="en-US" sz="2400" dirty="0"/>
          </a:p>
        </p:txBody>
      </p:sp>
      <p:sp>
        <p:nvSpPr>
          <p:cNvPr id="13" name="Oval 12"/>
          <p:cNvSpPr/>
          <p:nvPr/>
        </p:nvSpPr>
        <p:spPr>
          <a:xfrm>
            <a:off x="5562600" y="5334000"/>
            <a:ext cx="304800" cy="3048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52400" y="2418030"/>
            <a:ext cx="304800" cy="3048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64734" y="2373868"/>
            <a:ext cx="1645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obfusctable</a:t>
            </a:r>
            <a:endParaRPr lang="en-US" sz="2400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914400" y="4724400"/>
            <a:ext cx="1266817" cy="5726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99929" y="5334000"/>
            <a:ext cx="1352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unknown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9868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Interpretation of VBB </a:t>
            </a:r>
            <a:r>
              <a:rPr lang="en-US" dirty="0" smtClean="0">
                <a:solidFill>
                  <a:srgbClr val="FF0000"/>
                </a:solidFill>
              </a:rPr>
              <a:t>before</a:t>
            </a:r>
            <a:r>
              <a:rPr lang="en-US" dirty="0" smtClean="0"/>
              <a:t> ‘13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752600" y="1579830"/>
            <a:ext cx="5486400" cy="5029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52400" y="1905000"/>
            <a:ext cx="304800" cy="304800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33400" y="1828800"/>
            <a:ext cx="1968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unobfusctable</a:t>
            </a:r>
            <a:endParaRPr lang="en-US" sz="2400" dirty="0"/>
          </a:p>
        </p:txBody>
      </p:sp>
      <p:sp>
        <p:nvSpPr>
          <p:cNvPr id="20" name="Oval 19"/>
          <p:cNvSpPr/>
          <p:nvPr/>
        </p:nvSpPr>
        <p:spPr>
          <a:xfrm>
            <a:off x="152400" y="2418030"/>
            <a:ext cx="304800" cy="3048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64734" y="2373868"/>
            <a:ext cx="1645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obfusctable</a:t>
            </a:r>
            <a:endParaRPr lang="en-US" sz="2400" dirty="0"/>
          </a:p>
        </p:txBody>
      </p:sp>
      <p:sp>
        <p:nvSpPr>
          <p:cNvPr id="15" name="Oval 14"/>
          <p:cNvSpPr/>
          <p:nvPr/>
        </p:nvSpPr>
        <p:spPr>
          <a:xfrm>
            <a:off x="5029200" y="5297032"/>
            <a:ext cx="304800" cy="3048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562600" y="5334000"/>
            <a:ext cx="304800" cy="3048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4864166" y="5093208"/>
            <a:ext cx="1189162" cy="731520"/>
          </a:xfrm>
          <a:custGeom>
            <a:avLst/>
            <a:gdLst>
              <a:gd name="connsiteX0" fmla="*/ 442 w 1189162"/>
              <a:gd name="connsiteY0" fmla="*/ 539496 h 731520"/>
              <a:gd name="connsiteX1" fmla="*/ 46162 w 1189162"/>
              <a:gd name="connsiteY1" fmla="*/ 512064 h 731520"/>
              <a:gd name="connsiteX2" fmla="*/ 55306 w 1189162"/>
              <a:gd name="connsiteY2" fmla="*/ 475488 h 731520"/>
              <a:gd name="connsiteX3" fmla="*/ 64450 w 1189162"/>
              <a:gd name="connsiteY3" fmla="*/ 448056 h 731520"/>
              <a:gd name="connsiteX4" fmla="*/ 91882 w 1189162"/>
              <a:gd name="connsiteY4" fmla="*/ 420624 h 731520"/>
              <a:gd name="connsiteX5" fmla="*/ 110170 w 1189162"/>
              <a:gd name="connsiteY5" fmla="*/ 374904 h 731520"/>
              <a:gd name="connsiteX6" fmla="*/ 146746 w 1189162"/>
              <a:gd name="connsiteY6" fmla="*/ 320040 h 731520"/>
              <a:gd name="connsiteX7" fmla="*/ 137602 w 1189162"/>
              <a:gd name="connsiteY7" fmla="*/ 237744 h 731520"/>
              <a:gd name="connsiteX8" fmla="*/ 119314 w 1189162"/>
              <a:gd name="connsiteY8" fmla="*/ 182880 h 731520"/>
              <a:gd name="connsiteX9" fmla="*/ 110170 w 1189162"/>
              <a:gd name="connsiteY9" fmla="*/ 155448 h 731520"/>
              <a:gd name="connsiteX10" fmla="*/ 91882 w 1189162"/>
              <a:gd name="connsiteY10" fmla="*/ 118872 h 731520"/>
              <a:gd name="connsiteX11" fmla="*/ 82738 w 1189162"/>
              <a:gd name="connsiteY11" fmla="*/ 82296 h 731520"/>
              <a:gd name="connsiteX12" fmla="*/ 91882 w 1189162"/>
              <a:gd name="connsiteY12" fmla="*/ 18288 h 731520"/>
              <a:gd name="connsiteX13" fmla="*/ 119314 w 1189162"/>
              <a:gd name="connsiteY13" fmla="*/ 9144 h 731520"/>
              <a:gd name="connsiteX14" fmla="*/ 174178 w 1189162"/>
              <a:gd name="connsiteY14" fmla="*/ 0 h 731520"/>
              <a:gd name="connsiteX15" fmla="*/ 402778 w 1189162"/>
              <a:gd name="connsiteY15" fmla="*/ 9144 h 731520"/>
              <a:gd name="connsiteX16" fmla="*/ 475930 w 1189162"/>
              <a:gd name="connsiteY16" fmla="*/ 18288 h 731520"/>
              <a:gd name="connsiteX17" fmla="*/ 512506 w 1189162"/>
              <a:gd name="connsiteY17" fmla="*/ 73152 h 731520"/>
              <a:gd name="connsiteX18" fmla="*/ 549082 w 1189162"/>
              <a:gd name="connsiteY18" fmla="*/ 182880 h 731520"/>
              <a:gd name="connsiteX19" fmla="*/ 558226 w 1189162"/>
              <a:gd name="connsiteY19" fmla="*/ 210312 h 731520"/>
              <a:gd name="connsiteX20" fmla="*/ 585658 w 1189162"/>
              <a:gd name="connsiteY20" fmla="*/ 237744 h 731520"/>
              <a:gd name="connsiteX21" fmla="*/ 594802 w 1189162"/>
              <a:gd name="connsiteY21" fmla="*/ 265176 h 731520"/>
              <a:gd name="connsiteX22" fmla="*/ 649666 w 1189162"/>
              <a:gd name="connsiteY22" fmla="*/ 246888 h 731520"/>
              <a:gd name="connsiteX23" fmla="*/ 677098 w 1189162"/>
              <a:gd name="connsiteY23" fmla="*/ 237744 h 731520"/>
              <a:gd name="connsiteX24" fmla="*/ 704530 w 1189162"/>
              <a:gd name="connsiteY24" fmla="*/ 219456 h 731520"/>
              <a:gd name="connsiteX25" fmla="*/ 741106 w 1189162"/>
              <a:gd name="connsiteY25" fmla="*/ 210312 h 731520"/>
              <a:gd name="connsiteX26" fmla="*/ 823402 w 1189162"/>
              <a:gd name="connsiteY26" fmla="*/ 164592 h 731520"/>
              <a:gd name="connsiteX27" fmla="*/ 960562 w 1189162"/>
              <a:gd name="connsiteY27" fmla="*/ 155448 h 731520"/>
              <a:gd name="connsiteX28" fmla="*/ 1097722 w 1189162"/>
              <a:gd name="connsiteY28" fmla="*/ 137160 h 731520"/>
              <a:gd name="connsiteX29" fmla="*/ 1143442 w 1189162"/>
              <a:gd name="connsiteY29" fmla="*/ 146304 h 731520"/>
              <a:gd name="connsiteX30" fmla="*/ 1161730 w 1189162"/>
              <a:gd name="connsiteY30" fmla="*/ 219456 h 731520"/>
              <a:gd name="connsiteX31" fmla="*/ 1189162 w 1189162"/>
              <a:gd name="connsiteY31" fmla="*/ 274320 h 731520"/>
              <a:gd name="connsiteX32" fmla="*/ 1180018 w 1189162"/>
              <a:gd name="connsiteY32" fmla="*/ 420624 h 731520"/>
              <a:gd name="connsiteX33" fmla="*/ 1170874 w 1189162"/>
              <a:gd name="connsiteY33" fmla="*/ 448056 h 731520"/>
              <a:gd name="connsiteX34" fmla="*/ 1143442 w 1189162"/>
              <a:gd name="connsiteY34" fmla="*/ 466344 h 731520"/>
              <a:gd name="connsiteX35" fmla="*/ 1106866 w 1189162"/>
              <a:gd name="connsiteY35" fmla="*/ 475488 h 731520"/>
              <a:gd name="connsiteX36" fmla="*/ 1079434 w 1189162"/>
              <a:gd name="connsiteY36" fmla="*/ 493776 h 731520"/>
              <a:gd name="connsiteX37" fmla="*/ 1015426 w 1189162"/>
              <a:gd name="connsiteY37" fmla="*/ 521208 h 731520"/>
              <a:gd name="connsiteX38" fmla="*/ 987994 w 1189162"/>
              <a:gd name="connsiteY38" fmla="*/ 548640 h 731520"/>
              <a:gd name="connsiteX39" fmla="*/ 942274 w 1189162"/>
              <a:gd name="connsiteY39" fmla="*/ 612648 h 731520"/>
              <a:gd name="connsiteX40" fmla="*/ 914842 w 1189162"/>
              <a:gd name="connsiteY40" fmla="*/ 630936 h 731520"/>
              <a:gd name="connsiteX41" fmla="*/ 805114 w 1189162"/>
              <a:gd name="connsiteY41" fmla="*/ 658368 h 731520"/>
              <a:gd name="connsiteX42" fmla="*/ 567370 w 1189162"/>
              <a:gd name="connsiteY42" fmla="*/ 649224 h 731520"/>
              <a:gd name="connsiteX43" fmla="*/ 539938 w 1189162"/>
              <a:gd name="connsiteY43" fmla="*/ 640080 h 731520"/>
              <a:gd name="connsiteX44" fmla="*/ 530794 w 1189162"/>
              <a:gd name="connsiteY44" fmla="*/ 612648 h 731520"/>
              <a:gd name="connsiteX45" fmla="*/ 539938 w 1189162"/>
              <a:gd name="connsiteY45" fmla="*/ 557784 h 731520"/>
              <a:gd name="connsiteX46" fmla="*/ 530794 w 1189162"/>
              <a:gd name="connsiteY46" fmla="*/ 530352 h 731520"/>
              <a:gd name="connsiteX47" fmla="*/ 475930 w 1189162"/>
              <a:gd name="connsiteY47" fmla="*/ 539496 h 731520"/>
              <a:gd name="connsiteX48" fmla="*/ 421066 w 1189162"/>
              <a:gd name="connsiteY48" fmla="*/ 612648 h 731520"/>
              <a:gd name="connsiteX49" fmla="*/ 375346 w 1189162"/>
              <a:gd name="connsiteY49" fmla="*/ 667512 h 731520"/>
              <a:gd name="connsiteX50" fmla="*/ 320482 w 1189162"/>
              <a:gd name="connsiteY50" fmla="*/ 685800 h 731520"/>
              <a:gd name="connsiteX51" fmla="*/ 229042 w 1189162"/>
              <a:gd name="connsiteY51" fmla="*/ 713232 h 731520"/>
              <a:gd name="connsiteX52" fmla="*/ 201610 w 1189162"/>
              <a:gd name="connsiteY52" fmla="*/ 722376 h 731520"/>
              <a:gd name="connsiteX53" fmla="*/ 174178 w 1189162"/>
              <a:gd name="connsiteY53" fmla="*/ 731520 h 731520"/>
              <a:gd name="connsiteX54" fmla="*/ 27874 w 1189162"/>
              <a:gd name="connsiteY54" fmla="*/ 722376 h 731520"/>
              <a:gd name="connsiteX55" fmla="*/ 9586 w 1189162"/>
              <a:gd name="connsiteY55" fmla="*/ 694944 h 731520"/>
              <a:gd name="connsiteX56" fmla="*/ 18730 w 1189162"/>
              <a:gd name="connsiteY56" fmla="*/ 603504 h 731520"/>
              <a:gd name="connsiteX57" fmla="*/ 442 w 1189162"/>
              <a:gd name="connsiteY57" fmla="*/ 539496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189162" h="731520">
                <a:moveTo>
                  <a:pt x="442" y="539496"/>
                </a:moveTo>
                <a:cubicBezTo>
                  <a:pt x="5014" y="524256"/>
                  <a:pt x="34596" y="525558"/>
                  <a:pt x="46162" y="512064"/>
                </a:cubicBezTo>
                <a:cubicBezTo>
                  <a:pt x="54341" y="502522"/>
                  <a:pt x="51854" y="487572"/>
                  <a:pt x="55306" y="475488"/>
                </a:cubicBezTo>
                <a:cubicBezTo>
                  <a:pt x="57954" y="466220"/>
                  <a:pt x="59103" y="456076"/>
                  <a:pt x="64450" y="448056"/>
                </a:cubicBezTo>
                <a:cubicBezTo>
                  <a:pt x="71623" y="437296"/>
                  <a:pt x="82738" y="429768"/>
                  <a:pt x="91882" y="420624"/>
                </a:cubicBezTo>
                <a:cubicBezTo>
                  <a:pt x="97978" y="405384"/>
                  <a:pt x="102310" y="389314"/>
                  <a:pt x="110170" y="374904"/>
                </a:cubicBezTo>
                <a:cubicBezTo>
                  <a:pt x="120695" y="355608"/>
                  <a:pt x="146746" y="320040"/>
                  <a:pt x="146746" y="320040"/>
                </a:cubicBezTo>
                <a:cubicBezTo>
                  <a:pt x="143698" y="292608"/>
                  <a:pt x="143015" y="264809"/>
                  <a:pt x="137602" y="237744"/>
                </a:cubicBezTo>
                <a:cubicBezTo>
                  <a:pt x="133821" y="218841"/>
                  <a:pt x="125410" y="201168"/>
                  <a:pt x="119314" y="182880"/>
                </a:cubicBezTo>
                <a:cubicBezTo>
                  <a:pt x="116266" y="173736"/>
                  <a:pt x="114481" y="164069"/>
                  <a:pt x="110170" y="155448"/>
                </a:cubicBezTo>
                <a:cubicBezTo>
                  <a:pt x="104074" y="143256"/>
                  <a:pt x="96668" y="131635"/>
                  <a:pt x="91882" y="118872"/>
                </a:cubicBezTo>
                <a:cubicBezTo>
                  <a:pt x="87469" y="107105"/>
                  <a:pt x="85786" y="94488"/>
                  <a:pt x="82738" y="82296"/>
                </a:cubicBezTo>
                <a:cubicBezTo>
                  <a:pt x="85786" y="60960"/>
                  <a:pt x="82243" y="37565"/>
                  <a:pt x="91882" y="18288"/>
                </a:cubicBezTo>
                <a:cubicBezTo>
                  <a:pt x="96193" y="9667"/>
                  <a:pt x="109905" y="11235"/>
                  <a:pt x="119314" y="9144"/>
                </a:cubicBezTo>
                <a:cubicBezTo>
                  <a:pt x="137413" y="5122"/>
                  <a:pt x="155890" y="3048"/>
                  <a:pt x="174178" y="0"/>
                </a:cubicBezTo>
                <a:cubicBezTo>
                  <a:pt x="250378" y="3048"/>
                  <a:pt x="326657" y="4531"/>
                  <a:pt x="402778" y="9144"/>
                </a:cubicBezTo>
                <a:cubicBezTo>
                  <a:pt x="427307" y="10631"/>
                  <a:pt x="454704" y="5906"/>
                  <a:pt x="475930" y="18288"/>
                </a:cubicBezTo>
                <a:cubicBezTo>
                  <a:pt x="494915" y="29363"/>
                  <a:pt x="505555" y="52300"/>
                  <a:pt x="512506" y="73152"/>
                </a:cubicBezTo>
                <a:lnTo>
                  <a:pt x="549082" y="182880"/>
                </a:lnTo>
                <a:cubicBezTo>
                  <a:pt x="552130" y="192024"/>
                  <a:pt x="551410" y="203496"/>
                  <a:pt x="558226" y="210312"/>
                </a:cubicBezTo>
                <a:lnTo>
                  <a:pt x="585658" y="237744"/>
                </a:lnTo>
                <a:cubicBezTo>
                  <a:pt x="588706" y="246888"/>
                  <a:pt x="585260" y="263813"/>
                  <a:pt x="594802" y="265176"/>
                </a:cubicBezTo>
                <a:cubicBezTo>
                  <a:pt x="613885" y="267902"/>
                  <a:pt x="631378" y="252984"/>
                  <a:pt x="649666" y="246888"/>
                </a:cubicBezTo>
                <a:cubicBezTo>
                  <a:pt x="658810" y="243840"/>
                  <a:pt x="669078" y="243091"/>
                  <a:pt x="677098" y="237744"/>
                </a:cubicBezTo>
                <a:cubicBezTo>
                  <a:pt x="686242" y="231648"/>
                  <a:pt x="694429" y="223785"/>
                  <a:pt x="704530" y="219456"/>
                </a:cubicBezTo>
                <a:cubicBezTo>
                  <a:pt x="716081" y="214506"/>
                  <a:pt x="728914" y="213360"/>
                  <a:pt x="741106" y="210312"/>
                </a:cubicBezTo>
                <a:cubicBezTo>
                  <a:pt x="759948" y="197750"/>
                  <a:pt x="794432" y="167811"/>
                  <a:pt x="823402" y="164592"/>
                </a:cubicBezTo>
                <a:cubicBezTo>
                  <a:pt x="868943" y="159532"/>
                  <a:pt x="914842" y="158496"/>
                  <a:pt x="960562" y="155448"/>
                </a:cubicBezTo>
                <a:cubicBezTo>
                  <a:pt x="1014979" y="137309"/>
                  <a:pt x="1008222" y="137160"/>
                  <a:pt x="1097722" y="137160"/>
                </a:cubicBezTo>
                <a:cubicBezTo>
                  <a:pt x="1113264" y="137160"/>
                  <a:pt x="1128202" y="143256"/>
                  <a:pt x="1143442" y="146304"/>
                </a:cubicBezTo>
                <a:cubicBezTo>
                  <a:pt x="1149538" y="170688"/>
                  <a:pt x="1147788" y="198543"/>
                  <a:pt x="1161730" y="219456"/>
                </a:cubicBezTo>
                <a:cubicBezTo>
                  <a:pt x="1185365" y="254908"/>
                  <a:pt x="1176543" y="236462"/>
                  <a:pt x="1189162" y="274320"/>
                </a:cubicBezTo>
                <a:cubicBezTo>
                  <a:pt x="1186114" y="323088"/>
                  <a:pt x="1185133" y="372029"/>
                  <a:pt x="1180018" y="420624"/>
                </a:cubicBezTo>
                <a:cubicBezTo>
                  <a:pt x="1179009" y="430210"/>
                  <a:pt x="1176895" y="440530"/>
                  <a:pt x="1170874" y="448056"/>
                </a:cubicBezTo>
                <a:cubicBezTo>
                  <a:pt x="1164009" y="456638"/>
                  <a:pt x="1153543" y="462015"/>
                  <a:pt x="1143442" y="466344"/>
                </a:cubicBezTo>
                <a:cubicBezTo>
                  <a:pt x="1131891" y="471294"/>
                  <a:pt x="1119058" y="472440"/>
                  <a:pt x="1106866" y="475488"/>
                </a:cubicBezTo>
                <a:cubicBezTo>
                  <a:pt x="1097722" y="481584"/>
                  <a:pt x="1089535" y="489447"/>
                  <a:pt x="1079434" y="493776"/>
                </a:cubicBezTo>
                <a:cubicBezTo>
                  <a:pt x="1029197" y="515306"/>
                  <a:pt x="1055938" y="487448"/>
                  <a:pt x="1015426" y="521208"/>
                </a:cubicBezTo>
                <a:cubicBezTo>
                  <a:pt x="1005492" y="529487"/>
                  <a:pt x="995510" y="538117"/>
                  <a:pt x="987994" y="548640"/>
                </a:cubicBezTo>
                <a:cubicBezTo>
                  <a:pt x="949929" y="601932"/>
                  <a:pt x="992621" y="570692"/>
                  <a:pt x="942274" y="612648"/>
                </a:cubicBezTo>
                <a:cubicBezTo>
                  <a:pt x="933831" y="619683"/>
                  <a:pt x="924885" y="626473"/>
                  <a:pt x="914842" y="630936"/>
                </a:cubicBezTo>
                <a:cubicBezTo>
                  <a:pt x="871370" y="650257"/>
                  <a:pt x="851120" y="650700"/>
                  <a:pt x="805114" y="658368"/>
                </a:cubicBezTo>
                <a:cubicBezTo>
                  <a:pt x="725866" y="655320"/>
                  <a:pt x="646489" y="654680"/>
                  <a:pt x="567370" y="649224"/>
                </a:cubicBezTo>
                <a:cubicBezTo>
                  <a:pt x="557754" y="648561"/>
                  <a:pt x="546754" y="646896"/>
                  <a:pt x="539938" y="640080"/>
                </a:cubicBezTo>
                <a:cubicBezTo>
                  <a:pt x="533122" y="633264"/>
                  <a:pt x="533842" y="621792"/>
                  <a:pt x="530794" y="612648"/>
                </a:cubicBezTo>
                <a:cubicBezTo>
                  <a:pt x="533842" y="594360"/>
                  <a:pt x="539938" y="576324"/>
                  <a:pt x="539938" y="557784"/>
                </a:cubicBezTo>
                <a:cubicBezTo>
                  <a:pt x="539938" y="548145"/>
                  <a:pt x="540062" y="533000"/>
                  <a:pt x="530794" y="530352"/>
                </a:cubicBezTo>
                <a:cubicBezTo>
                  <a:pt x="512967" y="525259"/>
                  <a:pt x="494218" y="536448"/>
                  <a:pt x="475930" y="539496"/>
                </a:cubicBezTo>
                <a:cubicBezTo>
                  <a:pt x="434585" y="601513"/>
                  <a:pt x="486228" y="525766"/>
                  <a:pt x="421066" y="612648"/>
                </a:cubicBezTo>
                <a:cubicBezTo>
                  <a:pt x="407244" y="631077"/>
                  <a:pt x="396853" y="655564"/>
                  <a:pt x="375346" y="667512"/>
                </a:cubicBezTo>
                <a:cubicBezTo>
                  <a:pt x="358495" y="676874"/>
                  <a:pt x="339184" y="681125"/>
                  <a:pt x="320482" y="685800"/>
                </a:cubicBezTo>
                <a:cubicBezTo>
                  <a:pt x="265204" y="699619"/>
                  <a:pt x="295828" y="690970"/>
                  <a:pt x="229042" y="713232"/>
                </a:cubicBezTo>
                <a:lnTo>
                  <a:pt x="201610" y="722376"/>
                </a:lnTo>
                <a:lnTo>
                  <a:pt x="174178" y="731520"/>
                </a:lnTo>
                <a:cubicBezTo>
                  <a:pt x="125410" y="728472"/>
                  <a:pt x="75574" y="732976"/>
                  <a:pt x="27874" y="722376"/>
                </a:cubicBezTo>
                <a:cubicBezTo>
                  <a:pt x="17146" y="719992"/>
                  <a:pt x="10429" y="705901"/>
                  <a:pt x="9586" y="694944"/>
                </a:cubicBezTo>
                <a:cubicBezTo>
                  <a:pt x="7237" y="664402"/>
                  <a:pt x="14682" y="633867"/>
                  <a:pt x="18730" y="603504"/>
                </a:cubicBezTo>
                <a:cubicBezTo>
                  <a:pt x="28472" y="530441"/>
                  <a:pt x="-4130" y="554736"/>
                  <a:pt x="442" y="539496"/>
                </a:cubicBezTo>
                <a:close/>
              </a:path>
            </a:pathLst>
          </a:cu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44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Candidate Obfuscator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The first </a:t>
            </a:r>
            <a:r>
              <a:rPr lang="en-US" dirty="0"/>
              <a:t>general </a:t>
            </a:r>
            <a:r>
              <a:rPr lang="en-US" dirty="0">
                <a:solidFill>
                  <a:srgbClr val="00B050"/>
                </a:solidFill>
              </a:rPr>
              <a:t>candidate </a:t>
            </a:r>
            <a:r>
              <a:rPr lang="en-US" dirty="0" smtClean="0">
                <a:solidFill>
                  <a:srgbClr val="00B050"/>
                </a:solidFill>
              </a:rPr>
              <a:t>obfuscator                </a:t>
            </a:r>
            <a:r>
              <a:rPr lang="en-US" dirty="0" smtClean="0">
                <a:solidFill>
                  <a:srgbClr val="C00000"/>
                </a:solidFill>
              </a:rPr>
              <a:t>[</a:t>
            </a:r>
            <a:r>
              <a:rPr lang="en-US" dirty="0" err="1" smtClean="0">
                <a:solidFill>
                  <a:srgbClr val="C00000"/>
                </a:solidFill>
              </a:rPr>
              <a:t>Garg</a:t>
            </a:r>
            <a:r>
              <a:rPr lang="en-US" dirty="0" smtClean="0">
                <a:solidFill>
                  <a:srgbClr val="C00000"/>
                </a:solidFill>
              </a:rPr>
              <a:t>-Gentry-</a:t>
            </a:r>
            <a:r>
              <a:rPr lang="en-US" dirty="0" err="1" smtClean="0">
                <a:solidFill>
                  <a:srgbClr val="C00000"/>
                </a:solidFill>
              </a:rPr>
              <a:t>Halevi</a:t>
            </a:r>
            <a:r>
              <a:rPr lang="en-US" dirty="0" smtClean="0">
                <a:solidFill>
                  <a:srgbClr val="C00000"/>
                </a:solidFill>
              </a:rPr>
              <a:t>-</a:t>
            </a:r>
            <a:r>
              <a:rPr lang="en-US" dirty="0" err="1" smtClean="0">
                <a:solidFill>
                  <a:srgbClr val="C00000"/>
                </a:solidFill>
              </a:rPr>
              <a:t>Raykova</a:t>
            </a:r>
            <a:r>
              <a:rPr lang="en-US" dirty="0" smtClean="0">
                <a:solidFill>
                  <a:srgbClr val="C00000"/>
                </a:solidFill>
              </a:rPr>
              <a:t>-</a:t>
            </a:r>
            <a:r>
              <a:rPr lang="en-US" dirty="0" err="1" smtClean="0">
                <a:solidFill>
                  <a:srgbClr val="C00000"/>
                </a:solidFill>
              </a:rPr>
              <a:t>Sahai</a:t>
            </a:r>
            <a:r>
              <a:rPr lang="en-US" dirty="0" smtClean="0">
                <a:solidFill>
                  <a:srgbClr val="C00000"/>
                </a:solidFill>
              </a:rPr>
              <a:t>-Waters 13]</a:t>
            </a:r>
          </a:p>
          <a:p>
            <a:pPr lvl="1"/>
            <a:r>
              <a:rPr lang="en-US" dirty="0" smtClean="0"/>
              <a:t>Can be applied to any poly-time program.</a:t>
            </a:r>
          </a:p>
          <a:p>
            <a:pPr lvl="1"/>
            <a:r>
              <a:rPr lang="en-US" dirty="0" smtClean="0"/>
              <a:t>Fails to be VBB for some “pathological functions”, but does not seem to have any other weakness.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9610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Interpretation </a:t>
            </a:r>
            <a:r>
              <a:rPr lang="en-US" dirty="0" smtClean="0"/>
              <a:t>of VBB </a:t>
            </a:r>
            <a:r>
              <a:rPr lang="en-US" dirty="0" smtClean="0">
                <a:solidFill>
                  <a:srgbClr val="00B050"/>
                </a:solidFill>
              </a:rPr>
              <a:t>after</a:t>
            </a:r>
            <a:r>
              <a:rPr lang="en-US" dirty="0" smtClean="0"/>
              <a:t> ‘13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752600" y="1579830"/>
            <a:ext cx="5486400" cy="5029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124200" y="3200400"/>
            <a:ext cx="304800" cy="304800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276600" y="5029200"/>
            <a:ext cx="304800" cy="304800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943600" y="4191000"/>
            <a:ext cx="304800" cy="304800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48200" y="2438400"/>
            <a:ext cx="304800" cy="304800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524469" y="4038600"/>
            <a:ext cx="304800" cy="304800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52400" y="1905000"/>
            <a:ext cx="304800" cy="304800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33400" y="1828800"/>
            <a:ext cx="1968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unobfusctable</a:t>
            </a:r>
            <a:endParaRPr lang="en-US" sz="2400" dirty="0"/>
          </a:p>
        </p:txBody>
      </p:sp>
      <p:sp>
        <p:nvSpPr>
          <p:cNvPr id="14" name="Oval 13"/>
          <p:cNvSpPr/>
          <p:nvPr/>
        </p:nvSpPr>
        <p:spPr>
          <a:xfrm>
            <a:off x="152400" y="2418030"/>
            <a:ext cx="304800" cy="304800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64734" y="2373868"/>
            <a:ext cx="1645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obfusctable</a:t>
            </a:r>
            <a:endParaRPr lang="en-US" sz="2400" dirty="0"/>
          </a:p>
        </p:txBody>
      </p:sp>
      <p:sp>
        <p:nvSpPr>
          <p:cNvPr id="18" name="Oval 17"/>
          <p:cNvSpPr/>
          <p:nvPr/>
        </p:nvSpPr>
        <p:spPr>
          <a:xfrm>
            <a:off x="4495800" y="5410200"/>
            <a:ext cx="304800" cy="304800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791200" y="3124200"/>
            <a:ext cx="304800" cy="304800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209800" y="3886200"/>
            <a:ext cx="292472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13" name="Straight Arrow Connector 12"/>
          <p:cNvCxnSpPr>
            <a:endCxn id="3" idx="3"/>
          </p:cNvCxnSpPr>
          <p:nvPr/>
        </p:nvCxnSpPr>
        <p:spPr>
          <a:xfrm flipV="1">
            <a:off x="1219200" y="4146363"/>
            <a:ext cx="1033432" cy="6217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52400" y="4843593"/>
            <a:ext cx="16317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Green or red?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6492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Obfuscation Assumption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90678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Can we have a </a:t>
            </a:r>
            <a:r>
              <a:rPr lang="en-US" dirty="0" smtClean="0">
                <a:solidFill>
                  <a:srgbClr val="0070C0"/>
                </a:solidFill>
              </a:rPr>
              <a:t>general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70C0"/>
                </a:solidFill>
              </a:rPr>
              <a:t>simple-to-state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70C0"/>
                </a:solidFill>
              </a:rPr>
              <a:t>useful</a:t>
            </a:r>
            <a:r>
              <a:rPr lang="en-US" dirty="0"/>
              <a:t> </a:t>
            </a:r>
            <a:r>
              <a:rPr lang="en-US" dirty="0" smtClean="0"/>
              <a:t>assumption about an obfuscator? </a:t>
            </a:r>
          </a:p>
          <a:p>
            <a:endParaRPr lang="en-US" dirty="0" smtClean="0"/>
          </a:p>
          <a:p>
            <a:r>
              <a:rPr lang="en-US" dirty="0" smtClean="0"/>
              <a:t>Two such candidates proposed by </a:t>
            </a:r>
            <a:r>
              <a:rPr lang="en-US" dirty="0" smtClean="0">
                <a:solidFill>
                  <a:srgbClr val="C00000"/>
                </a:solidFill>
              </a:rPr>
              <a:t>[Barak et al. 01]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dirty="0" err="1" smtClean="0">
                <a:solidFill>
                  <a:srgbClr val="0070C0"/>
                </a:solidFill>
              </a:rPr>
              <a:t>Indistinguishability</a:t>
            </a:r>
            <a:r>
              <a:rPr lang="en-US" dirty="0" smtClean="0">
                <a:solidFill>
                  <a:srgbClr val="0070C0"/>
                </a:solidFill>
              </a:rPr>
              <a:t> Obfuscation (</a:t>
            </a:r>
            <a:r>
              <a:rPr lang="en-US" dirty="0" err="1" smtClean="0">
                <a:solidFill>
                  <a:srgbClr val="0070C0"/>
                </a:solidFill>
              </a:rPr>
              <a:t>iO</a:t>
            </a:r>
            <a:r>
              <a:rPr lang="en-US" dirty="0" smtClean="0">
                <a:solidFill>
                  <a:srgbClr val="0070C0"/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Differing-Inputs Obfuscation (</a:t>
            </a:r>
            <a:r>
              <a:rPr lang="en-US" dirty="0" err="1" smtClean="0">
                <a:solidFill>
                  <a:srgbClr val="0070C0"/>
                </a:solidFill>
              </a:rPr>
              <a:t>diO</a:t>
            </a:r>
            <a:r>
              <a:rPr lang="en-US" dirty="0" smtClean="0">
                <a:solidFill>
                  <a:srgbClr val="0070C0"/>
                </a:solidFill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12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Indistinguishability</a:t>
            </a:r>
            <a:r>
              <a:rPr lang="en-US" dirty="0" smtClean="0"/>
              <a:t> Obfuscation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466088"/>
                <a:ext cx="8915400" cy="5391912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b="1" dirty="0" smtClean="0"/>
                  <a:t>Definition (</a:t>
                </a:r>
                <a:r>
                  <a:rPr lang="en-US" b="1" dirty="0" err="1" smtClean="0">
                    <a:solidFill>
                      <a:srgbClr val="0070C0"/>
                    </a:solidFill>
                  </a:rPr>
                  <a:t>iO</a:t>
                </a:r>
                <a:r>
                  <a:rPr lang="en-US" b="1" dirty="0" smtClean="0"/>
                  <a:t>):  </a:t>
                </a:r>
                <a:r>
                  <a:rPr lang="en-US" dirty="0" smtClean="0"/>
                  <a:t>An </a:t>
                </a:r>
                <a:r>
                  <a:rPr lang="en-US" dirty="0"/>
                  <a:t>obfuscator </a:t>
                </a:r>
                <a:r>
                  <a:rPr lang="en-US" dirty="0" err="1">
                    <a:solidFill>
                      <a:srgbClr val="0070C0"/>
                    </a:solidFill>
                  </a:rPr>
                  <a:t>Obf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is </a:t>
                </a:r>
                <a:r>
                  <a:rPr lang="en-US" dirty="0" smtClean="0"/>
                  <a:t>secure if</a:t>
                </a:r>
              </a:p>
              <a:p>
                <a:pPr marL="0" indent="0" algn="ctr">
                  <a:buNone/>
                </a:pPr>
                <a:r>
                  <a:rPr lang="en-US" dirty="0" smtClean="0">
                    <a:solidFill>
                      <a:srgbClr val="0070C0"/>
                    </a:solidFill>
                  </a:rPr>
                  <a:t>Obf(C</a:t>
                </a:r>
                <a:r>
                  <a:rPr lang="en-US" dirty="0">
                    <a:solidFill>
                      <a:srgbClr val="0070C0"/>
                    </a:solidFill>
                  </a:rPr>
                  <a:t>)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 err="1">
                    <a:solidFill>
                      <a:srgbClr val="0070C0"/>
                    </a:solidFill>
                  </a:rPr>
                  <a:t>Obf</a:t>
                </a:r>
                <a:r>
                  <a:rPr lang="en-US" dirty="0">
                    <a:solidFill>
                      <a:srgbClr val="0070C0"/>
                    </a:solidFill>
                  </a:rPr>
                  <a:t>(C’)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   </a:t>
                </a:r>
                <a:r>
                  <a:rPr lang="en-US" dirty="0" smtClean="0"/>
                  <a:t>for all circuits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C, C’ </a:t>
                </a:r>
                <a:r>
                  <a:rPr lang="en-US" dirty="0" smtClean="0"/>
                  <a:t>such that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C(x) = C’(x)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dirty="0" smtClean="0"/>
                  <a:t>for all inputs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x</a:t>
                </a:r>
                <a:r>
                  <a:rPr lang="en-US" dirty="0" smtClean="0"/>
                  <a:t>.  </a:t>
                </a:r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Surprisingly powerful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[</a:t>
                </a:r>
                <a:r>
                  <a:rPr lang="en-US" dirty="0" err="1" smtClean="0">
                    <a:solidFill>
                      <a:srgbClr val="C00000"/>
                    </a:solidFill>
                  </a:rPr>
                  <a:t>Garg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 et al ‘13, </a:t>
                </a:r>
                <a:r>
                  <a:rPr lang="en-US" dirty="0" err="1" smtClean="0">
                    <a:solidFill>
                      <a:srgbClr val="C00000"/>
                    </a:solidFill>
                  </a:rPr>
                  <a:t>Sahai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-Waters ‘13,…]</a:t>
                </a:r>
              </a:p>
              <a:p>
                <a:pPr lvl="1"/>
                <a:r>
                  <a:rPr lang="en-US" dirty="0" smtClean="0">
                    <a:solidFill>
                      <a:srgbClr val="00B050"/>
                    </a:solidFill>
                  </a:rPr>
                  <a:t>can get:  </a:t>
                </a:r>
                <a:r>
                  <a:rPr lang="en-US" dirty="0" smtClean="0"/>
                  <a:t>functional encryption, witness encryption, deniable encryption, succinct ZK,  non-interactive multi-party key agreement, broadcast encryption …</a:t>
                </a:r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endParaRPr lang="en-US" sz="1400" dirty="0" smtClean="0"/>
              </a:p>
              <a:p>
                <a:pPr marL="0" indent="0">
                  <a:buNone/>
                </a:pPr>
                <a:endParaRPr lang="en-US" sz="1400" dirty="0" smtClean="0"/>
              </a:p>
              <a:p>
                <a:r>
                  <a:rPr lang="en-US" dirty="0"/>
                  <a:t>M</a:t>
                </a:r>
                <a:r>
                  <a:rPr lang="en-US" dirty="0" smtClean="0"/>
                  <a:t>any reasonable properties we can’t prove using </a:t>
                </a:r>
                <a:r>
                  <a:rPr lang="en-US" dirty="0" err="1" smtClean="0"/>
                  <a:t>iO</a:t>
                </a:r>
                <a:r>
                  <a:rPr lang="en-US" dirty="0" smtClean="0"/>
                  <a:t> alone. Often harder to use than seems necessary.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466088"/>
                <a:ext cx="8915400" cy="5391912"/>
              </a:xfrm>
              <a:blipFill rotWithShape="0">
                <a:blip r:embed="rId2"/>
                <a:stretch>
                  <a:fillRect l="-1162" t="-1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166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11428</TotalTime>
  <Words>915</Words>
  <Application>Microsoft Office PowerPoint</Application>
  <PresentationFormat>On-screen Show (4:3)</PresentationFormat>
  <Paragraphs>139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Calibri</vt:lpstr>
      <vt:lpstr>Cambria Math</vt:lpstr>
      <vt:lpstr>Arial</vt:lpstr>
      <vt:lpstr>Office Theme</vt:lpstr>
      <vt:lpstr>On the Implausibility of  Differing-Inputs Obfuscation  (and Extractable Witness Encryption)  with Auxiliary Input</vt:lpstr>
      <vt:lpstr>Overview of Result</vt:lpstr>
      <vt:lpstr>Ancient History of Obfuscation ‘00-’13</vt:lpstr>
      <vt:lpstr>Our Knowledge of VBB Obfuscation</vt:lpstr>
      <vt:lpstr>Interpretation of VBB before ‘13</vt:lpstr>
      <vt:lpstr> Candidate Obfuscator</vt:lpstr>
      <vt:lpstr>Interpretation of VBB after ‘13</vt:lpstr>
      <vt:lpstr>General Obfuscation Assumption</vt:lpstr>
      <vt:lpstr>Indistinguishability Obfuscation</vt:lpstr>
      <vt:lpstr>Differing-Inputs Obfuscation</vt:lpstr>
      <vt:lpstr>Differing-Inputs Obfuscation</vt:lpstr>
      <vt:lpstr>Differing-Inputs Obfuscation</vt:lpstr>
      <vt:lpstr>Our Results</vt:lpstr>
      <vt:lpstr>Counter-Example</vt:lpstr>
      <vt:lpstr>At most one can survive!</vt:lpstr>
      <vt:lpstr>What to think of diO?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the Implausibility of  Differing-Inputs Obfuscation and Extractable Witness Encryption  with Auxiliary Input</dc:title>
  <dc:creator>wichs</dc:creator>
  <cp:lastModifiedBy>Microsoft account</cp:lastModifiedBy>
  <cp:revision>106</cp:revision>
  <dcterms:created xsi:type="dcterms:W3CDTF">2014-08-10T19:01:57Z</dcterms:created>
  <dcterms:modified xsi:type="dcterms:W3CDTF">2014-08-25T20:55:15Z</dcterms:modified>
</cp:coreProperties>
</file>