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8" r:id="rId5"/>
    <p:sldId id="260" r:id="rId6"/>
    <p:sldId id="263" r:id="rId7"/>
    <p:sldId id="262" r:id="rId8"/>
    <p:sldId id="266" r:id="rId9"/>
    <p:sldId id="267" r:id="rId10"/>
    <p:sldId id="270" r:id="rId11"/>
    <p:sldId id="268" r:id="rId12"/>
    <p:sldId id="264" r:id="rId13"/>
    <p:sldId id="276" r:id="rId14"/>
    <p:sldId id="275" r:id="rId15"/>
    <p:sldId id="273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7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BE7-857C-4A3F-AF63-0A6F006F42AF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825F-1C23-4CF5-9A74-CFFFBC10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9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BE7-857C-4A3F-AF63-0A6F006F42AF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825F-1C23-4CF5-9A74-CFFFBC10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0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BE7-857C-4A3F-AF63-0A6F006F42AF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825F-1C23-4CF5-9A74-CFFFBC10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6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BE7-857C-4A3F-AF63-0A6F006F42AF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825F-1C23-4CF5-9A74-CFFFBC10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9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BE7-857C-4A3F-AF63-0A6F006F42AF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825F-1C23-4CF5-9A74-CFFFBC10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BE7-857C-4A3F-AF63-0A6F006F42AF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825F-1C23-4CF5-9A74-CFFFBC10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9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BE7-857C-4A3F-AF63-0A6F006F42AF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825F-1C23-4CF5-9A74-CFFFBC10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BE7-857C-4A3F-AF63-0A6F006F42AF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825F-1C23-4CF5-9A74-CFFFBC10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5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BE7-857C-4A3F-AF63-0A6F006F42AF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825F-1C23-4CF5-9A74-CFFFBC10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BE7-857C-4A3F-AF63-0A6F006F42AF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825F-1C23-4CF5-9A74-CFFFBC10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3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8FBE7-857C-4A3F-AF63-0A6F006F42AF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3825F-1C23-4CF5-9A74-CFFFBC10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8FBE7-857C-4A3F-AF63-0A6F006F42AF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3825F-1C23-4CF5-9A74-CFFFBC10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2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789" y="639285"/>
            <a:ext cx="7772400" cy="2387600"/>
          </a:xfrm>
        </p:spPr>
        <p:txBody>
          <a:bodyPr>
            <a:normAutofit/>
          </a:bodyPr>
          <a:lstStyle/>
          <a:p>
            <a:r>
              <a:rPr lang="en-US" b="1" dirty="0" smtClean="0"/>
              <a:t>Two Round MPC</a:t>
            </a:r>
            <a:br>
              <a:rPr lang="en-US" b="1" dirty="0" smtClean="0"/>
            </a:br>
            <a:r>
              <a:rPr lang="en-US" b="1" dirty="0" smtClean="0"/>
              <a:t>via Multi-Key FHE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07811"/>
            <a:ext cx="6858000" cy="1655762"/>
          </a:xfrm>
        </p:spPr>
        <p:txBody>
          <a:bodyPr/>
          <a:lstStyle/>
          <a:p>
            <a:r>
              <a:rPr lang="en-US" sz="3200" dirty="0" smtClean="0"/>
              <a:t>Daniel Wichs (Northeastern University)</a:t>
            </a:r>
            <a:endParaRPr lang="en-US" dirty="0"/>
          </a:p>
          <a:p>
            <a:r>
              <a:rPr lang="en-US" dirty="0" smtClean="0"/>
              <a:t>Joint work with </a:t>
            </a:r>
            <a:r>
              <a:rPr lang="en-US" dirty="0" err="1" smtClean="0"/>
              <a:t>Pratyay</a:t>
            </a:r>
            <a:r>
              <a:rPr lang="en-US" dirty="0" smtClean="0"/>
              <a:t> Mukherjee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 idx="4294967295"/>
          </p:nvPr>
        </p:nvSpPr>
        <p:spPr>
          <a:xfrm>
            <a:off x="375047" y="151805"/>
            <a:ext cx="7804547" cy="1518047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lang="en-US" sz="3164" dirty="0" smtClean="0"/>
              <a:t>Gadget Matrix </a:t>
            </a:r>
            <a:r>
              <a:rPr lang="en-US" sz="3164" b="1" dirty="0" smtClean="0"/>
              <a:t>G</a:t>
            </a:r>
            <a:r>
              <a:rPr sz="3164" dirty="0" smtClean="0"/>
              <a:t> </a:t>
            </a:r>
            <a:endParaRPr sz="3164" dirty="0"/>
          </a:p>
          <a:p>
            <a:pPr lvl="0" algn="ctr">
              <a:defRPr sz="1800"/>
            </a:pPr>
            <a:r>
              <a:rPr sz="2812" dirty="0"/>
              <a:t>[</a:t>
            </a:r>
            <a:r>
              <a:rPr sz="2812" dirty="0" err="1" smtClean="0"/>
              <a:t>Micciancio</a:t>
            </a:r>
            <a:r>
              <a:rPr lang="en-US" sz="2812" dirty="0" err="1" smtClean="0"/>
              <a:t>-</a:t>
            </a:r>
            <a:r>
              <a:rPr sz="2812" dirty="0" err="1" smtClean="0"/>
              <a:t>Peik</a:t>
            </a:r>
            <a:r>
              <a:rPr lang="en-US" sz="2812" dirty="0" err="1" smtClean="0"/>
              <a:t>e</a:t>
            </a:r>
            <a:r>
              <a:rPr sz="2812" dirty="0" err="1" smtClean="0"/>
              <a:t>rt</a:t>
            </a:r>
            <a:r>
              <a:rPr sz="2812" dirty="0" smtClean="0"/>
              <a:t> </a:t>
            </a:r>
            <a:r>
              <a:rPr sz="2812" dirty="0"/>
              <a:t>’12]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103517" y="1825625"/>
                <a:ext cx="8712679" cy="459242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G</a:t>
                </a:r>
                <a:r>
                  <a:rPr lang="en-US" dirty="0" smtClean="0"/>
                  <a:t>adget matrix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G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There is an efficiently computable function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G</a:t>
                </a:r>
                <a:r>
                  <a:rPr lang="en-US" b="1" baseline="30000" dirty="0" smtClean="0">
                    <a:solidFill>
                      <a:srgbClr val="0070C0"/>
                    </a:solidFill>
                  </a:rPr>
                  <a:t>-1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) </a:t>
                </a:r>
                <a:r>
                  <a:rPr lang="en-US" dirty="0" smtClean="0"/>
                  <a:t>such that:</a:t>
                </a:r>
              </a:p>
              <a:p>
                <a:r>
                  <a:rPr lang="en-US" b="1" dirty="0" smtClean="0"/>
                  <a:t>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G</a:t>
                </a:r>
                <a:r>
                  <a:rPr lang="en-US" b="1" baseline="30000" dirty="0" smtClean="0">
                    <a:solidFill>
                      <a:srgbClr val="0070C0"/>
                    </a:solidFill>
                  </a:rPr>
                  <a:t>-1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: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for all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C :   GG</a:t>
                </a:r>
                <a:r>
                  <a:rPr lang="en-US" b="1" baseline="30000" dirty="0" smtClean="0">
                    <a:solidFill>
                      <a:srgbClr val="0070C0"/>
                    </a:solidFill>
                  </a:rPr>
                  <a:t>-1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(C) = C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</a:p>
              <a:p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Implementation:</a:t>
                </a:r>
              </a:p>
              <a:p>
                <a:r>
                  <a:rPr lang="en-US" dirty="0" smtClean="0"/>
                  <a:t>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G</a:t>
                </a:r>
                <a:r>
                  <a:rPr lang="en-US" b="1" baseline="30000" dirty="0" smtClean="0">
                    <a:solidFill>
                      <a:srgbClr val="0070C0"/>
                    </a:solidFill>
                  </a:rPr>
                  <a:t>-1</a:t>
                </a:r>
                <a:r>
                  <a:rPr lang="en-US" dirty="0" smtClean="0"/>
                  <a:t>  is the “bit </a:t>
                </a:r>
                <a:r>
                  <a:rPr lang="en-US" dirty="0" err="1" smtClean="0"/>
                  <a:t>decomp</a:t>
                </a:r>
                <a:r>
                  <a:rPr lang="en-US" dirty="0" smtClean="0"/>
                  <a:t>” function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 G</a:t>
                </a:r>
                <a:r>
                  <a:rPr lang="en-US" dirty="0" smtClean="0"/>
                  <a:t>     </a:t>
                </a:r>
                <a:r>
                  <a:rPr lang="en-US" dirty="0"/>
                  <a:t>consists of “powers-of-2”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17" y="1825625"/>
                <a:ext cx="8712679" cy="4592428"/>
              </a:xfrm>
              <a:prstGeom prst="rect">
                <a:avLst/>
              </a:prstGeom>
              <a:blipFill rotWithShape="0">
                <a:blip r:embed="rId2"/>
                <a:stretch>
                  <a:fillRect l="-1470" r="-980" b="-4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934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2213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The GSW FHE:  </a:t>
            </a:r>
            <a:r>
              <a:rPr lang="en-US" dirty="0" smtClean="0"/>
              <a:t>Evaluation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660" y="1825625"/>
                <a:ext cx="829969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Assume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C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, C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/>
                  <a:t>encrypt bits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, 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2  </a:t>
                </a:r>
                <a:r>
                  <a:rPr lang="en-US" dirty="0" smtClean="0"/>
                  <a:t>respectively: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tC</a:t>
                </a:r>
                <a:r>
                  <a:rPr lang="en-US" b="1" baseline="-25000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</a:rPr>
                  <a:t>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tG</a:t>
                </a:r>
                <a:endParaRPr lang="en-US" b="1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Addition:</a:t>
                </a:r>
                <a:r>
                  <a:rPr lang="en-US" dirty="0" smtClean="0"/>
                  <a:t>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C</a:t>
                </a:r>
                <a:r>
                  <a:rPr lang="en-US" b="1" baseline="30000" dirty="0" smtClean="0">
                    <a:solidFill>
                      <a:srgbClr val="0070C0"/>
                    </a:solidFill>
                  </a:rPr>
                  <a:t>+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= C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+ C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endParaRPr lang="en-US" b="1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tC</a:t>
                </a:r>
                <a:r>
                  <a:rPr lang="en-US" b="1" baseline="30000" dirty="0" smtClean="0">
                    <a:solidFill>
                      <a:srgbClr val="0070C0"/>
                    </a:solidFill>
                  </a:rPr>
                  <a:t>+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=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t(C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+ C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b="0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+ 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)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tG</a:t>
                </a:r>
                <a:endParaRPr lang="en-US" b="1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Multiplication:</a:t>
                </a:r>
                <a:r>
                  <a:rPr lang="en-US" dirty="0" smtClean="0"/>
                  <a:t>  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C</a:t>
                </a:r>
                <a:r>
                  <a:rPr lang="en-US" b="1" baseline="30000" dirty="0" err="1" smtClean="0">
                    <a:solidFill>
                      <a:srgbClr val="0070C0"/>
                    </a:solidFill>
                  </a:rPr>
                  <a:t>x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= C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G</a:t>
                </a:r>
                <a:r>
                  <a:rPr lang="en-US" b="1" baseline="30000" dirty="0" smtClean="0">
                    <a:solidFill>
                      <a:srgbClr val="0070C0"/>
                    </a:solidFill>
                  </a:rPr>
                  <a:t>-1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( C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)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tC</a:t>
                </a:r>
                <a:r>
                  <a:rPr lang="en-US" b="1" baseline="30000" dirty="0" err="1" smtClean="0">
                    <a:solidFill>
                      <a:srgbClr val="0070C0"/>
                    </a:solidFill>
                  </a:rPr>
                  <a:t>x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(x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tG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+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e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)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G</a:t>
                </a:r>
                <a:r>
                  <a:rPr lang="en-US" b="1" baseline="30000" dirty="0" smtClean="0">
                    <a:solidFill>
                      <a:srgbClr val="0070C0"/>
                    </a:solidFill>
                  </a:rPr>
                  <a:t>-1</a:t>
                </a:r>
                <a:r>
                  <a:rPr lang="en-US" b="1" dirty="0">
                    <a:solidFill>
                      <a:srgbClr val="0070C0"/>
                    </a:solidFill>
                  </a:rPr>
                  <a:t>( C</a:t>
                </a:r>
                <a:r>
                  <a:rPr lang="en-US" b="1" baseline="-25000" dirty="0">
                    <a:solidFill>
                      <a:srgbClr val="0070C0"/>
                    </a:solidFill>
                  </a:rPr>
                  <a:t>2</a:t>
                </a:r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>
                    <a:solidFill>
                      <a:srgbClr val="0070C0"/>
                    </a:solidFill>
                  </a:rPr>
                  <a:t>t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C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tG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660" y="1825625"/>
                <a:ext cx="8299690" cy="4351338"/>
              </a:xfrm>
              <a:blipFill rotWithShape="0">
                <a:blip r:embed="rId2"/>
                <a:stretch>
                  <a:fillRect l="-1468" t="-2241" r="-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28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022" y="46290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Multi-Key Version of GSW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371853"/>
                <a:ext cx="9143999" cy="527911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Scenario: </a:t>
                </a:r>
                <a:r>
                  <a:rPr lang="en-US" dirty="0"/>
                  <a:t>parties </a:t>
                </a:r>
                <a:r>
                  <a:rPr lang="en-US" dirty="0">
                    <a:solidFill>
                      <a:srgbClr val="FF0000"/>
                    </a:solidFill>
                  </a:rPr>
                  <a:t>1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,…,N</a:t>
                </a:r>
                <a:r>
                  <a:rPr lang="en-US" dirty="0" smtClean="0"/>
                  <a:t> have independent GSW key pairs.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Party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i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has secret 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 err="1" smtClean="0">
                    <a:solidFill>
                      <a:srgbClr val="0070C0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 smtClean="0"/>
                  <a:t>. </a:t>
                </a:r>
              </a:p>
              <a:p>
                <a:pPr lvl="1"/>
                <a:r>
                  <a:rPr lang="en-US" dirty="0" smtClean="0">
                    <a:solidFill>
                      <a:srgbClr val="00B050"/>
                    </a:solidFill>
                  </a:rPr>
                  <a:t>Expanded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</a:rPr>
                  <a:t>secret key </a:t>
                </a:r>
                <a:r>
                  <a:rPr lang="en-US" b="1" dirty="0">
                    <a:solidFill>
                      <a:srgbClr val="0070C0"/>
                    </a:solidFill>
                  </a:rPr>
                  <a:t>t* = (t</a:t>
                </a:r>
                <a:r>
                  <a:rPr lang="en-US" b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b="1" dirty="0">
                    <a:solidFill>
                      <a:srgbClr val="0070C0"/>
                    </a:solidFill>
                  </a:rPr>
                  <a:t>,…,</a:t>
                </a:r>
                <a:r>
                  <a:rPr lang="en-US" b="1" dirty="0" err="1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 err="1">
                    <a:solidFill>
                      <a:srgbClr val="0070C0"/>
                    </a:solidFill>
                  </a:rPr>
                  <a:t>N</a:t>
                </a:r>
                <a:r>
                  <a:rPr lang="en-US" b="1" dirty="0">
                    <a:solidFill>
                      <a:srgbClr val="0070C0"/>
                    </a:solidFill>
                  </a:rPr>
                  <a:t>)</a:t>
                </a:r>
                <a:r>
                  <a:rPr lang="en-US" dirty="0">
                    <a:solidFill>
                      <a:srgbClr val="0070C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𝑛𝑁</m:t>
                        </m:r>
                      </m:sup>
                    </m:sSubSup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.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1371600" lvl="3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Goal: Convert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party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/>
                  <a:t>ctext</a:t>
                </a:r>
                <a:r>
                  <a:rPr lang="en-US" dirty="0" smtClean="0"/>
                  <a:t> into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expanded multi-key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ctext</a:t>
                </a:r>
                <a:r>
                  <a:rPr lang="en-US" dirty="0" smtClean="0"/>
                  <a:t>.  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Party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ctext</a:t>
                </a:r>
                <a:r>
                  <a:rPr lang="en-US" dirty="0" smtClean="0"/>
                  <a:t> is </a:t>
                </a:r>
                <a:r>
                  <a:rPr lang="en-US" b="1" dirty="0">
                    <a:solidFill>
                      <a:srgbClr val="0070C0"/>
                    </a:solidFill>
                  </a:rPr>
                  <a:t>C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:    </a:t>
                </a:r>
                <a:r>
                  <a:rPr lang="en-US" b="1" dirty="0" err="1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 err="1">
                    <a:solidFill>
                      <a:srgbClr val="0070C0"/>
                    </a:solidFill>
                  </a:rPr>
                  <a:t>i</a:t>
                </a:r>
                <a:r>
                  <a:rPr lang="en-US" b="1" dirty="0" err="1">
                    <a:solidFill>
                      <a:srgbClr val="0070C0"/>
                    </a:solidFill>
                  </a:rPr>
                  <a:t>C</a:t>
                </a:r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>
                    <a:solidFill>
                      <a:srgbClr val="0070C0"/>
                    </a:solidFill>
                  </a:rPr>
                  <a:t>x</a:t>
                </a:r>
                <a:r>
                  <a:rPr lang="en-US" b="1" dirty="0" err="1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 err="1">
                    <a:solidFill>
                      <a:srgbClr val="0070C0"/>
                    </a:solidFill>
                  </a:rPr>
                  <a:t>i</a:t>
                </a:r>
                <a:r>
                  <a:rPr lang="en-US" b="1" dirty="0" err="1">
                    <a:solidFill>
                      <a:srgbClr val="0070C0"/>
                    </a:solidFill>
                  </a:rPr>
                  <a:t>G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.</a:t>
                </a:r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00B050"/>
                    </a:solidFill>
                  </a:rPr>
                  <a:t>Expanded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ctext</a:t>
                </a:r>
                <a:r>
                  <a:rPr lang="en-US" dirty="0" smtClean="0"/>
                  <a:t> is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C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𝑚𝑁</m:t>
                        </m:r>
                      </m:sup>
                    </m:sSubSup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: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t*C*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t*G* </a:t>
                </a:r>
                <a:r>
                  <a:rPr lang="en-US" dirty="0" smtClean="0"/>
                  <a:t>for an expanded gadget matrix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G*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e/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/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⋱</m:t>
                              </m:r>
                            </m:e>
                            <m:e/>
                          </m:mr>
                          <m:m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/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Can perform homomorphic GSW operations on expanded </a:t>
                </a:r>
                <a:r>
                  <a:rPr lang="en-US" dirty="0" err="1" smtClean="0"/>
                  <a:t>ciphertexts</a:t>
                </a:r>
                <a:r>
                  <a:rPr lang="en-US" dirty="0" smtClean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 smtClean="0"/>
                  <a:t>Let’s do this for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N=2</a:t>
                </a:r>
                <a:r>
                  <a:rPr lang="en-US" dirty="0" smtClean="0"/>
                  <a:t> parties , everything extends naturally.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71853"/>
                <a:ext cx="9143999" cy="5279113"/>
              </a:xfrm>
              <a:blipFill rotWithShape="0">
                <a:blip r:embed="rId2"/>
                <a:stretch>
                  <a:fillRect l="-1200" t="-1848" b="-3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577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022" y="46290"/>
            <a:ext cx="7886700" cy="1325563"/>
          </a:xfrm>
        </p:spPr>
        <p:txBody>
          <a:bodyPr/>
          <a:lstStyle/>
          <a:p>
            <a:pPr algn="ctr"/>
            <a:r>
              <a:rPr lang="en-US" dirty="0" err="1" smtClean="0"/>
              <a:t>Ciphertext</a:t>
            </a:r>
            <a:r>
              <a:rPr lang="en-US" dirty="0" smtClean="0"/>
              <a:t> Expansion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7054" y="3543479"/>
                <a:ext cx="8880231" cy="3235389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Have two key pairs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(A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, t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), (A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, t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)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arty 1</a:t>
                </a:r>
                <a:r>
                  <a:rPr lang="en-US" dirty="0" smtClean="0"/>
                  <a:t> encryption of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 </a:t>
                </a:r>
                <a:r>
                  <a:rPr lang="en-US" dirty="0" smtClean="0"/>
                  <a:t>is: 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C = A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R +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x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G</a:t>
                </a:r>
                <a:r>
                  <a:rPr lang="en-US" dirty="0"/>
                  <a:t> </a:t>
                </a:r>
                <a:r>
                  <a:rPr lang="en-US" dirty="0" smtClean="0"/>
                  <a:t>  plus “helper info” (TBD).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C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G.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C  =   </a:t>
                </a:r>
                <a:r>
                  <a:rPr lang="en-US" b="1" dirty="0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>
                    <a:solidFill>
                      <a:srgbClr val="0070C0"/>
                    </a:solidFill>
                  </a:rPr>
                  <a:t>2</a:t>
                </a:r>
                <a:r>
                  <a:rPr lang="en-US" b="1" dirty="0">
                    <a:solidFill>
                      <a:srgbClr val="0070C0"/>
                    </a:solidFill>
                  </a:rPr>
                  <a:t>(A</a:t>
                </a:r>
                <a:r>
                  <a:rPr lang="en-US" b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b="1" dirty="0">
                    <a:solidFill>
                      <a:srgbClr val="0070C0"/>
                    </a:solidFill>
                  </a:rPr>
                  <a:t>R + </a:t>
                </a:r>
                <a:r>
                  <a:rPr lang="en-US" dirty="0" err="1">
                    <a:solidFill>
                      <a:srgbClr val="0070C0"/>
                    </a:solidFill>
                  </a:rPr>
                  <a:t>x</a:t>
                </a:r>
                <a:r>
                  <a:rPr lang="en-US" b="1" dirty="0" err="1">
                    <a:solidFill>
                      <a:srgbClr val="0070C0"/>
                    </a:solidFill>
                  </a:rPr>
                  <a:t>G</a:t>
                </a:r>
                <a:r>
                  <a:rPr lang="en-US" b="1" dirty="0">
                    <a:solidFill>
                      <a:srgbClr val="0070C0"/>
                    </a:solidFill>
                  </a:rPr>
                  <a:t>) =  (-s</a:t>
                </a:r>
                <a:r>
                  <a:rPr lang="en-US" b="1" baseline="-25000" dirty="0">
                    <a:solidFill>
                      <a:srgbClr val="0070C0"/>
                    </a:solidFill>
                  </a:rPr>
                  <a:t>2</a:t>
                </a:r>
                <a:r>
                  <a:rPr lang="en-US" b="1" dirty="0">
                    <a:solidFill>
                      <a:srgbClr val="0070C0"/>
                    </a:solidFill>
                  </a:rPr>
                  <a:t>B + b</a:t>
                </a:r>
                <a:r>
                  <a:rPr lang="en-US" b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b="1" dirty="0">
                    <a:solidFill>
                      <a:srgbClr val="0070C0"/>
                    </a:solidFill>
                  </a:rPr>
                  <a:t>)R + </a:t>
                </a:r>
                <a:r>
                  <a:rPr lang="en-US" dirty="0">
                    <a:solidFill>
                      <a:srgbClr val="0070C0"/>
                    </a:solidFill>
                  </a:rPr>
                  <a:t>x</a:t>
                </a:r>
                <a:r>
                  <a:rPr lang="en-US" b="1" dirty="0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>
                    <a:solidFill>
                      <a:srgbClr val="0070C0"/>
                    </a:solidFill>
                  </a:rPr>
                  <a:t>2</a:t>
                </a:r>
                <a:r>
                  <a:rPr lang="en-US" b="1" dirty="0">
                    <a:solidFill>
                      <a:srgbClr val="0070C0"/>
                    </a:solidFill>
                  </a:rPr>
                  <a:t>G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(b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- b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)R </a:t>
                </a:r>
                <a:r>
                  <a:rPr lang="en-US" b="1" dirty="0">
                    <a:solidFill>
                      <a:srgbClr val="0070C0"/>
                    </a:solidFill>
                  </a:rPr>
                  <a:t>+ </a:t>
                </a:r>
                <a:r>
                  <a:rPr lang="en-US" dirty="0">
                    <a:solidFill>
                      <a:srgbClr val="0070C0"/>
                    </a:solidFill>
                  </a:rPr>
                  <a:t>x</a:t>
                </a:r>
                <a:r>
                  <a:rPr lang="en-US" b="1" dirty="0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>
                    <a:solidFill>
                      <a:srgbClr val="0070C0"/>
                    </a:solidFill>
                  </a:rPr>
                  <a:t>2</a:t>
                </a:r>
                <a:r>
                  <a:rPr lang="en-US" b="1" dirty="0">
                    <a:solidFill>
                      <a:srgbClr val="0070C0"/>
                    </a:solidFill>
                  </a:rPr>
                  <a:t>G</a:t>
                </a:r>
              </a:p>
              <a:p>
                <a:pPr marL="0" indent="0">
                  <a:buNone/>
                </a:pPr>
                <a:r>
                  <a:rPr lang="en-US" sz="1600" dirty="0" smtClean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Expanded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ciphertext</a:t>
                </a:r>
                <a:r>
                  <a:rPr lang="en-US" dirty="0"/>
                  <a:t>:</a:t>
                </a:r>
                <a:r>
                  <a:rPr lang="en-US" dirty="0" smtClean="0"/>
                  <a:t>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C* 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  <m:e>
                              <m:r>
                                <a:rPr lang="en-U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mr>
                          <m:mr>
                            <m:e>
                              <m:r>
                                <a:rPr lang="en-U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r>
                                <a:rPr lang="en-U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   </a:t>
                </a:r>
                <a:r>
                  <a:rPr lang="en-US" dirty="0" smtClean="0"/>
                  <a:t>where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D</a:t>
                </a:r>
                <a:r>
                  <a:rPr lang="en-US" dirty="0" smtClean="0"/>
                  <a:t> is TBD.</a:t>
                </a:r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Then: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t*C* =  (t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, t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)C* = [t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C,  t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>
                    <a:solidFill>
                      <a:srgbClr val="0070C0"/>
                    </a:solidFill>
                  </a:rPr>
                  <a:t>D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+ t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C]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[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G,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G] =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t* G*</a:t>
                </a:r>
              </a:p>
              <a:p>
                <a:pPr marL="0" indent="0">
                  <a:buNone/>
                </a:pPr>
                <a:r>
                  <a:rPr lang="en-US" dirty="0" smtClean="0"/>
                  <a:t>Use “helper info” to find </a:t>
                </a:r>
                <a:r>
                  <a:rPr lang="en-US" b="1" dirty="0">
                    <a:solidFill>
                      <a:srgbClr val="0070C0"/>
                    </a:solidFill>
                  </a:rPr>
                  <a:t>D</a:t>
                </a:r>
                <a:r>
                  <a:rPr lang="en-US" dirty="0" smtClean="0"/>
                  <a:t> such that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t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D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b="1" dirty="0">
                    <a:solidFill>
                      <a:srgbClr val="0070C0"/>
                    </a:solidFill>
                  </a:rPr>
                  <a:t>(b</a:t>
                </a:r>
                <a:r>
                  <a:rPr lang="en-US" b="1" baseline="-25000" dirty="0">
                    <a:solidFill>
                      <a:srgbClr val="0070C0"/>
                    </a:solidFill>
                  </a:rPr>
                  <a:t>2  </a:t>
                </a:r>
                <a:r>
                  <a:rPr lang="en-US" b="1" dirty="0">
                    <a:solidFill>
                      <a:srgbClr val="0070C0"/>
                    </a:solidFill>
                  </a:rPr>
                  <a:t>- b</a:t>
                </a:r>
                <a:r>
                  <a:rPr lang="en-US" b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b="1" dirty="0">
                    <a:solidFill>
                      <a:srgbClr val="0070C0"/>
                    </a:solidFill>
                  </a:rPr>
                  <a:t>)R</a:t>
                </a:r>
                <a:endParaRPr lang="en-US" b="1" dirty="0" smtClean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054" y="3543479"/>
                <a:ext cx="8880231" cy="3235389"/>
              </a:xfrm>
              <a:blipFill rotWithShape="0">
                <a:blip r:embed="rId2"/>
                <a:stretch>
                  <a:fillRect l="-1030" t="-4331" b="-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4466391" y="1035650"/>
            <a:ext cx="8628" cy="2138871"/>
          </a:xfrm>
          <a:prstGeom prst="straightConnector1">
            <a:avLst/>
          </a:prstGeom>
          <a:ln w="603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086688" y="1300389"/>
            <a:ext cx="3412813" cy="1962479"/>
            <a:chOff x="4638116" y="1912862"/>
            <a:chExt cx="3412813" cy="1962479"/>
          </a:xfrm>
        </p:grpSpPr>
        <p:sp>
          <p:nvSpPr>
            <p:cNvPr id="7" name="Rectangle 6"/>
            <p:cNvSpPr/>
            <p:nvPr/>
          </p:nvSpPr>
          <p:spPr>
            <a:xfrm>
              <a:off x="5428175" y="1912862"/>
              <a:ext cx="1920798" cy="9889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428176" y="2963337"/>
              <a:ext cx="1920798" cy="297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b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2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= s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B+e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2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38116" y="2187653"/>
              <a:ext cx="15215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A</a:t>
              </a:r>
              <a:r>
                <a:rPr lang="en-US" sz="2800" b="1" baseline="-25000" dirty="0" smtClean="0"/>
                <a:t>2</a:t>
              </a:r>
              <a:r>
                <a:rPr lang="en-US" sz="2800" b="1" dirty="0" smtClean="0"/>
                <a:t>  = </a:t>
              </a:r>
              <a:r>
                <a:rPr lang="en-US" sz="2800" dirty="0" smtClean="0"/>
                <a:t>       </a:t>
              </a:r>
              <a:endParaRPr 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725980" y="3413676"/>
                  <a:ext cx="332494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b="1" baseline="-25000" dirty="0"/>
                    <a:t>2</a:t>
                  </a:r>
                  <a:r>
                    <a:rPr lang="en-US" sz="2400" b="1" dirty="0" smtClean="0"/>
                    <a:t> = (-s</a:t>
                  </a:r>
                  <a:r>
                    <a:rPr lang="en-US" sz="2400" b="1" baseline="-25000" dirty="0" smtClean="0"/>
                    <a:t>2</a:t>
                  </a:r>
                  <a:r>
                    <a:rPr lang="en-US" sz="2400" b="1" dirty="0" smtClean="0"/>
                    <a:t>, 1)</a:t>
                  </a:r>
                  <a:r>
                    <a:rPr lang="en-US" sz="2400" dirty="0" smtClean="0"/>
                    <a:t>  :      </a:t>
                  </a:r>
                  <a:r>
                    <a:rPr lang="en-US" sz="2400" b="1" dirty="0" smtClean="0"/>
                    <a:t>t</a:t>
                  </a:r>
                  <a:r>
                    <a:rPr lang="en-US" sz="2400" b="1" baseline="-25000" dirty="0"/>
                    <a:t>2</a:t>
                  </a:r>
                  <a:r>
                    <a:rPr lang="en-US" sz="2400" b="1" dirty="0" smtClean="0"/>
                    <a:t> A</a:t>
                  </a:r>
                  <a:r>
                    <a:rPr lang="en-US" sz="2400" b="1" baseline="-25000" dirty="0"/>
                    <a:t>2</a:t>
                  </a:r>
                  <a:r>
                    <a:rPr lang="en-US" sz="2400" b="1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a14:m>
                  <a:r>
                    <a:rPr lang="en-US" sz="2400" b="1" dirty="0" smtClean="0"/>
                    <a:t> 0</a:t>
                  </a:r>
                  <a:endParaRPr lang="en-US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5980" y="3413676"/>
                  <a:ext cx="3324949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936" t="-10667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/>
          <p:cNvGrpSpPr/>
          <p:nvPr/>
        </p:nvGrpSpPr>
        <p:grpSpPr>
          <a:xfrm>
            <a:off x="575080" y="1300389"/>
            <a:ext cx="3318236" cy="1962479"/>
            <a:chOff x="546334" y="1935872"/>
            <a:chExt cx="3318236" cy="1962479"/>
          </a:xfrm>
        </p:grpSpPr>
        <p:sp>
          <p:nvSpPr>
            <p:cNvPr id="12" name="Rectangle 11"/>
            <p:cNvSpPr/>
            <p:nvPr/>
          </p:nvSpPr>
          <p:spPr>
            <a:xfrm>
              <a:off x="1336393" y="1935872"/>
              <a:ext cx="1920798" cy="9889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36394" y="2986347"/>
              <a:ext cx="1920798" cy="297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b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= s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B+e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1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6334" y="2210663"/>
              <a:ext cx="15215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A</a:t>
              </a:r>
              <a:r>
                <a:rPr lang="en-US" sz="2800" b="1" baseline="-25000" dirty="0"/>
                <a:t>1</a:t>
              </a:r>
              <a:r>
                <a:rPr lang="en-US" sz="2800" b="1" dirty="0" smtClean="0"/>
                <a:t>  = </a:t>
              </a:r>
              <a:r>
                <a:rPr lang="en-US" sz="2800" dirty="0" smtClean="0"/>
                <a:t>       </a:t>
              </a:r>
              <a:endParaRPr 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634198" y="3436686"/>
                  <a:ext cx="3230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b="1" baseline="-25000" dirty="0" smtClean="0"/>
                    <a:t>1</a:t>
                  </a:r>
                  <a:r>
                    <a:rPr lang="en-US" sz="2400" b="1" dirty="0" smtClean="0"/>
                    <a:t> = (-s</a:t>
                  </a:r>
                  <a:r>
                    <a:rPr lang="en-US" sz="2400" b="1" baseline="-25000" dirty="0"/>
                    <a:t>1</a:t>
                  </a:r>
                  <a:r>
                    <a:rPr lang="en-US" sz="2400" b="1" dirty="0" smtClean="0"/>
                    <a:t>, 1)</a:t>
                  </a:r>
                  <a:r>
                    <a:rPr lang="en-US" sz="2400" dirty="0" smtClean="0"/>
                    <a:t>  :      </a:t>
                  </a:r>
                  <a:r>
                    <a:rPr lang="en-US" sz="2400" b="1" dirty="0" smtClean="0"/>
                    <a:t>t</a:t>
                  </a:r>
                  <a:r>
                    <a:rPr lang="en-US" sz="2400" b="1" baseline="-25000" dirty="0" smtClean="0"/>
                    <a:t>1</a:t>
                  </a:r>
                  <a:r>
                    <a:rPr lang="en-US" sz="2400" b="1" dirty="0" smtClean="0"/>
                    <a:t> A</a:t>
                  </a:r>
                  <a:r>
                    <a:rPr lang="en-US" sz="2400" b="1" baseline="-25000" dirty="0"/>
                    <a:t>1</a:t>
                  </a:r>
                  <a:r>
                    <a:rPr lang="en-US" sz="2400" b="1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a14:m>
                  <a:r>
                    <a:rPr lang="en-US" sz="2400" b="1" dirty="0" smtClean="0"/>
                    <a:t> 0</a:t>
                  </a:r>
                  <a:endParaRPr lang="en-US" sz="2400" b="1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198" y="3436686"/>
                  <a:ext cx="3230372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3019" t="-10667" r="-1887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2782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022" y="46290"/>
            <a:ext cx="7886700" cy="1325563"/>
          </a:xfrm>
        </p:spPr>
        <p:txBody>
          <a:bodyPr/>
          <a:lstStyle/>
          <a:p>
            <a:pPr algn="ctr"/>
            <a:r>
              <a:rPr lang="en-US" dirty="0" err="1"/>
              <a:t>Ciphertext</a:t>
            </a:r>
            <a:r>
              <a:rPr lang="en-US" dirty="0"/>
              <a:t> Expansion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3543481"/>
                <a:ext cx="9040483" cy="309886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</a:rPr>
                  <a:t>Goal: </a:t>
                </a:r>
                <a:r>
                  <a:rPr lang="en-US" dirty="0" smtClean="0"/>
                  <a:t> Given (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C = A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R +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x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G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, </a:t>
                </a:r>
                <a:r>
                  <a:rPr lang="en-US" dirty="0" smtClean="0"/>
                  <a:t>helper info) find </a:t>
                </a:r>
                <a:r>
                  <a:rPr lang="en-US" b="1" dirty="0">
                    <a:solidFill>
                      <a:srgbClr val="0070C0"/>
                    </a:solidFill>
                  </a:rPr>
                  <a:t>D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/>
                  <a:t>s.t.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t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>
                    <a:solidFill>
                      <a:srgbClr val="0070C0"/>
                    </a:solidFill>
                  </a:rPr>
                  <a:t>D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(b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2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- b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)R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. </a:t>
                </a:r>
              </a:p>
              <a:p>
                <a:pPr marL="0" indent="0">
                  <a:buNone/>
                </a:pPr>
                <a:endParaRPr lang="en-US" sz="35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</a:rPr>
                  <a:t>Solution:</a:t>
                </a:r>
                <a:r>
                  <a:rPr lang="en-US" dirty="0" smtClean="0"/>
                  <a:t>  </a:t>
                </a:r>
              </a:p>
              <a:p>
                <a:r>
                  <a:rPr lang="en-US" dirty="0" smtClean="0"/>
                  <a:t>Helper info =  GSW encryptions of each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R[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i,j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]</a:t>
                </a:r>
                <a:r>
                  <a:rPr lang="en-US" dirty="0" smtClean="0"/>
                  <a:t>.</a:t>
                </a:r>
                <a:endParaRPr lang="en-US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err="1"/>
                  <a:t>H</a:t>
                </a:r>
                <a:r>
                  <a:rPr lang="en-US" dirty="0" err="1" smtClean="0"/>
                  <a:t>omomorphically</a:t>
                </a:r>
                <a:r>
                  <a:rPr lang="en-US" dirty="0" smtClean="0"/>
                  <a:t> compute a “pseudo-encryption” </a:t>
                </a:r>
                <a:r>
                  <a:rPr lang="en-US" b="1" dirty="0">
                    <a:solidFill>
                      <a:srgbClr val="0070C0"/>
                    </a:solidFill>
                  </a:rPr>
                  <a:t>D</a:t>
                </a:r>
                <a:r>
                  <a:rPr lang="en-US" dirty="0" smtClean="0"/>
                  <a:t>  of           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(</a:t>
                </a:r>
                <a:r>
                  <a:rPr lang="en-US" b="1" dirty="0">
                    <a:solidFill>
                      <a:srgbClr val="0070C0"/>
                    </a:solidFill>
                  </a:rPr>
                  <a:t>b</a:t>
                </a:r>
                <a:r>
                  <a:rPr lang="en-US" b="1" baseline="-25000" dirty="0">
                    <a:solidFill>
                      <a:srgbClr val="0070C0"/>
                    </a:solidFill>
                  </a:rPr>
                  <a:t>2  </a:t>
                </a:r>
                <a:r>
                  <a:rPr lang="en-US" b="1" dirty="0">
                    <a:solidFill>
                      <a:srgbClr val="0070C0"/>
                    </a:solidFill>
                  </a:rPr>
                  <a:t>-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)R</a:t>
                </a:r>
                <a:r>
                  <a:rPr lang="en-US" dirty="0" smtClean="0"/>
                  <a:t>.  (see paper for details)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3543481"/>
                <a:ext cx="9040483" cy="3098860"/>
              </a:xfrm>
              <a:blipFill rotWithShape="0">
                <a:blip r:embed="rId2"/>
                <a:stretch>
                  <a:fillRect l="-1214" r="-1011" b="-2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4466391" y="1035650"/>
            <a:ext cx="8628" cy="2138871"/>
          </a:xfrm>
          <a:prstGeom prst="straightConnector1">
            <a:avLst/>
          </a:prstGeom>
          <a:ln w="603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086688" y="1300389"/>
            <a:ext cx="3412813" cy="1962479"/>
            <a:chOff x="4638116" y="1912862"/>
            <a:chExt cx="3412813" cy="1962479"/>
          </a:xfrm>
        </p:grpSpPr>
        <p:sp>
          <p:nvSpPr>
            <p:cNvPr id="7" name="Rectangle 6"/>
            <p:cNvSpPr/>
            <p:nvPr/>
          </p:nvSpPr>
          <p:spPr>
            <a:xfrm>
              <a:off x="5428175" y="1912862"/>
              <a:ext cx="1920798" cy="9889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428176" y="2963337"/>
              <a:ext cx="1920798" cy="297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b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2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= s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B+e</a:t>
              </a:r>
              <a:r>
                <a:rPr lang="en-US" sz="2000" b="1" baseline="-25000" dirty="0">
                  <a:solidFill>
                    <a:schemeClr val="tx1"/>
                  </a:solidFill>
                </a:rPr>
                <a:t>2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38116" y="2187653"/>
              <a:ext cx="15215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A</a:t>
              </a:r>
              <a:r>
                <a:rPr lang="en-US" sz="2800" b="1" baseline="-25000" dirty="0" smtClean="0"/>
                <a:t>2</a:t>
              </a:r>
              <a:r>
                <a:rPr lang="en-US" sz="2800" b="1" dirty="0" smtClean="0"/>
                <a:t>  = </a:t>
              </a:r>
              <a:r>
                <a:rPr lang="en-US" sz="2800" dirty="0" smtClean="0"/>
                <a:t>       </a:t>
              </a:r>
              <a:endParaRPr 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725980" y="3413676"/>
                  <a:ext cx="332494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b="1" baseline="-25000" dirty="0"/>
                    <a:t>2</a:t>
                  </a:r>
                  <a:r>
                    <a:rPr lang="en-US" sz="2400" b="1" dirty="0" smtClean="0"/>
                    <a:t> = (-s</a:t>
                  </a:r>
                  <a:r>
                    <a:rPr lang="en-US" sz="2400" b="1" baseline="-25000" dirty="0" smtClean="0"/>
                    <a:t>2</a:t>
                  </a:r>
                  <a:r>
                    <a:rPr lang="en-US" sz="2400" b="1" dirty="0" smtClean="0"/>
                    <a:t>, 1)</a:t>
                  </a:r>
                  <a:r>
                    <a:rPr lang="en-US" sz="2400" dirty="0" smtClean="0"/>
                    <a:t>  :      </a:t>
                  </a:r>
                  <a:r>
                    <a:rPr lang="en-US" sz="2400" b="1" dirty="0" smtClean="0"/>
                    <a:t>t</a:t>
                  </a:r>
                  <a:r>
                    <a:rPr lang="en-US" sz="2400" b="1" baseline="-25000" dirty="0"/>
                    <a:t>2</a:t>
                  </a:r>
                  <a:r>
                    <a:rPr lang="en-US" sz="2400" b="1" dirty="0" smtClean="0"/>
                    <a:t> A</a:t>
                  </a:r>
                  <a:r>
                    <a:rPr lang="en-US" sz="2400" b="1" baseline="-25000" dirty="0"/>
                    <a:t>2</a:t>
                  </a:r>
                  <a:r>
                    <a:rPr lang="en-US" sz="2400" b="1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a14:m>
                  <a:r>
                    <a:rPr lang="en-US" sz="2400" b="1" dirty="0" smtClean="0"/>
                    <a:t> 0</a:t>
                  </a:r>
                  <a:endParaRPr lang="en-US" sz="2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5980" y="3413676"/>
                  <a:ext cx="3324949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936" t="-10667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/>
          <p:cNvGrpSpPr/>
          <p:nvPr/>
        </p:nvGrpSpPr>
        <p:grpSpPr>
          <a:xfrm>
            <a:off x="575080" y="1300389"/>
            <a:ext cx="3318236" cy="1962479"/>
            <a:chOff x="546334" y="1935872"/>
            <a:chExt cx="3318236" cy="1962479"/>
          </a:xfrm>
        </p:grpSpPr>
        <p:sp>
          <p:nvSpPr>
            <p:cNvPr id="12" name="Rectangle 11"/>
            <p:cNvSpPr/>
            <p:nvPr/>
          </p:nvSpPr>
          <p:spPr>
            <a:xfrm>
              <a:off x="1336393" y="1935872"/>
              <a:ext cx="1920798" cy="9889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336394" y="2986347"/>
              <a:ext cx="1920798" cy="2974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b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 = s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B+e</a:t>
              </a:r>
              <a:r>
                <a:rPr lang="en-US" sz="2000" b="1" baseline="-25000" dirty="0" smtClean="0">
                  <a:solidFill>
                    <a:schemeClr val="tx1"/>
                  </a:solidFill>
                </a:rPr>
                <a:t>1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6334" y="2210663"/>
              <a:ext cx="15215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A</a:t>
              </a:r>
              <a:r>
                <a:rPr lang="en-US" sz="2800" b="1" baseline="-25000" dirty="0" smtClean="0"/>
                <a:t>1</a:t>
              </a:r>
              <a:r>
                <a:rPr lang="en-US" sz="2800" b="1" dirty="0" smtClean="0"/>
                <a:t>  = </a:t>
              </a:r>
              <a:r>
                <a:rPr lang="en-US" sz="2800" dirty="0" smtClean="0"/>
                <a:t>       </a:t>
              </a:r>
              <a:endParaRPr lang="en-US" sz="28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634198" y="3436686"/>
                  <a:ext cx="323037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/>
                    <a:t>t</a:t>
                  </a:r>
                  <a:r>
                    <a:rPr lang="en-US" sz="2400" b="1" baseline="-25000" dirty="0" smtClean="0"/>
                    <a:t>1</a:t>
                  </a:r>
                  <a:r>
                    <a:rPr lang="en-US" sz="2400" b="1" dirty="0" smtClean="0"/>
                    <a:t> = (-s</a:t>
                  </a:r>
                  <a:r>
                    <a:rPr lang="en-US" sz="2400" b="1" baseline="-25000" dirty="0"/>
                    <a:t>1</a:t>
                  </a:r>
                  <a:r>
                    <a:rPr lang="en-US" sz="2400" b="1" dirty="0" smtClean="0"/>
                    <a:t>, 1)</a:t>
                  </a:r>
                  <a:r>
                    <a:rPr lang="en-US" sz="2400" dirty="0" smtClean="0"/>
                    <a:t>  :      </a:t>
                  </a:r>
                  <a:r>
                    <a:rPr lang="en-US" sz="2400" b="1" dirty="0" smtClean="0"/>
                    <a:t>t</a:t>
                  </a:r>
                  <a:r>
                    <a:rPr lang="en-US" sz="2400" b="1" baseline="-25000" dirty="0" smtClean="0"/>
                    <a:t>1</a:t>
                  </a:r>
                  <a:r>
                    <a:rPr lang="en-US" sz="2400" b="1" dirty="0" smtClean="0"/>
                    <a:t> A</a:t>
                  </a:r>
                  <a:r>
                    <a:rPr lang="en-US" sz="2400" b="1" baseline="-25000" dirty="0"/>
                    <a:t>1</a:t>
                  </a:r>
                  <a:r>
                    <a:rPr lang="en-US" sz="2400" b="1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a14:m>
                  <a:r>
                    <a:rPr lang="en-US" sz="2400" b="1" dirty="0" smtClean="0"/>
                    <a:t> 0</a:t>
                  </a:r>
                  <a:endParaRPr lang="en-US" sz="2400" b="1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198" y="3436686"/>
                  <a:ext cx="3230372" cy="46166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3019" t="-10667" r="-1887" b="-30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9868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15" y="0"/>
            <a:ext cx="8515350" cy="1325563"/>
          </a:xfrm>
        </p:spPr>
        <p:txBody>
          <a:bodyPr/>
          <a:lstStyle/>
          <a:p>
            <a:pPr algn="ctr"/>
            <a:r>
              <a:rPr lang="en-US" dirty="0" smtClean="0"/>
              <a:t>One-Round Distributed Decryption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326302"/>
                <a:ext cx="8798943" cy="5531698"/>
              </a:xfrm>
            </p:spPr>
            <p:txBody>
              <a:bodyPr>
                <a:normAutofit fontScale="92500"/>
              </a:bodyPr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sz="2800" dirty="0" smtClean="0">
                    <a:solidFill>
                      <a:srgbClr val="00B050"/>
                    </a:solidFill>
                  </a:rPr>
                  <a:t>Expanded</a:t>
                </a:r>
                <a:r>
                  <a:rPr lang="en-US" sz="2800" dirty="0">
                    <a:solidFill>
                      <a:prstClr val="black"/>
                    </a:solidFill>
                  </a:rPr>
                  <a:t> secret key 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t* = (t</a:t>
                </a:r>
                <a:r>
                  <a:rPr lang="en-US" sz="2800" b="1" baseline="-25000" dirty="0">
                    <a:solidFill>
                      <a:srgbClr val="0070C0"/>
                    </a:solidFill>
                  </a:rPr>
                  <a:t>1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,…,</a:t>
                </a:r>
                <a:r>
                  <a:rPr lang="en-US" sz="2800" b="1" dirty="0" err="1">
                    <a:solidFill>
                      <a:srgbClr val="0070C0"/>
                    </a:solidFill>
                  </a:rPr>
                  <a:t>t</a:t>
                </a:r>
                <a:r>
                  <a:rPr lang="en-US" sz="2800" b="1" baseline="-25000" dirty="0" err="1">
                    <a:solidFill>
                      <a:srgbClr val="0070C0"/>
                    </a:solidFill>
                  </a:rPr>
                  <a:t>N</a:t>
                </a:r>
                <a:r>
                  <a:rPr lang="en-US" sz="2800" b="1" dirty="0">
                    <a:solidFill>
                      <a:srgbClr val="0070C0"/>
                    </a:solidFill>
                  </a:rPr>
                  <a:t>)</a:t>
                </a:r>
                <a:r>
                  <a:rPr lang="en-US" sz="2800" dirty="0">
                    <a:solidFill>
                      <a:srgbClr val="0070C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𝑛𝑁</m:t>
                        </m:r>
                      </m:sup>
                    </m:sSubSup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Expanded</a:t>
                </a:r>
                <a:r>
                  <a:rPr lang="en-US" dirty="0"/>
                  <a:t> </a:t>
                </a:r>
                <a:r>
                  <a:rPr lang="en-US" dirty="0" err="1"/>
                  <a:t>ctext</a:t>
                </a:r>
                <a:r>
                  <a:rPr lang="en-US" dirty="0"/>
                  <a:t> is </a:t>
                </a:r>
                <a:r>
                  <a:rPr lang="en-US" b="1" dirty="0">
                    <a:solidFill>
                      <a:srgbClr val="0070C0"/>
                    </a:solidFill>
                  </a:rPr>
                  <a:t>C*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𝑛𝑁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𝑚𝑁</m:t>
                        </m:r>
                      </m:sup>
                    </m:sSubSup>
                  </m:oMath>
                </a14:m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/>
                  <a:t>: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 t*C*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x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t*G*</a:t>
                </a:r>
              </a:p>
              <a:p>
                <a:r>
                  <a:rPr lang="en-US" dirty="0" smtClean="0">
                    <a:solidFill>
                      <a:srgbClr val="00B050"/>
                    </a:solidFill>
                  </a:rPr>
                  <a:t>Sanitized </a:t>
                </a:r>
                <a:r>
                  <a:rPr lang="en-US" dirty="0" err="1" smtClean="0">
                    <a:solidFill>
                      <a:srgbClr val="00B050"/>
                    </a:solidFill>
                  </a:rPr>
                  <a:t>ctext</a:t>
                </a:r>
                <a:r>
                  <a:rPr lang="en-US" dirty="0">
                    <a:solidFill>
                      <a:srgbClr val="00B050"/>
                    </a:solidFill>
                  </a:rPr>
                  <a:t>:</a:t>
                </a:r>
                <a:r>
                  <a:rPr lang="en-US" dirty="0" smtClean="0"/>
                  <a:t>  </a:t>
                </a:r>
                <a:r>
                  <a:rPr lang="en-US" b="1" dirty="0">
                    <a:solidFill>
                      <a:srgbClr val="0070C0"/>
                    </a:solidFill>
                  </a:rPr>
                  <a:t>c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= C*G*</a:t>
                </a:r>
                <a:r>
                  <a:rPr lang="en-US" b="1" baseline="30000" dirty="0" smtClean="0">
                    <a:solidFill>
                      <a:srgbClr val="0070C0"/>
                    </a:solidFill>
                  </a:rPr>
                  <a:t>-1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(w)   </a:t>
                </a:r>
                <a:r>
                  <a:rPr lang="en-US" dirty="0" smtClean="0"/>
                  <a:t>:</a:t>
                </a:r>
                <a:r>
                  <a:rPr lang="en-US" b="1" dirty="0" smtClean="0"/>
                  <a:t> 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w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= (</a:t>
                </a:r>
                <a:r>
                  <a:rPr lang="en-US" dirty="0">
                    <a:solidFill>
                      <a:srgbClr val="0070C0"/>
                    </a:solidFill>
                  </a:rPr>
                  <a:t>0,…,0,[q/2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])</a:t>
                </a:r>
                <a:r>
                  <a:rPr lang="en-US" baseline="30000" dirty="0" smtClean="0">
                    <a:solidFill>
                      <a:srgbClr val="0070C0"/>
                    </a:solidFill>
                  </a:rPr>
                  <a:t>T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𝑚𝑁</m:t>
                        </m:r>
                      </m:sup>
                    </m:sSubSup>
                  </m:oMath>
                </a14:m>
                <a:r>
                  <a:rPr lang="en-US" dirty="0" smtClean="0"/>
                  <a:t>.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∑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&lt;</a:t>
                </a:r>
                <a:r>
                  <a:rPr lang="en-US" b="1" dirty="0" err="1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 err="1">
                    <a:solidFill>
                      <a:srgbClr val="0070C0"/>
                    </a:solidFill>
                  </a:rPr>
                  <a:t>i</a:t>
                </a:r>
                <a:r>
                  <a:rPr lang="en-US" b="1" dirty="0" err="1">
                    <a:solidFill>
                      <a:srgbClr val="0070C0"/>
                    </a:solidFill>
                  </a:rPr>
                  <a:t>,c</a:t>
                </a:r>
                <a:r>
                  <a:rPr lang="en-US" b="1" baseline="-25000" dirty="0" err="1">
                    <a:solidFill>
                      <a:srgbClr val="0070C0"/>
                    </a:solidFill>
                  </a:rPr>
                  <a:t>i</a:t>
                </a:r>
                <a:r>
                  <a:rPr lang="en-US" dirty="0">
                    <a:solidFill>
                      <a:srgbClr val="0070C0"/>
                    </a:solidFill>
                  </a:rPr>
                  <a:t>&gt;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 =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&lt;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t*,c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&gt;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= t*C*</a:t>
                </a:r>
                <a:r>
                  <a:rPr lang="en-US" b="1" dirty="0">
                    <a:solidFill>
                      <a:srgbClr val="0070C0"/>
                    </a:solidFill>
                  </a:rPr>
                  <a:t>G*</a:t>
                </a:r>
                <a:r>
                  <a:rPr lang="en-US" b="1" baseline="30000" dirty="0">
                    <a:solidFill>
                      <a:srgbClr val="0070C0"/>
                    </a:solidFill>
                  </a:rPr>
                  <a:t>-1</a:t>
                </a:r>
                <a:r>
                  <a:rPr lang="en-US" b="1" dirty="0">
                    <a:solidFill>
                      <a:srgbClr val="0070C0"/>
                    </a:solidFill>
                  </a:rPr>
                  <a:t>(w)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>
                    <a:solidFill>
                      <a:srgbClr val="0070C0"/>
                    </a:solidFill>
                  </a:rPr>
                  <a:t>x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&lt;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t*,w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&gt;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 x[q/2]</a:t>
                </a:r>
              </a:p>
              <a:p>
                <a:endParaRPr lang="en-US" b="1" dirty="0" smtClean="0"/>
              </a:p>
              <a:p>
                <a:r>
                  <a:rPr lang="en-US" b="1" dirty="0" smtClean="0"/>
                  <a:t>Distributed decryption:</a:t>
                </a: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each party outputs </a:t>
                </a:r>
                <a:r>
                  <a:rPr lang="en-US" i="1" dirty="0" smtClean="0">
                    <a:solidFill>
                      <a:srgbClr val="00B050"/>
                    </a:solidFill>
                  </a:rPr>
                  <a:t>partial decryption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p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= &lt;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t</a:t>
                </a:r>
                <a:r>
                  <a:rPr lang="en-US" b="1" baseline="-25000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b="1" dirty="0" err="1" smtClean="0">
                    <a:solidFill>
                      <a:srgbClr val="0070C0"/>
                    </a:solidFill>
                  </a:rPr>
                  <a:t>,c</a:t>
                </a:r>
                <a:r>
                  <a:rPr lang="en-US" b="1" baseline="-25000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&gt; + e </a:t>
                </a:r>
                <a:r>
                  <a:rPr lang="en-US" dirty="0" smtClean="0"/>
                  <a:t> with error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e.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  </a:t>
                </a:r>
                <a:r>
                  <a:rPr lang="en-US" dirty="0" smtClean="0"/>
                  <a:t>Error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e </a:t>
                </a:r>
                <a:r>
                  <a:rPr lang="en-US" dirty="0" smtClean="0"/>
                  <a:t>drowns out the error contained in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c</a:t>
                </a:r>
                <a:r>
                  <a:rPr lang="en-US" dirty="0" smtClean="0"/>
                  <a:t>.</a:t>
                </a:r>
              </a:p>
              <a:p>
                <a:r>
                  <a:rPr lang="en-US" b="1" dirty="0" smtClean="0"/>
                  <a:t>Security</a:t>
                </a:r>
                <a:r>
                  <a:rPr lang="en-US" dirty="0" smtClean="0"/>
                  <a:t>: Can simulate one party’s partial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decryption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p</a:t>
                </a:r>
                <a:r>
                  <a:rPr lang="en-US" baseline="-25000" dirty="0" smtClean="0">
                    <a:solidFill>
                      <a:srgbClr val="0070C0"/>
                    </a:solidFill>
                  </a:rPr>
                  <a:t>i</a:t>
                </a:r>
                <a:r>
                  <a:rPr lang="en-US" dirty="0" smtClean="0"/>
                  <a:t> given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x </a:t>
                </a:r>
                <a:r>
                  <a:rPr lang="en-US" dirty="0" smtClean="0"/>
                  <a:t>and all other keys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{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t</a:t>
                </a:r>
                <a:r>
                  <a:rPr lang="en-US" baseline="-25000" dirty="0" err="1" smtClean="0">
                    <a:solidFill>
                      <a:srgbClr val="0070C0"/>
                    </a:solidFill>
                  </a:rPr>
                  <a:t>j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: j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}</a:t>
                </a:r>
                <a:r>
                  <a:rPr lang="en-US" dirty="0" smtClean="0"/>
                  <a:t>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26302"/>
                <a:ext cx="8798943" cy="5531698"/>
              </a:xfrm>
              <a:blipFill rotWithShape="0">
                <a:blip r:embed="rId2"/>
                <a:stretch>
                  <a:fillRect l="-1040" t="-1433" b="-3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599866" y="3918119"/>
            <a:ext cx="671072" cy="9302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c</a:t>
            </a:r>
            <a:r>
              <a:rPr lang="en-US" sz="2800" b="1" baseline="-25000" dirty="0" smtClean="0">
                <a:solidFill>
                  <a:schemeClr val="tx1"/>
                </a:solidFill>
              </a:rPr>
              <a:t>1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8410758" y="3918119"/>
            <a:ext cx="198735" cy="2730155"/>
          </a:xfrm>
          <a:prstGeom prst="rightBrace">
            <a:avLst>
              <a:gd name="adj1" fmla="val 8333"/>
              <a:gd name="adj2" fmla="val 516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09493" y="5053368"/>
            <a:ext cx="54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nN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7599866" y="4927931"/>
            <a:ext cx="671072" cy="7051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…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99866" y="5712590"/>
            <a:ext cx="671072" cy="9356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c</a:t>
            </a:r>
            <a:r>
              <a:rPr lang="en-US" sz="2800" b="1" baseline="-25000" dirty="0" err="1" smtClean="0">
                <a:solidFill>
                  <a:schemeClr val="tx1"/>
                </a:solidFill>
              </a:rPr>
              <a:t>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22107" y="4927931"/>
            <a:ext cx="678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b="1" dirty="0" smtClean="0"/>
              <a:t> =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54978" y="2822335"/>
            <a:ext cx="1512276" cy="518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9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11" grpId="0" animBg="1"/>
      <p:bldP spid="12" grpId="0" animBg="1"/>
      <p:bldP spid="13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384" y="1554915"/>
            <a:ext cx="9005978" cy="218247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144" y="373847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22" y="1479432"/>
            <a:ext cx="9005977" cy="2333444"/>
          </a:xfrm>
        </p:spPr>
        <p:txBody>
          <a:bodyPr>
            <a:normAutofit fontScale="92500"/>
          </a:bodyPr>
          <a:lstStyle/>
          <a:p>
            <a:endParaRPr lang="en-US" sz="1050" dirty="0" smtClean="0"/>
          </a:p>
          <a:p>
            <a:r>
              <a:rPr lang="en-US" dirty="0" smtClean="0"/>
              <a:t>Each party </a:t>
            </a:r>
            <a:r>
              <a:rPr lang="en-US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/>
              <a:t> chooses </a:t>
            </a:r>
            <a:r>
              <a:rPr lang="en-US" dirty="0" err="1" smtClean="0">
                <a:solidFill>
                  <a:srgbClr val="0070C0"/>
                </a:solidFill>
              </a:rPr>
              <a:t>pk</a:t>
            </a:r>
            <a:r>
              <a:rPr lang="en-US" baseline="-25000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, sk</a:t>
            </a:r>
            <a:r>
              <a:rPr lang="en-US" baseline="-25000" dirty="0" smtClean="0">
                <a:solidFill>
                  <a:srgbClr val="0070C0"/>
                </a:solidFill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broadcasts 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baseline="-25000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dirty="0" err="1" smtClean="0">
                <a:solidFill>
                  <a:srgbClr val="0070C0"/>
                </a:solidFill>
              </a:rPr>
              <a:t>Enc</a:t>
            </a:r>
            <a:r>
              <a:rPr lang="en-US" baseline="-25000" dirty="0" err="1" smtClean="0">
                <a:solidFill>
                  <a:srgbClr val="0070C0"/>
                </a:solidFill>
              </a:rPr>
              <a:t>pki</a:t>
            </a:r>
            <a:r>
              <a:rPr lang="en-US" dirty="0" smtClean="0">
                <a:solidFill>
                  <a:srgbClr val="0070C0"/>
                </a:solidFill>
              </a:rPr>
              <a:t>(x</a:t>
            </a:r>
            <a:r>
              <a:rPr lang="en-US" baseline="-25000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.  All parties run a </a:t>
            </a:r>
            <a:r>
              <a:rPr lang="en-US" dirty="0" smtClean="0">
                <a:solidFill>
                  <a:srgbClr val="00B050"/>
                </a:solidFill>
              </a:rPr>
              <a:t>multi-key FHE </a:t>
            </a:r>
            <a:r>
              <a:rPr lang="en-US" dirty="0" err="1" smtClean="0">
                <a:solidFill>
                  <a:srgbClr val="00B050"/>
                </a:solidFill>
              </a:rPr>
              <a:t>eval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to get </a:t>
            </a:r>
            <a:r>
              <a:rPr lang="en-US" dirty="0" smtClean="0">
                <a:solidFill>
                  <a:srgbClr val="0070C0"/>
                </a:solidFill>
              </a:rPr>
              <a:t>c* = Enc</a:t>
            </a:r>
            <a:r>
              <a:rPr lang="en-US" baseline="-25000" dirty="0" smtClean="0">
                <a:solidFill>
                  <a:srgbClr val="0070C0"/>
                </a:solidFill>
              </a:rPr>
              <a:t>pk1,…,</a:t>
            </a:r>
            <a:r>
              <a:rPr lang="en-US" baseline="-25000" dirty="0" err="1" smtClean="0">
                <a:solidFill>
                  <a:srgbClr val="0070C0"/>
                </a:solidFill>
              </a:rPr>
              <a:t>pkn</a:t>
            </a:r>
            <a:r>
              <a:rPr lang="en-US" dirty="0" smtClean="0">
                <a:solidFill>
                  <a:srgbClr val="0070C0"/>
                </a:solidFill>
              </a:rPr>
              <a:t>( f(x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,…,</a:t>
            </a:r>
            <a:r>
              <a:rPr lang="en-US" dirty="0" err="1" smtClean="0">
                <a:solidFill>
                  <a:srgbClr val="0070C0"/>
                </a:solidFill>
              </a:rPr>
              <a:t>x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) )</a:t>
            </a:r>
            <a:r>
              <a:rPr lang="en-US" dirty="0" smtClean="0"/>
              <a:t>. </a:t>
            </a:r>
            <a:endParaRPr lang="en-US" dirty="0"/>
          </a:p>
          <a:p>
            <a:pPr lvl="3"/>
            <a:endParaRPr lang="en-US" sz="2800" dirty="0"/>
          </a:p>
          <a:p>
            <a:r>
              <a:rPr lang="en-US" dirty="0" smtClean="0"/>
              <a:t>Parties run a </a:t>
            </a:r>
            <a:r>
              <a:rPr lang="en-US" i="1" dirty="0" smtClean="0">
                <a:solidFill>
                  <a:srgbClr val="00B050"/>
                </a:solidFill>
              </a:rPr>
              <a:t>distributed decryption </a:t>
            </a:r>
            <a:r>
              <a:rPr lang="en-US" dirty="0" smtClean="0"/>
              <a:t>to recover </a:t>
            </a:r>
            <a:r>
              <a:rPr lang="en-US" dirty="0" smtClean="0">
                <a:solidFill>
                  <a:srgbClr val="0070C0"/>
                </a:solidFill>
              </a:rPr>
              <a:t>y =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f(x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,…,</a:t>
            </a:r>
            <a:r>
              <a:rPr lang="en-US" dirty="0" err="1">
                <a:solidFill>
                  <a:srgbClr val="0070C0"/>
                </a:solidFill>
              </a:rPr>
              <a:t>x</a:t>
            </a:r>
            <a:r>
              <a:rPr lang="en-US" baseline="-25000" dirty="0" err="1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4124861"/>
            <a:ext cx="9097993" cy="26540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50" dirty="0" smtClean="0"/>
          </a:p>
          <a:p>
            <a:r>
              <a:rPr lang="en-US" dirty="0" smtClean="0"/>
              <a:t>Secure for “all-but-one” corruption. Minor modifications are needed to prove security for arbitrary corruption.</a:t>
            </a:r>
          </a:p>
          <a:p>
            <a:r>
              <a:rPr lang="en-US" dirty="0" smtClean="0"/>
              <a:t>Need NIZKs for malicious security (but no coin flipping). 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Can we get rid of the CRS in honest-but-curious setting?</a:t>
            </a:r>
          </a:p>
          <a:p>
            <a:pPr lvl="1"/>
            <a:r>
              <a:rPr lang="en-US" dirty="0" smtClean="0"/>
              <a:t>Can we get 2 or even 3 rounds under different/weaker assumptions?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5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943100" y="2892669"/>
            <a:ext cx="53479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9415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54" y="35952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Multi-Party Computation</a:t>
            </a:r>
            <a:endParaRPr lang="en-US" dirty="0"/>
          </a:p>
        </p:txBody>
      </p:sp>
      <p:grpSp>
        <p:nvGrpSpPr>
          <p:cNvPr id="6" name="Group 47"/>
          <p:cNvGrpSpPr/>
          <p:nvPr/>
        </p:nvGrpSpPr>
        <p:grpSpPr>
          <a:xfrm>
            <a:off x="1884095" y="1691631"/>
            <a:ext cx="5358127" cy="3030193"/>
            <a:chOff x="0" y="0"/>
            <a:chExt cx="5358125" cy="3030192"/>
          </a:xfrm>
        </p:grpSpPr>
        <p:grpSp>
          <p:nvGrpSpPr>
            <p:cNvPr id="7" name="Group 40"/>
            <p:cNvGrpSpPr/>
            <p:nvPr/>
          </p:nvGrpSpPr>
          <p:grpSpPr>
            <a:xfrm>
              <a:off x="2242253" y="0"/>
              <a:ext cx="945372" cy="1406801"/>
              <a:chOff x="0" y="0"/>
              <a:chExt cx="945371" cy="1406800"/>
            </a:xfrm>
          </p:grpSpPr>
          <p:pic>
            <p:nvPicPr>
              <p:cNvPr id="14" name="person-symbol-clip-art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0"/>
                <a:ext cx="945372" cy="110989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5" name="pasted-image.png"/>
              <p:cNvPicPr/>
              <p:nvPr/>
            </p:nvPicPr>
            <p:blipFill>
              <a:blip r:embed="rId3">
                <a:extLst/>
              </a:blip>
              <a:srcRect/>
              <a:stretch>
                <a:fillRect/>
              </a:stretch>
            </p:blipFill>
            <p:spPr>
              <a:xfrm>
                <a:off x="316919" y="1209482"/>
                <a:ext cx="295979" cy="19731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8" name="Group 43"/>
            <p:cNvGrpSpPr/>
            <p:nvPr/>
          </p:nvGrpSpPr>
          <p:grpSpPr>
            <a:xfrm>
              <a:off x="4412754" y="1614422"/>
              <a:ext cx="945372" cy="1415771"/>
              <a:chOff x="0" y="0"/>
              <a:chExt cx="945371" cy="1415769"/>
            </a:xfrm>
          </p:grpSpPr>
          <p:pic>
            <p:nvPicPr>
              <p:cNvPr id="12" name="person-symbol-clip-art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0"/>
                <a:ext cx="945372" cy="110989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" name="pasted-image.pdf"/>
              <p:cNvPicPr/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357280" y="1218451"/>
                <a:ext cx="304947" cy="19731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9" name="Group 46"/>
            <p:cNvGrpSpPr/>
            <p:nvPr/>
          </p:nvGrpSpPr>
          <p:grpSpPr>
            <a:xfrm>
              <a:off x="0" y="1614422"/>
              <a:ext cx="945372" cy="1411286"/>
              <a:chOff x="0" y="0"/>
              <a:chExt cx="945371" cy="1411285"/>
            </a:xfrm>
          </p:grpSpPr>
          <p:pic>
            <p:nvPicPr>
              <p:cNvPr id="10" name="person-symbol-clip-art.jpg"/>
              <p:cNvPicPr/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0"/>
                <a:ext cx="945372" cy="110989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" name="pasted-image.pdf"/>
              <p:cNvPicPr/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285528" y="1204998"/>
                <a:ext cx="304947" cy="20628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16" name="Group 51"/>
          <p:cNvGrpSpPr/>
          <p:nvPr/>
        </p:nvGrpSpPr>
        <p:grpSpPr>
          <a:xfrm>
            <a:off x="2755045" y="2998841"/>
            <a:ext cx="3633909" cy="1724324"/>
            <a:chOff x="0" y="0"/>
            <a:chExt cx="3633907" cy="1724322"/>
          </a:xfrm>
        </p:grpSpPr>
        <p:sp>
          <p:nvSpPr>
            <p:cNvPr id="17" name="Shape 48"/>
            <p:cNvSpPr/>
            <p:nvPr/>
          </p:nvSpPr>
          <p:spPr>
            <a:xfrm>
              <a:off x="470863" y="1282831"/>
              <a:ext cx="2945851" cy="441492"/>
            </a:xfrm>
            <a:prstGeom prst="leftRightArrow">
              <a:avLst>
                <a:gd name="adj1" fmla="val 32000"/>
                <a:gd name="adj2" fmla="val 68119"/>
              </a:avLst>
            </a:prstGeom>
            <a:blipFill rotWithShape="1">
              <a:blip r:embed="rId6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 49"/>
            <p:cNvSpPr/>
            <p:nvPr/>
          </p:nvSpPr>
          <p:spPr>
            <a:xfrm rot="19741582">
              <a:off x="-272" y="379515"/>
              <a:ext cx="1597195" cy="441492"/>
            </a:xfrm>
            <a:prstGeom prst="leftRightArrow">
              <a:avLst>
                <a:gd name="adj1" fmla="val 32000"/>
                <a:gd name="adj2" fmla="val 68119"/>
              </a:avLst>
            </a:prstGeom>
            <a:blipFill rotWithShape="1">
              <a:blip r:embed="rId6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 50"/>
            <p:cNvSpPr/>
            <p:nvPr/>
          </p:nvSpPr>
          <p:spPr>
            <a:xfrm rot="12393232">
              <a:off x="2219724" y="332923"/>
              <a:ext cx="1388749" cy="441493"/>
            </a:xfrm>
            <a:prstGeom prst="leftRightArrow">
              <a:avLst>
                <a:gd name="adj1" fmla="val 32000"/>
                <a:gd name="adj2" fmla="val 68119"/>
              </a:avLst>
            </a:prstGeom>
            <a:blipFill rotWithShape="1">
              <a:blip r:embed="rId6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0" name="Shape 52"/>
          <p:cNvSpPr/>
          <p:nvPr/>
        </p:nvSpPr>
        <p:spPr>
          <a:xfrm>
            <a:off x="324169" y="5236155"/>
            <a:ext cx="8238197" cy="1292662"/>
          </a:xfrm>
          <a:prstGeom prst="rect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spAutoFit/>
          </a:bodyPr>
          <a:lstStyle/>
          <a:p>
            <a:pPr lvl="0">
              <a:defRPr sz="1800"/>
            </a:pPr>
            <a:r>
              <a:rPr sz="2800" dirty="0"/>
              <a:t>Goal: </a:t>
            </a:r>
          </a:p>
          <a:p>
            <a:pPr lvl="0" algn="l">
              <a:defRPr sz="1800"/>
            </a:pPr>
            <a:r>
              <a:rPr sz="2800" dirty="0">
                <a:solidFill>
                  <a:srgbClr val="C82506"/>
                </a:solidFill>
              </a:rPr>
              <a:t>Correctness</a:t>
            </a:r>
            <a:r>
              <a:rPr sz="2800" dirty="0"/>
              <a:t>: Everyone </a:t>
            </a:r>
            <a:r>
              <a:rPr sz="2800" dirty="0" smtClean="0"/>
              <a:t>computes</a:t>
            </a:r>
            <a:r>
              <a:rPr lang="en-US" sz="2800" dirty="0" smtClean="0"/>
              <a:t>  f(x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)</a:t>
            </a:r>
            <a:r>
              <a:rPr sz="2800" dirty="0" smtClean="0"/>
              <a:t>  </a:t>
            </a:r>
            <a:endParaRPr sz="2800" dirty="0"/>
          </a:p>
          <a:p>
            <a:pPr lvl="0" algn="l">
              <a:defRPr sz="1800"/>
            </a:pPr>
            <a:r>
              <a:rPr sz="2800" dirty="0">
                <a:solidFill>
                  <a:srgbClr val="C82506"/>
                </a:solidFill>
              </a:rPr>
              <a:t>Security</a:t>
            </a:r>
            <a:r>
              <a:rPr sz="2800" dirty="0" smtClean="0"/>
              <a:t>:</a:t>
            </a:r>
            <a:r>
              <a:rPr lang="en-US" sz="2800" dirty="0" smtClean="0"/>
              <a:t> Nothing else revealed</a:t>
            </a:r>
            <a:endParaRPr sz="2800" dirty="0"/>
          </a:p>
        </p:txBody>
      </p:sp>
      <p:sp>
        <p:nvSpPr>
          <p:cNvPr id="21" name="Rectangle 20"/>
          <p:cNvSpPr/>
          <p:nvPr/>
        </p:nvSpPr>
        <p:spPr>
          <a:xfrm>
            <a:off x="324169" y="1634104"/>
            <a:ext cx="1975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f(x</a:t>
            </a:r>
            <a:r>
              <a:rPr lang="en-US" sz="3200" baseline="-25000" dirty="0"/>
              <a:t>1</a:t>
            </a:r>
            <a:r>
              <a:rPr lang="en-US" sz="3200" dirty="0"/>
              <a:t>,…,</a:t>
            </a:r>
            <a:r>
              <a:rPr lang="en-US" sz="3200" dirty="0" err="1"/>
              <a:t>x</a:t>
            </a:r>
            <a:r>
              <a:rPr lang="en-US" sz="3200" baseline="-25000" dirty="0" err="1"/>
              <a:t>n</a:t>
            </a:r>
            <a:r>
              <a:rPr lang="en-US" sz="3200" dirty="0"/>
              <a:t>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82883" y="1404566"/>
            <a:ext cx="31061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Arbitrary number of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orruptions.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169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 advAuto="0"/>
      <p:bldP spid="20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87" y="1825625"/>
            <a:ext cx="8291063" cy="48771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Construct MPC with minimal round complexity.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Construct MPC directly </a:t>
            </a:r>
            <a:r>
              <a:rPr lang="en-US" dirty="0" smtClean="0"/>
              <a:t>using FHE techniques.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6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Round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825624"/>
            <a:ext cx="8669547" cy="47908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Ideally: 2 is best we can hope for</a:t>
            </a:r>
          </a:p>
          <a:p>
            <a:endParaRPr lang="en-US" dirty="0" smtClean="0"/>
          </a:p>
          <a:p>
            <a:r>
              <a:rPr lang="en-US" dirty="0" smtClean="0"/>
              <a:t>Know:  4  from OT </a:t>
            </a:r>
            <a:r>
              <a:rPr lang="en-US" dirty="0" smtClean="0">
                <a:solidFill>
                  <a:srgbClr val="C00000"/>
                </a:solidFill>
              </a:rPr>
              <a:t>[BMR90,KOS03,AIK05,…]</a:t>
            </a:r>
            <a:r>
              <a:rPr lang="en-US" dirty="0" smtClean="0"/>
              <a:t>, 			     3  from LWE </a:t>
            </a:r>
            <a:r>
              <a:rPr lang="en-US" dirty="0" smtClean="0">
                <a:solidFill>
                  <a:srgbClr val="C00000"/>
                </a:solidFill>
              </a:rPr>
              <a:t>[AJLTV</a:t>
            </a:r>
            <a:r>
              <a:rPr lang="en-US" dirty="0" smtClean="0">
                <a:solidFill>
                  <a:srgbClr val="00B050"/>
                </a:solidFill>
              </a:rPr>
              <a:t>W</a:t>
            </a:r>
            <a:r>
              <a:rPr lang="en-US" dirty="0" smtClean="0">
                <a:solidFill>
                  <a:srgbClr val="C00000"/>
                </a:solidFill>
              </a:rPr>
              <a:t>12]</a:t>
            </a:r>
            <a:r>
              <a:rPr lang="en-US" dirty="0" smtClean="0"/>
              <a:t>, 2 with </a:t>
            </a:r>
            <a:r>
              <a:rPr lang="en-US" dirty="0" err="1" smtClean="0"/>
              <a:t>iO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[GGHR14]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This talk:  2 from LWE.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 Results in CRS model, needed for malicious security.</a:t>
            </a:r>
          </a:p>
          <a:p>
            <a:pPr marL="0" indent="0">
              <a:buNone/>
            </a:pPr>
            <a:r>
              <a:rPr lang="en-US" dirty="0" smtClean="0"/>
              <a:t>   Results require NIZKs for malicious security.  </a:t>
            </a:r>
          </a:p>
        </p:txBody>
      </p:sp>
    </p:spTree>
    <p:extLst>
      <p:ext uri="{BB962C8B-B14F-4D97-AF65-F5344CB8AC3E}">
        <p14:creationId xmlns:p14="http://schemas.microsoft.com/office/powerpoint/2010/main" val="75187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275" y="1742540"/>
            <a:ext cx="8874425" cy="298473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MPC from FHE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5" y="1889183"/>
            <a:ext cx="8988725" cy="488255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Parties run  </a:t>
            </a:r>
            <a:r>
              <a:rPr lang="en-US" i="1" dirty="0" smtClean="0">
                <a:solidFill>
                  <a:srgbClr val="00B050"/>
                </a:solidFill>
              </a:rPr>
              <a:t>distributed key generation </a:t>
            </a:r>
            <a:r>
              <a:rPr lang="en-US" dirty="0" smtClean="0"/>
              <a:t>of FHE scheme: agree on a common public key </a:t>
            </a:r>
            <a:r>
              <a:rPr lang="en-US" dirty="0" err="1" smtClean="0">
                <a:solidFill>
                  <a:srgbClr val="0070C0"/>
                </a:solidFill>
              </a:rPr>
              <a:t>pk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smtClean="0"/>
              <a:t>each party gets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 secret-share of </a:t>
            </a:r>
            <a:r>
              <a:rPr lang="en-US" dirty="0" smtClean="0">
                <a:solidFill>
                  <a:srgbClr val="0070C0"/>
                </a:solidFill>
              </a:rPr>
              <a:t>sk</a:t>
            </a:r>
            <a:r>
              <a:rPr lang="en-US" dirty="0" smtClean="0"/>
              <a:t>. 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Each party </a:t>
            </a:r>
            <a:r>
              <a:rPr lang="en-US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/>
              <a:t> broadcasts 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baseline="-25000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dirty="0" err="1" smtClean="0">
                <a:solidFill>
                  <a:srgbClr val="0070C0"/>
                </a:solidFill>
              </a:rPr>
              <a:t>Enc</a:t>
            </a:r>
            <a:r>
              <a:rPr lang="en-US" baseline="-25000" dirty="0" err="1" smtClean="0">
                <a:solidFill>
                  <a:srgbClr val="0070C0"/>
                </a:solidFill>
              </a:rPr>
              <a:t>pk</a:t>
            </a:r>
            <a:r>
              <a:rPr lang="en-US" dirty="0" smtClean="0">
                <a:solidFill>
                  <a:srgbClr val="0070C0"/>
                </a:solidFill>
              </a:rPr>
              <a:t>(x</a:t>
            </a:r>
            <a:r>
              <a:rPr lang="en-US" baseline="-25000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.  The parties run homomorphic evaluation to get </a:t>
            </a:r>
            <a:r>
              <a:rPr lang="en-US" dirty="0" smtClean="0">
                <a:solidFill>
                  <a:srgbClr val="0070C0"/>
                </a:solidFill>
              </a:rPr>
              <a:t>c* = </a:t>
            </a:r>
            <a:r>
              <a:rPr lang="en-US" dirty="0" err="1" smtClean="0">
                <a:solidFill>
                  <a:srgbClr val="0070C0"/>
                </a:solidFill>
              </a:rPr>
              <a:t>Enc</a:t>
            </a:r>
            <a:r>
              <a:rPr lang="en-US" baseline="-25000" dirty="0" err="1" smtClean="0">
                <a:solidFill>
                  <a:srgbClr val="0070C0"/>
                </a:solidFill>
              </a:rPr>
              <a:t>pk</a:t>
            </a:r>
            <a:r>
              <a:rPr lang="en-US" dirty="0" smtClean="0">
                <a:solidFill>
                  <a:srgbClr val="0070C0"/>
                </a:solidFill>
              </a:rPr>
              <a:t>( f(x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,…,</a:t>
            </a:r>
            <a:r>
              <a:rPr lang="en-US" dirty="0" err="1" smtClean="0">
                <a:solidFill>
                  <a:srgbClr val="0070C0"/>
                </a:solidFill>
              </a:rPr>
              <a:t>x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) )</a:t>
            </a:r>
            <a:r>
              <a:rPr lang="en-US" dirty="0" smtClean="0"/>
              <a:t>. 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Parties run a </a:t>
            </a:r>
            <a:r>
              <a:rPr lang="en-US" i="1" dirty="0" smtClean="0">
                <a:solidFill>
                  <a:srgbClr val="00B050"/>
                </a:solidFill>
              </a:rPr>
              <a:t>distributed decryption </a:t>
            </a:r>
            <a:r>
              <a:rPr lang="en-US" dirty="0" smtClean="0"/>
              <a:t>to recover </a:t>
            </a:r>
            <a:r>
              <a:rPr lang="en-US" dirty="0" smtClean="0">
                <a:solidFill>
                  <a:srgbClr val="0070C0"/>
                </a:solidFill>
              </a:rPr>
              <a:t>y =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f(x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,…,</a:t>
            </a:r>
            <a:r>
              <a:rPr lang="en-US" dirty="0" err="1">
                <a:solidFill>
                  <a:srgbClr val="0070C0"/>
                </a:solidFill>
              </a:rPr>
              <a:t>x</a:t>
            </a:r>
            <a:r>
              <a:rPr lang="en-US" baseline="-25000" dirty="0" err="1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For the FHE schemes of </a:t>
            </a:r>
            <a:r>
              <a:rPr lang="en-US" dirty="0">
                <a:solidFill>
                  <a:srgbClr val="C00000"/>
                </a:solidFill>
              </a:rPr>
              <a:t>[BV11,BGV12]</a:t>
            </a:r>
            <a:r>
              <a:rPr lang="en-US" dirty="0"/>
              <a:t> </a:t>
            </a:r>
            <a:r>
              <a:rPr lang="en-US" dirty="0" smtClean="0"/>
              <a:t>we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can directly construct distributed key generation and decryption in 1 round each. Yields a </a:t>
            </a:r>
            <a:r>
              <a:rPr lang="en-US" b="1" dirty="0" smtClean="0"/>
              <a:t>3 round </a:t>
            </a:r>
            <a:r>
              <a:rPr lang="en-US" dirty="0" smtClean="0"/>
              <a:t>MPC </a:t>
            </a:r>
            <a:r>
              <a:rPr lang="en-US" dirty="0" smtClean="0">
                <a:solidFill>
                  <a:srgbClr val="C00000"/>
                </a:solidFill>
              </a:rPr>
              <a:t>[AJLTV</a:t>
            </a:r>
            <a:r>
              <a:rPr lang="en-US" dirty="0" smtClean="0">
                <a:solidFill>
                  <a:srgbClr val="00B050"/>
                </a:solidFill>
              </a:rPr>
              <a:t>W</a:t>
            </a:r>
            <a:r>
              <a:rPr lang="en-US" dirty="0" smtClean="0">
                <a:solidFill>
                  <a:srgbClr val="C00000"/>
                </a:solidFill>
              </a:rPr>
              <a:t>12]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428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011" y="1629074"/>
            <a:ext cx="9005978" cy="218247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144" y="373847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MPC from Multi-Key FHE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0" y="1479431"/>
            <a:ext cx="9074990" cy="5305245"/>
          </a:xfrm>
        </p:spPr>
        <p:txBody>
          <a:bodyPr>
            <a:normAutofit fontScale="92500"/>
          </a:bodyPr>
          <a:lstStyle/>
          <a:p>
            <a:endParaRPr lang="en-US" sz="1050" dirty="0" smtClean="0"/>
          </a:p>
          <a:p>
            <a:r>
              <a:rPr lang="en-US" dirty="0" smtClean="0"/>
              <a:t>Each party </a:t>
            </a:r>
            <a:r>
              <a:rPr lang="en-US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/>
              <a:t> chooses </a:t>
            </a:r>
            <a:r>
              <a:rPr lang="en-US" dirty="0" err="1" smtClean="0">
                <a:solidFill>
                  <a:srgbClr val="0070C0"/>
                </a:solidFill>
              </a:rPr>
              <a:t>pk</a:t>
            </a:r>
            <a:r>
              <a:rPr lang="en-US" baseline="-25000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, sk</a:t>
            </a:r>
            <a:r>
              <a:rPr lang="en-US" baseline="-25000" dirty="0" smtClean="0">
                <a:solidFill>
                  <a:srgbClr val="0070C0"/>
                </a:solidFill>
              </a:rPr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broadcasts 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baseline="-25000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 = </a:t>
            </a:r>
            <a:r>
              <a:rPr lang="en-US" dirty="0" err="1" smtClean="0">
                <a:solidFill>
                  <a:srgbClr val="0070C0"/>
                </a:solidFill>
              </a:rPr>
              <a:t>Enc</a:t>
            </a:r>
            <a:r>
              <a:rPr lang="en-US" baseline="-25000" dirty="0" err="1" smtClean="0">
                <a:solidFill>
                  <a:srgbClr val="0070C0"/>
                </a:solidFill>
              </a:rPr>
              <a:t>pki</a:t>
            </a:r>
            <a:r>
              <a:rPr lang="en-US" dirty="0" smtClean="0">
                <a:solidFill>
                  <a:srgbClr val="0070C0"/>
                </a:solidFill>
              </a:rPr>
              <a:t>(x</a:t>
            </a:r>
            <a:r>
              <a:rPr lang="en-US" baseline="-25000" dirty="0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.  All parties run a </a:t>
            </a:r>
            <a:r>
              <a:rPr lang="en-US" dirty="0" smtClean="0">
                <a:solidFill>
                  <a:srgbClr val="00B050"/>
                </a:solidFill>
              </a:rPr>
              <a:t>multi-key FHE </a:t>
            </a:r>
            <a:r>
              <a:rPr lang="en-US" dirty="0" err="1" smtClean="0">
                <a:solidFill>
                  <a:srgbClr val="00B050"/>
                </a:solidFill>
              </a:rPr>
              <a:t>eval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to get </a:t>
            </a:r>
            <a:r>
              <a:rPr lang="en-US" dirty="0" smtClean="0">
                <a:solidFill>
                  <a:srgbClr val="0070C0"/>
                </a:solidFill>
              </a:rPr>
              <a:t>c* = Enc</a:t>
            </a:r>
            <a:r>
              <a:rPr lang="en-US" baseline="-25000" dirty="0" smtClean="0">
                <a:solidFill>
                  <a:srgbClr val="0070C0"/>
                </a:solidFill>
              </a:rPr>
              <a:t>pk1,…,</a:t>
            </a:r>
            <a:r>
              <a:rPr lang="en-US" baseline="-25000" dirty="0" err="1" smtClean="0">
                <a:solidFill>
                  <a:srgbClr val="0070C0"/>
                </a:solidFill>
              </a:rPr>
              <a:t>pkn</a:t>
            </a:r>
            <a:r>
              <a:rPr lang="en-US" dirty="0" smtClean="0">
                <a:solidFill>
                  <a:srgbClr val="0070C0"/>
                </a:solidFill>
              </a:rPr>
              <a:t>( f(x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,…,</a:t>
            </a:r>
            <a:r>
              <a:rPr lang="en-US" dirty="0" err="1" smtClean="0">
                <a:solidFill>
                  <a:srgbClr val="0070C0"/>
                </a:solidFill>
              </a:rPr>
              <a:t>x</a:t>
            </a:r>
            <a:r>
              <a:rPr lang="en-US" baseline="-25000" dirty="0" err="1" smtClean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) )</a:t>
            </a:r>
            <a:r>
              <a:rPr lang="en-US" dirty="0" smtClean="0"/>
              <a:t>. </a:t>
            </a:r>
            <a:endParaRPr lang="en-US" dirty="0"/>
          </a:p>
          <a:p>
            <a:pPr lvl="3"/>
            <a:endParaRPr lang="en-US" sz="2800" dirty="0"/>
          </a:p>
          <a:p>
            <a:r>
              <a:rPr lang="en-US" dirty="0" smtClean="0"/>
              <a:t>Parties run a </a:t>
            </a:r>
            <a:r>
              <a:rPr lang="en-US" i="1" dirty="0" smtClean="0">
                <a:solidFill>
                  <a:srgbClr val="00B050"/>
                </a:solidFill>
              </a:rPr>
              <a:t>distributed decryption </a:t>
            </a:r>
            <a:r>
              <a:rPr lang="en-US" dirty="0" smtClean="0"/>
              <a:t>to recover </a:t>
            </a:r>
            <a:r>
              <a:rPr lang="en-US" dirty="0" smtClean="0">
                <a:solidFill>
                  <a:srgbClr val="0070C0"/>
                </a:solidFill>
              </a:rPr>
              <a:t>y =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f(x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>
                <a:solidFill>
                  <a:srgbClr val="0070C0"/>
                </a:solidFill>
              </a:rPr>
              <a:t>,…,</a:t>
            </a:r>
            <a:r>
              <a:rPr lang="en-US" dirty="0" err="1">
                <a:solidFill>
                  <a:srgbClr val="0070C0"/>
                </a:solidFill>
              </a:rPr>
              <a:t>x</a:t>
            </a:r>
            <a:r>
              <a:rPr lang="en-US" baseline="-25000" dirty="0" err="1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Multi-key FHE defined by </a:t>
            </a:r>
            <a:r>
              <a:rPr lang="en-US" dirty="0">
                <a:solidFill>
                  <a:srgbClr val="C00000"/>
                </a:solidFill>
              </a:rPr>
              <a:t>[</a:t>
            </a:r>
            <a:r>
              <a:rPr lang="en-US" dirty="0" smtClean="0">
                <a:solidFill>
                  <a:srgbClr val="C00000"/>
                </a:solidFill>
              </a:rPr>
              <a:t>Lopez Alt-</a:t>
            </a:r>
            <a:r>
              <a:rPr lang="en-US" dirty="0" err="1" smtClean="0">
                <a:solidFill>
                  <a:srgbClr val="C00000"/>
                </a:solidFill>
              </a:rPr>
              <a:t>Tromer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C00000"/>
                </a:solidFill>
              </a:rPr>
              <a:t>Vaikuntanathan</a:t>
            </a:r>
            <a:r>
              <a:rPr lang="en-US" dirty="0" smtClean="0">
                <a:solidFill>
                  <a:srgbClr val="C00000"/>
                </a:solidFill>
              </a:rPr>
              <a:t> 12]</a:t>
            </a:r>
            <a:r>
              <a:rPr lang="en-US" dirty="0" smtClean="0"/>
              <a:t>, construction from NTRU. No “nice” distributed decryption. </a:t>
            </a:r>
          </a:p>
          <a:p>
            <a:r>
              <a:rPr lang="en-US" dirty="0" smtClean="0"/>
              <a:t>Recent: multi-key FHE from LWE </a:t>
            </a:r>
            <a:r>
              <a:rPr lang="en-US" dirty="0" smtClean="0">
                <a:solidFill>
                  <a:srgbClr val="C00000"/>
                </a:solidFill>
              </a:rPr>
              <a:t>[Clear-</a:t>
            </a:r>
            <a:r>
              <a:rPr lang="en-US" dirty="0" err="1" smtClean="0">
                <a:solidFill>
                  <a:srgbClr val="C00000"/>
                </a:solidFill>
              </a:rPr>
              <a:t>McGoldrick</a:t>
            </a:r>
            <a:r>
              <a:rPr lang="en-US" dirty="0" smtClean="0">
                <a:solidFill>
                  <a:srgbClr val="C00000"/>
                </a:solidFill>
              </a:rPr>
              <a:t> 14]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This work</a:t>
            </a:r>
            <a:r>
              <a:rPr lang="en-US" dirty="0" smtClean="0"/>
              <a:t>: simplify multi-key FHE from LWE construction</a:t>
            </a:r>
            <a:r>
              <a:rPr lang="en-US" dirty="0"/>
              <a:t> </a:t>
            </a:r>
            <a:r>
              <a:rPr lang="en-US" dirty="0" smtClean="0"/>
              <a:t>and  show 1 round distributed decryption. Get </a:t>
            </a:r>
            <a:r>
              <a:rPr lang="en-US" b="1" dirty="0" smtClean="0"/>
              <a:t>2 round MPC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8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8131" y="650666"/>
            <a:ext cx="5318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Gentry-</a:t>
            </a:r>
            <a:r>
              <a:rPr lang="en-US" sz="3600" dirty="0" err="1" smtClean="0"/>
              <a:t>Sahai</a:t>
            </a:r>
            <a:r>
              <a:rPr lang="en-US" sz="3600" dirty="0" smtClean="0"/>
              <a:t>-Waters FHE</a:t>
            </a:r>
            <a:endParaRPr lang="en-US" sz="3600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4347460" y="1625820"/>
            <a:ext cx="638354" cy="518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8130" y="2515180"/>
            <a:ext cx="54950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Multi-Key FHE</a:t>
            </a:r>
          </a:p>
          <a:p>
            <a:pPr algn="ctr"/>
            <a:r>
              <a:rPr lang="en-US" sz="2800" dirty="0" smtClean="0"/>
              <a:t>(variant of Clear-</a:t>
            </a:r>
            <a:r>
              <a:rPr lang="en-US" sz="2800" dirty="0" err="1" smtClean="0"/>
              <a:t>McGoldrick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 rot="5400000">
            <a:off x="4338317" y="3921221"/>
            <a:ext cx="638354" cy="518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52725" y="4937375"/>
            <a:ext cx="3427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2-round MPC</a:t>
            </a:r>
          </a:p>
        </p:txBody>
      </p:sp>
    </p:spTree>
    <p:extLst>
      <p:ext uri="{BB962C8B-B14F-4D97-AF65-F5344CB8AC3E}">
        <p14:creationId xmlns:p14="http://schemas.microsoft.com/office/powerpoint/2010/main" val="33971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830" y="20301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The GSW FHE:  Key Generation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79015" y="2053085"/>
            <a:ext cx="4065912" cy="13698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5" name="Rectangle 4"/>
          <p:cNvSpPr/>
          <p:nvPr/>
        </p:nvSpPr>
        <p:spPr>
          <a:xfrm>
            <a:off x="3879015" y="3483791"/>
            <a:ext cx="4063042" cy="3959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b = </a:t>
            </a:r>
            <a:r>
              <a:rPr lang="en-US" sz="3600" b="1" dirty="0" err="1" smtClean="0">
                <a:solidFill>
                  <a:schemeClr val="tx1"/>
                </a:solidFill>
              </a:rPr>
              <a:t>sB+e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8065706" y="2053086"/>
            <a:ext cx="216737" cy="1826658"/>
          </a:xfrm>
          <a:prstGeom prst="rightBrace">
            <a:avLst>
              <a:gd name="adj1" fmla="val 8333"/>
              <a:gd name="adj2" fmla="val 516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264441" y="2741488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8" name="Right Brace 7"/>
          <p:cNvSpPr/>
          <p:nvPr/>
        </p:nvSpPr>
        <p:spPr>
          <a:xfrm rot="16200000">
            <a:off x="5826135" y="-321629"/>
            <a:ext cx="168803" cy="4063042"/>
          </a:xfrm>
          <a:prstGeom prst="rightBrace">
            <a:avLst>
              <a:gd name="adj1" fmla="val 8333"/>
              <a:gd name="adj2" fmla="val 5169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81837" y="1089069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501515"/>
            <a:ext cx="396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Public</a:t>
            </a:r>
            <a:r>
              <a:rPr lang="en-US" sz="3600" dirty="0"/>
              <a:t> </a:t>
            </a:r>
            <a:r>
              <a:rPr lang="en-US" sz="3600" dirty="0" smtClean="0"/>
              <a:t>Key:  </a:t>
            </a:r>
            <a:r>
              <a:rPr lang="en-US" sz="3600" b="1" dirty="0" smtClean="0"/>
              <a:t>A  = </a:t>
            </a:r>
            <a:r>
              <a:rPr lang="en-US" sz="3600" dirty="0" smtClean="0"/>
              <a:t>       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3515" y="5026253"/>
                <a:ext cx="5303952" cy="6961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Secret Key:   </a:t>
                </a:r>
                <a:r>
                  <a:rPr lang="en-US" sz="3600" b="1" dirty="0"/>
                  <a:t>t</a:t>
                </a:r>
                <a:r>
                  <a:rPr lang="en-US" sz="3600" b="1" dirty="0" smtClean="0"/>
                  <a:t>  = (-s,1)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𝒒</m:t>
                        </m:r>
                      </m:sub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p>
                    </m:sSubSup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15" y="5026253"/>
                <a:ext cx="5303952" cy="696153"/>
              </a:xfrm>
              <a:prstGeom prst="rect">
                <a:avLst/>
              </a:prstGeom>
              <a:blipFill rotWithShape="0">
                <a:blip r:embed="rId2"/>
                <a:stretch>
                  <a:fillRect l="-3563" t="-13158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5794" y="5937251"/>
                <a:ext cx="54700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u="sng" dirty="0" smtClean="0">
                    <a:solidFill>
                      <a:srgbClr val="00B050"/>
                    </a:solidFill>
                  </a:rPr>
                  <a:t>Important Property:</a:t>
                </a:r>
                <a:r>
                  <a:rPr lang="en-US" sz="3600" i="1" dirty="0" smtClean="0">
                    <a:solidFill>
                      <a:srgbClr val="00B050"/>
                    </a:solidFill>
                  </a:rPr>
                  <a:t>   </a:t>
                </a:r>
                <a:r>
                  <a:rPr lang="en-US" sz="3600" b="1" dirty="0" err="1" smtClean="0"/>
                  <a:t>tA</a:t>
                </a:r>
                <a:r>
                  <a:rPr lang="en-US" sz="36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3600" b="1" dirty="0" smtClean="0"/>
                  <a:t> 0</a:t>
                </a:r>
                <a:endParaRPr lang="en-US" sz="36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94" y="5937251"/>
                <a:ext cx="5470024" cy="646331"/>
              </a:xfrm>
              <a:prstGeom prst="rect">
                <a:avLst/>
              </a:prstGeom>
              <a:blipFill rotWithShape="0">
                <a:blip r:embed="rId3"/>
                <a:stretch>
                  <a:fillRect l="-3341" t="-15094" r="-2339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03515" y="3180386"/>
                <a:ext cx="1596527" cy="629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𝒒</m:t>
                          </m:r>
                        </m:sub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sup>
                      </m:sSub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15" y="3180386"/>
                <a:ext cx="1596527" cy="6290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021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1540" y="1940355"/>
                <a:ext cx="8009059" cy="40130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70C0"/>
                    </a:solidFill>
                  </a:rPr>
                  <a:t>Enc</a:t>
                </a:r>
                <a:r>
                  <a:rPr lang="en-US" sz="3600" baseline="-25000" dirty="0" err="1" smtClean="0">
                    <a:solidFill>
                      <a:srgbClr val="0070C0"/>
                    </a:solidFill>
                  </a:rPr>
                  <a:t>pk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(x):  </a:t>
                </a:r>
                <a:r>
                  <a:rPr lang="en-US" sz="3600" dirty="0" smtClean="0"/>
                  <a:t>encryption of bit 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x</a:t>
                </a:r>
                <a:r>
                  <a:rPr lang="en-US" sz="3600" dirty="0" smtClean="0"/>
                  <a:t> under </a:t>
                </a:r>
                <a:r>
                  <a:rPr lang="en-US" sz="3600" dirty="0" err="1" smtClean="0">
                    <a:solidFill>
                      <a:srgbClr val="0070C0"/>
                    </a:solidFill>
                  </a:rPr>
                  <a:t>pk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=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A</a:t>
                </a:r>
              </a:p>
              <a:p>
                <a:r>
                  <a:rPr lang="en-US" sz="3600" b="1" dirty="0" smtClean="0">
                    <a:solidFill>
                      <a:srgbClr val="0070C0"/>
                    </a:solidFill>
                  </a:rPr>
                  <a:t>C = AR + </a:t>
                </a:r>
                <a:r>
                  <a:rPr lang="en-US" sz="3600" dirty="0" err="1" smtClean="0">
                    <a:solidFill>
                      <a:srgbClr val="0070C0"/>
                    </a:solidFill>
                  </a:rPr>
                  <a:t>x</a:t>
                </a:r>
                <a:r>
                  <a:rPr lang="en-US" sz="3600" b="1" dirty="0" err="1" smtClean="0">
                    <a:solidFill>
                      <a:srgbClr val="0070C0"/>
                    </a:solidFill>
                  </a:rPr>
                  <a:t>G</a:t>
                </a:r>
                <a:endParaRPr lang="en-US" sz="3600" b="1" dirty="0" smtClean="0">
                  <a:solidFill>
                    <a:srgbClr val="0070C0"/>
                  </a:solidFill>
                </a:endParaRPr>
              </a:p>
              <a:p>
                <a:endParaRPr lang="en-US" sz="3600" dirty="0"/>
              </a:p>
              <a:p>
                <a:r>
                  <a:rPr lang="en-US" sz="3600" b="1" dirty="0" smtClean="0">
                    <a:solidFill>
                      <a:srgbClr val="0070C0"/>
                    </a:solidFill>
                  </a:rPr>
                  <a:t>R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3600" dirty="0" smtClean="0">
                    <a:solidFill>
                      <a:srgbClr val="0070C0"/>
                    </a:solidFill>
                  </a:rPr>
                  <a:t>  {0,1}</a:t>
                </a:r>
                <a:r>
                  <a:rPr lang="en-US" sz="3600" baseline="30000" dirty="0" smtClean="0">
                    <a:solidFill>
                      <a:srgbClr val="0070C0"/>
                    </a:solidFill>
                  </a:rPr>
                  <a:t>m x m 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3600" dirty="0" smtClean="0"/>
                  <a:t>is random</a:t>
                </a:r>
              </a:p>
              <a:p>
                <a:r>
                  <a:rPr lang="en-US" sz="3600" b="1" dirty="0" smtClean="0">
                    <a:solidFill>
                      <a:srgbClr val="0070C0"/>
                    </a:solidFill>
                  </a:rPr>
                  <a:t>G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36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36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3600" dirty="0" smtClean="0"/>
                  <a:t> is a public “gadget matrix”</a:t>
                </a:r>
              </a:p>
              <a:p>
                <a:endParaRPr lang="en-US" sz="3600" dirty="0" smtClean="0"/>
              </a:p>
              <a:p>
                <a:r>
                  <a:rPr lang="en-US" sz="3600" u="sng" dirty="0" smtClean="0">
                    <a:solidFill>
                      <a:srgbClr val="00B050"/>
                    </a:solidFill>
                  </a:rPr>
                  <a:t>Important Property</a:t>
                </a:r>
                <a:r>
                  <a:rPr lang="en-US" sz="3600" dirty="0" smtClean="0">
                    <a:solidFill>
                      <a:srgbClr val="00B050"/>
                    </a:solidFill>
                  </a:rPr>
                  <a:t>: </a:t>
                </a:r>
                <a:r>
                  <a:rPr lang="en-US" sz="3600" b="1" dirty="0" err="1" smtClean="0">
                    <a:solidFill>
                      <a:srgbClr val="0070C0"/>
                    </a:solidFill>
                  </a:rPr>
                  <a:t>tC</a:t>
                </a:r>
                <a:r>
                  <a:rPr lang="en-US" sz="36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3600" dirty="0" smtClean="0">
                    <a:solidFill>
                      <a:srgbClr val="0070C0"/>
                    </a:solidFill>
                  </a:rPr>
                  <a:t>  x</a:t>
                </a:r>
                <a:r>
                  <a:rPr lang="en-US" sz="3600" b="1" dirty="0" smtClean="0">
                    <a:solidFill>
                      <a:srgbClr val="0070C0"/>
                    </a:solidFill>
                  </a:rPr>
                  <a:t>tG</a:t>
                </a:r>
                <a:endParaRPr lang="en-US" sz="3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40" y="1940355"/>
                <a:ext cx="8009059" cy="4013086"/>
              </a:xfrm>
              <a:prstGeom prst="rect">
                <a:avLst/>
              </a:prstGeom>
              <a:blipFill rotWithShape="0">
                <a:blip r:embed="rId2"/>
                <a:stretch>
                  <a:fillRect l="-2361" t="-2276" b="-4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709830" y="2030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The GSW FHE:  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5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5634</TotalTime>
  <Words>768</Words>
  <Application>Microsoft Office PowerPoint</Application>
  <PresentationFormat>On-screen Show (4:3)</PresentationFormat>
  <Paragraphs>161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Two Round MPC via Multi-Key FHE</vt:lpstr>
      <vt:lpstr>Multi-Party Computation</vt:lpstr>
      <vt:lpstr>Motivating Questions</vt:lpstr>
      <vt:lpstr>Round Complexity</vt:lpstr>
      <vt:lpstr>MPC from FHE</vt:lpstr>
      <vt:lpstr>MPC from Multi-Key FHE</vt:lpstr>
      <vt:lpstr>PowerPoint Presentation</vt:lpstr>
      <vt:lpstr>The GSW FHE:  Key Generation</vt:lpstr>
      <vt:lpstr>PowerPoint Presentation</vt:lpstr>
      <vt:lpstr>Gadget Matrix G  [Micciancio-Peikert ’12]</vt:lpstr>
      <vt:lpstr>The GSW FHE:  Evaluation</vt:lpstr>
      <vt:lpstr>Multi-Key Version of GSW</vt:lpstr>
      <vt:lpstr>Ciphertext Expansion</vt:lpstr>
      <vt:lpstr>Ciphertext Expansion</vt:lpstr>
      <vt:lpstr>One-Round Distributed Decryption</vt:lpstr>
      <vt:lpstr>Putting it all together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Round MPC from LWE  via Multi-Key FHE</dc:title>
  <dc:creator>Daniel Wichs</dc:creator>
  <cp:lastModifiedBy>Daniel Wichs</cp:lastModifiedBy>
  <cp:revision>105</cp:revision>
  <dcterms:created xsi:type="dcterms:W3CDTF">2015-06-08T16:33:48Z</dcterms:created>
  <dcterms:modified xsi:type="dcterms:W3CDTF">2015-06-12T15:51:56Z</dcterms:modified>
</cp:coreProperties>
</file>