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3"/>
  </p:notesMasterIdLst>
  <p:handoutMasterIdLst>
    <p:handoutMasterId r:id="rId74"/>
  </p:handoutMasterIdLst>
  <p:sldIdLst>
    <p:sldId id="256" r:id="rId2"/>
    <p:sldId id="598" r:id="rId3"/>
    <p:sldId id="553" r:id="rId4"/>
    <p:sldId id="555" r:id="rId5"/>
    <p:sldId id="552" r:id="rId6"/>
    <p:sldId id="554" r:id="rId7"/>
    <p:sldId id="556" r:id="rId8"/>
    <p:sldId id="557" r:id="rId9"/>
    <p:sldId id="559" r:id="rId10"/>
    <p:sldId id="599" r:id="rId11"/>
    <p:sldId id="560" r:id="rId12"/>
    <p:sldId id="561" r:id="rId13"/>
    <p:sldId id="562" r:id="rId14"/>
    <p:sldId id="563" r:id="rId15"/>
    <p:sldId id="564" r:id="rId16"/>
    <p:sldId id="567" r:id="rId17"/>
    <p:sldId id="568" r:id="rId18"/>
    <p:sldId id="569" r:id="rId19"/>
    <p:sldId id="571" r:id="rId20"/>
    <p:sldId id="572" r:id="rId21"/>
    <p:sldId id="573" r:id="rId22"/>
    <p:sldId id="574" r:id="rId23"/>
    <p:sldId id="577" r:id="rId24"/>
    <p:sldId id="575" r:id="rId25"/>
    <p:sldId id="576" r:id="rId26"/>
    <p:sldId id="578" r:id="rId27"/>
    <p:sldId id="629" r:id="rId28"/>
    <p:sldId id="581" r:id="rId29"/>
    <p:sldId id="580" r:id="rId30"/>
    <p:sldId id="601" r:id="rId31"/>
    <p:sldId id="579" r:id="rId32"/>
    <p:sldId id="582" r:id="rId33"/>
    <p:sldId id="583" r:id="rId34"/>
    <p:sldId id="584" r:id="rId35"/>
    <p:sldId id="585" r:id="rId36"/>
    <p:sldId id="586" r:id="rId37"/>
    <p:sldId id="588" r:id="rId38"/>
    <p:sldId id="587" r:id="rId39"/>
    <p:sldId id="589" r:id="rId40"/>
    <p:sldId id="590" r:id="rId41"/>
    <p:sldId id="591" r:id="rId42"/>
    <p:sldId id="570" r:id="rId43"/>
    <p:sldId id="592" r:id="rId44"/>
    <p:sldId id="593" r:id="rId45"/>
    <p:sldId id="594" r:id="rId46"/>
    <p:sldId id="595" r:id="rId47"/>
    <p:sldId id="596" r:id="rId48"/>
    <p:sldId id="597" r:id="rId49"/>
    <p:sldId id="602" r:id="rId50"/>
    <p:sldId id="605" r:id="rId51"/>
    <p:sldId id="606" r:id="rId52"/>
    <p:sldId id="614" r:id="rId53"/>
    <p:sldId id="603" r:id="rId54"/>
    <p:sldId id="604" r:id="rId55"/>
    <p:sldId id="622" r:id="rId56"/>
    <p:sldId id="623" r:id="rId57"/>
    <p:sldId id="628" r:id="rId58"/>
    <p:sldId id="624" r:id="rId59"/>
    <p:sldId id="607" r:id="rId60"/>
    <p:sldId id="610" r:id="rId61"/>
    <p:sldId id="621" r:id="rId62"/>
    <p:sldId id="609" r:id="rId63"/>
    <p:sldId id="612" r:id="rId64"/>
    <p:sldId id="625" r:id="rId65"/>
    <p:sldId id="626" r:id="rId66"/>
    <p:sldId id="618" r:id="rId67"/>
    <p:sldId id="619" r:id="rId68"/>
    <p:sldId id="620" r:id="rId69"/>
    <p:sldId id="627" r:id="rId70"/>
    <p:sldId id="608" r:id="rId71"/>
    <p:sldId id="616" r:id="rId7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3" autoAdjust="0"/>
    <p:restoredTop sz="90032" autoAdjust="0"/>
  </p:normalViewPr>
  <p:slideViewPr>
    <p:cSldViewPr snapToGrid="0">
      <p:cViewPr varScale="1">
        <p:scale>
          <a:sx n="134" d="100"/>
          <a:sy n="134" d="100"/>
        </p:scale>
        <p:origin x="184" y="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notesMaster" Target="notesMasters/notesMaster1.xml"/><Relationship Id="rId74" Type="http://schemas.openxmlformats.org/officeDocument/2006/relationships/handoutMaster" Target="handoutMasters/handoutMaster1.xml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mu.edu/~410-s05/lectures/L31_LockFree.pdf" TargetMode="External"/><Relationship Id="rId3" Type="http://schemas.openxmlformats.org/officeDocument/2006/relationships/hyperlink" Target="http://www.drdobbs.com/parallel/writing-lock-free-code-a-corrected-queue/21060444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5: Synchronization, Deadlock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 of Lost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2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a simple banking application</a:t>
            </a:r>
          </a:p>
          <a:p>
            <a:pPr lvl="1"/>
            <a:r>
              <a:rPr lang="en-US" dirty="0" smtClean="0"/>
              <a:t>Multi-threaded, centralized architecture</a:t>
            </a:r>
          </a:p>
          <a:p>
            <a:pPr lvl="1"/>
            <a:r>
              <a:rPr lang="en-US" dirty="0" smtClean="0"/>
              <a:t>All deposits and withdrawals sent to the central server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43830" y="3245789"/>
            <a:ext cx="5193949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dirty="0" smtClean="0">
                <a:latin typeface="Courier New"/>
                <a:cs typeface="Courier New"/>
              </a:rPr>
              <a:t> account 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private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money_t</a:t>
            </a:r>
            <a:r>
              <a:rPr lang="en-US" dirty="0" smtClean="0">
                <a:latin typeface="Courier New"/>
                <a:cs typeface="Courier New"/>
              </a:rPr>
              <a:t> balance;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public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deposit(money_t</a:t>
            </a:r>
            <a:r>
              <a:rPr lang="en-US" dirty="0" smtClean="0">
                <a:latin typeface="Courier New"/>
                <a:cs typeface="Courier New"/>
              </a:rPr>
              <a:t> sum) {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  balance = balance + sum;</a:t>
            </a:r>
          </a:p>
          <a:p>
            <a:r>
              <a:rPr lang="en-US" dirty="0" smtClean="0">
                <a:latin typeface="Courier New"/>
                <a:cs typeface="Courier New"/>
              </a:rPr>
              <a:t>    }</a:t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7588" y="5082654"/>
            <a:ext cx="8229600" cy="1559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happens if two people try to deposit money into the same account at the same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0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6472" y="2375587"/>
            <a:ext cx="2505516" cy="3881911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366474" y="2373009"/>
            <a:ext cx="2485138" cy="3884489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796" y="166440"/>
            <a:ext cx="4420682" cy="1646605"/>
          </a:xfrm>
          <a:prstGeom prst="rect">
            <a:avLst/>
          </a:prstGeom>
          <a:solidFill>
            <a:schemeClr val="bg1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dirty="0">
                <a:latin typeface="Courier New"/>
                <a:cs typeface="Courier New"/>
              </a:rPr>
              <a:t>balance = balance + sum;</a:t>
            </a:r>
          </a:p>
          <a:p>
            <a:endParaRPr lang="en-US" sz="1100" dirty="0" smtClean="0">
              <a:solidFill>
                <a:srgbClr val="3C4B5E"/>
              </a:solidFill>
              <a:latin typeface="Helvetica LT Std Bold"/>
              <a:cs typeface="Helvetica LT Std Bold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128" y="24292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0637" y="2430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10618" y="16541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balance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76715" y="1965761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4981" y="4261919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50234" y="5474691"/>
            <a:ext cx="2486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81331" y="29163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deposit($50)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6614" y="2000498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1331" y="3285632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46385" y="198877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43903" y="2002388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45007" y="1979409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4981" y="3885796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deposit($100)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239546" y="196576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07785" y="1965761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4" name="Pentagon 33"/>
          <p:cNvSpPr/>
          <p:nvPr/>
        </p:nvSpPr>
        <p:spPr>
          <a:xfrm>
            <a:off x="3576529" y="3931963"/>
            <a:ext cx="2878451" cy="3026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Context Switch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755966" y="5462248"/>
            <a:ext cx="2878451" cy="369332"/>
            <a:chOff x="5492506" y="-653037"/>
            <a:chExt cx="2878451" cy="369332"/>
          </a:xfrm>
        </p:grpSpPr>
        <p:sp>
          <p:nvSpPr>
            <p:cNvPr id="35" name="Pentagon 34"/>
            <p:cNvSpPr/>
            <p:nvPr/>
          </p:nvSpPr>
          <p:spPr>
            <a:xfrm rot="10800000">
              <a:off x="5492506" y="-619701"/>
              <a:ext cx="2878451" cy="30266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5192" y="-653037"/>
              <a:ext cx="1581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Context 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448492" y="4842085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7" grpId="1"/>
      <p:bldP spid="18" grpId="0"/>
      <p:bldP spid="23" grpId="0"/>
      <p:bldP spid="23" grpId="1"/>
      <p:bldP spid="24" grpId="0"/>
      <p:bldP spid="25" grpId="0"/>
      <p:bldP spid="26" grpId="0"/>
      <p:bldP spid="29" grpId="0"/>
      <p:bldP spid="29" grpId="1"/>
      <p:bldP spid="31" grpId="0"/>
      <p:bldP spid="34" grpId="0" animBg="1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 shows a </a:t>
            </a:r>
            <a:r>
              <a:rPr lang="en-US" dirty="0" smtClean="0">
                <a:solidFill>
                  <a:schemeClr val="accent1"/>
                </a:solidFill>
              </a:rPr>
              <a:t>race condition</a:t>
            </a:r>
          </a:p>
          <a:p>
            <a:pPr lvl="1"/>
            <a:r>
              <a:rPr lang="en-US" dirty="0" smtClean="0"/>
              <a:t>Two threads “race” to execute code and update shared (dependent) data</a:t>
            </a:r>
          </a:p>
          <a:p>
            <a:pPr lvl="1"/>
            <a:r>
              <a:rPr lang="en-US" dirty="0" smtClean="0"/>
              <a:t>Errors emerge based on the ordering of operations, and the scheduling of threads</a:t>
            </a:r>
          </a:p>
          <a:p>
            <a:pPr lvl="1"/>
            <a:r>
              <a:rPr lang="en-US" dirty="0" smtClean="0"/>
              <a:t>Thus, </a:t>
            </a:r>
            <a:r>
              <a:rPr lang="en-US" dirty="0" smtClean="0">
                <a:solidFill>
                  <a:schemeClr val="accent2"/>
                </a:solidFill>
              </a:rPr>
              <a:t>errors are nondeterministic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8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559" y="0"/>
            <a:ext cx="8229600" cy="779914"/>
          </a:xfrm>
        </p:spPr>
        <p:txBody>
          <a:bodyPr/>
          <a:lstStyle/>
          <a:p>
            <a:r>
              <a:rPr lang="en-US" dirty="0" smtClean="0"/>
              <a:t>Example: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41349"/>
            <a:ext cx="3295521" cy="2147991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happens if one thread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pop()</a:t>
            </a:r>
            <a:r>
              <a:rPr lang="en-US" sz="2800" dirty="0" smtClean="0"/>
              <a:t>, and another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push() </a:t>
            </a:r>
            <a:r>
              <a:rPr lang="en-US" sz="2800" dirty="0" smtClean="0"/>
              <a:t>at the same time?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6449" y="830879"/>
            <a:ext cx="3451586" cy="1477328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pop(&amp;list):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list = list-&gt;next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NULL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return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endParaRPr lang="en-US" dirty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791" y="830879"/>
            <a:ext cx="2989921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push(&amp;list,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):</a:t>
            </a:r>
          </a:p>
          <a:p>
            <a:pPr lvl="1"/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list =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33136" y="5371570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1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216867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2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5514254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3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3631945" y="5583364"/>
            <a:ext cx="584922" cy="344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  <a:endCxn id="15" idx="1"/>
          </p:cNvCxnSpPr>
          <p:nvPr/>
        </p:nvCxnSpPr>
        <p:spPr>
          <a:xfrm>
            <a:off x="4915676" y="5586805"/>
            <a:ext cx="598578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9" idx="1"/>
          </p:cNvCxnSpPr>
          <p:nvPr/>
        </p:nvCxnSpPr>
        <p:spPr>
          <a:xfrm flipV="1">
            <a:off x="6213063" y="5578079"/>
            <a:ext cx="374653" cy="87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86800" y="5409250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2627946" y="5578527"/>
            <a:ext cx="305190" cy="483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87716" y="531646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70719"/>
              </p:ext>
            </p:extLst>
          </p:nvPr>
        </p:nvGraphicFramePr>
        <p:xfrm>
          <a:off x="3361656" y="2657237"/>
          <a:ext cx="570281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4"/>
                <a:gridCol w="122739"/>
                <a:gridCol w="2780021"/>
              </a:tblGrid>
              <a:tr h="4809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1.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= list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492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2.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list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3. list = list-&gt;next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4. list =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053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5.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NULL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" name="Straight Arrow Connector 32"/>
          <p:cNvCxnSpPr>
            <a:stCxn id="35" idx="3"/>
          </p:cNvCxnSpPr>
          <p:nvPr/>
        </p:nvCxnSpPr>
        <p:spPr>
          <a:xfrm>
            <a:off x="2177881" y="4927894"/>
            <a:ext cx="737517" cy="5414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650172" y="4758617"/>
            <a:ext cx="5277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tmp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708564" y="6099655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3C4B5E"/>
                </a:solidFill>
                <a:latin typeface="Helvetica LT Std Light"/>
              </a:rPr>
              <a:t>4</a:t>
            </a:r>
          </a:p>
        </p:txBody>
      </p:sp>
      <p:cxnSp>
        <p:nvCxnSpPr>
          <p:cNvPr id="37" name="Straight Arrow Connector 36"/>
          <p:cNvCxnSpPr>
            <a:stCxn id="36" idx="3"/>
          </p:cNvCxnSpPr>
          <p:nvPr/>
        </p:nvCxnSpPr>
        <p:spPr>
          <a:xfrm flipV="1">
            <a:off x="2407373" y="5747804"/>
            <a:ext cx="525763" cy="5636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2" idx="3"/>
          </p:cNvCxnSpPr>
          <p:nvPr/>
        </p:nvCxnSpPr>
        <p:spPr>
          <a:xfrm>
            <a:off x="3503113" y="4927894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061967" y="4758617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17550" y="6142172"/>
            <a:ext cx="685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elem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36" idx="1"/>
          </p:cNvCxnSpPr>
          <p:nvPr/>
        </p:nvCxnSpPr>
        <p:spPr>
          <a:xfrm>
            <a:off x="1403374" y="6311449"/>
            <a:ext cx="305190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4" idx="3"/>
          </p:cNvCxnSpPr>
          <p:nvPr/>
        </p:nvCxnSpPr>
        <p:spPr>
          <a:xfrm>
            <a:off x="1005743" y="5730949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64597" y="5561672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55" name="Straight Arrow Connector 54"/>
          <p:cNvCxnSpPr>
            <a:stCxn id="13" idx="3"/>
            <a:endCxn id="58" idx="1"/>
          </p:cNvCxnSpPr>
          <p:nvPr/>
        </p:nvCxnSpPr>
        <p:spPr>
          <a:xfrm>
            <a:off x="3631945" y="5583364"/>
            <a:ext cx="608069" cy="58755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40014" y="590931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8063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 animBg="1"/>
      <p:bldP spid="42" grpId="0"/>
      <p:bldP spid="42" grpId="1"/>
      <p:bldP spid="45" grpId="0"/>
      <p:bldP spid="54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69" y="1600200"/>
            <a:ext cx="8734301" cy="49439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These examples highlight the </a:t>
            </a:r>
            <a:r>
              <a:rPr lang="en-US" dirty="0" smtClean="0">
                <a:solidFill>
                  <a:schemeClr val="accent1"/>
                </a:solidFill>
              </a:rPr>
              <a:t>critical section problem</a:t>
            </a:r>
          </a:p>
          <a:p>
            <a:r>
              <a:rPr lang="en-US" dirty="0" smtClean="0"/>
              <a:t>Classical definition of a critical section:</a:t>
            </a:r>
          </a:p>
          <a:p>
            <a:pPr marL="0" indent="0" algn="ctr">
              <a:buNone/>
            </a:pPr>
            <a:r>
              <a:rPr lang="en-US" i="1" dirty="0" smtClean="0"/>
              <a:t>“A piece of </a:t>
            </a:r>
            <a:r>
              <a:rPr lang="en-US" i="1" dirty="0"/>
              <a:t>code that accesses a shared </a:t>
            </a:r>
            <a:r>
              <a:rPr lang="en-US" i="1" dirty="0" smtClean="0"/>
              <a:t>resource </a:t>
            </a:r>
            <a:r>
              <a:rPr lang="en-US" i="1" dirty="0"/>
              <a:t>that must </a:t>
            </a:r>
            <a:r>
              <a:rPr lang="en-US" i="1" dirty="0" smtClean="0"/>
              <a:t>not </a:t>
            </a:r>
            <a:r>
              <a:rPr lang="en-US" i="1" dirty="0"/>
              <a:t>be concurrently accessed by more than one thread of execution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Two problems</a:t>
            </a:r>
            <a:endParaRPr lang="en-US" dirty="0" smtClean="0"/>
          </a:p>
          <a:p>
            <a:pPr lvl="1"/>
            <a:r>
              <a:rPr lang="en-US" dirty="0" smtClean="0"/>
              <a:t>Code was not designed for concurrency</a:t>
            </a:r>
          </a:p>
          <a:p>
            <a:pPr lvl="1"/>
            <a:r>
              <a:rPr lang="en-US" dirty="0" smtClean="0"/>
              <a:t>Shared resource (data) does not support concurrent access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6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37379" cy="13917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Race conditions lead to errors when sections of code are </a:t>
            </a:r>
            <a:r>
              <a:rPr lang="en-US" sz="2400" dirty="0" smtClean="0">
                <a:solidFill>
                  <a:schemeClr val="accent1"/>
                </a:solidFill>
              </a:rPr>
              <a:t>interleaved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57137" y="5793504"/>
            <a:ext cx="23054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Interleaved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42257" y="2991931"/>
            <a:ext cx="1335194" cy="2712041"/>
            <a:chOff x="1155818" y="2026187"/>
            <a:chExt cx="1335194" cy="2712041"/>
          </a:xfrm>
        </p:grpSpPr>
        <p:sp>
          <p:nvSpPr>
            <p:cNvPr id="7" name="Rectangle 6"/>
            <p:cNvSpPr/>
            <p:nvPr/>
          </p:nvSpPr>
          <p:spPr>
            <a:xfrm>
              <a:off x="1155818" y="239004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8" name="Straight Arrow Connector 7"/>
            <p:cNvCxnSpPr>
              <a:endCxn id="7" idx="0"/>
            </p:cNvCxnSpPr>
            <p:nvPr/>
          </p:nvCxnSpPr>
          <p:spPr>
            <a:xfrm flipH="1">
              <a:off x="1515338" y="2026187"/>
              <a:ext cx="4351" cy="36385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2"/>
              <a:endCxn id="12" idx="0"/>
            </p:cNvCxnSpPr>
            <p:nvPr/>
          </p:nvCxnSpPr>
          <p:spPr>
            <a:xfrm>
              <a:off x="1515338" y="2638410"/>
              <a:ext cx="2572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2"/>
              <a:endCxn id="13" idx="0"/>
            </p:cNvCxnSpPr>
            <p:nvPr/>
          </p:nvCxnSpPr>
          <p:spPr>
            <a:xfrm flipH="1">
              <a:off x="1517909" y="3342502"/>
              <a:ext cx="1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510154" y="4047133"/>
              <a:ext cx="0" cy="691095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58390" y="3094136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58389" y="3798228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71973" y="2742090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67410" y="3446182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67410" y="415027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124359" y="2026187"/>
              <a:ext cx="1" cy="72315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2"/>
              <a:endCxn id="15" idx="0"/>
            </p:cNvCxnSpPr>
            <p:nvPr/>
          </p:nvCxnSpPr>
          <p:spPr>
            <a:xfrm flipH="1">
              <a:off x="2126930" y="2990456"/>
              <a:ext cx="4563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  <a:endCxn id="16" idx="0"/>
            </p:cNvCxnSpPr>
            <p:nvPr/>
          </p:nvCxnSpPr>
          <p:spPr>
            <a:xfrm>
              <a:off x="2126930" y="3694548"/>
              <a:ext cx="0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2"/>
            </p:cNvCxnSpPr>
            <p:nvPr/>
          </p:nvCxnSpPr>
          <p:spPr>
            <a:xfrm flipH="1">
              <a:off x="2126138" y="4398640"/>
              <a:ext cx="792" cy="33864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94746" y="1600200"/>
            <a:ext cx="3937379" cy="139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These errors can be prevented by ensuring code executes </a:t>
            </a:r>
            <a:r>
              <a:rPr lang="en-US" sz="2400" dirty="0" smtClean="0">
                <a:solidFill>
                  <a:schemeClr val="accent1"/>
                </a:solidFill>
              </a:rPr>
              <a:t>atomically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1513" y="5808892"/>
            <a:ext cx="36631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Non-Interleaved (Atomic)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5142" y="2997371"/>
            <a:ext cx="721611" cy="2718230"/>
            <a:chOff x="3806641" y="2019052"/>
            <a:chExt cx="721611" cy="2718230"/>
          </a:xfrm>
        </p:grpSpPr>
        <p:cxnSp>
          <p:nvCxnSpPr>
            <p:cNvPr id="46" name="Straight Arrow Connector 45"/>
            <p:cNvCxnSpPr>
              <a:endCxn id="49" idx="0"/>
            </p:cNvCxnSpPr>
            <p:nvPr/>
          </p:nvCxnSpPr>
          <p:spPr>
            <a:xfrm flipH="1">
              <a:off x="4166161" y="2019052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51" idx="2"/>
            </p:cNvCxnSpPr>
            <p:nvPr/>
          </p:nvCxnSpPr>
          <p:spPr>
            <a:xfrm>
              <a:off x="4168732" y="3207303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3806641" y="2399754"/>
              <a:ext cx="721611" cy="807549"/>
              <a:chOff x="2779246" y="2392620"/>
              <a:chExt cx="721611" cy="80754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672628" y="2999948"/>
            <a:ext cx="721611" cy="2718230"/>
            <a:chOff x="6884265" y="2021629"/>
            <a:chExt cx="721611" cy="2718230"/>
          </a:xfrm>
        </p:grpSpPr>
        <p:cxnSp>
          <p:nvCxnSpPr>
            <p:cNvPr id="40" name="Straight Arrow Connector 39"/>
            <p:cNvCxnSpPr>
              <a:endCxn id="43" idx="0"/>
            </p:cNvCxnSpPr>
            <p:nvPr/>
          </p:nvCxnSpPr>
          <p:spPr>
            <a:xfrm flipH="1">
              <a:off x="7243785" y="2021629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5" idx="2"/>
            </p:cNvCxnSpPr>
            <p:nvPr/>
          </p:nvCxnSpPr>
          <p:spPr>
            <a:xfrm>
              <a:off x="7246356" y="3209880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6884265" y="2402331"/>
              <a:ext cx="721611" cy="807549"/>
              <a:chOff x="2779246" y="2392620"/>
              <a:chExt cx="721611" cy="8075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7024894" y="2997371"/>
            <a:ext cx="721611" cy="2718230"/>
            <a:chOff x="6294657" y="2019052"/>
            <a:chExt cx="721611" cy="2718230"/>
          </a:xfrm>
        </p:grpSpPr>
        <p:cxnSp>
          <p:nvCxnSpPr>
            <p:cNvPr id="34" name="Straight Arrow Connector 33"/>
            <p:cNvCxnSpPr>
              <a:endCxn id="37" idx="0"/>
            </p:cNvCxnSpPr>
            <p:nvPr/>
          </p:nvCxnSpPr>
          <p:spPr>
            <a:xfrm>
              <a:off x="6654177" y="2019052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9" idx="2"/>
            </p:cNvCxnSpPr>
            <p:nvPr/>
          </p:nvCxnSpPr>
          <p:spPr>
            <a:xfrm>
              <a:off x="6656748" y="4132801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6294657" y="3325252"/>
              <a:ext cx="721611" cy="807549"/>
              <a:chOff x="2779246" y="2392620"/>
              <a:chExt cx="721611" cy="80754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352878" y="2999947"/>
            <a:ext cx="721611" cy="2718230"/>
            <a:chOff x="4420805" y="2021628"/>
            <a:chExt cx="721611" cy="2718230"/>
          </a:xfrm>
        </p:grpSpPr>
        <p:cxnSp>
          <p:nvCxnSpPr>
            <p:cNvPr id="28" name="Straight Arrow Connector 27"/>
            <p:cNvCxnSpPr>
              <a:endCxn id="31" idx="0"/>
            </p:cNvCxnSpPr>
            <p:nvPr/>
          </p:nvCxnSpPr>
          <p:spPr>
            <a:xfrm>
              <a:off x="4780325" y="2021628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33" idx="2"/>
            </p:cNvCxnSpPr>
            <p:nvPr/>
          </p:nvCxnSpPr>
          <p:spPr>
            <a:xfrm>
              <a:off x="4782896" y="4135377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4420805" y="3327828"/>
              <a:ext cx="721611" cy="807549"/>
              <a:chOff x="2779246" y="2392620"/>
              <a:chExt cx="721611" cy="807549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>
          <a:xfrm flipH="1">
            <a:off x="6563435" y="2924884"/>
            <a:ext cx="10330" cy="279299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990000" y="2999947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(a)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23644" y="2999947"/>
            <a:ext cx="447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(b)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9560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55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Mutexes</a:t>
            </a:r>
            <a:r>
              <a:rPr lang="en-US" dirty="0" smtClean="0"/>
              <a:t> for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3125"/>
          </a:xfrm>
        </p:spPr>
        <p:txBody>
          <a:bodyPr>
            <a:normAutofit/>
          </a:bodyPr>
          <a:lstStyle/>
          <a:p>
            <a:r>
              <a:rPr lang="en-US" dirty="0" smtClean="0"/>
              <a:t>Mutual exclusion lock (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r>
              <a:rPr lang="en-US" dirty="0" smtClean="0"/>
              <a:t>) is a construct that can enforce atomicity in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6645" y="3138985"/>
            <a:ext cx="2884228" cy="3344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 =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mutex_create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// do some stuff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mutex_unlock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89830" y="3873735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03745" y="3498489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mutex_lock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(m)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20828" y="4157954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62598" y="4280565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392043" y="4508632"/>
            <a:ext cx="249405" cy="862279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>
            <a:solidFill>
              <a:srgbClr val="3C4B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00172" y="4238883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38177" y="5446022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28460" y="5624433"/>
            <a:ext cx="101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62598" y="4742229"/>
            <a:ext cx="1295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85914E"/>
                </a:solidFill>
                <a:latin typeface="Courier New"/>
                <a:cs typeface="Courier New"/>
              </a:rPr>
              <a:t>unlock(m)</a:t>
            </a:r>
            <a:endParaRPr lang="en-US" sz="1600" dirty="0">
              <a:solidFill>
                <a:srgbClr val="85914E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40504" y="4275218"/>
            <a:ext cx="0" cy="66455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33557" y="4750275"/>
            <a:ext cx="8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blocked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59791" y="2848103"/>
            <a:ext cx="1148170" cy="3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354" y="2851900"/>
            <a:ext cx="1158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733876" y="3280785"/>
            <a:ext cx="0" cy="47707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06022" y="3280785"/>
            <a:ext cx="2" cy="88652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00355" y="5011647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31353" y="5295866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35568" y="5413189"/>
            <a:ext cx="0" cy="90801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85247" y="5717718"/>
            <a:ext cx="0" cy="62219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99993" y="4326731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73515" y="5736427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62598" y="5401168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  <p:bldP spid="18" grpId="0"/>
      <p:bldP spid="50" grpId="0"/>
      <p:bldP spid="51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the Bank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2" y="2297149"/>
            <a:ext cx="4128448" cy="3620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account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mutex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balance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deposit(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sum)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balance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balance + sum;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m.unlock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55551" y="1767385"/>
            <a:ext cx="3142037" cy="4626591"/>
            <a:chOff x="1439950" y="3663198"/>
            <a:chExt cx="1981459" cy="286548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797393" y="3673695"/>
              <a:ext cx="1" cy="28741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2"/>
            </p:cNvCxnSpPr>
            <p:nvPr/>
          </p:nvCxnSpPr>
          <p:spPr>
            <a:xfrm>
              <a:off x="1797394" y="5085646"/>
              <a:ext cx="0" cy="1443033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2" idx="0"/>
            </p:cNvCxnSpPr>
            <p:nvPr/>
          </p:nvCxnSpPr>
          <p:spPr>
            <a:xfrm>
              <a:off x="3062292" y="3663198"/>
              <a:ext cx="0" cy="65622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13" idx="2"/>
            </p:cNvCxnSpPr>
            <p:nvPr/>
          </p:nvCxnSpPr>
          <p:spPr>
            <a:xfrm>
              <a:off x="3062292" y="6161718"/>
              <a:ext cx="1674" cy="36694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440554" y="3988581"/>
              <a:ext cx="713679" cy="167941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40554" y="4917705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05452" y="4319418"/>
              <a:ext cx="713679" cy="907724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05452" y="5993777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4" name="Straight Arrow Connector 13"/>
            <p:cNvCxnSpPr>
              <a:stCxn id="11" idx="3"/>
            </p:cNvCxnSpPr>
            <p:nvPr/>
          </p:nvCxnSpPr>
          <p:spPr>
            <a:xfrm>
              <a:off x="2154233" y="5001676"/>
              <a:ext cx="511534" cy="11000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dot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39950" y="4172230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39950" y="4420722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39950" y="4669214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06522" y="524421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06522" y="5494068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06522" y="574392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869624" y="1357952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78051" y="138422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20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2015"/>
          </a:xfrm>
        </p:spPr>
        <p:txBody>
          <a:bodyPr>
            <a:normAutofit/>
          </a:bodyPr>
          <a:lstStyle/>
          <a:p>
            <a:r>
              <a:rPr lang="en-US" dirty="0" smtClean="0"/>
              <a:t>Typically, developers don’t write their own locking-primitives</a:t>
            </a:r>
          </a:p>
          <a:p>
            <a:pPr lvl="1"/>
            <a:r>
              <a:rPr lang="en-US" dirty="0" smtClean="0"/>
              <a:t>You use an API from the OS or a library</a:t>
            </a:r>
          </a:p>
          <a:p>
            <a:r>
              <a:rPr lang="en-US" dirty="0" smtClean="0"/>
              <a:t>Why don’t people write their own locks?</a:t>
            </a:r>
          </a:p>
          <a:p>
            <a:pPr lvl="1"/>
            <a:r>
              <a:rPr lang="en-US" dirty="0" smtClean="0"/>
              <a:t>Much more complicated than they at-first appear</a:t>
            </a:r>
          </a:p>
          <a:p>
            <a:pPr lvl="1"/>
            <a:r>
              <a:rPr lang="en-US" dirty="0" smtClean="0"/>
              <a:t>Very, very difficult to get correct</a:t>
            </a:r>
          </a:p>
          <a:p>
            <a:pPr lvl="1"/>
            <a:r>
              <a:rPr lang="en-US" dirty="0" smtClean="0"/>
              <a:t>May require access to privileged instructions</a:t>
            </a:r>
          </a:p>
          <a:p>
            <a:pPr lvl="1"/>
            <a:r>
              <a:rPr lang="en-US" dirty="0" smtClean="0"/>
              <a:t>May require specific assembly instructions</a:t>
            </a:r>
          </a:p>
          <a:p>
            <a:pPr lvl="2"/>
            <a:r>
              <a:rPr lang="en-US" dirty="0" smtClean="0"/>
              <a:t>Instruction architecture dependent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on a Single-CPU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19266"/>
            <a:ext cx="8229600" cy="2707399"/>
          </a:xfrm>
        </p:spPr>
        <p:txBody>
          <a:bodyPr/>
          <a:lstStyle/>
          <a:p>
            <a:r>
              <a:rPr lang="en-US" dirty="0" smtClean="0"/>
              <a:t>On a single-CPU system, the only preemption mechanism is interrupts</a:t>
            </a:r>
          </a:p>
          <a:p>
            <a:pPr lvl="1"/>
            <a:r>
              <a:rPr lang="en-US" dirty="0" smtClean="0"/>
              <a:t>If interrupts are disabled, the currently executing code is guaranteed to be atomic</a:t>
            </a:r>
          </a:p>
          <a:p>
            <a:r>
              <a:rPr lang="en-US" dirty="0" smtClean="0"/>
              <a:t>This system is </a:t>
            </a:r>
            <a:r>
              <a:rPr lang="en-US" i="1" dirty="0" smtClean="0"/>
              <a:t>concurrent</a:t>
            </a:r>
            <a:r>
              <a:rPr lang="en-US" dirty="0" smtClean="0"/>
              <a:t>, but not </a:t>
            </a:r>
            <a:r>
              <a:rPr lang="en-US" i="1" dirty="0" smtClean="0"/>
              <a:t>parallel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90" y="1958454"/>
            <a:ext cx="4114800" cy="212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lock_acquire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lock * lock)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(&amp;lock-&gt;semaphore);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lock-&gt;holder = </a:t>
            </a:r>
            <a:r>
              <a:rPr lang="en-US" sz="2000" dirty="0" err="1" smtClean="0"/>
              <a:t>thread_current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67109" y="1376150"/>
            <a:ext cx="5017827" cy="2707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semaphore * </a:t>
            </a:r>
            <a:r>
              <a:rPr lang="en-US" sz="2000" dirty="0" err="1" smtClean="0"/>
              <a:t>sema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>
                <a:solidFill>
                  <a:schemeClr val="accent1"/>
                </a:solidFill>
              </a:rPr>
              <a:t>enum</a:t>
            </a:r>
            <a:r>
              <a:rPr lang="en-US" sz="2000" dirty="0" smtClean="0"/>
              <a:t>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 = </a:t>
            </a:r>
            <a:r>
              <a:rPr lang="en-US" sz="2000" dirty="0" err="1" smtClean="0"/>
              <a:t>intr_disable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chemeClr val="accent1"/>
                </a:solidFill>
              </a:rPr>
              <a:t>while</a:t>
            </a:r>
            <a:r>
              <a:rPr lang="en-US" sz="2000" dirty="0" smtClean="0"/>
              <a:t> (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 == </a:t>
            </a:r>
            <a:r>
              <a:rPr lang="en-US" sz="2000" dirty="0" smtClean="0">
                <a:solidFill>
                  <a:schemeClr val="accent4"/>
                </a:solidFill>
              </a:rPr>
              <a:t>0</a:t>
            </a:r>
            <a:r>
              <a:rPr lang="en-US" sz="2000" dirty="0" smtClean="0"/>
              <a:t>) { </a:t>
            </a:r>
            <a:r>
              <a:rPr lang="en-US" sz="2000" dirty="0" smtClean="0">
                <a:solidFill>
                  <a:schemeClr val="accent3"/>
                </a:solidFill>
              </a:rPr>
              <a:t>/* wait */ </a:t>
            </a: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-&gt;value--;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(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5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Multiple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598"/>
            <a:ext cx="8229600" cy="2173406"/>
          </a:xfrm>
        </p:spPr>
        <p:txBody>
          <a:bodyPr/>
          <a:lstStyle/>
          <a:p>
            <a:r>
              <a:rPr lang="en-US" dirty="0" smtClean="0"/>
              <a:t>In a multi-CPU (SMP) system, two or more threads may execute in </a:t>
            </a:r>
            <a:r>
              <a:rPr lang="en-US" i="1" dirty="0" smtClean="0"/>
              <a:t>parallel</a:t>
            </a:r>
          </a:p>
          <a:p>
            <a:pPr lvl="1"/>
            <a:r>
              <a:rPr lang="en-US" dirty="0" smtClean="0"/>
              <a:t>Data can be read or written by parallel threads, even if interrupts are disabled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7524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566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566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66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566" y="4396883"/>
            <a:ext cx="1940276" cy="40011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1 - Thread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05573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04615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04615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04615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04615" y="4396883"/>
            <a:ext cx="1940276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2 - Thread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6" name="Slide Number Placeholder 3"/>
          <p:cNvSpPr txBox="1">
            <a:spLocks/>
          </p:cNvSpPr>
          <p:nvPr/>
        </p:nvSpPr>
        <p:spPr>
          <a:xfrm>
            <a:off x="655415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8" name="Right Arrow 47"/>
          <p:cNvSpPr/>
          <p:nvPr/>
        </p:nvSpPr>
        <p:spPr>
          <a:xfrm>
            <a:off x="177362" y="4785767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4915411" y="4785767"/>
            <a:ext cx="489204" cy="484632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151185" y="3612310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243922" y="3695352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232 L -5.55556E-7 0.1143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139 L 3.88889E-6 0.1134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586552"/>
            <a:ext cx="8918813" cy="4643651"/>
          </a:xfrm>
        </p:spPr>
        <p:txBody>
          <a:bodyPr>
            <a:normAutofit/>
          </a:bodyPr>
          <a:lstStyle/>
          <a:p>
            <a:r>
              <a:rPr lang="en-US" dirty="0" smtClean="0"/>
              <a:t>Modern CPUs have atomic instruction(s)</a:t>
            </a:r>
          </a:p>
          <a:p>
            <a:pPr lvl="1"/>
            <a:r>
              <a:rPr lang="en-US" dirty="0" smtClean="0"/>
              <a:t>Enable you to build high-level synchronized objects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 The </a:t>
            </a:r>
            <a:r>
              <a:rPr lang="en-US" dirty="0" smtClean="0">
                <a:solidFill>
                  <a:schemeClr val="accent1"/>
                </a:solidFill>
              </a:rPr>
              <a:t>lock</a:t>
            </a:r>
            <a:r>
              <a:rPr lang="en-US" dirty="0" smtClean="0"/>
              <a:t> prefix makes an instruction atomic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increment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decrement</a:t>
            </a:r>
          </a:p>
          <a:p>
            <a:pPr lvl="2"/>
            <a:r>
              <a:rPr lang="en-US" dirty="0" smtClean="0"/>
              <a:t>Only legal with some instructions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 is guaranteed to be atomic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 </a:t>
            </a:r>
            <a:r>
              <a:rPr lang="en-US" dirty="0" smtClean="0">
                <a:solidFill>
                  <a:schemeClr val="accent3"/>
                </a:solidFill>
              </a:rPr>
              <a:t>; swap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r>
              <a:rPr lang="en-US" dirty="0" smtClean="0">
                <a:solidFill>
                  <a:schemeClr val="accent3"/>
                </a:solidFill>
              </a:rPr>
              <a:t> and the value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of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83290"/>
            <a:ext cx="8229600" cy="1642873"/>
          </a:xfrm>
        </p:spPr>
        <p:txBody>
          <a:bodyPr/>
          <a:lstStyle/>
          <a:p>
            <a:r>
              <a:rPr lang="en-US" dirty="0" smtClean="0"/>
              <a:t>Atomicity ensures that each </a:t>
            </a:r>
            <a:r>
              <a:rPr lang="en-US" dirty="0" err="1" smtClean="0"/>
              <a:t>xchg</a:t>
            </a:r>
            <a:r>
              <a:rPr lang="en-US" dirty="0" smtClean="0"/>
              <a:t> occurs before or after </a:t>
            </a:r>
            <a:r>
              <a:rPr lang="en-US" dirty="0" err="1" smtClean="0"/>
              <a:t>xchgs</a:t>
            </a:r>
            <a:r>
              <a:rPr lang="en-US" dirty="0" smtClean="0"/>
              <a:t> from other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8388" y="1911886"/>
            <a:ext cx="3878268" cy="2160897"/>
            <a:chOff x="4751382" y="2531759"/>
            <a:chExt cx="3878268" cy="216089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751382" y="2531759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2">
                <a:alpha val="39000"/>
              </a:schemeClr>
            </a:solidFill>
            <a:ln w="12700" cap="flat" cmpd="sng">
              <a:solidFill>
                <a:schemeClr val="accent2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5128" y="2892398"/>
              <a:ext cx="788229" cy="1040129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672548" y="2844903"/>
              <a:ext cx="788229" cy="866711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15888" y="2849489"/>
              <a:ext cx="722543" cy="133486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88275" y="3382265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8235" y="3379044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30292" y="4265436"/>
              <a:ext cx="3320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Illegal execution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1791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1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76882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2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1876" y="2567374"/>
              <a:ext cx="9829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memory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874261" y="342086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660736" y="341002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322331" y="3401519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22331" y="3433480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020537" y="3417407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660382" y="3419983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397561" y="1357954"/>
            <a:ext cx="2353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Non-Atomic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4786686" y="1911886"/>
            <a:ext cx="3878268" cy="2160897"/>
            <a:chOff x="392107" y="2419041"/>
            <a:chExt cx="3878268" cy="2160897"/>
          </a:xfrm>
        </p:grpSpPr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392107" y="2419041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3">
                <a:alpha val="35000"/>
              </a:schemeClr>
            </a:solidFill>
            <a:ln w="12700" cap="flat" cmpd="sng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80224" y="2521519"/>
              <a:ext cx="3593453" cy="2000530"/>
              <a:chOff x="580224" y="2521519"/>
              <a:chExt cx="3593453" cy="200053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80234" y="2978046"/>
                <a:ext cx="788229" cy="104012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: 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349114" y="2910028"/>
                <a:ext cx="788229" cy="89778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: 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1</a:t>
                </a:r>
                <a:endParaRPr lang="en-US" sz="14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73219" y="347504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704640" y="346469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21715" y="4183495"/>
                <a:ext cx="1734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Legal execution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61191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1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386282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2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001658" y="2813819"/>
                <a:ext cx="722543" cy="1334864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97619" y="2521519"/>
                <a:ext cx="9829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memory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580224" y="3514533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9105" y="3497054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000814" y="3384812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706619" y="350559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367869" y="351530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996251" y="3615689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5890183" y="1357953"/>
            <a:ext cx="172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081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Spin Lock with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3" y="1613849"/>
            <a:ext cx="2763671" cy="3879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test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spin_lock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spin_unlock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0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85"/>
          <a:stretch/>
        </p:blipFill>
        <p:spPr>
          <a:xfrm>
            <a:off x="3352617" y="1337737"/>
            <a:ext cx="3419628" cy="4283337"/>
          </a:xfrm>
          <a:prstGeom prst="rect">
            <a:avLst/>
          </a:prstGeom>
        </p:spPr>
      </p:pic>
      <p:pic>
        <p:nvPicPr>
          <p:cNvPr id="6" name="Picture 5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9"/>
          <a:stretch/>
        </p:blipFill>
        <p:spPr>
          <a:xfrm>
            <a:off x="3352617" y="1331600"/>
            <a:ext cx="3419628" cy="2738993"/>
          </a:xfrm>
          <a:prstGeom prst="rect">
            <a:avLst/>
          </a:prstGeom>
        </p:spPr>
      </p:pic>
      <p:pic>
        <p:nvPicPr>
          <p:cNvPr id="7" name="Picture 6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26"/>
          <a:stretch/>
        </p:blipFill>
        <p:spPr>
          <a:xfrm>
            <a:off x="3352617" y="1331600"/>
            <a:ext cx="3419628" cy="248651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70127" y="2150795"/>
            <a:ext cx="1307238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0127" y="3060827"/>
            <a:ext cx="2002722" cy="523220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CPUs 0 and 2 both try to lock, but cannot.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pic>
        <p:nvPicPr>
          <p:cNvPr id="10" name="Picture 9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46"/>
          <a:stretch/>
        </p:blipFill>
        <p:spPr>
          <a:xfrm>
            <a:off x="3352617" y="1331600"/>
            <a:ext cx="3419628" cy="11629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69522" y="3841009"/>
            <a:ext cx="1451144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unlocks.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68916" y="4634745"/>
            <a:ext cx="1908950" cy="95410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0 locks, simply because it requested it </a:t>
            </a:r>
            <a:r>
              <a:rPr lang="en-US" sz="1400" i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slightly</a:t>
            </a:r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 before CPU 2. 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531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Well-Behaved </a:t>
            </a:r>
            <a:r>
              <a:rPr lang="en-US" dirty="0" err="1" smtClean="0"/>
              <a:t>Mutexes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1600200"/>
            <a:ext cx="8775510" cy="4525963"/>
          </a:xfrm>
        </p:spPr>
        <p:txBody>
          <a:bodyPr/>
          <a:lstStyle/>
          <a:p>
            <a:r>
              <a:rPr lang="en-US" dirty="0" smtClean="0"/>
              <a:t>Textbooks refer to the </a:t>
            </a:r>
            <a:r>
              <a:rPr lang="en-US" dirty="0" smtClean="0">
                <a:solidFill>
                  <a:schemeClr val="accent1"/>
                </a:solidFill>
              </a:rPr>
              <a:t>Mutual Exclusion Problem</a:t>
            </a:r>
          </a:p>
          <a:p>
            <a:pPr lvl="1"/>
            <a:r>
              <a:rPr lang="en-US" dirty="0" smtClean="0"/>
              <a:t>Design a lock mechanism that guarantees the following properties: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Mutual exclusion</a:t>
            </a:r>
            <a:r>
              <a:rPr lang="en-US" dirty="0" smtClean="0"/>
              <a:t>: only one process may hold the lock at a time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Progress</a:t>
            </a:r>
            <a:r>
              <a:rPr lang="en-US" dirty="0" smtClean="0"/>
              <a:t>: the decision about which process gets the lock next cannot be postponed indefinitely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Bounded waiting</a:t>
            </a:r>
            <a:r>
              <a:rPr lang="en-US" dirty="0" smtClean="0"/>
              <a:t>: if all lockers unlock, no process can wait forever to get the lock</a:t>
            </a:r>
          </a:p>
          <a:p>
            <a:pPr marL="971550" lvl="1" indent="-457200"/>
            <a:r>
              <a:rPr lang="en-US" dirty="0" smtClean="0"/>
              <a:t>A </a:t>
            </a:r>
            <a:r>
              <a:rPr lang="en-US" dirty="0" err="1" smtClean="0"/>
              <a:t>mutex</a:t>
            </a:r>
            <a:r>
              <a:rPr lang="en-US" dirty="0" smtClean="0"/>
              <a:t> having these properties is </a:t>
            </a:r>
            <a:r>
              <a:rPr lang="en-US" dirty="0" smtClean="0">
                <a:solidFill>
                  <a:schemeClr val="accent3"/>
                </a:solidFill>
              </a:rPr>
              <a:t>well-behaved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mutex_lock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 * m) {</a:t>
            </a:r>
          </a:p>
          <a:p>
            <a:pPr marL="457200"/>
            <a:r>
              <a:rPr lang="en-US" sz="1600" b="1" dirty="0" err="1" smtClean="0">
                <a:latin typeface="Courier New"/>
                <a:cs typeface="Courier New"/>
              </a:rPr>
              <a:t>spin_lock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 (!m-&gt;locked){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1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{	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latin typeface="Courier New"/>
                <a:cs typeface="Courier New"/>
              </a:rPr>
              <a:t>waitlist.add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current_process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914400" lvl="4"/>
            <a:r>
              <a:rPr lang="en-US" sz="1600" b="1" dirty="0" smtClean="0">
                <a:latin typeface="Courier New"/>
                <a:cs typeface="Courier New"/>
              </a:rPr>
              <a:t>yield();</a:t>
            </a:r>
          </a:p>
          <a:p>
            <a:pPr marL="914400" lvl="4"/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wake up here when the mutex is acquired</a:t>
            </a:r>
            <a:endParaRPr lang="en-US" sz="1600" b="1" dirty="0">
              <a:solidFill>
                <a:schemeClr val="accent3"/>
              </a:solidFill>
              <a:latin typeface="Courier New"/>
              <a:cs typeface="Courier New"/>
            </a:endParaRP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36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latin typeface="Courier New"/>
                <a:cs typeface="Courier New"/>
              </a:rPr>
              <a:t>mutex_unlock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mutex</a:t>
            </a:r>
            <a:r>
              <a:rPr lang="en-US" sz="1600" b="1" dirty="0">
                <a:latin typeface="Courier New"/>
                <a:cs typeface="Courier New"/>
              </a:rPr>
              <a:t> * m) {</a:t>
            </a:r>
          </a:p>
          <a:p>
            <a:pPr lvl="1"/>
            <a:r>
              <a:rPr lang="en-US" sz="1600" b="1" dirty="0" err="1">
                <a:latin typeface="Courier New"/>
                <a:cs typeface="Courier New"/>
              </a:rPr>
              <a:t>spin_lock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lvl="1"/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>
                <a:latin typeface="Courier New"/>
                <a:cs typeface="Courier New"/>
              </a:rPr>
              <a:t> (m-&gt;</a:t>
            </a:r>
            <a:r>
              <a:rPr lang="en-US" sz="1600" b="1" dirty="0" err="1">
                <a:latin typeface="Courier New"/>
                <a:cs typeface="Courier New"/>
              </a:rPr>
              <a:t>waitlist.empty</a:t>
            </a:r>
            <a:r>
              <a:rPr lang="en-US" sz="1600" b="1" dirty="0">
                <a:latin typeface="Courier New"/>
                <a:cs typeface="Courier New"/>
              </a:rPr>
              <a:t>()) {</a:t>
            </a:r>
          </a:p>
          <a:p>
            <a:pPr lvl="2"/>
            <a:r>
              <a:rPr lang="en-US" sz="1600" b="1" dirty="0">
                <a:latin typeface="Courier New"/>
                <a:cs typeface="Courier New"/>
              </a:rPr>
              <a:t>m-&gt;locked = </a:t>
            </a:r>
            <a:r>
              <a:rPr lang="en-US" sz="1600" b="1" dirty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>
                <a:latin typeface="Courier New"/>
                <a:cs typeface="Courier New"/>
              </a:rPr>
              <a:t>;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spin_unlock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>
                <a:latin typeface="Courier New"/>
                <a:cs typeface="Courier New"/>
              </a:rPr>
              <a:t>} </a:t>
            </a:r>
            <a:r>
              <a:rPr lang="en-US" sz="1600" b="1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>
                <a:latin typeface="Courier New"/>
                <a:cs typeface="Courier New"/>
              </a:rPr>
              <a:t> {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next_thread</a:t>
            </a:r>
            <a:r>
              <a:rPr lang="en-US" sz="1600" b="1" dirty="0">
                <a:latin typeface="Courier New"/>
                <a:cs typeface="Courier New"/>
              </a:rPr>
              <a:t> = m-&gt;</a:t>
            </a:r>
            <a:r>
              <a:rPr lang="en-US" sz="1600" b="1" dirty="0" err="1">
                <a:latin typeface="Courier New"/>
                <a:cs typeface="Courier New"/>
              </a:rPr>
              <a:t>waitlist.pop_from_head</a:t>
            </a:r>
            <a:r>
              <a:rPr lang="en-US" sz="1600" b="1" dirty="0">
                <a:latin typeface="Courier New"/>
                <a:cs typeface="Courier New"/>
              </a:rPr>
              <a:t>();</a:t>
            </a:r>
          </a:p>
          <a:p>
            <a:pPr lvl="2"/>
            <a:r>
              <a:rPr lang="en-US" sz="1600" b="1" dirty="0" err="1">
                <a:latin typeface="Courier New"/>
                <a:cs typeface="Courier New"/>
              </a:rPr>
              <a:t>spin_unlock</a:t>
            </a:r>
            <a:r>
              <a:rPr lang="en-US" sz="1600" b="1" dirty="0">
                <a:latin typeface="Courier New"/>
                <a:cs typeface="Courier New"/>
              </a:rPr>
              <a:t>(&amp;m-&gt;spinlock);</a:t>
            </a:r>
          </a:p>
          <a:p>
            <a:pPr lvl="2"/>
            <a:r>
              <a:rPr lang="en-US" sz="1600" b="1" dirty="0">
                <a:latin typeface="Courier New"/>
                <a:cs typeface="Courier New"/>
              </a:rPr>
              <a:t>wake(</a:t>
            </a:r>
            <a:r>
              <a:rPr lang="en-US" sz="1600" b="1" dirty="0" err="1">
                <a:latin typeface="Courier New"/>
                <a:cs typeface="Courier New"/>
              </a:rPr>
              <a:t>next_thread</a:t>
            </a:r>
            <a:r>
              <a:rPr lang="en-US" sz="1600" b="1" dirty="0">
                <a:latin typeface="Courier New"/>
                <a:cs typeface="Courier New"/>
              </a:rPr>
              <a:t>);</a:t>
            </a:r>
          </a:p>
          <a:p>
            <a:pPr marL="457200" lvl="2"/>
            <a:r>
              <a:rPr lang="en-US" sz="1600" b="1" dirty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>
                <a:latin typeface="Courier New"/>
                <a:cs typeface="Courier New"/>
              </a:rPr>
              <a:t>}</a:t>
            </a:r>
          </a:p>
          <a:p>
            <a:pPr marL="0" lvl="1"/>
            <a:endParaRPr lang="en-US" sz="1600" b="1" dirty="0" smtClean="0">
              <a:latin typeface="Courier New"/>
              <a:cs typeface="Courier New"/>
            </a:endParaRP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7549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3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Sometimes, literature on locks refers to </a:t>
            </a:r>
            <a:r>
              <a:rPr lang="en-US" i="1" dirty="0" smtClean="0"/>
              <a:t>compare and swap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CAS</a:t>
            </a:r>
            <a:r>
              <a:rPr lang="en-US" dirty="0" smtClean="0"/>
              <a:t>) instructions</a:t>
            </a:r>
          </a:p>
          <a:p>
            <a:pPr lvl="1"/>
            <a:r>
              <a:rPr lang="en-US" dirty="0" smtClean="0"/>
              <a:t>CAS instructions combine an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chemeClr val="accent1"/>
                </a:solidFill>
              </a:rPr>
              <a:t>test</a:t>
            </a:r>
          </a:p>
          <a:p>
            <a:r>
              <a:rPr lang="en-US" dirty="0" smtClean="0"/>
              <a:t>On x86, known as </a:t>
            </a:r>
            <a:r>
              <a:rPr lang="en-US" i="1" dirty="0" smtClean="0"/>
              <a:t>compare and exchange</a:t>
            </a:r>
          </a:p>
          <a:p>
            <a:pPr marL="800100" lvl="2" indent="0">
              <a:buNone/>
            </a:pPr>
            <a:r>
              <a:rPr lang="en-US" dirty="0" err="1">
                <a:solidFill>
                  <a:schemeClr val="tx2"/>
                </a:solidFill>
              </a:rPr>
              <a:t>spin_lock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spinlock</a:t>
            </a:r>
          </a:p>
          <a:p>
            <a:pPr marL="801688" lvl="3" indent="-342900"/>
            <a:r>
              <a:rPr lang="en-US" sz="2800" dirty="0" err="1" smtClean="0"/>
              <a:t>cmpxchg</a:t>
            </a:r>
            <a:r>
              <a:rPr lang="en-US" sz="2800" dirty="0" smtClean="0"/>
              <a:t> compares </a:t>
            </a:r>
            <a:r>
              <a:rPr lang="en-US" sz="2800" dirty="0" err="1" smtClean="0"/>
              <a:t>eax</a:t>
            </a:r>
            <a:r>
              <a:rPr lang="en-US" sz="2800" dirty="0" smtClean="0"/>
              <a:t> and the value of </a:t>
            </a:r>
            <a:r>
              <a:rPr lang="en-US" sz="2800" dirty="0" err="1" smtClean="0"/>
              <a:t>lock_addr</a:t>
            </a:r>
            <a:endParaRPr lang="en-US" sz="2800" dirty="0" smtClean="0"/>
          </a:p>
          <a:p>
            <a:pPr marL="801688" lvl="3" indent="-342900"/>
            <a:r>
              <a:rPr lang="en-US" sz="2800" dirty="0" smtClean="0"/>
              <a:t>If </a:t>
            </a:r>
            <a:r>
              <a:rPr lang="en-US" sz="2800" dirty="0" err="1" smtClean="0"/>
              <a:t>eax</a:t>
            </a:r>
            <a:r>
              <a:rPr lang="en-US" sz="2800" dirty="0" smtClean="0"/>
              <a:t> ==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], swap </a:t>
            </a:r>
            <a:r>
              <a:rPr lang="en-US" sz="2800" dirty="0" err="1" smtClean="0"/>
              <a:t>ecx</a:t>
            </a:r>
            <a:r>
              <a:rPr lang="en-US" sz="2800" dirty="0" smtClean="0"/>
              <a:t> and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Price of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488"/>
            <a:ext cx="8229600" cy="5107675"/>
          </a:xfrm>
        </p:spPr>
        <p:txBody>
          <a:bodyPr/>
          <a:lstStyle/>
          <a:p>
            <a:r>
              <a:rPr lang="en-US" dirty="0" smtClean="0"/>
              <a:t>Atomic operations are very expensive on a multi-core system</a:t>
            </a:r>
          </a:p>
          <a:p>
            <a:pPr lvl="1"/>
            <a:r>
              <a:rPr lang="en-US" dirty="0" smtClean="0"/>
              <a:t>Caches must be flushed</a:t>
            </a:r>
          </a:p>
          <a:p>
            <a:pPr lvl="2"/>
            <a:r>
              <a:rPr lang="en-US" dirty="0" smtClean="0"/>
              <a:t>CPU cores may see different values for the same variable if they have out-of-date caches</a:t>
            </a:r>
          </a:p>
          <a:p>
            <a:pPr lvl="2"/>
            <a:r>
              <a:rPr lang="en-US" dirty="0" smtClean="0"/>
              <a:t>Cache flush can be forced using a </a:t>
            </a:r>
            <a:r>
              <a:rPr lang="en-US" dirty="0" smtClean="0">
                <a:solidFill>
                  <a:schemeClr val="accent1"/>
                </a:solidFill>
              </a:rPr>
              <a:t>memory fence </a:t>
            </a:r>
            <a:r>
              <a:rPr lang="en-US" dirty="0" smtClean="0"/>
              <a:t>(sometimes called a </a:t>
            </a:r>
            <a:r>
              <a:rPr lang="en-US" dirty="0" smtClean="0">
                <a:solidFill>
                  <a:schemeClr val="accent1"/>
                </a:solidFill>
              </a:rPr>
              <a:t>memory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Memory bus must be locked</a:t>
            </a:r>
          </a:p>
          <a:p>
            <a:pPr lvl="2"/>
            <a:r>
              <a:rPr lang="en-US" dirty="0" smtClean="0"/>
              <a:t>No concurrent reading or writing</a:t>
            </a:r>
          </a:p>
          <a:p>
            <a:pPr lvl="1"/>
            <a:r>
              <a:rPr lang="en-US" dirty="0" smtClean="0"/>
              <a:t>Other CPUs may stall</a:t>
            </a:r>
          </a:p>
          <a:p>
            <a:pPr lvl="2"/>
            <a:r>
              <a:rPr lang="en-US" dirty="0" smtClean="0"/>
              <a:t>May block on the memory bus or atomic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vs.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execution on a single-core system: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Parallel execution on a dual-core system: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1504" y="2575670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51205"/>
              </p:ext>
            </p:extLst>
          </p:nvPr>
        </p:nvGraphicFramePr>
        <p:xfrm>
          <a:off x="2534399" y="2621412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546673" y="3228013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63984" y="3306610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2081" y="5644954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2</a:t>
            </a:r>
            <a:endParaRPr lang="en-US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91855"/>
              </p:ext>
            </p:extLst>
          </p:nvPr>
        </p:nvGraphicFramePr>
        <p:xfrm>
          <a:off x="2624976" y="5690696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637250" y="6297297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561" y="6375894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91935" y="5000727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085235"/>
              </p:ext>
            </p:extLst>
          </p:nvPr>
        </p:nvGraphicFramePr>
        <p:xfrm>
          <a:off x="2624830" y="5046469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3" y="1600200"/>
            <a:ext cx="8536675" cy="4525963"/>
          </a:xfrm>
        </p:spPr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is perhaps the most common type of lock</a:t>
            </a:r>
          </a:p>
          <a:p>
            <a:r>
              <a:rPr lang="en-US" dirty="0" smtClean="0"/>
              <a:t>But there are several other common types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Semaphore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Read/write lock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Condition variable</a:t>
            </a:r>
          </a:p>
          <a:p>
            <a:pPr lvl="2"/>
            <a:r>
              <a:rPr lang="en-US" dirty="0" smtClean="0"/>
              <a:t>Used to build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600200"/>
            <a:ext cx="8980227" cy="4525963"/>
          </a:xfrm>
        </p:spPr>
        <p:txBody>
          <a:bodyPr/>
          <a:lstStyle/>
          <a:p>
            <a:r>
              <a:rPr lang="en-US" dirty="0" smtClean="0"/>
              <a:t>Generalization of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Invented by 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Associated with a positive integer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May be locked by up to </a:t>
            </a:r>
            <a:r>
              <a:rPr lang="en-US" i="1" dirty="0" smtClean="0"/>
              <a:t>N</a:t>
            </a:r>
            <a:r>
              <a:rPr lang="en-US" dirty="0" smtClean="0"/>
              <a:t> concurrent threads</a:t>
            </a:r>
          </a:p>
          <a:p>
            <a:r>
              <a:rPr lang="en-US" dirty="0" smtClean="0"/>
              <a:t>Semaphore methods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wait() – if </a:t>
            </a:r>
            <a:r>
              <a:rPr lang="en-US" i="1" dirty="0" smtClean="0"/>
              <a:t>N </a:t>
            </a:r>
            <a:r>
              <a:rPr lang="en-US" dirty="0" smtClean="0"/>
              <a:t>&gt; 0, </a:t>
            </a:r>
            <a:r>
              <a:rPr lang="en-US" i="1" dirty="0" smtClean="0"/>
              <a:t>N</a:t>
            </a:r>
            <a:r>
              <a:rPr lang="en-US" dirty="0" smtClean="0"/>
              <a:t>--; else sleep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signal() – if waiting threads &gt; 0, wake one up; else </a:t>
            </a:r>
            <a:r>
              <a:rPr lang="en-US" i="1" dirty="0" smtClean="0"/>
              <a:t>N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Bounded Buffer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598089" cy="19004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Canonical example of semaphore usage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produce</a:t>
            </a:r>
            <a:r>
              <a:rPr lang="en-US" dirty="0" smtClean="0"/>
              <a:t> items, add items to a list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consume</a:t>
            </a:r>
            <a:r>
              <a:rPr lang="en-US" dirty="0" smtClean="0"/>
              <a:t> items, remove items from the list</a:t>
            </a:r>
          </a:p>
          <a:p>
            <a:pPr lvl="1"/>
            <a:r>
              <a:rPr lang="en-US" b="1" dirty="0" smtClean="0"/>
              <a:t>Size of the list is bounded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5" y="355541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semaphore_bounded_buffer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m</a:t>
            </a:r>
          </a:p>
          <a:p>
            <a:r>
              <a:rPr lang="en-US" sz="1600" dirty="0">
                <a:latin typeface="Courier New"/>
                <a:cs typeface="Courier New"/>
              </a:rPr>
              <a:t>  list      buffer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S_space</a:t>
            </a:r>
            <a:r>
              <a:rPr lang="en-US" sz="1600" dirty="0">
                <a:latin typeface="Courier New"/>
                <a:cs typeface="Courier New"/>
              </a:rPr>
              <a:t> = semaphore(N)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S_items</a:t>
            </a:r>
            <a:r>
              <a:rPr lang="en-US" sz="1600" dirty="0">
                <a:latin typeface="Courier New"/>
                <a:cs typeface="Courier New"/>
              </a:rPr>
              <a:t> = semaphore(0)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S_space.wait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S_items.signal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4313" y="4887591"/>
            <a:ext cx="42996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get():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S_items.wait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S_space.signal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50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Bounded Buffer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724870"/>
              </p:ext>
            </p:extLst>
          </p:nvPr>
        </p:nvGraphicFramePr>
        <p:xfrm>
          <a:off x="334373" y="1600200"/>
          <a:ext cx="3036627" cy="34017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32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382930"/>
              </p:ext>
            </p:extLst>
          </p:nvPr>
        </p:nvGraphicFramePr>
        <p:xfrm>
          <a:off x="4799466" y="1602474"/>
          <a:ext cx="4085228" cy="33994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21307"/>
                <a:gridCol w="1021307"/>
                <a:gridCol w="1021307"/>
                <a:gridCol w="1021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809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get()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02158" y="2668137"/>
            <a:ext cx="0" cy="263401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14367" y="3062927"/>
            <a:ext cx="0" cy="22392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26576" y="4910921"/>
            <a:ext cx="0" cy="39123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38785" y="4560627"/>
            <a:ext cx="0" cy="7415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338785" y="1999397"/>
            <a:ext cx="0" cy="224505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26576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1437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0215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6" y="239518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27549" y="4286533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5790" y="467208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1197" y="277959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7201873" y="3475034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17660" y="2354239"/>
            <a:ext cx="4053385" cy="3548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17660" y="3083400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17660" y="4230307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013" y="2709080"/>
            <a:ext cx="4067032" cy="3743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10832" y="3455160"/>
            <a:ext cx="4067032" cy="7751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012" y="4602067"/>
            <a:ext cx="4073851" cy="413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24479" y="5015552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8" y="2354239"/>
            <a:ext cx="1856095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856096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65947"/>
            <a:ext cx="2893324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2893325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7" y="3113964"/>
            <a:ext cx="4068905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371000" y="4244454"/>
            <a:ext cx="4899543" cy="13320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0997" y="4485564"/>
            <a:ext cx="4899546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797189"/>
            <a:ext cx="4053237" cy="11373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7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600200"/>
            <a:ext cx="8952932" cy="4525963"/>
          </a:xfrm>
        </p:spPr>
        <p:txBody>
          <a:bodyPr/>
          <a:lstStyle/>
          <a:p>
            <a:r>
              <a:rPr lang="en-US" dirty="0" smtClean="0"/>
              <a:t>Sometimes known as a </a:t>
            </a:r>
            <a:r>
              <a:rPr lang="en-US" dirty="0" smtClean="0">
                <a:solidFill>
                  <a:schemeClr val="accent1"/>
                </a:solidFill>
              </a:rPr>
              <a:t>shared 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b="1" dirty="0" smtClean="0"/>
              <a:t>Many threads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read lock </a:t>
            </a:r>
            <a:r>
              <a:rPr lang="en-US" dirty="0" smtClean="0"/>
              <a:t>in parallel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/>
              <a:t>one thread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write lock </a:t>
            </a:r>
            <a:r>
              <a:rPr lang="en-US" dirty="0" smtClean="0"/>
              <a:t>at a time</a:t>
            </a:r>
          </a:p>
          <a:p>
            <a:pPr lvl="2"/>
            <a:r>
              <a:rPr lang="en-US" dirty="0" smtClean="0"/>
              <a:t>Write lock cannot be acquired until all read locks are released</a:t>
            </a:r>
          </a:p>
          <a:p>
            <a:pPr lvl="2"/>
            <a:r>
              <a:rPr lang="en-US" dirty="0" smtClean="0"/>
              <a:t>New read locks cannot be acquired if a writer is waiting</a:t>
            </a:r>
          </a:p>
          <a:p>
            <a:r>
              <a:rPr lang="en-US" dirty="0" smtClean="0"/>
              <a:t>Ideal for cases were updates to shared data are rare</a:t>
            </a:r>
          </a:p>
          <a:p>
            <a:pPr lvl="1"/>
            <a:r>
              <a:rPr lang="en-US" dirty="0" smtClean="0"/>
              <a:t>Permits maximum read parallelization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Read/Write Lock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673811"/>
              </p:ext>
            </p:extLst>
          </p:nvPr>
        </p:nvGraphicFramePr>
        <p:xfrm>
          <a:off x="334373" y="1600200"/>
          <a:ext cx="3036627" cy="459330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093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6277"/>
              </p:ext>
            </p:extLst>
          </p:nvPr>
        </p:nvGraphicFramePr>
        <p:xfrm>
          <a:off x="4799466" y="1602474"/>
          <a:ext cx="3634850" cy="459102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  <a:gridCol w="12692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88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63578" y="5719549"/>
            <a:ext cx="0" cy="75631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3733" y="4214458"/>
            <a:ext cx="0" cy="2261405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15640" y="5358880"/>
            <a:ext cx="0" cy="1116983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17904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2145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7039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7" y="239575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91242" y="3910153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1242" y="353107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82142" y="27687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93201" y="3475034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368135" y="2685340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70418" y="379720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21450" y="306292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08817" y="4594250"/>
            <a:ext cx="9087" cy="43729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215588" y="4987120"/>
            <a:ext cx="249405" cy="70172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5358" y="4691771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5358" y="43126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29907" y="5478650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9907" y="5099572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82142" y="5865694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04441" y="62133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804441" y="2354239"/>
            <a:ext cx="3629947" cy="35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04441" y="3062927"/>
            <a:ext cx="3629947" cy="388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04441" y="3867498"/>
            <a:ext cx="3629947" cy="34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441" y="2709081"/>
            <a:ext cx="3642168" cy="345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04441" y="3451220"/>
            <a:ext cx="3648276" cy="4162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441" y="42144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04441" y="46236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804441" y="5003348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04441" y="5412494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804441" y="58041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00558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9" y="2354239"/>
            <a:ext cx="1909749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909751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59693"/>
            <a:ext cx="3152632" cy="1017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3152633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9" y="3113964"/>
            <a:ext cx="4573869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1000" y="5238325"/>
            <a:ext cx="4437817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387755"/>
            <a:ext cx="4417589" cy="18588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371001" y="3475034"/>
            <a:ext cx="1909747" cy="1128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70998" y="3724346"/>
            <a:ext cx="1909750" cy="899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371000" y="3884965"/>
            <a:ext cx="3152630" cy="11461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70998" y="4108757"/>
            <a:ext cx="3152632" cy="1057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207629" y="4652181"/>
            <a:ext cx="2073120" cy="107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07629" y="5658134"/>
            <a:ext cx="2073119" cy="614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370997" y="5011075"/>
            <a:ext cx="4380931" cy="14145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3082927" y="4795812"/>
            <a:ext cx="249405" cy="862322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4" grpId="0" animBg="1"/>
      <p:bldP spid="85" grpId="0" animBg="1"/>
      <p:bldP spid="86" grpId="0" animBg="1"/>
      <p:bldP spid="62" grpId="0" animBg="1"/>
      <p:bldP spid="7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0"/>
            <a:ext cx="8229600" cy="1143000"/>
          </a:xfrm>
        </p:spPr>
        <p:txBody>
          <a:bodyPr/>
          <a:lstStyle/>
          <a:p>
            <a:r>
              <a:rPr lang="en-US" dirty="0" smtClean="0"/>
              <a:t>When is a Semaphore Not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6838"/>
            <a:ext cx="8229600" cy="15716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case, semaphores are not sufficient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weight</a:t>
            </a:r>
            <a:r>
              <a:rPr lang="en-US" dirty="0" smtClean="0"/>
              <a:t> is an unknown parameter</a:t>
            </a:r>
          </a:p>
          <a:p>
            <a:pPr lvl="1"/>
            <a:r>
              <a:rPr lang="en-US" dirty="0" smtClean="0"/>
              <a:t>After each </a:t>
            </a:r>
            <a:r>
              <a:rPr lang="en-US" dirty="0" smtClean="0">
                <a:solidFill>
                  <a:schemeClr val="accent1"/>
                </a:solidFill>
              </a:rPr>
              <a:t>put()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4"/>
                </a:solidFill>
              </a:rPr>
              <a:t>totalweight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must be checked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97910"/>
            <a:ext cx="54856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latin typeface="Courier New"/>
                <a:cs typeface="Courier New"/>
              </a:rPr>
              <a:t> (1):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yield()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4413" y="1063266"/>
            <a:ext cx="4210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357688" y="2666263"/>
            <a:ext cx="466725" cy="212407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5072063" y="2788075"/>
            <a:ext cx="3867149" cy="1880449"/>
          </a:xfrm>
          <a:prstGeom prst="wedgeRectCallout">
            <a:avLst>
              <a:gd name="adj1" fmla="val -55582"/>
              <a:gd name="adj2" fmla="val -322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guarantee the condition will be satisfied when this thread wakes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Lots of useless looping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8"/>
            <a:ext cx="8367713" cy="5472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Construct for managing control flow amongst competing threads</a:t>
            </a:r>
          </a:p>
          <a:p>
            <a:pPr lvl="1"/>
            <a:r>
              <a:rPr lang="en-US" dirty="0" smtClean="0"/>
              <a:t>Each condition variable is associated with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Threads that cannot run yet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for some condition to become satisfied</a:t>
            </a:r>
          </a:p>
          <a:p>
            <a:pPr lvl="1"/>
            <a:r>
              <a:rPr lang="en-US" dirty="0" smtClean="0"/>
              <a:t>When the condition is satisfied, some other thread can </a:t>
            </a:r>
            <a:r>
              <a:rPr lang="en-US" dirty="0" smtClean="0">
                <a:solidFill>
                  <a:schemeClr val="accent1"/>
                </a:solidFill>
              </a:rPr>
              <a:t>signal() </a:t>
            </a:r>
            <a:r>
              <a:rPr lang="en-US" dirty="0" smtClean="0"/>
              <a:t>to the waiting thread(s)</a:t>
            </a:r>
          </a:p>
          <a:p>
            <a:r>
              <a:rPr lang="en-US" b="1" dirty="0" smtClean="0"/>
              <a:t>Condition variables are not locks</a:t>
            </a:r>
          </a:p>
          <a:p>
            <a:pPr lvl="1"/>
            <a:r>
              <a:rPr lang="en-US" dirty="0" smtClean="0"/>
              <a:t>They are control-flow managers</a:t>
            </a:r>
          </a:p>
          <a:p>
            <a:pPr lvl="1"/>
            <a:r>
              <a:rPr lang="en-US" dirty="0" smtClean="0"/>
              <a:t>Some APIs combine the </a:t>
            </a:r>
            <a:r>
              <a:rPr lang="en-US" dirty="0" err="1" smtClean="0"/>
              <a:t>mutex</a:t>
            </a:r>
            <a:r>
              <a:rPr lang="en-US" dirty="0" smtClean="0"/>
              <a:t> and the condition variable, which makes things slightly easier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123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 Variable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50280"/>
            <a:ext cx="548562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condition c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</a:t>
            </a:r>
            <a:r>
              <a:rPr lang="en-US" sz="1600" dirty="0" smtClean="0">
                <a:latin typeface="Courier New"/>
                <a:cs typeface="Courier New"/>
              </a:rPr>
              <a:t>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6763" y="1015636"/>
            <a:ext cx="4457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&gt;=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c.signal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 smtClean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538646" y="4333835"/>
            <a:ext cx="3903199" cy="1482232"/>
          </a:xfrm>
          <a:prstGeom prst="wedgeRectCallout">
            <a:avLst>
              <a:gd name="adj1" fmla="val -115533"/>
              <a:gd name="adj2" fmla="val -8590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wait() unlocks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and blocks the 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wait() returns,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locked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538647" y="3321218"/>
            <a:ext cx="3903199" cy="904875"/>
          </a:xfrm>
          <a:prstGeom prst="wedgeRectCallout">
            <a:avLst>
              <a:gd name="adj1" fmla="val 137"/>
              <a:gd name="adj2" fmla="val -12303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signal() hands the locked </a:t>
            </a:r>
            <a:r>
              <a:rPr lang="en-US" sz="2400" dirty="0" err="1" smtClean="0"/>
              <a:t>mutex</a:t>
            </a:r>
            <a:r>
              <a:rPr lang="en-US" sz="2400" dirty="0" smtClean="0"/>
              <a:t> to a waiting thread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2413" y="5862630"/>
            <a:ext cx="8782050" cy="919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essence, we have built a construct of the form:</a:t>
            </a:r>
          </a:p>
          <a:p>
            <a:pPr marL="457200" lvl="1" indent="0">
              <a:buNone/>
            </a:pPr>
            <a:r>
              <a:rPr lang="en-US" dirty="0" err="1" smtClean="0"/>
              <a:t>wait_until</a:t>
            </a:r>
            <a:r>
              <a:rPr lang="en-US" dirty="0" smtClean="0"/>
              <a:t>(</a:t>
            </a:r>
            <a:r>
              <a:rPr lang="en-US" dirty="0" err="1" smtClean="0"/>
              <a:t>totalweight</a:t>
            </a:r>
            <a:r>
              <a:rPr lang="en-US" dirty="0" smtClean="0"/>
              <a:t> &gt;= weight)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9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7" name="Picture 3" descr="D:\Classes\5600\assets\CPU-Scaling-640x6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5" y="-8976"/>
            <a:ext cx="6909534" cy="687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7159861" y="327546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3">
              <a:lumMod val="75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Transistors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7159861" y="2670411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tx2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Clock Speed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7159861" y="3771330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Power Draw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7159861" y="4865425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/Clock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35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22"/>
            <a:ext cx="8229600" cy="1143000"/>
          </a:xfrm>
        </p:spPr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54"/>
            <a:ext cx="8229600" cy="55292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textbooks refer to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r>
              <a:rPr lang="en-US" dirty="0" smtClean="0"/>
              <a:t> when they discuss synchronization</a:t>
            </a:r>
          </a:p>
          <a:p>
            <a:pPr lvl="1"/>
            <a:r>
              <a:rPr lang="en-US" dirty="0" smtClean="0"/>
              <a:t>A monitor is just a combination of a </a:t>
            </a:r>
            <a:r>
              <a:rPr lang="en-US" dirty="0" err="1" smtClean="0"/>
              <a:t>mutex</a:t>
            </a:r>
            <a:r>
              <a:rPr lang="en-US" dirty="0" smtClean="0"/>
              <a:t> and a condition variable</a:t>
            </a:r>
          </a:p>
          <a:p>
            <a:r>
              <a:rPr lang="en-US" dirty="0" smtClean="0"/>
              <a:t>There is no API that gives you a monitor</a:t>
            </a:r>
          </a:p>
          <a:p>
            <a:pPr lvl="1"/>
            <a:r>
              <a:rPr lang="en-US" dirty="0" smtClean="0"/>
              <a:t>You </a:t>
            </a:r>
            <a:r>
              <a:rPr lang="en-US" b="1" i="1" dirty="0" smtClean="0"/>
              <a:t>use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/>
              <a:t> </a:t>
            </a:r>
            <a:r>
              <a:rPr lang="en-US" dirty="0" smtClean="0"/>
              <a:t>and condition variables</a:t>
            </a:r>
          </a:p>
          <a:p>
            <a:pPr lvl="1"/>
            <a:r>
              <a:rPr lang="en-US" dirty="0" smtClean="0"/>
              <a:t>You have to </a:t>
            </a:r>
            <a:r>
              <a:rPr lang="en-US" b="1" i="1" dirty="0" smtClean="0"/>
              <a:t>write</a:t>
            </a:r>
            <a:r>
              <a:rPr lang="en-US" dirty="0" smtClean="0"/>
              <a:t> your own monitors</a:t>
            </a:r>
          </a:p>
          <a:p>
            <a:pPr lvl="2"/>
            <a:r>
              <a:rPr lang="en-US" dirty="0" smtClean="0"/>
              <a:t>In OO design, you typically make some user-defined object a monitor if it is shared between threads</a:t>
            </a:r>
          </a:p>
          <a:p>
            <a:r>
              <a:rPr lang="en-US" dirty="0" smtClean="0"/>
              <a:t>Monitors enforce mutual exclusion</a:t>
            </a:r>
          </a:p>
          <a:p>
            <a:pPr lvl="1"/>
            <a:r>
              <a:rPr lang="en-US" dirty="0" smtClean="0"/>
              <a:t>Only one thread may access an instance of a monitor at any given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synchronized</a:t>
            </a:r>
            <a:r>
              <a:rPr lang="en-US" dirty="0" smtClean="0"/>
              <a:t> keyword in Java is a simple monitor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1913"/>
            <a:ext cx="8229600" cy="1143000"/>
          </a:xfrm>
        </p:spPr>
        <p:txBody>
          <a:bodyPr/>
          <a:lstStyle/>
          <a:p>
            <a:r>
              <a:rPr lang="en-US" dirty="0" smtClean="0"/>
              <a:t>Be Careful When Writing Monitors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434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89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-=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item.weight</a:t>
            </a:r>
            <a:endParaRPr lang="en-US" sz="1600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8762" y="993440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Code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2365" y="993440"/>
            <a:ext cx="2071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Modified Code</a:t>
            </a:r>
            <a:endParaRPr lang="en-US" sz="2400" b="1" dirty="0"/>
          </a:p>
        </p:txBody>
      </p:sp>
      <p:sp>
        <p:nvSpPr>
          <p:cNvPr id="10" name="Rectangular Callout 9"/>
          <p:cNvSpPr/>
          <p:nvPr/>
        </p:nvSpPr>
        <p:spPr>
          <a:xfrm>
            <a:off x="4618828" y="4174074"/>
            <a:ext cx="4305316" cy="904875"/>
          </a:xfrm>
          <a:prstGeom prst="wedgeRectCallout">
            <a:avLst>
              <a:gd name="adj1" fmla="val 8323"/>
              <a:gd name="adj2" fmla="val 13696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Incorrect!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not locked at this point in the code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24360" y="1062038"/>
            <a:ext cx="0" cy="565604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76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Synchronization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020" y="1900171"/>
            <a:ext cx="46346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pthread_rwlock_tryrdlock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6478" y="1899345"/>
            <a:ext cx="40455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 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(&amp;c);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NULL, &lt;value&gt;);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sem_getvalue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&amp;value);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0768" y="1438506"/>
            <a:ext cx="101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Mutex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85655" y="1438506"/>
            <a:ext cx="255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Condition Variable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8024" y="3940274"/>
            <a:ext cx="231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Read/Write Lock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9767" y="3940273"/>
            <a:ext cx="248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POSIX Semaphore</a:t>
            </a:r>
          </a:p>
        </p:txBody>
      </p:sp>
    </p:spTree>
    <p:extLst>
      <p:ext uri="{BB962C8B-B14F-4D97-AF65-F5344CB8AC3E}">
        <p14:creationId xmlns:p14="http://schemas.microsoft.com/office/powerpoint/2010/main" val="28152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78" y="285750"/>
            <a:ext cx="8229600" cy="13573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Layers</a:t>
            </a:r>
            <a:br>
              <a:rPr lang="en-US" dirty="0" smtClean="0"/>
            </a:br>
            <a:r>
              <a:rPr lang="en-US" dirty="0" smtClean="0"/>
              <a:t>of 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69962"/>
              </p:ext>
            </p:extLst>
          </p:nvPr>
        </p:nvGraphicFramePr>
        <p:xfrm>
          <a:off x="2552700" y="138113"/>
          <a:ext cx="6205541" cy="180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3"/>
                <a:gridCol w="2371727"/>
                <a:gridCol w="2266951"/>
              </a:tblGrid>
              <a:tr h="18097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537291"/>
              </p:ext>
            </p:extLst>
          </p:nvPr>
        </p:nvGraphicFramePr>
        <p:xfrm>
          <a:off x="451282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18454" y="4791063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16116" y="6462713"/>
            <a:ext cx="0" cy="2881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16116" y="2848259"/>
            <a:ext cx="0" cy="202377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31739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31739" y="3787964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15211" y="5430991"/>
            <a:ext cx="0" cy="48470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162514"/>
              </p:ext>
            </p:extLst>
          </p:nvPr>
        </p:nvGraphicFramePr>
        <p:xfrm>
          <a:off x="3370688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>
            <a:off x="3937860" y="4781538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35522" y="6148388"/>
            <a:ext cx="0" cy="5929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35522" y="2838734"/>
            <a:ext cx="0" cy="101188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951145" y="2838734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51145" y="3778439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50885" y="5186334"/>
            <a:ext cx="0" cy="376916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011619" y="4116838"/>
            <a:ext cx="245996" cy="45040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graphicFrame>
        <p:nvGraphicFramePr>
          <p:cNvPr id="5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099776"/>
              </p:ext>
            </p:extLst>
          </p:nvPr>
        </p:nvGraphicFramePr>
        <p:xfrm>
          <a:off x="6280590" y="248811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Freeform 52"/>
          <p:cNvSpPr/>
          <p:nvPr/>
        </p:nvSpPr>
        <p:spPr>
          <a:xfrm>
            <a:off x="5017850" y="4786300"/>
            <a:ext cx="245996" cy="42046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54549" y="382884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6754549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7934770" y="379273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7934770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6882283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059472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ular Callout 81"/>
          <p:cNvSpPr/>
          <p:nvPr/>
        </p:nvSpPr>
        <p:spPr>
          <a:xfrm>
            <a:off x="6569539" y="5989939"/>
            <a:ext cx="1861457" cy="783771"/>
          </a:xfrm>
          <a:prstGeom prst="wedgeRectCallout">
            <a:avLst>
              <a:gd name="adj1" fmla="val -7920"/>
              <a:gd name="adj2" fmla="val -11603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Deadlock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55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3" grpId="0" animBg="1"/>
      <p:bldP spid="61" grpId="0" animBg="1"/>
      <p:bldP spid="77" grpId="0" animBg="1"/>
      <p:bldP spid="78" grpId="0" animBg="1"/>
      <p:bldP spid="79" grpId="0" animBg="1"/>
      <p:bldP spid="8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Deadlocks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15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Four classic conditions for deadlock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Mutual exclusion: resources can be exclusively held by one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Hold and wait: A process holding a resource can block, waiting for another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preemption: one process cannot force another to give up a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Circular wait: given conditions 1-3, if there is a </a:t>
            </a:r>
            <a:r>
              <a:rPr lang="en-US" dirty="0" smtClean="0">
                <a:solidFill>
                  <a:schemeClr val="accent1"/>
                </a:solidFill>
              </a:rPr>
              <a:t>circular wait </a:t>
            </a:r>
            <a:r>
              <a:rPr lang="en-US" dirty="0" smtClean="0"/>
              <a:t>then there is potential for deadlock</a:t>
            </a:r>
          </a:p>
          <a:p>
            <a:pPr marL="571500" indent="-514350"/>
            <a:r>
              <a:rPr lang="en-US" dirty="0" smtClean="0"/>
              <a:t>One more issue: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dirty="0" smtClean="0"/>
              <a:t>Buggy programming: programmer forgets to release one or more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338" y="1600200"/>
            <a:ext cx="5605461" cy="3014663"/>
          </a:xfrm>
        </p:spPr>
        <p:txBody>
          <a:bodyPr/>
          <a:lstStyle/>
          <a:p>
            <a:r>
              <a:rPr lang="en-US" dirty="0" smtClean="0"/>
              <a:t>Simple example of circular waiting</a:t>
            </a:r>
          </a:p>
          <a:p>
            <a:pPr lvl="1"/>
            <a:r>
              <a:rPr lang="en-US" dirty="0" smtClean="0"/>
              <a:t>Thread 1 holds lock </a:t>
            </a:r>
            <a:r>
              <a:rPr lang="en-US" i="1" dirty="0" smtClean="0"/>
              <a:t>a</a:t>
            </a:r>
            <a:r>
              <a:rPr lang="en-US" dirty="0" smtClean="0"/>
              <a:t>, waits on lock </a:t>
            </a:r>
            <a:r>
              <a:rPr lang="en-US" i="1" dirty="0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Thread 2 holds lock </a:t>
            </a:r>
            <a:r>
              <a:rPr lang="en-US" i="1" dirty="0" smtClean="0"/>
              <a:t>b</a:t>
            </a:r>
            <a:r>
              <a:rPr lang="en-US" dirty="0" smtClean="0"/>
              <a:t>, waits on lock </a:t>
            </a:r>
            <a:r>
              <a:rPr lang="en-US" i="1" dirty="0" smtClean="0"/>
              <a:t>a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28169"/>
              </p:ext>
            </p:extLst>
          </p:nvPr>
        </p:nvGraphicFramePr>
        <p:xfrm>
          <a:off x="308415" y="201186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782374" y="335259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82374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62595" y="331648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62595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10108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87297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329114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A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6605589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B</a:t>
            </a:r>
            <a:endParaRPr lang="en-US" sz="2000" dirty="0"/>
          </a:p>
        </p:txBody>
      </p:sp>
      <p:cxnSp>
        <p:nvCxnSpPr>
          <p:cNvPr id="15" name="Elbow Connector 14"/>
          <p:cNvCxnSpPr>
            <a:stCxn id="12" idx="2"/>
            <a:endCxn id="13" idx="2"/>
          </p:cNvCxnSpPr>
          <p:nvPr/>
        </p:nvCxnSpPr>
        <p:spPr>
          <a:xfrm rot="16200000" flipH="1">
            <a:off x="6105526" y="4658324"/>
            <a:ext cx="12700" cy="2276475"/>
          </a:xfrm>
          <a:prstGeom prst="bentConnector3">
            <a:avLst>
              <a:gd name="adj1" fmla="val 2925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0"/>
            <a:endCxn id="12" idx="0"/>
          </p:cNvCxnSpPr>
          <p:nvPr/>
        </p:nvCxnSpPr>
        <p:spPr>
          <a:xfrm rot="16200000" flipV="1">
            <a:off x="6105527" y="4109023"/>
            <a:ext cx="12700" cy="2276475"/>
          </a:xfrm>
          <a:prstGeom prst="bentConnector3">
            <a:avLst>
              <a:gd name="adj1" fmla="val 2999969"/>
            </a:avLst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53088" y="4398533"/>
            <a:ext cx="1013611" cy="36933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3087" y="6260645"/>
            <a:ext cx="1013612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4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circular waiting can be prevented, no deadlocks can occur</a:t>
            </a:r>
          </a:p>
          <a:p>
            <a:r>
              <a:rPr lang="en-US" dirty="0" smtClean="0"/>
              <a:t>Technique to prevent circles: </a:t>
            </a:r>
            <a:r>
              <a:rPr lang="en-US" dirty="0" smtClean="0">
                <a:solidFill>
                  <a:schemeClr val="accent1"/>
                </a:solidFill>
              </a:rPr>
              <a:t>lock ranking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Locate all locks in the program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Number the locks in the order (rank) they should be acquired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assertions that trigger if a lock is acquired out-of-order</a:t>
            </a:r>
          </a:p>
          <a:p>
            <a:pPr marL="571500" indent="-514350"/>
            <a:r>
              <a:rPr lang="en-US" dirty="0" smtClean="0"/>
              <a:t>No automated way of doing this analysis</a:t>
            </a:r>
          </a:p>
          <a:p>
            <a:pPr marL="971550" lvl="1" indent="-514350"/>
            <a:r>
              <a:rPr lang="en-US" dirty="0" smtClean="0"/>
              <a:t>Requires careful programming by the developer(s)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Ranking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6212"/>
            <a:ext cx="8229600" cy="2447925"/>
          </a:xfrm>
        </p:spPr>
        <p:txBody>
          <a:bodyPr/>
          <a:lstStyle/>
          <a:p>
            <a:r>
              <a:rPr lang="en-US" dirty="0" smtClean="0"/>
              <a:t>Rank the locks</a:t>
            </a:r>
          </a:p>
          <a:p>
            <a:r>
              <a:rPr lang="en-US" dirty="0" smtClean="0"/>
              <a:t>Add assertions to enforce rank ordering</a:t>
            </a:r>
          </a:p>
          <a:p>
            <a:r>
              <a:rPr lang="en-US" dirty="0" smtClean="0"/>
              <a:t>In this case, Thread 2 assertion will fail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185678"/>
              </p:ext>
            </p:extLst>
          </p:nvPr>
        </p:nvGraphicFramePr>
        <p:xfrm>
          <a:off x="752474" y="1414463"/>
          <a:ext cx="7358063" cy="226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868"/>
                <a:gridCol w="2812215"/>
                <a:gridCol w="2687980"/>
              </a:tblGrid>
              <a:tr h="22669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#1: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#2: </a:t>
                      </a: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baseline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Ranking Doesn’t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08" y="1600200"/>
            <a:ext cx="407193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some cases, it may be impossible to rank order locks, or prevent circular waiting</a:t>
            </a:r>
          </a:p>
          <a:p>
            <a:r>
              <a:rPr lang="en-US" dirty="0" smtClean="0"/>
              <a:t>In these cases, eliminate the </a:t>
            </a:r>
            <a:r>
              <a:rPr lang="en-US" dirty="0" smtClean="0">
                <a:solidFill>
                  <a:schemeClr val="accent1"/>
                </a:solidFill>
              </a:rPr>
              <a:t>hold and wait </a:t>
            </a:r>
            <a:r>
              <a:rPr lang="en-US" dirty="0" smtClean="0"/>
              <a:t>condition using </a:t>
            </a:r>
            <a:r>
              <a:rPr lang="en-US" dirty="0" err="1" smtClean="0">
                <a:solidFill>
                  <a:schemeClr val="accent1"/>
                </a:solidFill>
              </a:rPr>
              <a:t>trylock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0863" y="6561249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67852" y="1787907"/>
            <a:ext cx="4042653" cy="954107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class 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{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  <a:endParaRPr lang="en-US" sz="1400" dirty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self)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 err="1">
                <a:latin typeface="Courier New"/>
                <a:cs typeface="Courier New"/>
              </a:rPr>
              <a:t>more_items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7852" y="1381081"/>
            <a:ext cx="26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 Thread Safe List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67852" y="3267031"/>
            <a:ext cx="2300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Safelist</a:t>
            </a:r>
            <a:r>
              <a:rPr lang="en-US" dirty="0" smtClean="0"/>
              <a:t> A, B</a:t>
            </a:r>
          </a:p>
          <a:p>
            <a:r>
              <a:rPr lang="en-US" dirty="0" smtClean="0"/>
              <a:t>Thread 1: </a:t>
            </a:r>
            <a:r>
              <a:rPr lang="en-US" dirty="0" err="1" smtClean="0"/>
              <a:t>A.append</a:t>
            </a:r>
            <a:r>
              <a:rPr lang="en-US" dirty="0" smtClean="0"/>
              <a:t>(B)</a:t>
            </a:r>
          </a:p>
          <a:p>
            <a:r>
              <a:rPr lang="en-US" dirty="0" smtClean="0"/>
              <a:t>Thread 2: </a:t>
            </a:r>
            <a:r>
              <a:rPr lang="en-US" dirty="0" err="1" smtClean="0"/>
              <a:t>B.append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7852" y="2971756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67852" y="4438606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Solution: Replace lock() with </a:t>
            </a:r>
            <a:r>
              <a:rPr lang="en-US" b="1" dirty="0" err="1" smtClean="0"/>
              <a:t>trylock</a:t>
            </a:r>
            <a:r>
              <a:rPr lang="en-US" b="1" dirty="0" smtClean="0"/>
              <a:t>()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367852" y="4818381"/>
            <a:ext cx="4666611" cy="1815882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</a:p>
          <a:p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while (true)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trylock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 == </a:t>
            </a:r>
            <a:r>
              <a:rPr lang="en-US" sz="1400" dirty="0" err="1" smtClean="0">
                <a:latin typeface="Courier New"/>
                <a:cs typeface="Courier New"/>
              </a:rPr>
              <a:t>locked_OK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break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unlock(self)</a:t>
            </a:r>
          </a:p>
          <a:p>
            <a:pPr marL="4763"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}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  // now both lists are safely locked</a:t>
            </a:r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043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Types of Locks and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CPU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8907" cy="4525963"/>
          </a:xfrm>
        </p:spPr>
        <p:txBody>
          <a:bodyPr/>
          <a:lstStyle/>
          <a:p>
            <a:r>
              <a:rPr lang="en-US" dirty="0" smtClean="0"/>
              <a:t>Increasing transistor count/clock speed</a:t>
            </a:r>
          </a:p>
          <a:p>
            <a:pPr lvl="1"/>
            <a:r>
              <a:rPr lang="en-US" dirty="0" smtClean="0"/>
              <a:t>Greater number of tasks can be executed </a:t>
            </a:r>
            <a:r>
              <a:rPr lang="en-US" dirty="0" smtClean="0">
                <a:solidFill>
                  <a:schemeClr val="accent1"/>
                </a:solidFill>
              </a:rPr>
              <a:t>concurrently</a:t>
            </a:r>
          </a:p>
          <a:p>
            <a:r>
              <a:rPr lang="en-US" dirty="0" smtClean="0"/>
              <a:t>However, clock speed increases have essentially stopped in the past few years</a:t>
            </a:r>
          </a:p>
          <a:p>
            <a:pPr lvl="1"/>
            <a:r>
              <a:rPr lang="en-US" dirty="0" smtClean="0"/>
              <a:t>Instead, more transistors = more CPU cores</a:t>
            </a:r>
          </a:p>
          <a:p>
            <a:pPr lvl="1"/>
            <a:r>
              <a:rPr lang="en-US" dirty="0" smtClean="0"/>
              <a:t>More cores = increased opportunity for </a:t>
            </a:r>
            <a:r>
              <a:rPr lang="en-US" dirty="0" smtClean="0">
                <a:solidFill>
                  <a:schemeClr val="accent1"/>
                </a:solidFill>
              </a:rPr>
              <a:t>parallelism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 exclusion (locking) solves many issues in concurrent/parallel applications</a:t>
            </a:r>
          </a:p>
          <a:p>
            <a:pPr lvl="1"/>
            <a:r>
              <a:rPr lang="en-US" dirty="0" smtClean="0"/>
              <a:t>Simple, widely available in APIs</a:t>
            </a:r>
          </a:p>
          <a:p>
            <a:pPr lvl="1"/>
            <a:r>
              <a:rPr lang="en-US" dirty="0" smtClean="0"/>
              <a:t>(Relatively) straightforward to reason about</a:t>
            </a:r>
          </a:p>
          <a:p>
            <a:r>
              <a:rPr lang="en-US" dirty="0" smtClean="0"/>
              <a:t>However, locks have drawbacks</a:t>
            </a:r>
          </a:p>
          <a:p>
            <a:pPr lvl="1"/>
            <a:r>
              <a:rPr lang="en-US" dirty="0" smtClean="0"/>
              <a:t>Priority inversion and deadlock only exist because of locks</a:t>
            </a:r>
          </a:p>
          <a:p>
            <a:pPr lvl="1"/>
            <a:r>
              <a:rPr lang="en-US" dirty="0" smtClean="0"/>
              <a:t>Locks reduce parallelism, thus hinder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possible to build data structures that are thread-safe without locks?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YES</a:t>
            </a:r>
            <a:endParaRPr lang="en-US" dirty="0" smtClean="0"/>
          </a:p>
          <a:p>
            <a:r>
              <a:rPr lang="en-US" dirty="0" smtClean="0"/>
              <a:t>Lock-free data structures</a:t>
            </a:r>
          </a:p>
          <a:p>
            <a:pPr lvl="1"/>
            <a:r>
              <a:rPr lang="en-US" dirty="0" smtClean="0"/>
              <a:t>Include no locks, but are thread safe</a:t>
            </a:r>
          </a:p>
          <a:p>
            <a:pPr lvl="1"/>
            <a:r>
              <a:rPr lang="en-US" dirty="0" smtClean="0"/>
              <a:t>However, may introduce starvation</a:t>
            </a:r>
          </a:p>
          <a:p>
            <a:pPr lvl="2"/>
            <a:r>
              <a:rPr lang="en-US" dirty="0" smtClean="0"/>
              <a:t>Due to retry loops (example in a few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0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0113"/>
          </a:xfrm>
        </p:spPr>
        <p:txBody>
          <a:bodyPr>
            <a:normAutofit/>
          </a:bodyPr>
          <a:lstStyle/>
          <a:p>
            <a:r>
              <a:rPr lang="en-US" dirty="0"/>
              <a:t>Wait-free data structures</a:t>
            </a:r>
          </a:p>
          <a:p>
            <a:pPr lvl="1"/>
            <a:r>
              <a:rPr lang="en-US" dirty="0"/>
              <a:t>Include no locks, are thread safe, and avoid </a:t>
            </a:r>
            <a:r>
              <a:rPr lang="en-US" dirty="0" smtClean="0"/>
              <a:t>starvation</a:t>
            </a:r>
          </a:p>
          <a:p>
            <a:pPr lvl="1"/>
            <a:r>
              <a:rPr lang="en-US" dirty="0" smtClean="0"/>
              <a:t>Wait-free implies lock-free</a:t>
            </a:r>
          </a:p>
          <a:p>
            <a:pPr lvl="2"/>
            <a:r>
              <a:rPr lang="en-US" dirty="0" smtClean="0"/>
              <a:t>Wait-free is much stronger than lock-free</a:t>
            </a:r>
          </a:p>
          <a:p>
            <a:r>
              <a:rPr lang="en-US" dirty="0" smtClean="0"/>
              <a:t>Wait-free structures are </a:t>
            </a:r>
            <a:r>
              <a:rPr lang="en-US" b="1" u="sng" dirty="0" smtClean="0"/>
              <a:t>very</a:t>
            </a:r>
            <a:r>
              <a:rPr lang="en-US" dirty="0" smtClean="0"/>
              <a:t> hard to implement</a:t>
            </a:r>
          </a:p>
          <a:p>
            <a:pPr lvl="1"/>
            <a:r>
              <a:rPr lang="en-US" dirty="0" smtClean="0"/>
              <a:t>Impossible to implement for many data structures</a:t>
            </a:r>
          </a:p>
          <a:p>
            <a:pPr lvl="1"/>
            <a:r>
              <a:rPr lang="en-US" dirty="0" smtClean="0"/>
              <a:t>Often restricted to a fixed number of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0"/>
            <a:ext cx="8724900" cy="4525963"/>
          </a:xfrm>
        </p:spPr>
        <p:txBody>
          <a:bodyPr/>
          <a:lstStyle/>
          <a:p>
            <a:r>
              <a:rPr lang="en-US" dirty="0" smtClean="0"/>
              <a:t>Potentially much more </a:t>
            </a:r>
            <a:r>
              <a:rPr lang="en-US" dirty="0" err="1" smtClean="0"/>
              <a:t>performant</a:t>
            </a:r>
            <a:r>
              <a:rPr lang="en-US" dirty="0" smtClean="0"/>
              <a:t> than locking</a:t>
            </a:r>
          </a:p>
          <a:p>
            <a:pPr lvl="1"/>
            <a:r>
              <a:rPr lang="en-US" dirty="0" smtClean="0"/>
              <a:t>Locks necessitate waits, context switching, CPU stalls, etc…</a:t>
            </a:r>
          </a:p>
          <a:p>
            <a:r>
              <a:rPr lang="en-US" dirty="0" smtClean="0"/>
              <a:t>Immune to thread killing</a:t>
            </a:r>
          </a:p>
          <a:p>
            <a:pPr lvl="1"/>
            <a:r>
              <a:rPr lang="en-US" dirty="0" smtClean="0"/>
              <a:t>If a thread dies while holding a lock, you are screwed</a:t>
            </a:r>
          </a:p>
          <a:p>
            <a:r>
              <a:rPr lang="en-US" dirty="0" smtClean="0"/>
              <a:t>Immune to deadlock and priority inversion</a:t>
            </a:r>
          </a:p>
          <a:p>
            <a:pPr lvl="1"/>
            <a:r>
              <a:rPr lang="en-US" dirty="0" smtClean="0"/>
              <a:t>You can’t deadlock/invert when you have no locks :)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to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few standard libraries/APIs implement these data structures</a:t>
            </a:r>
          </a:p>
          <a:p>
            <a:pPr lvl="1"/>
            <a:r>
              <a:rPr lang="en-US" dirty="0" smtClean="0"/>
              <a:t>Implementations are often platform-dependent</a:t>
            </a:r>
          </a:p>
          <a:p>
            <a:pPr lvl="1"/>
            <a:r>
              <a:rPr lang="en-US" dirty="0" smtClean="0"/>
              <a:t>Rely on low-level assembly instructions</a:t>
            </a:r>
          </a:p>
          <a:p>
            <a:pPr lvl="1"/>
            <a:r>
              <a:rPr lang="en-US" dirty="0" smtClean="0"/>
              <a:t>Many structures are very new, not widely known</a:t>
            </a:r>
          </a:p>
          <a:p>
            <a:r>
              <a:rPr lang="en-US" dirty="0" smtClean="0"/>
              <a:t>Not all data structures can be made lock-free</a:t>
            </a:r>
          </a:p>
          <a:p>
            <a:pPr lvl="1"/>
            <a:r>
              <a:rPr lang="en-US" dirty="0" smtClean="0"/>
              <a:t>For many years, nobody could figure out how to make a lock-free doubly linked list</a:t>
            </a:r>
            <a:endParaRPr lang="en-US" dirty="0"/>
          </a:p>
          <a:p>
            <a:r>
              <a:rPr lang="en-US" dirty="0" smtClean="0"/>
              <a:t>Buyer beware if implementing yourself</a:t>
            </a:r>
          </a:p>
          <a:p>
            <a:pPr lvl="1"/>
            <a:r>
              <a:rPr lang="en-US" dirty="0" smtClean="0"/>
              <a:t>Very difficult to get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9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4" idx="0"/>
            <a:endCxn id="54" idx="2"/>
          </p:cNvCxnSpPr>
          <p:nvPr/>
        </p:nvCxnSpPr>
        <p:spPr>
          <a:xfrm flipH="1" flipV="1">
            <a:off x="1584786" y="5774577"/>
            <a:ext cx="4158790" cy="36142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4" idx="0"/>
            <a:endCxn id="11" idx="2"/>
          </p:cNvCxnSpPr>
          <p:nvPr/>
        </p:nvCxnSpPr>
        <p:spPr>
          <a:xfrm flipH="1" flipV="1">
            <a:off x="2961020" y="5773987"/>
            <a:ext cx="2782556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12" idx="2"/>
          </p:cNvCxnSpPr>
          <p:nvPr/>
        </p:nvCxnSpPr>
        <p:spPr>
          <a:xfrm flipH="1" flipV="1">
            <a:off x="4367213" y="5773987"/>
            <a:ext cx="1376363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0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(divider != last)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t = divider-&gt;next-&gt;value;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divider = divider-&gt;next;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5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26" idx="2"/>
          </p:cNvCxnSpPr>
          <p:nvPr/>
        </p:nvCxnSpPr>
        <p:spPr>
          <a:xfrm flipV="1">
            <a:off x="5743576" y="5769558"/>
            <a:ext cx="1415307" cy="36644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77870" y="5207583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39895" y="5487980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  <a:endCxn id="11" idx="2"/>
          </p:cNvCxnSpPr>
          <p:nvPr/>
        </p:nvCxnSpPr>
        <p:spPr>
          <a:xfrm flipV="1">
            <a:off x="1584786" y="5773987"/>
            <a:ext cx="1376234" cy="3619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21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519238"/>
            <a:ext cx="8591549" cy="4924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enqueue</a:t>
            </a:r>
            <a:r>
              <a:rPr lang="en-US" dirty="0" smtClean="0"/>
              <a:t> thread and </a:t>
            </a:r>
            <a:r>
              <a:rPr lang="en-US" dirty="0" err="1" smtClean="0"/>
              <a:t>dequeue</a:t>
            </a:r>
            <a:r>
              <a:rPr lang="en-US" dirty="0" smtClean="0"/>
              <a:t> thread write different pointers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: last, last-&gt;next, first, first-&gt;next</a:t>
            </a:r>
          </a:p>
          <a:p>
            <a:pPr lvl="1"/>
            <a:r>
              <a:rPr lang="en-US" dirty="0" err="1" smtClean="0"/>
              <a:t>Dequeue</a:t>
            </a:r>
            <a:r>
              <a:rPr lang="en-US" dirty="0" smtClean="0"/>
              <a:t>: divider, divider-&gt;next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operations are independent of </a:t>
            </a:r>
            <a:r>
              <a:rPr lang="en-US" dirty="0" err="1" smtClean="0"/>
              <a:t>dequeue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If these pointers overlap, then no work needs to be done</a:t>
            </a:r>
          </a:p>
          <a:p>
            <a:r>
              <a:rPr lang="en-US" dirty="0" smtClean="0"/>
              <a:t>The queue always has &gt;1 nodes (starting with the dummy node)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Advanced Lock-Free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20113" cy="49482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lock-free data structures can be built using compare and swap (CAS)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true; }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can be done atomically on x86 using the </a:t>
            </a:r>
            <a:r>
              <a:rPr lang="en-US" dirty="0" err="1" smtClean="0">
                <a:solidFill>
                  <a:schemeClr val="accent1"/>
                </a:solidFill>
              </a:rPr>
              <a:t>cmpxchg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</a:t>
            </a:r>
          </a:p>
          <a:p>
            <a:r>
              <a:rPr lang="en-US" dirty="0" smtClean="0"/>
              <a:t>Many compilers have built in atomic swap functions</a:t>
            </a:r>
          </a:p>
          <a:p>
            <a:pPr lvl="1"/>
            <a:r>
              <a:rPr lang="en-US" dirty="0" smtClean="0"/>
              <a:t>GCC: </a:t>
            </a:r>
            <a:r>
              <a:rPr lang="en-US" b="1" dirty="0"/>
              <a:t>__</a:t>
            </a:r>
            <a:r>
              <a:rPr lang="en-US" b="1" dirty="0" err="1"/>
              <a:t>sync_bool_compare_and_swap</a:t>
            </a:r>
            <a:r>
              <a:rPr lang="en-US" b="1" dirty="0"/>
              <a:t>(</a:t>
            </a:r>
            <a:r>
              <a:rPr lang="en-US" b="1" dirty="0" err="1"/>
              <a:t>ptr</a:t>
            </a:r>
            <a:r>
              <a:rPr lang="en-US" b="1" dirty="0"/>
              <a:t>, </a:t>
            </a:r>
            <a:r>
              <a:rPr lang="en-US" b="1" dirty="0" err="1"/>
              <a:t>oldval</a:t>
            </a:r>
            <a:r>
              <a:rPr lang="en-US" b="1" dirty="0"/>
              <a:t>, </a:t>
            </a:r>
            <a:r>
              <a:rPr lang="en-US" b="1" dirty="0" err="1"/>
              <a:t>newval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MSVC: </a:t>
            </a:r>
            <a:r>
              <a:rPr lang="en-US" b="1" dirty="0" err="1" smtClean="0"/>
              <a:t>InterlockedCompareExchange</a:t>
            </a:r>
            <a:r>
              <a:rPr lang="en-US" b="1" dirty="0" smtClean="0"/>
              <a:t>(</a:t>
            </a:r>
            <a:r>
              <a:rPr lang="en-US" b="1" dirty="0" err="1" smtClean="0"/>
              <a:t>ptr,oldval,newval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4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07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b="1" dirty="0" smtClean="0"/>
              <a:t>Same task </a:t>
            </a:r>
            <a:r>
              <a:rPr lang="en-US" dirty="0" smtClean="0"/>
              <a:t>executes on many cores</a:t>
            </a:r>
          </a:p>
          <a:p>
            <a:pPr lvl="1"/>
            <a:r>
              <a:rPr lang="en-US" b="1" dirty="0" smtClean="0"/>
              <a:t>Different data</a:t>
            </a:r>
            <a:r>
              <a:rPr lang="en-US" dirty="0" smtClean="0"/>
              <a:t> given to each task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Task parallelism</a:t>
            </a:r>
          </a:p>
          <a:p>
            <a:pPr lvl="1"/>
            <a:r>
              <a:rPr lang="en-US" b="1" dirty="0" smtClean="0"/>
              <a:t>Different tasks </a:t>
            </a:r>
            <a:r>
              <a:rPr lang="en-US" dirty="0" smtClean="0"/>
              <a:t>execute on each core</a:t>
            </a:r>
          </a:p>
          <a:p>
            <a:pPr lvl="1"/>
            <a:r>
              <a:rPr lang="en-US" dirty="0" smtClean="0"/>
              <a:t>Example: any high-end videogame</a:t>
            </a:r>
          </a:p>
          <a:p>
            <a:pPr lvl="2"/>
            <a:r>
              <a:rPr lang="en-US" dirty="0" smtClean="0"/>
              <a:t>1 thread handles game AI</a:t>
            </a:r>
          </a:p>
          <a:p>
            <a:pPr lvl="2"/>
            <a:r>
              <a:rPr lang="en-US" dirty="0" smtClean="0"/>
              <a:t>1 thread handles physics</a:t>
            </a:r>
          </a:p>
          <a:p>
            <a:pPr lvl="2"/>
            <a:r>
              <a:rPr lang="en-US" dirty="0" smtClean="0"/>
              <a:t>1 thread handles sound effects</a:t>
            </a:r>
          </a:p>
          <a:p>
            <a:pPr lvl="2"/>
            <a:r>
              <a:rPr lang="en-US" dirty="0" smtClean="0"/>
              <a:t>1+ threads handle rendering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47925" y="5448411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  <a:endCxn id="7" idx="1"/>
          </p:cNvCxnSpPr>
          <p:nvPr/>
        </p:nvCxnSpPr>
        <p:spPr>
          <a:xfrm flipV="1">
            <a:off x="3409950" y="5153137"/>
            <a:ext cx="11572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7" idx="1"/>
          </p:cNvCxnSpPr>
          <p:nvPr/>
        </p:nvCxnSpPr>
        <p:spPr>
          <a:xfrm>
            <a:off x="1433513" y="5153137"/>
            <a:ext cx="10144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</p:spTree>
    <p:extLst>
      <p:ext uri="{BB962C8B-B14F-4D97-AF65-F5344CB8AC3E}">
        <p14:creationId xmlns:p14="http://schemas.microsoft.com/office/powerpoint/2010/main" val="185150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24200" y="4317318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790700" y="545555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3"/>
          </p:cNvCxnSpPr>
          <p:nvPr/>
        </p:nvCxnSpPr>
        <p:spPr>
          <a:xfrm flipV="1">
            <a:off x="2752725" y="5160281"/>
            <a:ext cx="18145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1433513" y="4598306"/>
            <a:ext cx="1690687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</p:cNvCxnSpPr>
          <p:nvPr/>
        </p:nvCxnSpPr>
        <p:spPr>
          <a:xfrm>
            <a:off x="4086225" y="4598306"/>
            <a:ext cx="481012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y 31"/>
          <p:cNvSpPr/>
          <p:nvPr/>
        </p:nvSpPr>
        <p:spPr>
          <a:xfrm>
            <a:off x="3333749" y="5193618"/>
            <a:ext cx="542925" cy="542925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8" idx="3"/>
            <a:endCxn id="19" idx="1"/>
          </p:cNvCxnSpPr>
          <p:nvPr/>
        </p:nvCxnSpPr>
        <p:spPr>
          <a:xfrm flipV="1">
            <a:off x="2752725" y="4598306"/>
            <a:ext cx="371475" cy="11382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1"/>
          </p:cNvCxnSpPr>
          <p:nvPr/>
        </p:nvCxnSpPr>
        <p:spPr>
          <a:xfrm>
            <a:off x="1433513" y="5160281"/>
            <a:ext cx="3571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59873" y="6085232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93373" y="3884957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070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32" grpId="0" animBg="1"/>
      <p:bldP spid="32" grpId="1" animBg="1"/>
      <p:bldP spid="35" grpId="0"/>
      <p:bldP spid="3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24548" y="1323112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543299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244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41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05324" y="5856752"/>
            <a:ext cx="41910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77756" y="4892159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9" idx="1"/>
          </p:cNvCxnSpPr>
          <p:nvPr/>
        </p:nvCxnSpPr>
        <p:spPr>
          <a:xfrm>
            <a:off x="2751393" y="5076825"/>
            <a:ext cx="791906" cy="77992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10" idx="1"/>
          </p:cNvCxnSpPr>
          <p:nvPr/>
        </p:nvCxnSpPr>
        <p:spPr>
          <a:xfrm flipV="1">
            <a:off x="4024311" y="5856753"/>
            <a:ext cx="900113" cy="739310"/>
          </a:xfrm>
          <a:prstGeom prst="bentConnector3">
            <a:avLst>
              <a:gd name="adj1" fmla="val 7645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44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Retry Looping is the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548688" cy="50149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Lock free data structures often make use of the </a:t>
            </a:r>
            <a:r>
              <a:rPr lang="en-US" dirty="0"/>
              <a:t>retry </a:t>
            </a:r>
            <a:r>
              <a:rPr lang="en-US" dirty="0" smtClean="0"/>
              <a:t>loop pattern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some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a useful operation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Attempt to modify global state if it hasn’t changed (using CAS)</a:t>
            </a:r>
          </a:p>
          <a:p>
            <a:r>
              <a:rPr lang="en-US" dirty="0" smtClean="0"/>
              <a:t>This is similar to a spinlock</a:t>
            </a:r>
          </a:p>
          <a:p>
            <a:pPr lvl="1"/>
            <a:r>
              <a:rPr lang="en-US" dirty="0" smtClean="0"/>
              <a:t>But, the assumption is that wait times will be small</a:t>
            </a:r>
          </a:p>
          <a:p>
            <a:pPr lvl="1"/>
            <a:r>
              <a:rPr lang="en-US" dirty="0" smtClean="0"/>
              <a:t>However, retry loops may introduce starvation</a:t>
            </a:r>
          </a:p>
          <a:p>
            <a:r>
              <a:rPr lang="en-US" dirty="0" smtClean="0"/>
              <a:t>Wait-free data structures remove retry loops</a:t>
            </a:r>
          </a:p>
          <a:p>
            <a:pPr lvl="1"/>
            <a:r>
              <a:rPr lang="en-US" dirty="0" smtClean="0"/>
              <a:t>But are much more complicated to implement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6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42875"/>
            <a:ext cx="8229600" cy="1143000"/>
          </a:xfrm>
        </p:spPr>
        <p:txBody>
          <a:bodyPr/>
          <a:lstStyle/>
          <a:p>
            <a:r>
              <a:rPr lang="en-US" dirty="0" smtClean="0"/>
              <a:t>Many Reads, Few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4" y="1414490"/>
            <a:ext cx="4500563" cy="4324323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 map (</a:t>
            </a:r>
            <a:r>
              <a:rPr lang="en-US" dirty="0" err="1" smtClean="0"/>
              <a:t>hashtable</a:t>
            </a:r>
            <a:r>
              <a:rPr lang="en-US" dirty="0" smtClean="0"/>
              <a:t>) that is:</a:t>
            </a:r>
          </a:p>
          <a:p>
            <a:pPr lvl="1"/>
            <a:r>
              <a:rPr lang="en-US" dirty="0" smtClean="0"/>
              <a:t>Constantly read by many threads</a:t>
            </a:r>
          </a:p>
          <a:p>
            <a:pPr lvl="1"/>
            <a:r>
              <a:rPr lang="en-US" dirty="0" smtClean="0"/>
              <a:t>Rarely, but occasionally written</a:t>
            </a:r>
          </a:p>
          <a:p>
            <a:r>
              <a:rPr lang="en-US" dirty="0" smtClean="0"/>
              <a:t>How can we make this structure lock free?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19637" y="1572843"/>
            <a:ext cx="44386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map;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map[k];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lock(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v;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40275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and Swap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812" y="1296618"/>
            <a:ext cx="69532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map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string&gt;(); }</a:t>
            </a: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(*map)[k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map;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clone the existing map data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)[k] = v;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swap the old map for the new, updated map!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1209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problem with the previous code?</a:t>
            </a:r>
            <a:endParaRPr lang="en-US" sz="16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 smtClean="0"/>
              <a:t>The old map is not deleted (memory leak)</a:t>
            </a:r>
          </a:p>
          <a:p>
            <a:r>
              <a:rPr lang="en-US" dirty="0" smtClean="0"/>
              <a:t>Does this fix things?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Readers may still be accessing the old map!</a:t>
            </a:r>
          </a:p>
          <a:p>
            <a:pPr lvl="1"/>
            <a:r>
              <a:rPr lang="en-US" dirty="0" smtClean="0"/>
              <a:t>Deleting it will cause nondeterministic behavior</a:t>
            </a:r>
          </a:p>
          <a:p>
            <a:r>
              <a:rPr lang="en-US" dirty="0" smtClean="0"/>
              <a:t>Possible solution: store the </a:t>
            </a:r>
            <a:r>
              <a:rPr lang="en-US" dirty="0" err="1" smtClean="0"/>
              <a:t>old_map</a:t>
            </a:r>
            <a:r>
              <a:rPr lang="en-US" dirty="0" smtClean="0"/>
              <a:t> pointer, delete it after some time has gone by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66824"/>
            <a:ext cx="8229600" cy="55340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for managing memory in lock-free data structures</a:t>
            </a:r>
          </a:p>
          <a:p>
            <a:r>
              <a:rPr lang="en-US" dirty="0" smtClean="0"/>
              <a:t>Straightforward concept:</a:t>
            </a:r>
          </a:p>
          <a:p>
            <a:pPr lvl="1"/>
            <a:r>
              <a:rPr lang="en-US" dirty="0" smtClean="0"/>
              <a:t>Read threads publish hazard pointers that point to any data they are currently reading</a:t>
            </a:r>
          </a:p>
          <a:p>
            <a:pPr lvl="1"/>
            <a:r>
              <a:rPr lang="en-US" dirty="0" smtClean="0"/>
              <a:t>When a write thread wants to delete data:</a:t>
            </a:r>
          </a:p>
          <a:p>
            <a:pPr lvl="2"/>
            <a:r>
              <a:rPr lang="en-US" dirty="0" smtClean="0"/>
              <a:t>If it is not associated with any hazard pointers, delete it</a:t>
            </a:r>
          </a:p>
          <a:p>
            <a:pPr lvl="2"/>
            <a:r>
              <a:rPr lang="en-US" dirty="0" smtClean="0"/>
              <a:t>If it is associated with a hazard pointer, add it to a list</a:t>
            </a:r>
          </a:p>
          <a:p>
            <a:pPr lvl="2"/>
            <a:r>
              <a:rPr lang="en-US" dirty="0" smtClean="0"/>
              <a:t>Periodically go through the list and reevaluate the data</a:t>
            </a:r>
          </a:p>
          <a:p>
            <a:r>
              <a:rPr lang="en-US" dirty="0" smtClean="0"/>
              <a:t>Of course, this is tricky in practice</a:t>
            </a:r>
          </a:p>
          <a:p>
            <a:pPr lvl="1"/>
            <a:r>
              <a:rPr lang="en-US" dirty="0" smtClean="0"/>
              <a:t>You need lock-free structures to: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nable publishing/updating hazard pointers</a:t>
            </a:r>
          </a:p>
          <a:p>
            <a:pPr lvl="2"/>
            <a:r>
              <a:rPr lang="en-US" dirty="0" smtClean="0"/>
              <a:t>Store the list of data blocked by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32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Subtle problem that impacts many lock-free algorithms</a:t>
            </a:r>
          </a:p>
          <a:p>
            <a:r>
              <a:rPr lang="en-US" dirty="0" smtClean="0"/>
              <a:t>Compare and swap relies on the uniqueness of pointers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>
                <a:cs typeface="Courier New" panose="02070309020205020404" pitchFamily="49" charset="0"/>
              </a:rPr>
              <a:t>cas</a:t>
            </a:r>
            <a:r>
              <a:rPr lang="en-US" dirty="0">
                <a:cs typeface="Courier New" panose="02070309020205020404" pitchFamily="49" charset="0"/>
              </a:rPr>
              <a:t>(&amp;head, </a:t>
            </a:r>
            <a:r>
              <a:rPr lang="en-US" dirty="0" smtClean="0">
                <a:cs typeface="Courier New" panose="02070309020205020404" pitchFamily="49" charset="0"/>
              </a:rPr>
              <a:t>current</a:t>
            </a:r>
            <a:r>
              <a:rPr lang="en-US" dirty="0">
                <a:cs typeface="Courier New" panose="02070309020205020404" pitchFamily="49" charset="0"/>
              </a:rPr>
              <a:t>, current-&gt;next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However, sometimes the memory manager will </a:t>
            </a:r>
            <a:r>
              <a:rPr lang="en-US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reuse</a:t>
            </a:r>
            <a:r>
              <a:rPr lang="en-US" dirty="0" smtClean="0">
                <a:cs typeface="Courier New" panose="02070309020205020404" pitchFamily="49" charset="0"/>
              </a:rPr>
              <a:t> pointers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a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b = 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item();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stack.push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assert(a != b); </a:t>
            </a:r>
            <a:r>
              <a:rPr lang="en-US" sz="24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assertion may fail!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2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334124" y="5498375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0xA8B0: Node 3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505324" y="5856752"/>
            <a:ext cx="45870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6815" y="4892159"/>
            <a:ext cx="185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 1: current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  <a:endCxn id="7" idx="1"/>
          </p:cNvCxnSpPr>
          <p:nvPr/>
        </p:nvCxnSpPr>
        <p:spPr>
          <a:xfrm>
            <a:off x="2751394" y="5076825"/>
            <a:ext cx="791905" cy="77992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8" idx="1"/>
          </p:cNvCxnSpPr>
          <p:nvPr/>
        </p:nvCxnSpPr>
        <p:spPr>
          <a:xfrm flipV="1">
            <a:off x="4024311" y="5856752"/>
            <a:ext cx="939718" cy="739311"/>
          </a:xfrm>
          <a:prstGeom prst="bentConnector3">
            <a:avLst>
              <a:gd name="adj1" fmla="val 74326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>
          <a:xfrm rot="523329">
            <a:off x="3109373" y="1487861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523329">
            <a:off x="3188572" y="2413986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0078"/>
              </p:ext>
            </p:extLst>
          </p:nvPr>
        </p:nvGraphicFramePr>
        <p:xfrm>
          <a:off x="4328114" y="2768719"/>
          <a:ext cx="454643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739"/>
                <a:gridCol w="255069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 of Events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1: pop()</a:t>
                      </a:r>
                      <a:r>
                        <a:rPr lang="en-US" baseline="0" dirty="0" smtClean="0"/>
                        <a:t> {</a:t>
                      </a:r>
                    </a:p>
                    <a:p>
                      <a:r>
                        <a:rPr lang="en-US" baseline="0" dirty="0" smtClean="0"/>
                        <a:t>     current = head;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pop()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push(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N)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cas</a:t>
                      </a:r>
                      <a:r>
                        <a:rPr lang="en-US" dirty="0" smtClean="0"/>
                        <a:t>(...);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964029" y="5498376"/>
            <a:ext cx="1041234" cy="7167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0x055D:Node 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43299" y="5498376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1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3543299" y="5490061"/>
            <a:ext cx="1041234" cy="71675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</a:t>
            </a:r>
            <a:r>
              <a:rPr lang="en-US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25815" y="3774831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25815" y="4152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25815" y="4533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Upper bound on performance gains from parallelism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f I take a single-threaded task and parallelize it over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CPUs, how much more quickly will my task complete?</a:t>
                </a:r>
              </a:p>
              <a:p>
                <a:r>
                  <a:rPr lang="en-US" dirty="0" smtClean="0"/>
                  <a:t>Definition:</a:t>
                </a:r>
              </a:p>
              <a:p>
                <a:pPr lvl="1"/>
                <a:r>
                  <a:rPr lang="en-US" i="1" dirty="0" smtClean="0"/>
                  <a:t>S</a:t>
                </a:r>
                <a:r>
                  <a:rPr lang="en-US" dirty="0" smtClean="0"/>
                  <a:t> is the fraction of processing time that is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serial </a:t>
                </a:r>
                <a:r>
                  <a:rPr lang="en-US" dirty="0" smtClean="0"/>
                  <a:t>(sequential)</a:t>
                </a:r>
              </a:p>
              <a:p>
                <a:pPr lvl="1"/>
                <a:r>
                  <a:rPr lang="en-US" i="1" dirty="0" smtClean="0"/>
                  <a:t>N </a:t>
                </a:r>
                <a:r>
                  <a:rPr lang="en-US" dirty="0" smtClean="0"/>
                  <a:t>is the number of CPU cores</a:t>
                </a:r>
              </a:p>
              <a:p>
                <a:pPr marL="457200" lvl="1" indent="0" algn="ctr">
                  <a:buNone/>
                </a:pPr>
                <a:r>
                  <a:rPr lang="en-US" sz="3600" b="0" dirty="0" smtClean="0"/>
                  <a:t>Speedup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/>
                              </a:rPr>
                              <m:t>(1−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  <a:blipFill rotWithShape="1">
                <a:blip r:embed="rId2"/>
                <a:stretch>
                  <a:fillRect l="-1529" t="-1477" r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274638"/>
            <a:ext cx="84296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 Lock-Free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5" y="1600199"/>
            <a:ext cx="45958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r>
              <a:rPr lang="en-US" dirty="0" err="1" smtClean="0"/>
              <a:t>Deque</a:t>
            </a:r>
            <a:endParaRPr lang="en-US" dirty="0" smtClean="0"/>
          </a:p>
          <a:p>
            <a:r>
              <a:rPr lang="en-US" dirty="0" smtClean="0"/>
              <a:t>Linked list</a:t>
            </a:r>
          </a:p>
          <a:p>
            <a:r>
              <a:rPr lang="en-US" dirty="0" smtClean="0"/>
              <a:t>Doubly linked list</a:t>
            </a:r>
          </a:p>
          <a:p>
            <a:r>
              <a:rPr lang="en-US" dirty="0" smtClean="0"/>
              <a:t>Hash table</a:t>
            </a:r>
          </a:p>
          <a:p>
            <a:r>
              <a:rPr lang="en-US" dirty="0" smtClean="0"/>
              <a:t>Many variations on each</a:t>
            </a:r>
          </a:p>
          <a:p>
            <a:pPr lvl="1"/>
            <a:r>
              <a:rPr lang="en-US" dirty="0" smtClean="0"/>
              <a:t>Lock free vs. wait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57700" y="1600200"/>
            <a:ext cx="459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Memory managers</a:t>
            </a:r>
          </a:p>
          <a:p>
            <a:pPr lvl="1"/>
            <a:r>
              <a:rPr lang="en-US" dirty="0" smtClean="0"/>
              <a:t>Lock free </a:t>
            </a:r>
            <a:r>
              <a:rPr lang="en-US" dirty="0" err="1" smtClean="0"/>
              <a:t>malloc</a:t>
            </a:r>
            <a:r>
              <a:rPr lang="en-US" dirty="0" smtClean="0"/>
              <a:t>() and free()</a:t>
            </a:r>
          </a:p>
          <a:p>
            <a:r>
              <a:rPr lang="en-US" dirty="0" smtClean="0"/>
              <a:t>The Linux kernel</a:t>
            </a:r>
          </a:p>
          <a:p>
            <a:pPr lvl="1"/>
            <a:r>
              <a:rPr lang="en-US" dirty="0" smtClean="0"/>
              <a:t>Many key structures are lock-free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 </a:t>
            </a:r>
            <a:r>
              <a:rPr lang="en-US" dirty="0" err="1" smtClean="0"/>
              <a:t>Langdale</a:t>
            </a:r>
            <a:r>
              <a:rPr lang="en-US" dirty="0" smtClean="0"/>
              <a:t>, Lock-free Programming</a:t>
            </a:r>
          </a:p>
          <a:p>
            <a:pPr lvl="1"/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410-s05/lectures/L31_LockFree.pdf</a:t>
            </a:r>
            <a:endParaRPr lang="en-US" dirty="0" smtClean="0"/>
          </a:p>
          <a:p>
            <a:r>
              <a:rPr lang="en-US" dirty="0" smtClean="0"/>
              <a:t> Herb Sutter, Writing Lock-Free Code: A Corrected Queue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www.drdobbs.com/parallel/writing-lock-free-code-a-corrected-queue/210604448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3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Amdahl’s Law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9985" y="1405720"/>
                <a:ext cx="8974015" cy="536357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Suppose we have an application that is 75% parallel and 25% serial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1</a:t>
                </a:r>
                <a:r>
                  <a:rPr lang="en-US" dirty="0" smtClean="0"/>
                  <a:t> core: 1/(.25+(1-.25)/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1</a:t>
                </a:r>
                <a:r>
                  <a:rPr lang="en-US" dirty="0" smtClean="0"/>
                  <a:t>) = 1 (no speedup, obviously)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2</a:t>
                </a:r>
                <a:r>
                  <a:rPr lang="en-US" dirty="0" smtClean="0"/>
                  <a:t> core: </a:t>
                </a:r>
                <a:r>
                  <a:rPr lang="en-US" dirty="0"/>
                  <a:t>1/(.25+(1-.25</a:t>
                </a:r>
                <a:r>
                  <a:rPr lang="en-US" dirty="0" smtClean="0"/>
                  <a:t>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2</a:t>
                </a:r>
                <a:r>
                  <a:rPr lang="en-US" dirty="0" smtClean="0"/>
                  <a:t>) = 1.6</a:t>
                </a:r>
              </a:p>
              <a:p>
                <a:pPr lvl="1"/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4</a:t>
                </a:r>
                <a:r>
                  <a:rPr lang="en-US" dirty="0" smtClean="0"/>
                  <a:t> core: </a:t>
                </a:r>
                <a:r>
                  <a:rPr lang="en-US" dirty="0"/>
                  <a:t>1/(.25+(1-.25</a:t>
                </a:r>
                <a:r>
                  <a:rPr lang="en-US" dirty="0" smtClean="0"/>
                  <a:t>)/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4</a:t>
                </a:r>
                <a:r>
                  <a:rPr lang="en-US" dirty="0" smtClean="0"/>
                  <a:t>) </a:t>
                </a:r>
                <a:r>
                  <a:rPr lang="en-US" dirty="0"/>
                  <a:t>= </a:t>
                </a:r>
                <a:r>
                  <a:rPr lang="en-US" dirty="0" smtClean="0"/>
                  <a:t>2.29</a:t>
                </a:r>
              </a:p>
              <a:p>
                <a:r>
                  <a:rPr lang="en-US" dirty="0" smtClean="0"/>
                  <a:t>What happens as N</a:t>
                </a:r>
                <a:r>
                  <a:rPr lang="en-US" dirty="0" smtClean="0">
                    <a:sym typeface="Wingdings" panose="05000000000000000000" pitchFamily="2" charset="2"/>
                  </a:rPr>
                  <a:t>∞</a:t>
                </a:r>
                <a:r>
                  <a:rPr lang="en-US" dirty="0" smtClean="0">
                    <a:sym typeface="Wingdings" panose="05000000000000000000" pitchFamily="2" charset="2"/>
                  </a:rPr>
                  <a:t>?</a:t>
                </a:r>
              </a:p>
              <a:p>
                <a:pPr lvl="1"/>
                <a:r>
                  <a:rPr lang="en-US" dirty="0"/>
                  <a:t>Speedup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𝑆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(1−</m:t>
                            </m:r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dirty="0" smtClean="0"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Speedup approaches 1/</a:t>
                </a:r>
                <a:r>
                  <a:rPr lang="en-US" i="1" dirty="0" smtClean="0">
                    <a:sym typeface="Wingdings" panose="05000000000000000000" pitchFamily="2" charset="2"/>
                  </a:rPr>
                  <a:t>S</a:t>
                </a:r>
              </a:p>
              <a:p>
                <a:pPr lvl="1"/>
                <a:r>
                  <a:rPr lang="en-US" i="1" dirty="0" smtClean="0">
                    <a:solidFill>
                      <a:schemeClr val="accent1"/>
                    </a:solidFill>
                    <a:sym typeface="Wingdings" panose="05000000000000000000" pitchFamily="2" charset="2"/>
                  </a:rPr>
                  <a:t>The serial portion of the process has a disproportionate effect on performance improvement</a:t>
                </a:r>
                <a:endParaRPr lang="en-US" i="1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985" y="1405720"/>
                <a:ext cx="8974015" cy="5363570"/>
              </a:xfrm>
              <a:blipFill rotWithShape="0">
                <a:blip r:embed="rId2"/>
                <a:stretch>
                  <a:fillRect l="-1563" t="-2389" r="-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97582" y="2330065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99856" y="2850402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97581" y="3336555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1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2487"/>
          </a:xfrm>
        </p:spPr>
        <p:txBody>
          <a:bodyPr>
            <a:normAutofit/>
          </a:bodyPr>
          <a:lstStyle/>
          <a:p>
            <a:r>
              <a:rPr lang="en-US" dirty="0" smtClean="0"/>
              <a:t>Amdahl’s Law is a simplification of reality</a:t>
            </a:r>
          </a:p>
          <a:p>
            <a:pPr lvl="1"/>
            <a:r>
              <a:rPr lang="en-US" dirty="0" smtClean="0"/>
              <a:t>Assumes code can be cleanly </a:t>
            </a:r>
            <a:r>
              <a:rPr lang="en-US" dirty="0"/>
              <a:t>divided </a:t>
            </a:r>
            <a:r>
              <a:rPr lang="en-US" dirty="0" smtClean="0"/>
              <a:t>into serial and parallel portions</a:t>
            </a:r>
          </a:p>
          <a:p>
            <a:pPr lvl="1"/>
            <a:r>
              <a:rPr lang="en-US" dirty="0" smtClean="0"/>
              <a:t>In other words, </a:t>
            </a:r>
            <a:r>
              <a:rPr lang="en-US" dirty="0" smtClean="0">
                <a:solidFill>
                  <a:schemeClr val="accent1"/>
                </a:solidFill>
              </a:rPr>
              <a:t>trivial parallelism</a:t>
            </a:r>
          </a:p>
          <a:p>
            <a:r>
              <a:rPr lang="en-US" dirty="0" smtClean="0"/>
              <a:t>Real-world code is typically more complex</a:t>
            </a:r>
          </a:p>
          <a:p>
            <a:pPr lvl="1"/>
            <a:r>
              <a:rPr lang="en-US" dirty="0" smtClean="0"/>
              <a:t>Multiple threads depend on the same data</a:t>
            </a:r>
          </a:p>
          <a:p>
            <a:pPr lvl="1"/>
            <a:r>
              <a:rPr lang="en-US" dirty="0" smtClean="0"/>
              <a:t>In these cases, parallelism may introduce errors</a:t>
            </a:r>
          </a:p>
          <a:p>
            <a:r>
              <a:rPr lang="en-US" dirty="0" smtClean="0"/>
              <a:t>Real-world speedups are typically &lt; what is predicted by Amdahl’s Law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75758</TotalTime>
  <Words>4830</Words>
  <Application>Microsoft Macintosh PowerPoint</Application>
  <PresentationFormat>On-screen Show (4:3)</PresentationFormat>
  <Paragraphs>1198</Paragraphs>
  <Slides>71</Slides>
  <Notes>1</Notes>
  <HiddenSlides>23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9" baseType="lpstr">
      <vt:lpstr>Calibri</vt:lpstr>
      <vt:lpstr>Cambria Math</vt:lpstr>
      <vt:lpstr>Courier New</vt:lpstr>
      <vt:lpstr>Helvetica LT Std Bold</vt:lpstr>
      <vt:lpstr>Helvetica LT Std Light</vt:lpstr>
      <vt:lpstr>Wingdings</vt:lpstr>
      <vt:lpstr>Arial</vt:lpstr>
      <vt:lpstr>Office Theme</vt:lpstr>
      <vt:lpstr>CS 5600 Computer Systems</vt:lpstr>
      <vt:lpstr>PowerPoint Presentation</vt:lpstr>
      <vt:lpstr>Concurrency vs. Parallelism</vt:lpstr>
      <vt:lpstr>PowerPoint Presentation</vt:lpstr>
      <vt:lpstr>Implications of CPU Evolution</vt:lpstr>
      <vt:lpstr>Two Types of Parallelism</vt:lpstr>
      <vt:lpstr>Amdahl’s Law</vt:lpstr>
      <vt:lpstr>Example of Amdahl’s Law</vt:lpstr>
      <vt:lpstr>Limits of Parallelism</vt:lpstr>
      <vt:lpstr>PowerPoint Presentation</vt:lpstr>
      <vt:lpstr>The Bank of Lost Funds</vt:lpstr>
      <vt:lpstr>PowerPoint Presentation</vt:lpstr>
      <vt:lpstr>Race Conditions</vt:lpstr>
      <vt:lpstr>Example: Linked List</vt:lpstr>
      <vt:lpstr>Critical Sections</vt:lpstr>
      <vt:lpstr>Atomicity</vt:lpstr>
      <vt:lpstr>Mutexes for Atomicity</vt:lpstr>
      <vt:lpstr>Fixing the Bank Example</vt:lpstr>
      <vt:lpstr>Implementing Mutual Exclusion</vt:lpstr>
      <vt:lpstr>Mutex on a Single-CPU System</vt:lpstr>
      <vt:lpstr>The Problem With Multiple CPUs</vt:lpstr>
      <vt:lpstr>Instruction-level Atomicity</vt:lpstr>
      <vt:lpstr>Behavior of xchg</vt:lpstr>
      <vt:lpstr>Building a Spin Lock with xchg</vt:lpstr>
      <vt:lpstr>Well-Behaved Mutexes</vt:lpstr>
      <vt:lpstr>Building a Multi-CPU Mutex</vt:lpstr>
      <vt:lpstr>Building a Multi-CPU Mutex</vt:lpstr>
      <vt:lpstr>Compare and Swap</vt:lpstr>
      <vt:lpstr>The Price of Atomicity</vt:lpstr>
      <vt:lpstr>PowerPoint Presentation</vt:lpstr>
      <vt:lpstr>Other Types of Locks</vt:lpstr>
      <vt:lpstr>Semaphores</vt:lpstr>
      <vt:lpstr>The Bounded Buffer Problem</vt:lpstr>
      <vt:lpstr>Example Bounded Buffer</vt:lpstr>
      <vt:lpstr>Read/Write Lock</vt:lpstr>
      <vt:lpstr>Example Read/Write Lock</vt:lpstr>
      <vt:lpstr>When is a Semaphore Not Enough?</vt:lpstr>
      <vt:lpstr>Condition Variables</vt:lpstr>
      <vt:lpstr>Condition Variable Example</vt:lpstr>
      <vt:lpstr>Monitors</vt:lpstr>
      <vt:lpstr>Be Careful When Writing Monitors</vt:lpstr>
      <vt:lpstr>Pthread Synchronization API</vt:lpstr>
      <vt:lpstr>Layers of Locks</vt:lpstr>
      <vt:lpstr>When Can Deadlocks Occur?</vt:lpstr>
      <vt:lpstr>Circular Waiting</vt:lpstr>
      <vt:lpstr>Avoiding Deadlock</vt:lpstr>
      <vt:lpstr>Lock Ranking Example</vt:lpstr>
      <vt:lpstr>When Ranking Doesn’t Work</vt:lpstr>
      <vt:lpstr>PowerPoint Presentation</vt:lpstr>
      <vt:lpstr>Beyond Locks</vt:lpstr>
      <vt:lpstr>Lock-Free Data Structures</vt:lpstr>
      <vt:lpstr>Wait-Free Data Structures</vt:lpstr>
      <vt:lpstr>Advantages of Going Lock-Free</vt:lpstr>
      <vt:lpstr>Caveats to Going Lock-Free</vt:lpstr>
      <vt:lpstr>Lock-free Queue Example: Enqueue</vt:lpstr>
      <vt:lpstr>Lock-free Queue Example: Dequeue</vt:lpstr>
      <vt:lpstr>Lock-free Queue Example: Enqueue</vt:lpstr>
      <vt:lpstr>Why Does This Work?</vt:lpstr>
      <vt:lpstr>More Advanced Lock-Free Tricks</vt:lpstr>
      <vt:lpstr>Lock-free Stack Example: Push</vt:lpstr>
      <vt:lpstr>Lock-free Stack Example: Push</vt:lpstr>
      <vt:lpstr>Lock-free Stack Example: Pop</vt:lpstr>
      <vt:lpstr>Retry Looping is the Key</vt:lpstr>
      <vt:lpstr>Many Reads, Few Writes</vt:lpstr>
      <vt:lpstr>Duplicate and Swap</vt:lpstr>
      <vt:lpstr>Memory Problems</vt:lpstr>
      <vt:lpstr>Hazard Pointers</vt:lpstr>
      <vt:lpstr>The ABA Problem</vt:lpstr>
      <vt:lpstr>ABA Example</vt:lpstr>
      <vt:lpstr>Applications of Lock-Free Structures</vt:lpstr>
      <vt:lpstr>References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1156</cp:revision>
  <cp:lastPrinted>2012-08-22T04:00:45Z</cp:lastPrinted>
  <dcterms:created xsi:type="dcterms:W3CDTF">2012-01-03T02:22:46Z</dcterms:created>
  <dcterms:modified xsi:type="dcterms:W3CDTF">2016-10-03T19:19:07Z</dcterms:modified>
</cp:coreProperties>
</file>