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15"/>
  </p:notesMasterIdLst>
  <p:handoutMasterIdLst>
    <p:handoutMasterId r:id="rId16"/>
  </p:handoutMasterIdLst>
  <p:sldIdLst>
    <p:sldId id="256" r:id="rId2"/>
    <p:sldId id="428" r:id="rId3"/>
    <p:sldId id="429" r:id="rId4"/>
    <p:sldId id="432" r:id="rId5"/>
    <p:sldId id="430" r:id="rId6"/>
    <p:sldId id="436" r:id="rId7"/>
    <p:sldId id="437" r:id="rId8"/>
    <p:sldId id="431" r:id="rId9"/>
    <p:sldId id="435" r:id="rId10"/>
    <p:sldId id="434" r:id="rId11"/>
    <p:sldId id="433" r:id="rId12"/>
    <p:sldId id="438" r:id="rId13"/>
    <p:sldId id="407" r:id="rId14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" id="{1206C271-A17B-4745-8409-D19C184D271D}">
          <p14:sldIdLst>
            <p14:sldId id="256"/>
            <p14:sldId id="428"/>
            <p14:sldId id="429"/>
            <p14:sldId id="432"/>
            <p14:sldId id="430"/>
            <p14:sldId id="436"/>
            <p14:sldId id="437"/>
            <p14:sldId id="431"/>
            <p14:sldId id="435"/>
            <p14:sldId id="434"/>
            <p14:sldId id="433"/>
            <p14:sldId id="438"/>
            <p14:sldId id="40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06" autoAdjust="0"/>
    <p:restoredTop sz="90224" autoAdjust="0"/>
  </p:normalViewPr>
  <p:slideViewPr>
    <p:cSldViewPr snapToGrid="0">
      <p:cViewPr varScale="1">
        <p:scale>
          <a:sx n="96" d="100"/>
          <a:sy n="96" d="100"/>
        </p:scale>
        <p:origin x="148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2520" y="-96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03CF3CE8-99B9-4E0D-8156-BD8D62DE6A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4990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r>
              <a:rPr lang="en-US" smtClean="0"/>
              <a:t>Christo Wilson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77FBF96E-C445-4FF1-86A3-96F5585B6D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9080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FBF96E-C445-4FF1-86A3-96F5585B6DBD}" type="slidenum">
              <a:rPr lang="en-US" smtClean="0"/>
              <a:t>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8/22/2012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Defense</a:t>
            </a:r>
            <a:endParaRPr lang="en-US"/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en-US" smtClean="0"/>
              <a:t>Christo Wilson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605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22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98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08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84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12EB4-D0E8-4F8B-893A-5E3D1ED48D01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32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600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785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234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2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704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12EB4-D0E8-4F8B-893A-5E3D1ED48D01}" type="datetimeFigureOut">
              <a:rPr lang="en-US" smtClean="0"/>
              <a:t>11/14/16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B9EA5-CE9A-4950-A80C-5ADF06B45B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44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99" y="1143000"/>
            <a:ext cx="7395883" cy="1828800"/>
          </a:xfrm>
        </p:spPr>
        <p:txBody>
          <a:bodyPr>
            <a:normAutofit/>
          </a:bodyPr>
          <a:lstStyle/>
          <a:p>
            <a:r>
              <a:rPr lang="en-US" sz="6000" cap="none" dirty="0" smtClean="0"/>
              <a:t>CS 5600</a:t>
            </a:r>
            <a:br>
              <a:rPr lang="en-US" sz="6000" cap="none" dirty="0" smtClean="0"/>
            </a:br>
            <a:r>
              <a:rPr lang="en-US" sz="4900" cap="none" dirty="0" smtClean="0"/>
              <a:t>Computer Systems</a:t>
            </a:r>
            <a:endParaRPr lang="en-US" sz="4900" cap="none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Project 4: File System in Pintos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360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1454"/>
          </a:xfrm>
        </p:spPr>
        <p:txBody>
          <a:bodyPr/>
          <a:lstStyle/>
          <a:p>
            <a:r>
              <a:rPr lang="en-US" dirty="0" smtClean="0"/>
              <a:t>Modified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1454"/>
            <a:ext cx="8229600" cy="5730021"/>
          </a:xfrm>
        </p:spPr>
        <p:txBody>
          <a:bodyPr>
            <a:normAutofit fontScale="70000" lnSpcReduction="20000"/>
          </a:bodyPr>
          <a:lstStyle/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Make.vars</a:t>
            </a:r>
            <a:r>
              <a:rPr lang="en-US" dirty="0" smtClean="0"/>
              <a:t>	6 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cache.c</a:t>
            </a:r>
            <a:r>
              <a:rPr lang="en-US" dirty="0" smtClean="0"/>
              <a:t>	473	# new file!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cache.h</a:t>
            </a:r>
            <a:r>
              <a:rPr lang="en-US" dirty="0"/>
              <a:t>	</a:t>
            </a:r>
            <a:r>
              <a:rPr lang="en-US" dirty="0" smtClean="0"/>
              <a:t>23</a:t>
            </a:r>
            <a:r>
              <a:rPr lang="en-US" smtClean="0"/>
              <a:t>	# new file!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directory.c</a:t>
            </a:r>
            <a:r>
              <a:rPr lang="en-US" dirty="0"/>
              <a:t>	</a:t>
            </a:r>
            <a:r>
              <a:rPr lang="en-US" dirty="0" smtClean="0"/>
              <a:t>99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directory.h</a:t>
            </a:r>
            <a:r>
              <a:rPr lang="en-US" dirty="0"/>
              <a:t>	</a:t>
            </a:r>
            <a:r>
              <a:rPr lang="en-US" dirty="0" smtClean="0"/>
              <a:t>3 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file.c</a:t>
            </a:r>
            <a:r>
              <a:rPr lang="en-US" dirty="0"/>
              <a:t>	</a:t>
            </a:r>
            <a:r>
              <a:rPr lang="en-US" dirty="0" smtClean="0"/>
              <a:t>4 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filesys.c</a:t>
            </a:r>
            <a:r>
              <a:rPr lang="en-US" dirty="0"/>
              <a:t>	</a:t>
            </a:r>
            <a:r>
              <a:rPr lang="en-US" dirty="0" smtClean="0"/>
              <a:t>194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filesys.h</a:t>
            </a:r>
            <a:r>
              <a:rPr lang="en-US" dirty="0"/>
              <a:t>	</a:t>
            </a:r>
            <a:r>
              <a:rPr lang="en-US" dirty="0" smtClean="0"/>
              <a:t>5 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/free-</a:t>
            </a:r>
            <a:r>
              <a:rPr lang="en-US" dirty="0" err="1" smtClean="0"/>
              <a:t>map.c</a:t>
            </a:r>
            <a:r>
              <a:rPr lang="en-US" dirty="0" smtClean="0"/>
              <a:t> 	45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/free-</a:t>
            </a:r>
            <a:r>
              <a:rPr lang="en-US" dirty="0" err="1" smtClean="0"/>
              <a:t>map.h</a:t>
            </a:r>
            <a:r>
              <a:rPr lang="en-US" dirty="0"/>
              <a:t>	</a:t>
            </a:r>
            <a:r>
              <a:rPr lang="en-US" dirty="0" smtClean="0"/>
              <a:t>4 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fsutil.c</a:t>
            </a:r>
            <a:r>
              <a:rPr lang="en-US" dirty="0"/>
              <a:t>	</a:t>
            </a:r>
            <a:r>
              <a:rPr lang="en-US" dirty="0" smtClean="0"/>
              <a:t>8 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inode.c</a:t>
            </a:r>
            <a:r>
              <a:rPr lang="en-US" dirty="0"/>
              <a:t>	</a:t>
            </a:r>
            <a:r>
              <a:rPr lang="en-US" dirty="0" smtClean="0"/>
              <a:t>444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inode.h</a:t>
            </a:r>
            <a:r>
              <a:rPr lang="en-US" dirty="0"/>
              <a:t>	</a:t>
            </a:r>
            <a:r>
              <a:rPr lang="en-US" dirty="0" smtClean="0"/>
              <a:t>11 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process.c</a:t>
            </a:r>
            <a:r>
              <a:rPr lang="en-US" dirty="0" smtClean="0"/>
              <a:t>	12</a:t>
            </a:r>
            <a:endParaRPr lang="en-US" dirty="0"/>
          </a:p>
          <a:p>
            <a:pPr>
              <a:tabLst>
                <a:tab pos="2797175" algn="l"/>
              </a:tabLst>
            </a:pPr>
            <a:r>
              <a:rPr lang="en-US" dirty="0" err="1" smtClean="0"/>
              <a:t>userprog</a:t>
            </a:r>
            <a:r>
              <a:rPr lang="en-US" dirty="0" smtClean="0"/>
              <a:t>/</a:t>
            </a:r>
            <a:r>
              <a:rPr lang="en-US" dirty="0" err="1" smtClean="0"/>
              <a:t>syscall.c</a:t>
            </a:r>
            <a:r>
              <a:rPr lang="en-US" dirty="0" smtClean="0"/>
              <a:t> 	37 </a:t>
            </a:r>
            <a:endParaRPr lang="en-US" dirty="0"/>
          </a:p>
          <a:p>
            <a:r>
              <a:rPr lang="en-US" dirty="0" smtClean="0"/>
              <a:t>15+ </a:t>
            </a:r>
            <a:r>
              <a:rPr lang="en-US" dirty="0"/>
              <a:t>files changed, </a:t>
            </a:r>
            <a:r>
              <a:rPr lang="en-US" dirty="0" smtClean="0"/>
              <a:t>1368 insertions</a:t>
            </a:r>
            <a:r>
              <a:rPr lang="en-US" dirty="0"/>
              <a:t>(+), 286 deletions(-)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217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Project Is the Biggest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reference solution for Project 4 includes way more lines of code than any other project thus far</a:t>
            </a:r>
          </a:p>
          <a:p>
            <a:endParaRPr lang="en-US" dirty="0" smtClean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1"/>
                </a:solidFill>
              </a:rPr>
              <a:t>Start early!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3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Dependency on older 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4 can built on top of Project 2 or Project 3</a:t>
            </a:r>
          </a:p>
          <a:p>
            <a:r>
              <a:rPr lang="en-US" dirty="0" smtClean="0"/>
              <a:t>If you build on top of Project 3,  requires having a rock-solid VM implementation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79877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 EXTENSIONS FOR THIS ONE!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722313" y="1339170"/>
            <a:ext cx="7772400" cy="1500187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sz="4400" dirty="0" smtClean="0">
                <a:solidFill>
                  <a:schemeClr val="accent2"/>
                </a:solidFill>
              </a:rPr>
              <a:t>DUE: December 5</a:t>
            </a:r>
          </a:p>
          <a:p>
            <a:pPr algn="ctr"/>
            <a:r>
              <a:rPr lang="en-US" sz="4400" dirty="0" smtClean="0">
                <a:solidFill>
                  <a:schemeClr val="accent2"/>
                </a:solidFill>
              </a:rPr>
              <a:t>11:59:59PM </a:t>
            </a:r>
            <a:r>
              <a:rPr lang="en-US" sz="4400" dirty="0" smtClean="0">
                <a:solidFill>
                  <a:schemeClr val="accent2"/>
                </a:solidFill>
              </a:rPr>
              <a:t>PST</a:t>
            </a:r>
            <a:endParaRPr lang="en-US" sz="4400" dirty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50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System in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2371"/>
          </a:xfrm>
        </p:spPr>
        <p:txBody>
          <a:bodyPr>
            <a:normAutofit/>
          </a:bodyPr>
          <a:lstStyle/>
          <a:p>
            <a:r>
              <a:rPr lang="en-US" dirty="0" smtClean="0"/>
              <a:t>Pintos already implements a basic file system</a:t>
            </a:r>
          </a:p>
          <a:p>
            <a:pPr lvl="1"/>
            <a:r>
              <a:rPr lang="en-US" dirty="0" smtClean="0"/>
              <a:t>Can create fixed size files in a single root directory</a:t>
            </a:r>
          </a:p>
          <a:p>
            <a:r>
              <a:rPr lang="en-US" dirty="0" smtClean="0"/>
              <a:t>But this system has limitations</a:t>
            </a:r>
          </a:p>
          <a:p>
            <a:pPr lvl="1"/>
            <a:r>
              <a:rPr lang="en-US" dirty="0" smtClean="0"/>
              <a:t>No support for nested directories</a:t>
            </a:r>
          </a:p>
          <a:p>
            <a:pPr lvl="1"/>
            <a:r>
              <a:rPr lang="en-US" dirty="0" smtClean="0"/>
              <a:t>No support for files that grow in size</a:t>
            </a:r>
          </a:p>
          <a:p>
            <a:pPr lvl="1"/>
            <a:r>
              <a:rPr lang="en-US" dirty="0" smtClean="0"/>
              <a:t>No caching or preemptive reading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80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21" y="1273628"/>
            <a:ext cx="8911987" cy="558437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indexed files</a:t>
            </a:r>
          </a:p>
          <a:p>
            <a:pPr marL="914400" lvl="1" indent="-514350"/>
            <a:r>
              <a:rPr lang="en-US" dirty="0" smtClean="0"/>
              <a:t>Files should begin life as a single sector and grow dynamically as necessary</a:t>
            </a:r>
          </a:p>
          <a:p>
            <a:pPr marL="914400" lvl="1" indent="-514350"/>
            <a:r>
              <a:rPr lang="en-US" dirty="0" smtClean="0"/>
              <a:t>Processes should be able to seek and write past the end of a file</a:t>
            </a:r>
          </a:p>
          <a:p>
            <a:pPr marL="914400" lvl="1" indent="-514350"/>
            <a:r>
              <a:rPr lang="en-US" dirty="0" smtClean="0"/>
              <a:t>Requires heavily modifying Pintos’ </a:t>
            </a:r>
            <a:r>
              <a:rPr lang="en-US" dirty="0" err="1" smtClean="0"/>
              <a:t>inodes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Implement nested directories</a:t>
            </a:r>
          </a:p>
          <a:p>
            <a:pPr marL="914400" lvl="1" indent="-514350"/>
            <a:r>
              <a:rPr lang="en-US" dirty="0" smtClean="0"/>
              <a:t>You will need to implement new system calls to manipulate directories</a:t>
            </a:r>
          </a:p>
          <a:p>
            <a:pPr marL="914400" lvl="1" indent="-514350"/>
            <a:r>
              <a:rPr lang="en-US" dirty="0" err="1" smtClean="0"/>
              <a:t>chdir</a:t>
            </a:r>
            <a:r>
              <a:rPr lang="en-US" dirty="0" smtClean="0"/>
              <a:t>(), </a:t>
            </a:r>
            <a:r>
              <a:rPr lang="en-US" dirty="0" err="1" smtClean="0"/>
              <a:t>mkdir</a:t>
            </a:r>
            <a:r>
              <a:rPr lang="en-US" dirty="0" smtClean="0"/>
              <a:t>(), </a:t>
            </a:r>
            <a:r>
              <a:rPr lang="en-US" dirty="0" err="1" smtClean="0"/>
              <a:t>readdir</a:t>
            </a:r>
            <a:r>
              <a:rPr lang="en-US" dirty="0" smtClean="0"/>
              <a:t>(), </a:t>
            </a:r>
            <a:r>
              <a:rPr lang="en-US" dirty="0" err="1" smtClean="0"/>
              <a:t>isdir</a:t>
            </a:r>
            <a:r>
              <a:rPr lang="en-US" dirty="0" smtClean="0"/>
              <a:t>()</a:t>
            </a:r>
          </a:p>
          <a:p>
            <a:pPr marL="914400" lvl="1" indent="-514350"/>
            <a:r>
              <a:rPr lang="en-US" dirty="0" err="1" smtClean="0"/>
              <a:t>Inode</a:t>
            </a:r>
            <a:r>
              <a:rPr lang="en-US" dirty="0" smtClean="0"/>
              <a:t> management: </a:t>
            </a:r>
            <a:r>
              <a:rPr lang="en-US" dirty="0" err="1" smtClean="0"/>
              <a:t>inumber</a:t>
            </a:r>
            <a:r>
              <a:rPr lang="en-US" dirty="0" smtClean="0"/>
              <a:t>() </a:t>
            </a:r>
            <a:r>
              <a:rPr lang="en-US" dirty="0" smtClean="0">
                <a:sym typeface="Wingdings" panose="05000000000000000000" pitchFamily="2" charset="2"/>
              </a:rPr>
              <a:t> get the </a:t>
            </a:r>
            <a:r>
              <a:rPr lang="en-US" dirty="0" err="1" smtClean="0">
                <a:sym typeface="Wingdings" panose="05000000000000000000" pitchFamily="2" charset="2"/>
              </a:rPr>
              <a:t>inode</a:t>
            </a:r>
            <a:r>
              <a:rPr lang="en-US" dirty="0" smtClean="0">
                <a:sym typeface="Wingdings" panose="05000000000000000000" pitchFamily="2" charset="2"/>
              </a:rPr>
              <a:t> of a file or directory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668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Your Goals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784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dirty="0"/>
              <a:t>Implement a buffer cache</a:t>
            </a:r>
          </a:p>
          <a:p>
            <a:pPr marL="914400" lvl="1" indent="-514350"/>
            <a:r>
              <a:rPr lang="en-US" dirty="0"/>
              <a:t>Up to 64 sectors of disk data should be buffered in </a:t>
            </a:r>
            <a:r>
              <a:rPr lang="en-US" dirty="0" smtClean="0"/>
              <a:t>RAM</a:t>
            </a:r>
          </a:p>
          <a:p>
            <a:pPr marL="914400" lvl="1" indent="-514350"/>
            <a:r>
              <a:rPr lang="en-US" dirty="0" smtClean="0"/>
              <a:t>Implement a write-back cache</a:t>
            </a:r>
          </a:p>
          <a:p>
            <a:pPr marL="914400" lvl="1" indent="-514350"/>
            <a:r>
              <a:rPr lang="en-US" dirty="0" smtClean="0"/>
              <a:t>Cache must be periodically flushed to disk</a:t>
            </a:r>
          </a:p>
          <a:p>
            <a:pPr marL="914400" lvl="1" indent="-514350"/>
            <a:r>
              <a:rPr lang="en-US" dirty="0" smtClean="0"/>
              <a:t>How to handle eviction?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US" dirty="0" smtClean="0"/>
              <a:t>Carefully synchronize file operations</a:t>
            </a:r>
          </a:p>
          <a:p>
            <a:pPr marL="914400" lvl="1" indent="-514350"/>
            <a:r>
              <a:rPr lang="en-US" dirty="0" smtClean="0"/>
              <a:t>Accesses to independent files/directories should not block each other</a:t>
            </a:r>
          </a:p>
          <a:p>
            <a:pPr marL="914400" lvl="1" indent="-514350"/>
            <a:r>
              <a:rPr lang="en-US" dirty="0" smtClean="0"/>
              <a:t>Concurrent reading/writing of a single file needs to be handled carefully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21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Pintos Does For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33016"/>
            <a:ext cx="8229600" cy="5138382"/>
          </a:xfrm>
        </p:spPr>
        <p:txBody>
          <a:bodyPr>
            <a:normAutofit/>
          </a:bodyPr>
          <a:lstStyle/>
          <a:p>
            <a:r>
              <a:rPr lang="en-US" dirty="0" smtClean="0"/>
              <a:t>Basic disk management</a:t>
            </a:r>
          </a:p>
          <a:p>
            <a:pPr lvl="1"/>
            <a:r>
              <a:rPr lang="en-US" dirty="0" smtClean="0"/>
              <a:t>Read/write access to sectors</a:t>
            </a:r>
          </a:p>
          <a:p>
            <a:pPr lvl="1"/>
            <a:r>
              <a:rPr lang="en-US" dirty="0" smtClean="0"/>
              <a:t>Basic management of free space</a:t>
            </a:r>
          </a:p>
          <a:p>
            <a:r>
              <a:rPr lang="en-US" dirty="0" smtClean="0"/>
              <a:t>You’ve already implemented file descriptors and most of the file system API ;)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522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Inodes</a:t>
            </a:r>
            <a:r>
              <a:rPr lang="en-US" dirty="0" smtClean="0"/>
              <a:t> in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inode.c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/* On-disk </a:t>
            </a:r>
            <a:r>
              <a:rPr lang="en-US" dirty="0" err="1">
                <a:solidFill>
                  <a:schemeClr val="accent3"/>
                </a:solidFill>
              </a:rPr>
              <a:t>inode</a:t>
            </a:r>
            <a:r>
              <a:rPr lang="en-US" dirty="0">
                <a:solidFill>
                  <a:schemeClr val="accent3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3"/>
                </a:solidFill>
              </a:rPr>
              <a:t>   Must be exactly BLOCK_SECTOR_SIZE bytes long. */</a:t>
            </a:r>
          </a:p>
          <a:p>
            <a:pPr marL="0" indent="0">
              <a:buNone/>
            </a:pP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 smtClean="0"/>
              <a:t>inode_disk</a:t>
            </a:r>
            <a:r>
              <a:rPr lang="en-US" dirty="0" smtClean="0"/>
              <a:t> 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block_sector_t</a:t>
            </a:r>
            <a:r>
              <a:rPr lang="en-US" dirty="0"/>
              <a:t> start;               </a:t>
            </a:r>
            <a:r>
              <a:rPr lang="en-US" dirty="0">
                <a:solidFill>
                  <a:schemeClr val="accent3"/>
                </a:solidFill>
              </a:rPr>
              <a:t>/* First data sector. */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off_t</a:t>
            </a:r>
            <a:r>
              <a:rPr lang="en-US" dirty="0"/>
              <a:t> length;                       </a:t>
            </a:r>
            <a:r>
              <a:rPr lang="en-US" dirty="0">
                <a:solidFill>
                  <a:schemeClr val="accent3"/>
                </a:solidFill>
              </a:rPr>
              <a:t>/* File size in bytes. */</a:t>
            </a:r>
          </a:p>
          <a:p>
            <a:pPr marL="0" indent="0">
              <a:buNone/>
            </a:pPr>
            <a:r>
              <a:rPr lang="en-US" dirty="0"/>
              <a:t>    unsigned magic;                     </a:t>
            </a:r>
            <a:r>
              <a:rPr lang="en-US" dirty="0">
                <a:solidFill>
                  <a:schemeClr val="accent3"/>
                </a:solidFill>
              </a:rPr>
              <a:t>/* Magic number. */</a:t>
            </a:r>
          </a:p>
          <a:p>
            <a:pPr marL="0" indent="0">
              <a:buNone/>
            </a:pPr>
            <a:r>
              <a:rPr lang="en-US" dirty="0"/>
              <a:t>    uint32_t unused[125];               </a:t>
            </a:r>
            <a:r>
              <a:rPr lang="en-US" dirty="0">
                <a:solidFill>
                  <a:schemeClr val="accent3"/>
                </a:solidFill>
              </a:rPr>
              <a:t>/* Not used. */</a:t>
            </a:r>
          </a:p>
          <a:p>
            <a:pPr marL="0" indent="0">
              <a:buNone/>
            </a:pPr>
            <a:r>
              <a:rPr lang="en-US" dirty="0"/>
              <a:t>  };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992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Directories in Pintos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filesys</a:t>
            </a:r>
            <a:r>
              <a:rPr lang="en-US" dirty="0" smtClean="0"/>
              <a:t>/</a:t>
            </a:r>
            <a:r>
              <a:rPr lang="en-US" dirty="0" err="1" smtClean="0"/>
              <a:t>directory.c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Implements a single root directory</a:t>
            </a:r>
          </a:p>
          <a:p>
            <a:pPr lvl="1"/>
            <a:r>
              <a:rPr lang="en-US" dirty="0" smtClean="0"/>
              <a:t>i.e. no subdirectories</a:t>
            </a:r>
          </a:p>
          <a:p>
            <a:r>
              <a:rPr lang="en-US" dirty="0" smtClean="0"/>
              <a:t>Must be overhauled to allow a directory to contain other directories</a:t>
            </a:r>
          </a:p>
          <a:p>
            <a:pPr lvl="1"/>
            <a:r>
              <a:rPr lang="en-US" dirty="0" smtClean="0"/>
              <a:t>e.g. subdirectories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007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56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Choosing the right data structures</a:t>
            </a:r>
          </a:p>
          <a:p>
            <a:pPr lvl="1"/>
            <a:r>
              <a:rPr lang="en-US" dirty="0" smtClean="0"/>
              <a:t>How do you encode directory and file information on disk?</a:t>
            </a:r>
          </a:p>
          <a:p>
            <a:pPr lvl="1"/>
            <a:r>
              <a:rPr lang="en-US" dirty="0" smtClean="0"/>
              <a:t>How do you keep track of the locations of dynamically allocated file blocks</a:t>
            </a:r>
          </a:p>
          <a:p>
            <a:r>
              <a:rPr lang="en-US" dirty="0" smtClean="0"/>
              <a:t>Properly managing your cache</a:t>
            </a:r>
          </a:p>
          <a:p>
            <a:pPr lvl="1"/>
            <a:r>
              <a:rPr lang="en-US" dirty="0" smtClean="0"/>
              <a:t>Implementing performant cache eviction is tricky</a:t>
            </a:r>
          </a:p>
          <a:p>
            <a:pPr lvl="1"/>
            <a:r>
              <a:rPr lang="en-US" dirty="0" smtClean="0"/>
              <a:t>Write-back cache must be periodically flushed</a:t>
            </a:r>
          </a:p>
          <a:p>
            <a:r>
              <a:rPr lang="en-US" dirty="0" smtClean="0"/>
              <a:t>Implementing correct and performant synchronization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19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Key 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process needs to have an associated </a:t>
            </a:r>
            <a:r>
              <a:rPr lang="en-US" dirty="0" smtClean="0">
                <a:solidFill>
                  <a:schemeClr val="accent1"/>
                </a:solidFill>
              </a:rPr>
              <a:t>working directory</a:t>
            </a:r>
          </a:p>
          <a:p>
            <a:pPr lvl="1"/>
            <a:r>
              <a:rPr lang="en-US" dirty="0" smtClean="0"/>
              <a:t>Necessary for resolving relative file accesses</a:t>
            </a:r>
          </a:p>
          <a:p>
            <a:pPr lvl="2"/>
            <a:r>
              <a:rPr lang="en-US" dirty="0" smtClean="0"/>
              <a:t>E.g. open(“../file.txt”) or open(“./</a:t>
            </a:r>
            <a:r>
              <a:rPr lang="en-US" dirty="0" err="1" smtClean="0"/>
              <a:t>my_thing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Used by the </a:t>
            </a:r>
            <a:r>
              <a:rPr lang="en-US" i="1" dirty="0" err="1" smtClean="0"/>
              <a:t>pwd</a:t>
            </a:r>
            <a:r>
              <a:rPr lang="en-US" i="1" dirty="0" smtClean="0"/>
              <a:t> </a:t>
            </a:r>
            <a:r>
              <a:rPr lang="en-US" dirty="0" smtClean="0"/>
              <a:t>program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B9EA5-CE9A-4950-A80C-5ADF06B45BB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667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66603</TotalTime>
  <Words>481</Words>
  <Application>Microsoft Macintosh PowerPoint</Application>
  <PresentationFormat>On-screen Show (4:3)</PresentationFormat>
  <Paragraphs>106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Calibri</vt:lpstr>
      <vt:lpstr>Wingdings</vt:lpstr>
      <vt:lpstr>Arial</vt:lpstr>
      <vt:lpstr>Office Theme</vt:lpstr>
      <vt:lpstr>CS 5600 Computer Systems</vt:lpstr>
      <vt:lpstr>File System in Pintos</vt:lpstr>
      <vt:lpstr>Your Goals</vt:lpstr>
      <vt:lpstr>Your Goals (cont.)</vt:lpstr>
      <vt:lpstr>What Pintos Does For You</vt:lpstr>
      <vt:lpstr>Inodes in Pintos</vt:lpstr>
      <vt:lpstr>Directories in Pintos</vt:lpstr>
      <vt:lpstr>Key Challenges</vt:lpstr>
      <vt:lpstr>More Key Challenges</vt:lpstr>
      <vt:lpstr>Modified Files</vt:lpstr>
      <vt:lpstr>This Project Is the Biggest</vt:lpstr>
      <vt:lpstr>Dependency on older Projects</vt:lpstr>
      <vt:lpstr>NO EXTENSIONS FOR THIS ONE!</vt:lpstr>
    </vt:vector>
  </TitlesOfParts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 Wilson</dc:creator>
  <cp:lastModifiedBy>Microsoft Office User</cp:lastModifiedBy>
  <cp:revision>903</cp:revision>
  <cp:lastPrinted>2012-08-22T04:00:45Z</cp:lastPrinted>
  <dcterms:created xsi:type="dcterms:W3CDTF">2012-01-03T02:22:46Z</dcterms:created>
  <dcterms:modified xsi:type="dcterms:W3CDTF">2016-11-14T22:52:50Z</dcterms:modified>
</cp:coreProperties>
</file>