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3"/>
  </p:notesMasterIdLst>
  <p:sldIdLst>
    <p:sldId id="403" r:id="rId2"/>
    <p:sldId id="484" r:id="rId3"/>
    <p:sldId id="492" r:id="rId4"/>
    <p:sldId id="636" r:id="rId5"/>
    <p:sldId id="605" r:id="rId6"/>
    <p:sldId id="606" r:id="rId7"/>
    <p:sldId id="608" r:id="rId8"/>
    <p:sldId id="607" r:id="rId9"/>
    <p:sldId id="442" r:id="rId10"/>
    <p:sldId id="443" r:id="rId11"/>
    <p:sldId id="444" r:id="rId12"/>
    <p:sldId id="445" r:id="rId13"/>
    <p:sldId id="446" r:id="rId14"/>
    <p:sldId id="447" r:id="rId15"/>
    <p:sldId id="627" r:id="rId16"/>
    <p:sldId id="528" r:id="rId17"/>
    <p:sldId id="590" r:id="rId18"/>
    <p:sldId id="366" r:id="rId19"/>
    <p:sldId id="368" r:id="rId20"/>
    <p:sldId id="370" r:id="rId21"/>
    <p:sldId id="483" r:id="rId22"/>
    <p:sldId id="369" r:id="rId23"/>
    <p:sldId id="371" r:id="rId24"/>
    <p:sldId id="397" r:id="rId25"/>
    <p:sldId id="489" r:id="rId26"/>
    <p:sldId id="399" r:id="rId27"/>
    <p:sldId id="402" r:id="rId28"/>
    <p:sldId id="406" r:id="rId29"/>
    <p:sldId id="530" r:id="rId30"/>
    <p:sldId id="536" r:id="rId31"/>
    <p:sldId id="529" r:id="rId32"/>
    <p:sldId id="531" r:id="rId33"/>
    <p:sldId id="372" r:id="rId34"/>
    <p:sldId id="648" r:id="rId35"/>
    <p:sldId id="649" r:id="rId36"/>
    <p:sldId id="650" r:id="rId37"/>
    <p:sldId id="621" r:id="rId38"/>
    <p:sldId id="622" r:id="rId39"/>
    <p:sldId id="630" r:id="rId40"/>
    <p:sldId id="623" r:id="rId41"/>
    <p:sldId id="624" r:id="rId42"/>
    <p:sldId id="625" r:id="rId43"/>
    <p:sldId id="626" r:id="rId44"/>
    <p:sldId id="456" r:id="rId45"/>
    <p:sldId id="563" r:id="rId46"/>
    <p:sldId id="587" r:id="rId47"/>
    <p:sldId id="619" r:id="rId48"/>
    <p:sldId id="603" r:id="rId49"/>
    <p:sldId id="564" r:id="rId50"/>
    <p:sldId id="565" r:id="rId51"/>
    <p:sldId id="566" r:id="rId52"/>
    <p:sldId id="567" r:id="rId53"/>
    <p:sldId id="568" r:id="rId54"/>
    <p:sldId id="570" r:id="rId55"/>
    <p:sldId id="571" r:id="rId56"/>
    <p:sldId id="572" r:id="rId57"/>
    <p:sldId id="573" r:id="rId58"/>
    <p:sldId id="583" r:id="rId59"/>
    <p:sldId id="574" r:id="rId60"/>
    <p:sldId id="575" r:id="rId61"/>
    <p:sldId id="576" r:id="rId62"/>
    <p:sldId id="577" r:id="rId63"/>
    <p:sldId id="578" r:id="rId64"/>
    <p:sldId id="580" r:id="rId65"/>
    <p:sldId id="581" r:id="rId66"/>
    <p:sldId id="582" r:id="rId67"/>
    <p:sldId id="589" r:id="rId68"/>
    <p:sldId id="416" r:id="rId69"/>
    <p:sldId id="439" r:id="rId70"/>
    <p:sldId id="429" r:id="rId71"/>
    <p:sldId id="375" r:id="rId72"/>
    <p:sldId id="376" r:id="rId73"/>
    <p:sldId id="380" r:id="rId74"/>
    <p:sldId id="381" r:id="rId75"/>
    <p:sldId id="382" r:id="rId76"/>
    <p:sldId id="373" r:id="rId77"/>
    <p:sldId id="384" r:id="rId78"/>
    <p:sldId id="383" r:id="rId79"/>
    <p:sldId id="395" r:id="rId80"/>
    <p:sldId id="425" r:id="rId81"/>
    <p:sldId id="494" r:id="rId82"/>
    <p:sldId id="387" r:id="rId83"/>
    <p:sldId id="379" r:id="rId84"/>
    <p:sldId id="377" r:id="rId85"/>
    <p:sldId id="637" r:id="rId86"/>
    <p:sldId id="638" r:id="rId87"/>
    <p:sldId id="639" r:id="rId88"/>
    <p:sldId id="441" r:id="rId89"/>
    <p:sldId id="485" r:id="rId90"/>
    <p:sldId id="588" r:id="rId91"/>
    <p:sldId id="491" r:id="rId92"/>
    <p:sldId id="378" r:id="rId93"/>
    <p:sldId id="486" r:id="rId94"/>
    <p:sldId id="487" r:id="rId95"/>
    <p:sldId id="488" r:id="rId96"/>
    <p:sldId id="640" r:id="rId97"/>
    <p:sldId id="490" r:id="rId98"/>
    <p:sldId id="388" r:id="rId99"/>
    <p:sldId id="389" r:id="rId100"/>
    <p:sldId id="390" r:id="rId101"/>
    <p:sldId id="391" r:id="rId102"/>
    <p:sldId id="392" r:id="rId103"/>
    <p:sldId id="591" r:id="rId104"/>
    <p:sldId id="641" r:id="rId105"/>
    <p:sldId id="435" r:id="rId106"/>
    <p:sldId id="479" r:id="rId107"/>
    <p:sldId id="480" r:id="rId108"/>
    <p:sldId id="481" r:id="rId109"/>
    <p:sldId id="436" r:id="rId110"/>
    <p:sldId id="525" r:id="rId111"/>
    <p:sldId id="526" r:id="rId112"/>
    <p:sldId id="527" r:id="rId113"/>
    <p:sldId id="545" r:id="rId114"/>
    <p:sldId id="544" r:id="rId115"/>
    <p:sldId id="546" r:id="rId116"/>
    <p:sldId id="555" r:id="rId117"/>
    <p:sldId id="552" r:id="rId118"/>
    <p:sldId id="541" r:id="rId119"/>
    <p:sldId id="542" r:id="rId120"/>
    <p:sldId id="551" r:id="rId121"/>
    <p:sldId id="547" r:id="rId122"/>
    <p:sldId id="562" r:id="rId123"/>
    <p:sldId id="548" r:id="rId124"/>
    <p:sldId id="543" r:id="rId125"/>
    <p:sldId id="549" r:id="rId126"/>
    <p:sldId id="557" r:id="rId127"/>
    <p:sldId id="558" r:id="rId128"/>
    <p:sldId id="559" r:id="rId129"/>
    <p:sldId id="560" r:id="rId130"/>
    <p:sldId id="561" r:id="rId131"/>
    <p:sldId id="550" r:id="rId132"/>
    <p:sldId id="553" r:id="rId133"/>
    <p:sldId id="554" r:id="rId134"/>
    <p:sldId id="556" r:id="rId135"/>
    <p:sldId id="584" r:id="rId136"/>
    <p:sldId id="592" r:id="rId137"/>
    <p:sldId id="593" r:id="rId138"/>
    <p:sldId id="594" r:id="rId139"/>
    <p:sldId id="633" r:id="rId140"/>
    <p:sldId id="635" r:id="rId141"/>
    <p:sldId id="631" r:id="rId142"/>
    <p:sldId id="632" r:id="rId143"/>
    <p:sldId id="634" r:id="rId144"/>
    <p:sldId id="595" r:id="rId145"/>
    <p:sldId id="596" r:id="rId146"/>
    <p:sldId id="597" r:id="rId147"/>
    <p:sldId id="598" r:id="rId148"/>
    <p:sldId id="599" r:id="rId149"/>
    <p:sldId id="600" r:id="rId150"/>
    <p:sldId id="601" r:id="rId151"/>
    <p:sldId id="610" r:id="rId152"/>
    <p:sldId id="611" r:id="rId153"/>
    <p:sldId id="612" r:id="rId154"/>
    <p:sldId id="602" r:id="rId155"/>
    <p:sldId id="609" r:id="rId156"/>
    <p:sldId id="604" r:id="rId157"/>
    <p:sldId id="620" r:id="rId158"/>
    <p:sldId id="613" r:id="rId159"/>
    <p:sldId id="614" r:id="rId160"/>
    <p:sldId id="615" r:id="rId161"/>
    <p:sldId id="616" r:id="rId162"/>
    <p:sldId id="618" r:id="rId163"/>
    <p:sldId id="617" r:id="rId164"/>
    <p:sldId id="628" r:id="rId165"/>
    <p:sldId id="629" r:id="rId166"/>
    <p:sldId id="642" r:id="rId167"/>
    <p:sldId id="643" r:id="rId168"/>
    <p:sldId id="644" r:id="rId169"/>
    <p:sldId id="645" r:id="rId170"/>
    <p:sldId id="646" r:id="rId171"/>
    <p:sldId id="647" r:id="rId172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 Lieberherr" initials="KL" lastIdx="3" clrIdx="0">
    <p:extLst>
      <p:ext uri="{19B8F6BF-5375-455C-9EA6-DF929625EA0E}">
        <p15:presenceInfo xmlns:p15="http://schemas.microsoft.com/office/powerpoint/2012/main" userId="c7f867eeaff187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presProps" Target="presProp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commentAuthors" Target="commentAuthor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6-20T08:13:24.442" idx="1">
    <p:pos x="5369" y="2788"/>
    <p:text>Representation theorem is property of abstract  SCG-Tables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4412-654C-4F3F-9FBA-F328EB11581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12E7D-6ACA-4869-960B-DED2C18E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7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98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8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4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1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96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0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62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08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2E7D-6ACA-4869-960B-DED2C18E52E2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3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1ABE-07AF-4C7B-A20E-A70357C287AC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4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7F6-EC7D-4605-BA2D-071AF15C170A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7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0166-E4CB-47E9-B2E4-1849B7C3099F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2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880-EEE8-49B5-A88D-2C78F4978D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8B12-1325-4EEC-9627-A209AB6333C9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4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825-04CB-4EE2-A758-789865D523CE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9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076A-E0D1-42B1-8672-B207BC45880A}" type="datetime1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0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27B3-05EF-43F7-A67B-DE4E24528F47}" type="datetime1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7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C693-406D-43C1-A926-3B0534FCEB68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6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165-AAC9-4D64-987C-76313CAFC059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5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D2D5F-8AE2-4B13-9C75-4090720B2680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72BFD-9B03-4620-BC63-3D9BF398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mailto:lieber@ccs.neu.ed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erfect_information" TargetMode="External"/><Relationship Id="rId2" Type="http://schemas.openxmlformats.org/officeDocument/2006/relationships/hyperlink" Target="http://en.wikipedia.org/wiki/Sequential_gam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079" y="1122363"/>
            <a:ext cx="11248846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Effective Competition Organization to Obtain Effective Algorithmic Solutions from a </a:t>
            </a:r>
            <a:r>
              <a:rPr lang="en-US" b="1" dirty="0" smtClean="0"/>
              <a:t>Motivated Community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Karl Lieberherr, Northeastern University, </a:t>
            </a:r>
            <a:endParaRPr lang="en-US" dirty="0"/>
          </a:p>
          <a:p>
            <a:r>
              <a:rPr lang="en-US" dirty="0" smtClean="0"/>
              <a:t>College of Computer and Information Science, PRL</a:t>
            </a:r>
          </a:p>
          <a:p>
            <a:r>
              <a:rPr lang="en-US" dirty="0" smtClean="0"/>
              <a:t>joint work with</a:t>
            </a:r>
          </a:p>
          <a:p>
            <a:r>
              <a:rPr lang="en-US" dirty="0" smtClean="0"/>
              <a:t>Ahmed </a:t>
            </a:r>
            <a:r>
              <a:rPr lang="en-US" dirty="0" err="1" smtClean="0"/>
              <a:t>Abdelmeged</a:t>
            </a:r>
            <a:r>
              <a:rPr lang="en-US" dirty="0" smtClean="0"/>
              <a:t> (PhD Dissertation)</a:t>
            </a:r>
          </a:p>
          <a:p>
            <a:r>
              <a:rPr lang="en-US" dirty="0" err="1" smtClean="0"/>
              <a:t>Ruiyang</a:t>
            </a:r>
            <a:r>
              <a:rPr lang="en-US" dirty="0" smtClean="0"/>
              <a:t> Xu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42F0-FB4D-43C5-8570-32DBA2ACB117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415540" y="1417320"/>
            <a:ext cx="7360920" cy="402336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So, they collected a </a:t>
            </a:r>
            <a:r>
              <a:rPr lang="en-US" altLang="en-US" u="sng" dirty="0" smtClean="0"/>
              <a:t>few million sequencing problems</a:t>
            </a:r>
            <a:r>
              <a:rPr lang="en-US" altLang="en-US" dirty="0" smtClean="0"/>
              <a:t> and developed an electronic judge that evaluates sequencing algorithms by how well they solve these problems.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3DD0-3575-4A21-9F11-32EAB4C35134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Rating and Ranking Functions (II)</a:t>
            </a: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sz="1980" dirty="0"/>
              <a:t>Rubinstein[1980]: </a:t>
            </a:r>
          </a:p>
          <a:p>
            <a:pPr marL="937260" lvl="1">
              <a:spcBef>
                <a:spcPts val="1114"/>
              </a:spcBef>
            </a:pPr>
            <a:r>
              <a:rPr lang="en-US" altLang="en-US" sz="1980" dirty="0"/>
              <a:t>points system (winner gets a point) characterized as: </a:t>
            </a:r>
          </a:p>
          <a:p>
            <a:pPr marL="1245870" lvl="2">
              <a:spcBef>
                <a:spcPts val="1114"/>
              </a:spcBef>
            </a:pPr>
            <a:r>
              <a:rPr lang="en-US" altLang="en-US" sz="1980" dirty="0"/>
              <a:t>Anonymity : ranks are independent of the names of participants.</a:t>
            </a:r>
          </a:p>
          <a:p>
            <a:pPr marL="1245870" lvl="2">
              <a:spcBef>
                <a:spcPts val="1114"/>
              </a:spcBef>
            </a:pPr>
            <a:r>
              <a:rPr lang="en-US" altLang="en-US" sz="1980" dirty="0"/>
              <a:t>Positive responsiveness to the winning relation which means that changing the results of a participant p from a loss to a win, guarantees that p’s rank would improve.</a:t>
            </a:r>
          </a:p>
          <a:p>
            <a:pPr marL="1245870" lvl="2">
              <a:spcBef>
                <a:spcPts val="1114"/>
              </a:spcBef>
            </a:pPr>
            <a:r>
              <a:rPr lang="en-US" altLang="en-US" sz="1980" dirty="0"/>
              <a:t>IIM: relative ranking of two participants is independent of matches in which neither is involved.</a:t>
            </a:r>
          </a:p>
          <a:p>
            <a:pPr marL="937260" lvl="1">
              <a:spcBef>
                <a:spcPts val="1114"/>
              </a:spcBef>
            </a:pPr>
            <a:r>
              <a:rPr lang="en-US" altLang="en-US" sz="1980" dirty="0"/>
              <a:t> “beating functions” are restricted to complete, asymmetric relations.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F80E-684A-426A-8AA9-80B014853E02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1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Tournament Scheduling</a:t>
            </a: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dirty="0" smtClean="0"/>
              <a:t>Neutrality is off radar.</a:t>
            </a:r>
          </a:p>
          <a:p>
            <a:pPr marL="937260" lvl="1"/>
            <a:r>
              <a:rPr lang="en-US" altLang="en-US" dirty="0" smtClean="0"/>
              <a:t>Maximizing winning chances for certain players. </a:t>
            </a:r>
          </a:p>
          <a:p>
            <a:pPr marL="937260" lvl="1"/>
            <a:r>
              <a:rPr lang="en-US" altLang="en-US" dirty="0" smtClean="0"/>
              <a:t>Delayed confrontation.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BD0-803F-4AFB-9972-5086CC4AE3CC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Match-Level Neutrality</a:t>
            </a: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smtClean="0"/>
              <a:t>Dominated by heuristic approaches</a:t>
            </a:r>
          </a:p>
          <a:p>
            <a:pPr marL="937260" lvl="1"/>
            <a:r>
              <a:rPr lang="en-US" altLang="en-US" smtClean="0"/>
              <a:t>Compensation points.</a:t>
            </a:r>
          </a:p>
          <a:p>
            <a:pPr marL="937260" lvl="1"/>
            <a:r>
              <a:rPr lang="en-US" altLang="en-US" smtClean="0"/>
              <a:t>Pie rule.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F12C-55DD-4AF0-953E-D719D37BE318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Future Work</a:t>
            </a: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smtClean="0"/>
              <a:t>Problem decomposition labs.</a:t>
            </a:r>
          </a:p>
          <a:p>
            <a:pPr marL="628650"/>
            <a:r>
              <a:rPr lang="en-US" altLang="en-US" smtClean="0"/>
              <a:t>Social Computing.</a:t>
            </a:r>
          </a:p>
          <a:p>
            <a:pPr marL="628650"/>
            <a:r>
              <a:rPr lang="en-US" altLang="en-US" smtClean="0"/>
              <a:t>Evaluating Thoroughness.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5204-7A82-4684-9AEC-5242E33D5081}" type="datetime1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Novartis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9831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Conclusions</a:t>
            </a: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40" dirty="0" smtClean="0"/>
              <a:t>Side-choosing games provide </a:t>
            </a:r>
            <a:r>
              <a:rPr lang="en-US" altLang="en-US" sz="3240" dirty="0"/>
              <a:t>a useful foundation to organize computational problem solving </a:t>
            </a:r>
            <a:r>
              <a:rPr lang="en-US" altLang="en-US" sz="3240" dirty="0" smtClean="0"/>
              <a:t>and formal science communities for research and experience-based learning.</a:t>
            </a:r>
          </a:p>
          <a:p>
            <a:pPr eaLnBrk="1" hangingPunct="1"/>
            <a:r>
              <a:rPr lang="en-US" altLang="en-US" sz="3240" dirty="0" smtClean="0"/>
              <a:t>We found a solution to the problem of lowering the barrier of entry for competition organizers by shifting evaluation tasks from the administrator to the players.</a:t>
            </a:r>
          </a:p>
          <a:p>
            <a:pPr eaLnBrk="1" hangingPunct="1"/>
            <a:r>
              <a:rPr lang="en-US" altLang="en-US" sz="3240" dirty="0" smtClean="0"/>
              <a:t>We show the fundamental nature of locally fault-based evaluation in the presence of collusion-resistance.</a:t>
            </a:r>
          </a:p>
          <a:p>
            <a:pPr eaLnBrk="1" hangingPunct="1"/>
            <a:r>
              <a:rPr lang="en-US" altLang="en-US" sz="3240" dirty="0" smtClean="0"/>
              <a:t>Simple result: 3 axioms, representation theorem, adapted full round-robin tournament with fault-counting gives fair, collusion-resistant evaluation of SCGs.</a:t>
            </a:r>
            <a:endParaRPr lang="en-US" altLang="en-US" sz="3240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8" name="Pentagon 7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1" name="Chevron 10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2DD7-70A4-4D44-B56A-BA88F6B41C1F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alks\NEU Recruiting\assets\Campus\IMG_0840_sca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" b="3474"/>
          <a:stretch/>
        </p:blipFill>
        <p:spPr bwMode="auto">
          <a:xfrm>
            <a:off x="6780206" y="381000"/>
            <a:ext cx="3381867" cy="4572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95402"/>
            <a:ext cx="4267200" cy="4724399"/>
          </a:xfrm>
        </p:spPr>
        <p:txBody>
          <a:bodyPr>
            <a:normAutofit/>
          </a:bodyPr>
          <a:lstStyle/>
          <a:p>
            <a:r>
              <a:rPr lang="en-US" dirty="0"/>
              <a:t>45 faculty + 9 researchers</a:t>
            </a:r>
          </a:p>
          <a:p>
            <a:pPr lvl="1"/>
            <a:r>
              <a:rPr lang="en-US" dirty="0"/>
              <a:t>7 new faculty in 2012</a:t>
            </a:r>
          </a:p>
          <a:p>
            <a:pPr lvl="1"/>
            <a:r>
              <a:rPr lang="en-US" dirty="0"/>
              <a:t>6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new faculty in 2013</a:t>
            </a:r>
          </a:p>
          <a:p>
            <a:r>
              <a:rPr lang="en-US" dirty="0"/>
              <a:t>634 undergrads, 606 MS, 97 PhDs</a:t>
            </a:r>
          </a:p>
          <a:p>
            <a:r>
              <a:rPr lang="en-US" dirty="0"/>
              <a:t>$7.6 million in grant funding in 2012</a:t>
            </a:r>
          </a:p>
          <a:p>
            <a:r>
              <a:rPr lang="en-US" dirty="0"/>
              <a:t>PhD Programs in:</a:t>
            </a:r>
          </a:p>
          <a:p>
            <a:pPr lvl="1"/>
            <a:r>
              <a:rPr lang="en-US" dirty="0"/>
              <a:t>Computer Science</a:t>
            </a:r>
          </a:p>
          <a:p>
            <a:pPr lvl="1"/>
            <a:r>
              <a:rPr lang="en-US" dirty="0"/>
              <a:t>Information Assurance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81600" y="5029200"/>
            <a:ext cx="4495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C0000"/>
              </a:buClr>
              <a:buSzPct val="75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Health Informatics</a:t>
            </a:r>
          </a:p>
          <a:p>
            <a:pPr lvl="1"/>
            <a:r>
              <a:rPr lang="en-US" sz="2400" dirty="0"/>
              <a:t>Network Science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7C20-3F66-4C2D-8D9B-151FE15C2015}" type="datetime1">
              <a:rPr lang="en-US" smtClean="0"/>
              <a:t>9/15/2014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84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Research at CCIS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55804" y="990600"/>
            <a:ext cx="4340197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Security</a:t>
            </a:r>
          </a:p>
          <a:p>
            <a:pPr lvl="1"/>
            <a:r>
              <a:rPr lang="en-US" dirty="0" smtClean="0"/>
              <a:t>19+ papers at </a:t>
            </a:r>
            <a:r>
              <a:rPr lang="en-US" i="1" dirty="0" smtClean="0"/>
              <a:t>NDSS</a:t>
            </a:r>
            <a:r>
              <a:rPr lang="en-US" dirty="0" smtClean="0"/>
              <a:t>, </a:t>
            </a:r>
            <a:r>
              <a:rPr lang="en-US" i="1" dirty="0" smtClean="0"/>
              <a:t>CSS</a:t>
            </a:r>
            <a:r>
              <a:rPr lang="en-US" dirty="0" smtClean="0"/>
              <a:t>, </a:t>
            </a:r>
            <a:r>
              <a:rPr lang="en-US" i="1" dirty="0" smtClean="0"/>
              <a:t>S&amp;P</a:t>
            </a:r>
            <a:r>
              <a:rPr lang="en-US" dirty="0" smtClean="0"/>
              <a:t>, and </a:t>
            </a:r>
            <a:r>
              <a:rPr lang="en-US" i="1" dirty="0" err="1" smtClean="0"/>
              <a:t>Usenix</a:t>
            </a:r>
            <a:r>
              <a:rPr lang="en-US" i="1" dirty="0" smtClean="0"/>
              <a:t> Security </a:t>
            </a:r>
            <a:r>
              <a:rPr lang="en-US" dirty="0" smtClean="0"/>
              <a:t>since ‘08</a:t>
            </a:r>
          </a:p>
          <a:p>
            <a:pPr lvl="1"/>
            <a:r>
              <a:rPr lang="en-US" dirty="0" smtClean="0"/>
              <a:t>Funding from DARPA, Symantec, and </a:t>
            </a:r>
            <a:r>
              <a:rPr lang="en-US" dirty="0" err="1" smtClean="0"/>
              <a:t>Verisign</a:t>
            </a:r>
            <a:endParaRPr lang="en-US" dirty="0" smtClean="0"/>
          </a:p>
          <a:p>
            <a:r>
              <a:rPr lang="en-US" dirty="0" smtClean="0">
                <a:solidFill>
                  <a:srgbClr val="CC0000"/>
                </a:solidFill>
              </a:rPr>
              <a:t>Programming </a:t>
            </a:r>
            <a:r>
              <a:rPr lang="en-US" dirty="0">
                <a:solidFill>
                  <a:srgbClr val="CC0000"/>
                </a:solidFill>
              </a:rPr>
              <a:t>Languages</a:t>
            </a:r>
          </a:p>
          <a:p>
            <a:pPr lvl="1"/>
            <a:r>
              <a:rPr lang="en-US" dirty="0"/>
              <a:t>19 papers in </a:t>
            </a:r>
            <a:r>
              <a:rPr lang="en-US" i="1" dirty="0"/>
              <a:t>POPL</a:t>
            </a:r>
            <a:r>
              <a:rPr lang="en-US" dirty="0"/>
              <a:t>, </a:t>
            </a:r>
            <a:r>
              <a:rPr lang="en-US" i="1" dirty="0"/>
              <a:t>OOPSLA</a:t>
            </a:r>
            <a:r>
              <a:rPr lang="en-US" dirty="0"/>
              <a:t>, and </a:t>
            </a:r>
            <a:r>
              <a:rPr lang="en-US" i="1" dirty="0"/>
              <a:t>ICFP</a:t>
            </a:r>
            <a:r>
              <a:rPr lang="en-US" dirty="0"/>
              <a:t> since ‘08</a:t>
            </a:r>
          </a:p>
          <a:p>
            <a:pPr lvl="1"/>
            <a:r>
              <a:rPr lang="en-US" dirty="0"/>
              <a:t>Active in the ECMA </a:t>
            </a:r>
            <a:r>
              <a:rPr lang="en-US" dirty="0" err="1"/>
              <a:t>Javascript</a:t>
            </a:r>
            <a:r>
              <a:rPr lang="en-US" dirty="0"/>
              <a:t> standards </a:t>
            </a:r>
            <a:r>
              <a:rPr lang="en-US" dirty="0" smtClean="0"/>
              <a:t>body</a:t>
            </a:r>
            <a:endParaRPr lang="en-US" dirty="0" smtClean="0">
              <a:solidFill>
                <a:srgbClr val="CC0000"/>
              </a:solidFill>
            </a:endParaRPr>
          </a:p>
          <a:p>
            <a:r>
              <a:rPr lang="en-US" dirty="0">
                <a:solidFill>
                  <a:srgbClr val="CC0000"/>
                </a:solidFill>
              </a:rPr>
              <a:t>DB, IR, and ML</a:t>
            </a:r>
          </a:p>
          <a:p>
            <a:pPr lvl="1"/>
            <a:r>
              <a:rPr lang="en-US" dirty="0"/>
              <a:t>Papers in </a:t>
            </a:r>
            <a:r>
              <a:rPr lang="en-US" i="1" dirty="0"/>
              <a:t>SIGIR</a:t>
            </a:r>
            <a:r>
              <a:rPr lang="en-US" dirty="0"/>
              <a:t>, </a:t>
            </a:r>
            <a:r>
              <a:rPr lang="en-US" i="1" dirty="0"/>
              <a:t>CIKM</a:t>
            </a:r>
            <a:r>
              <a:rPr lang="en-US" dirty="0"/>
              <a:t>, </a:t>
            </a:r>
            <a:r>
              <a:rPr lang="en-US" i="1" dirty="0"/>
              <a:t>KDD</a:t>
            </a:r>
            <a:r>
              <a:rPr lang="en-US" dirty="0"/>
              <a:t>, </a:t>
            </a:r>
            <a:r>
              <a:rPr lang="en-US" i="1" dirty="0"/>
              <a:t>SIGMOD</a:t>
            </a:r>
            <a:r>
              <a:rPr lang="en-US" dirty="0"/>
              <a:t>, </a:t>
            </a:r>
            <a:r>
              <a:rPr lang="en-US" i="1" dirty="0"/>
              <a:t>VLDB</a:t>
            </a:r>
            <a:r>
              <a:rPr lang="en-US" dirty="0"/>
              <a:t>, </a:t>
            </a:r>
            <a:r>
              <a:rPr lang="en-US" i="1" dirty="0"/>
              <a:t>ICDM</a:t>
            </a:r>
          </a:p>
          <a:p>
            <a:pPr lvl="1"/>
            <a:r>
              <a:rPr lang="en-US" dirty="0"/>
              <a:t>New research center for digital </a:t>
            </a:r>
            <a:r>
              <a:rPr lang="en-US" dirty="0" smtClean="0"/>
              <a:t>humanities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96001" y="838200"/>
            <a:ext cx="434184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Formal Methods</a:t>
            </a:r>
          </a:p>
          <a:p>
            <a:pPr lvl="1"/>
            <a:r>
              <a:rPr lang="en-US" dirty="0" smtClean="0"/>
              <a:t>10 papers in </a:t>
            </a:r>
            <a:r>
              <a:rPr lang="en-US" i="1" dirty="0" smtClean="0"/>
              <a:t>FMSD</a:t>
            </a:r>
            <a:r>
              <a:rPr lang="en-US" dirty="0" smtClean="0"/>
              <a:t>, FMCAD, </a:t>
            </a:r>
            <a:r>
              <a:rPr lang="en-US" i="1" dirty="0" smtClean="0"/>
              <a:t>TOPLAS</a:t>
            </a:r>
            <a:r>
              <a:rPr lang="en-US" dirty="0" smtClean="0"/>
              <a:t>, and </a:t>
            </a:r>
            <a:r>
              <a:rPr lang="en-US" i="1" dirty="0" smtClean="0"/>
              <a:t>CAV</a:t>
            </a:r>
            <a:r>
              <a:rPr lang="en-US" dirty="0" smtClean="0"/>
              <a:t> since ’08</a:t>
            </a:r>
          </a:p>
          <a:p>
            <a:pPr lvl="1"/>
            <a:r>
              <a:rPr lang="en-US" dirty="0" smtClean="0"/>
              <a:t>NSF CAREER for building dependable concurrent software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Robotics and Computer Vision</a:t>
            </a:r>
          </a:p>
          <a:p>
            <a:pPr lvl="1"/>
            <a:r>
              <a:rPr lang="en-US" dirty="0" smtClean="0"/>
              <a:t>NSF CAREER for building robots that handle uncertainty</a:t>
            </a:r>
          </a:p>
          <a:p>
            <a:pPr lvl="1"/>
            <a:r>
              <a:rPr lang="en-US" dirty="0" smtClean="0"/>
              <a:t>New hire for 2013: Rob Platt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Network Science</a:t>
            </a:r>
          </a:p>
          <a:p>
            <a:pPr lvl="1"/>
            <a:r>
              <a:rPr lang="en-US" dirty="0" smtClean="0"/>
              <a:t>Founders of the field: Laszlo </a:t>
            </a:r>
            <a:r>
              <a:rPr lang="en-US" dirty="0" err="1" smtClean="0"/>
              <a:t>Barabasi</a:t>
            </a:r>
            <a:r>
              <a:rPr lang="en-US" dirty="0" smtClean="0"/>
              <a:t> and Alex </a:t>
            </a:r>
            <a:r>
              <a:rPr lang="en-US" dirty="0" err="1" smtClean="0"/>
              <a:t>Vespignani</a:t>
            </a:r>
            <a:endParaRPr lang="en-US" dirty="0" smtClean="0"/>
          </a:p>
          <a:p>
            <a:pPr lvl="1"/>
            <a:r>
              <a:rPr lang="en-US" dirty="0" smtClean="0"/>
              <a:t>20+ papers in </a:t>
            </a:r>
            <a:r>
              <a:rPr lang="en-US" i="1" dirty="0" smtClean="0"/>
              <a:t>Nature</a:t>
            </a:r>
            <a:r>
              <a:rPr lang="en-US" dirty="0" smtClean="0"/>
              <a:t>, </a:t>
            </a:r>
            <a:r>
              <a:rPr lang="en-US" i="1" dirty="0" smtClean="0"/>
              <a:t>Science</a:t>
            </a:r>
            <a:r>
              <a:rPr lang="en-US" dirty="0" smtClean="0"/>
              <a:t>, and </a:t>
            </a:r>
            <a:r>
              <a:rPr lang="en-US" i="1" dirty="0" smtClean="0"/>
              <a:t>PNAS</a:t>
            </a:r>
            <a:r>
              <a:rPr lang="en-US" dirty="0" smtClean="0"/>
              <a:t> since ‘08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5AA1-A21E-4048-92A3-F8C769D0A0C2}" type="datetime1">
              <a:rPr lang="en-US" smtClean="0"/>
              <a:t>9/15/2014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Talks\NEU Recruiting\assets\Campus\IMG_0873_edi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37" y="1"/>
            <a:ext cx="9798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8600" y="533400"/>
            <a:ext cx="6019800" cy="1291798"/>
          </a:xfrm>
          <a:prstGeom prst="roundRect">
            <a:avLst>
              <a:gd name="adj" fmla="val 9216"/>
            </a:avLst>
          </a:prstGeom>
          <a:solidFill>
            <a:srgbClr val="CC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Baskerville Old Face" panose="0202060208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5164" y="763801"/>
            <a:ext cx="29450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Questions?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3703" y="4947976"/>
            <a:ext cx="3962400" cy="1408374"/>
          </a:xfrm>
          <a:prstGeom prst="roundRect">
            <a:avLst>
              <a:gd name="adj" fmla="val 4350"/>
            </a:avLst>
          </a:prstGeom>
          <a:solidFill>
            <a:srgbClr val="ECEC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083076"/>
            <a:ext cx="204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Karl Lieberherr</a:t>
            </a:r>
            <a:endParaRPr lang="en-US" dirty="0"/>
          </a:p>
          <a:p>
            <a:r>
              <a:rPr lang="en-US" dirty="0" smtClean="0">
                <a:hlinkClick r:id="rId3"/>
              </a:rPr>
              <a:t>lieber@ccs.neu.edu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5C16-7104-4849-A6A0-F1F6A68B443F}" type="datetime1">
              <a:rPr lang="en-US" smtClean="0"/>
              <a:t>9/15/2014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19BA-18EA-4DD4-B6C1-ECD3D0699635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415540" y="1417320"/>
            <a:ext cx="7360920" cy="4023360"/>
          </a:xfrm>
        </p:spPr>
        <p:txBody>
          <a:bodyPr/>
          <a:lstStyle/>
          <a:p>
            <a:pPr eaLnBrk="1" hangingPunct="1"/>
            <a:r>
              <a:rPr lang="en-US" altLang="en-US" smtClean="0"/>
              <a:t>And, they set up a two-week open online competition on TopCoder with a total prize pocket of $6000.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207-C10E-4864-8A4B-B4BBA7E222AF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3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Hansruedi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tournament evaluation for side-choosing games.</a:t>
            </a:r>
          </a:p>
          <a:p>
            <a:r>
              <a:rPr lang="en-US" dirty="0" smtClean="0"/>
              <a:t>Games with winners and losers, no draws.</a:t>
            </a:r>
          </a:p>
          <a:p>
            <a:r>
              <a:rPr lang="en-US" dirty="0" smtClean="0"/>
              <a:t>Evaluation must satisfy 3 axioms.</a:t>
            </a:r>
          </a:p>
          <a:p>
            <a:r>
              <a:rPr lang="en-US" dirty="0" smtClean="0"/>
              <a:t>Collusion-resistant axiom: Games outside a player’s control cannot lower that player’s rank with respect to other players.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43CF-F999-4ADC-8EE9-7BDF7186CD91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Collusion-Resistance </a:t>
            </a:r>
            <a:r>
              <a:rPr lang="en-US" altLang="en-US" dirty="0"/>
              <a:t>(Axiom 3: CR) </a:t>
            </a:r>
            <a:endParaRPr lang="en-US" altLang="en-US" dirty="0" smtClean="0"/>
          </a:p>
        </p:txBody>
      </p:sp>
      <p:sp>
        <p:nvSpPr>
          <p:cNvPr id="103427" name="Oval 2"/>
          <p:cNvSpPr>
            <a:spLocks/>
          </p:cNvSpPr>
          <p:nvPr/>
        </p:nvSpPr>
        <p:spPr bwMode="auto">
          <a:xfrm>
            <a:off x="3341370" y="3589020"/>
            <a:ext cx="1748790" cy="178308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3428" name="Rectangle 3"/>
          <p:cNvSpPr>
            <a:spLocks/>
          </p:cNvSpPr>
          <p:nvPr/>
        </p:nvSpPr>
        <p:spPr bwMode="auto">
          <a:xfrm>
            <a:off x="2598420" y="3246120"/>
            <a:ext cx="3989070" cy="24688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3429" name="Rectangle 4"/>
          <p:cNvSpPr>
            <a:spLocks/>
          </p:cNvSpPr>
          <p:nvPr/>
        </p:nvSpPr>
        <p:spPr bwMode="auto">
          <a:xfrm>
            <a:off x="3102906" y="3468387"/>
            <a:ext cx="43120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 err="1">
                <a:ea typeface="Gill Sans" charset="0"/>
                <a:cs typeface="Gill Sans" charset="0"/>
              </a:rPr>
              <a:t>Px</a:t>
            </a:r>
            <a:endParaRPr lang="en-US" altLang="en-US" sz="2880" dirty="0">
              <a:ea typeface="Gill Sans" charset="0"/>
              <a:cs typeface="Gill Sans" charset="0"/>
            </a:endParaRPr>
          </a:p>
        </p:txBody>
      </p:sp>
      <p:sp>
        <p:nvSpPr>
          <p:cNvPr id="103430" name="Line 5"/>
          <p:cNvSpPr>
            <a:spLocks noChangeShapeType="1"/>
          </p:cNvSpPr>
          <p:nvPr/>
        </p:nvSpPr>
        <p:spPr bwMode="auto">
          <a:xfrm rot="10800000" flipH="1">
            <a:off x="3352800" y="4467702"/>
            <a:ext cx="1760220" cy="142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620"/>
          </a:p>
        </p:txBody>
      </p:sp>
      <p:sp>
        <p:nvSpPr>
          <p:cNvPr id="103431" name="Rectangle 6"/>
          <p:cNvSpPr>
            <a:spLocks/>
          </p:cNvSpPr>
          <p:nvPr/>
        </p:nvSpPr>
        <p:spPr bwMode="auto">
          <a:xfrm>
            <a:off x="3808342" y="3927491"/>
            <a:ext cx="81913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Wins</a:t>
            </a:r>
          </a:p>
        </p:txBody>
      </p:sp>
      <p:sp>
        <p:nvSpPr>
          <p:cNvPr id="103432" name="Rectangle 7"/>
          <p:cNvSpPr>
            <a:spLocks/>
          </p:cNvSpPr>
          <p:nvPr/>
        </p:nvSpPr>
        <p:spPr bwMode="auto">
          <a:xfrm>
            <a:off x="3716796" y="4670441"/>
            <a:ext cx="100508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Faults</a:t>
            </a:r>
          </a:p>
        </p:txBody>
      </p:sp>
      <p:sp>
        <p:nvSpPr>
          <p:cNvPr id="103433" name="Rectangle 8"/>
          <p:cNvSpPr>
            <a:spLocks/>
          </p:cNvSpPr>
          <p:nvPr/>
        </p:nvSpPr>
        <p:spPr bwMode="auto">
          <a:xfrm>
            <a:off x="6344603" y="3509010"/>
            <a:ext cx="432054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Games outside </a:t>
            </a:r>
            <a:r>
              <a:rPr lang="en-US" altLang="en-US" sz="2880" dirty="0" err="1">
                <a:ea typeface="Gill Sans" charset="0"/>
                <a:cs typeface="Gill Sans" charset="0"/>
              </a:rPr>
              <a:t>Px’s</a:t>
            </a:r>
            <a:r>
              <a:rPr lang="en-US" altLang="en-US" sz="2880" dirty="0">
                <a:ea typeface="Gill Sans" charset="0"/>
                <a:cs typeface="Gill Sans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control cannot worsen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 err="1">
                <a:ea typeface="Gill Sans" charset="0"/>
                <a:cs typeface="Gill Sans" charset="0"/>
              </a:rPr>
              <a:t>Px’s</a:t>
            </a:r>
            <a:r>
              <a:rPr lang="en-US" altLang="en-US" sz="2880" dirty="0">
                <a:ea typeface="Gill Sans" charset="0"/>
                <a:cs typeface="Gill Sans" charset="0"/>
              </a:rPr>
              <a:t> rank w.r.t. other participants.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25954" y="5372100"/>
            <a:ext cx="5440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err="1"/>
              <a:t>P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is in control if </a:t>
            </a:r>
            <a:r>
              <a:rPr lang="en-US" dirty="0" smtClean="0"/>
              <a:t>(</a:t>
            </a:r>
            <a:r>
              <a:rPr lang="en-US" dirty="0" err="1" smtClean="0"/>
              <a:t>Px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W(inner)) </a:t>
            </a:r>
            <a:r>
              <a:rPr lang="en-US" dirty="0"/>
              <a:t>or </a:t>
            </a:r>
            <a:r>
              <a:rPr lang="en-US" dirty="0" smtClean="0"/>
              <a:t>(not(</a:t>
            </a:r>
            <a:r>
              <a:rPr lang="en-US" dirty="0" err="1" smtClean="0"/>
              <a:t>Px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F(</a:t>
            </a:r>
            <a:r>
              <a:rPr lang="en-US" dirty="0" err="1" smtClean="0"/>
              <a:t>orced</a:t>
            </a:r>
            <a:r>
              <a:rPr lang="en-US" dirty="0" smtClean="0"/>
              <a:t>)))</a:t>
            </a:r>
          </a:p>
          <a:p>
            <a:pPr marL="0" lvl="1"/>
            <a:r>
              <a:rPr lang="en-US" dirty="0" smtClean="0"/>
              <a:t>Fault: Loser is not forced.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9567" y="1691279"/>
            <a:ext cx="7762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err="1"/>
              <a:t>P</a:t>
            </a:r>
            <a:r>
              <a:rPr lang="en-US" dirty="0" err="1" smtClean="0"/>
              <a:t>x</a:t>
            </a:r>
            <a:r>
              <a:rPr lang="en-US" dirty="0" smtClean="0"/>
              <a:t> is not </a:t>
            </a:r>
            <a:r>
              <a:rPr lang="en-US" dirty="0"/>
              <a:t>in control if </a:t>
            </a:r>
            <a:r>
              <a:rPr lang="en-US" dirty="0" smtClean="0"/>
              <a:t>not (</a:t>
            </a:r>
            <a:r>
              <a:rPr lang="en-US" dirty="0" err="1" smtClean="0"/>
              <a:t>Px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W(inner)) and (</a:t>
            </a:r>
            <a:r>
              <a:rPr lang="en-US" dirty="0" err="1" smtClean="0"/>
              <a:t>Px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F(</a:t>
            </a:r>
            <a:r>
              <a:rPr lang="en-US" dirty="0" err="1" smtClean="0"/>
              <a:t>orced</a:t>
            </a:r>
            <a:r>
              <a:rPr lang="en-US" dirty="0" smtClean="0"/>
              <a:t>))</a:t>
            </a:r>
          </a:p>
          <a:p>
            <a:pPr marL="0" lvl="1"/>
            <a:r>
              <a:rPr lang="en-US" dirty="0" err="1" smtClean="0"/>
              <a:t>Px</a:t>
            </a:r>
            <a:r>
              <a:rPr lang="en-US" dirty="0" smtClean="0"/>
              <a:t> is not in control if </a:t>
            </a:r>
            <a:r>
              <a:rPr lang="en-US" dirty="0" err="1" smtClean="0"/>
              <a:t>Px</a:t>
            </a:r>
            <a:r>
              <a:rPr lang="en-US" dirty="0" smtClean="0"/>
              <a:t> does not participate or (</a:t>
            </a:r>
            <a:r>
              <a:rPr lang="en-US" dirty="0" err="1" smtClean="0"/>
              <a:t>Px</a:t>
            </a:r>
            <a:r>
              <a:rPr lang="en-US" dirty="0" smtClean="0"/>
              <a:t> in L(</a:t>
            </a:r>
            <a:r>
              <a:rPr lang="en-US" dirty="0" err="1" smtClean="0"/>
              <a:t>oser</a:t>
            </a:r>
            <a:r>
              <a:rPr lang="en-US" dirty="0" smtClean="0"/>
              <a:t>) and (</a:t>
            </a:r>
            <a:r>
              <a:rPr lang="en-US" dirty="0" err="1" smtClean="0"/>
              <a:t>Px</a:t>
            </a:r>
            <a:r>
              <a:rPr lang="en-US" dirty="0" smtClean="0"/>
              <a:t> in F(</a:t>
            </a:r>
            <a:r>
              <a:rPr lang="en-US" dirty="0" err="1" smtClean="0"/>
              <a:t>orced</a:t>
            </a:r>
            <a:r>
              <a:rPr lang="en-US" dirty="0" smtClean="0"/>
              <a:t>))</a:t>
            </a:r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A9DC-58BF-4FFA-9566-934FBE47AF60}" type="datetime1">
              <a:rPr lang="en-US" smtClean="0"/>
              <a:t>9/15/2014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Side-Choosing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Combinatorial game G</a:t>
            </a:r>
          </a:p>
          <a:p>
            <a:r>
              <a:rPr lang="en-US" dirty="0" smtClean="0"/>
              <a:t>Proponent: start position is a winning position.</a:t>
            </a:r>
          </a:p>
          <a:p>
            <a:r>
              <a:rPr lang="en-US" dirty="0" smtClean="0"/>
              <a:t>Opponent: start position is not a winning position.</a:t>
            </a:r>
          </a:p>
          <a:p>
            <a:r>
              <a:rPr lang="en-US" dirty="0" smtClean="0"/>
              <a:t>Choose side.</a:t>
            </a:r>
          </a:p>
          <a:p>
            <a:r>
              <a:rPr lang="en-US" dirty="0" smtClean="0"/>
              <a:t>Need for forcing.</a:t>
            </a:r>
          </a:p>
          <a:p>
            <a:r>
              <a:rPr lang="en-US" dirty="0" smtClean="0"/>
              <a:t>Faults.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BA30-30AC-417F-ACA4-2A87B68425B1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r>
              <a:rPr lang="en-US" dirty="0" err="1" smtClean="0"/>
              <a:t>Hansruedi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B655-30F7-43E6-889B-1659D080DCF9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498A-358E-47E6-AEFF-0EFB650F0094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Combinatorial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Truth of sentences in various logics</a:t>
            </a:r>
          </a:p>
          <a:p>
            <a:pPr lvl="1"/>
            <a:r>
              <a:rPr lang="en-US" dirty="0" smtClean="0"/>
              <a:t>First-order predicate logic</a:t>
            </a:r>
          </a:p>
          <a:p>
            <a:pPr lvl="1"/>
            <a:r>
              <a:rPr lang="en-US" dirty="0" smtClean="0"/>
              <a:t>Second-order predicate logic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Positions in 2-person extensive-form games with perfect information. Choose a node (position) and ask: is it winning? Example: Mate in 2.</a:t>
            </a:r>
          </a:p>
          <a:p>
            <a:r>
              <a:rPr lang="en-US" dirty="0" smtClean="0"/>
              <a:t>From Combinatorial Game Theory: chess, checkers, </a:t>
            </a:r>
            <a:r>
              <a:rPr lang="en-US" dirty="0" err="1" smtClean="0"/>
              <a:t>Nim</a:t>
            </a:r>
            <a:r>
              <a:rPr lang="en-US" dirty="0" smtClean="0"/>
              <a:t> (solved), etc.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E23B-A042-439B-B598-8430E2F237F0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Standard Example: SCG Rules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53" y="2571750"/>
            <a:ext cx="8531067" cy="27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0163" y="1741868"/>
            <a:ext cx="169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fal</a:t>
            </a:r>
            <a:r>
              <a:rPr lang="en-US" dirty="0" smtClean="0"/>
              <a:t> = Opponent</a:t>
            </a:r>
          </a:p>
          <a:p>
            <a:r>
              <a:rPr lang="en-US" dirty="0" err="1" smtClean="0"/>
              <a:t>ver</a:t>
            </a:r>
            <a:r>
              <a:rPr lang="en-US" dirty="0" smtClean="0"/>
              <a:t> = Proponent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E9AB-76BC-46A4-9BFA-4F8D6348DBB3}" type="datetime1">
              <a:rPr lang="en-US" smtClean="0"/>
              <a:t>9/15/2014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Alt. Comb. Game: Perfect-Information Game in </a:t>
            </a:r>
            <a:r>
              <a:rPr lang="en-US" dirty="0"/>
              <a:t>E</a:t>
            </a:r>
            <a:r>
              <a:rPr lang="en-US" dirty="0" smtClean="0"/>
              <a:t>xtensive Form (from </a:t>
            </a:r>
            <a:r>
              <a:rPr lang="en-US" dirty="0" err="1" smtClean="0"/>
              <a:t>Shoham</a:t>
            </a:r>
            <a:r>
              <a:rPr lang="en-US" dirty="0" smtClean="0"/>
              <a:t> &amp; </a:t>
            </a:r>
            <a:r>
              <a:rPr lang="en-US" dirty="0" err="1" smtClean="0"/>
              <a:t>Leyton</a:t>
            </a:r>
            <a:r>
              <a:rPr lang="en-US" dirty="0" smtClean="0"/>
              <a:t>-Brown)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 finite perfect-information game in extensive form is a tuple G=(N,A,H,Z,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err="1" smtClean="0"/>
                  <a:t>u</a:t>
                </a:r>
                <a:r>
                  <a:rPr lang="en-US" dirty="0" smtClean="0"/>
                  <a:t>), where</a:t>
                </a:r>
              </a:p>
              <a:p>
                <a:pPr lvl="1"/>
                <a:r>
                  <a:rPr lang="en-US" dirty="0" smtClean="0"/>
                  <a:t>N is a set of n players;</a:t>
                </a:r>
              </a:p>
              <a:p>
                <a:pPr lvl="1"/>
                <a:r>
                  <a:rPr lang="en-US" dirty="0" smtClean="0"/>
                  <a:t>A is a set of actions;</a:t>
                </a:r>
              </a:p>
              <a:p>
                <a:pPr lvl="1"/>
                <a:r>
                  <a:rPr lang="en-US" dirty="0" smtClean="0"/>
                  <a:t>H is a set of non-terminal choice nodes;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H -&gt; 2</a:t>
                </a:r>
                <a:r>
                  <a:rPr lang="en-US" baseline="30000" dirty="0" smtClean="0"/>
                  <a:t>A</a:t>
                </a:r>
                <a:r>
                  <a:rPr lang="en-US" dirty="0" smtClean="0"/>
                  <a:t> is the action function, which assigns to each choice node a set of possible actions;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H -&gt; N is the player function, which assigns to each nonterminal node a player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in N who choses an action at that node;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H x A -&gt; 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 smtClean="0"/>
                  <a:t> Z is the successor function, which maps a choice node and an action to a new choice node or terminal node such that for all h1,h2 in H and a1,a2 in A,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(h1,a1)=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(h2,a2) then h1=h2 and a1=a2; and</a:t>
                </a:r>
              </a:p>
              <a:p>
                <a:pPr lvl="1"/>
                <a:r>
                  <a:rPr lang="en-US" dirty="0" smtClean="0"/>
                  <a:t>u=(u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,…,u</a:t>
                </a:r>
                <a:r>
                  <a:rPr lang="en-US" baseline="-25000" dirty="0" smtClean="0"/>
                  <a:t>n</a:t>
                </a:r>
                <a:r>
                  <a:rPr lang="en-US" dirty="0" smtClean="0"/>
                  <a:t>), where </a:t>
                </a:r>
                <a:r>
                  <a:rPr lang="en-US" dirty="0" err="1" smtClean="0"/>
                  <a:t>u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:Z</a:t>
                </a:r>
                <a:r>
                  <a:rPr lang="en-US" dirty="0" smtClean="0"/>
                  <a:t>-&gt;R is a real-valued utility function for player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on terminal nodes Z.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48DC-3BA2-4748-9BD3-69C774833195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Side-Choosing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r>
              <a:rPr lang="en-US" dirty="0" smtClean="0"/>
              <a:t>Based on Combinatorial Games</a:t>
            </a:r>
          </a:p>
          <a:p>
            <a:r>
              <a:rPr lang="en-US" dirty="0" smtClean="0"/>
              <a:t>Side-Choosing Game = (Combinatorial Game, Agreement Map)</a:t>
            </a:r>
          </a:p>
          <a:p>
            <a:pPr lvl="1"/>
            <a:r>
              <a:rPr lang="en-US" dirty="0" smtClean="0"/>
              <a:t>side-choice followed by sequential game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EF2C-9537-4F92-813A-98752143612E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Side-Choosing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The result depends on how well the participants solve the computational problems coming from the claim/game.</a:t>
            </a:r>
          </a:p>
          <a:p>
            <a:r>
              <a:rPr lang="en-US" dirty="0" smtClean="0"/>
              <a:t>Low Overhead on Administrator: Prepare claim/game and check that the game rules are followed.</a:t>
            </a:r>
          </a:p>
          <a:p>
            <a:r>
              <a:rPr lang="en-US" dirty="0" smtClean="0"/>
              <a:t>Correct: The winners demonstrate their opponent’s lack of skills for current claim/game.</a:t>
            </a:r>
          </a:p>
          <a:p>
            <a:r>
              <a:rPr lang="en-US" dirty="0" smtClean="0"/>
              <a:t>Targeted Feedback: game plays give losers specific feedback.</a:t>
            </a:r>
          </a:p>
          <a:p>
            <a:r>
              <a:rPr lang="en-US" dirty="0" smtClean="0"/>
              <a:t>Participants interact through well-defined interfaces. Choosing side and following game protocol.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3909" y="365125"/>
            <a:ext cx="840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benefits: Objective, Low Overhead, Correct, Targeted Feedback, Well-Defined Interfaces.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6542-0D4B-47EA-9034-ED3ACEDDD2A0}" type="datetime1">
              <a:rPr lang="en-US" smtClean="0"/>
              <a:t>9/15/2014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415540" y="1417320"/>
            <a:ext cx="7360920" cy="402336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results were astounding!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784E-57B1-4189-BB6D-75ADD75682E9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5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1137138" y="438117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Prominent Example of a Side-Choosing Game</a:t>
            </a:r>
            <a:endParaRPr lang="en-US" dirty="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3888"/>
            <a:r>
              <a:rPr lang="en-US" dirty="0" smtClean="0">
                <a:ea typeface="Apple Symbols"/>
                <a:cs typeface="Apple Symbols"/>
              </a:rPr>
              <a:t>The semantic game for some logic, e.g., predicate logic, is a combinatorial game. The start position is a sentence φ interpreted in some structure A.</a:t>
            </a:r>
          </a:p>
          <a:p>
            <a:pPr marL="623888"/>
            <a:r>
              <a:rPr lang="en-US" dirty="0" smtClean="0">
                <a:ea typeface="Apple Symbols"/>
                <a:cs typeface="Apple Symbols"/>
              </a:rPr>
              <a:t>Turn it into a side-choosing game by selecting an agreement map. </a:t>
            </a:r>
          </a:p>
          <a:p>
            <a:pPr marL="623888"/>
            <a:endParaRPr lang="en-US" dirty="0" smtClean="0">
              <a:ea typeface="Apple Symbols"/>
              <a:cs typeface="Apple Symbol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C6B9-8FB1-4F77-93E1-27C3F19AC2BB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0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1"/>
          <p:cNvSpPr>
            <a:spLocks noGrp="1" noChangeArrowheads="1"/>
          </p:cNvSpPr>
          <p:nvPr>
            <p:ph type="title"/>
          </p:nvPr>
        </p:nvSpPr>
        <p:spPr>
          <a:xfrm>
            <a:off x="1703389" y="160338"/>
            <a:ext cx="8205787" cy="1714500"/>
          </a:xfrm>
        </p:spPr>
        <p:txBody>
          <a:bodyPr/>
          <a:lstStyle/>
          <a:p>
            <a:pPr eaLnBrk="1" hangingPunct="1"/>
            <a:r>
              <a:rPr lang="en-US" dirty="0" smtClean="0"/>
              <a:t>Toy Example: SCG Trace</a:t>
            </a:r>
          </a:p>
        </p:txBody>
      </p:sp>
      <p:sp>
        <p:nvSpPr>
          <p:cNvPr id="87044" name="Rectangle 2"/>
          <p:cNvSpPr>
            <a:spLocks/>
          </p:cNvSpPr>
          <p:nvPr/>
        </p:nvSpPr>
        <p:spPr bwMode="auto">
          <a:xfrm>
            <a:off x="1738313" y="2251075"/>
            <a:ext cx="7429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</a:t>
            </a:r>
            <a:r>
              <a:rPr lang="en-US" sz="2800" dirty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∀x ∈ [0,1]: ∃ y ∈ [0,1]:  x + y &gt; 1.5</a:t>
            </a:r>
          </a:p>
          <a:p>
            <a:pPr algn="ctr" eaLnBrk="1" hangingPunct="1"/>
            <a:endParaRPr lang="en-US" sz="3000" dirty="0">
              <a:solidFill>
                <a:srgbClr val="00000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87045" name="Rectangle 3"/>
          <p:cNvSpPr>
            <a:spLocks/>
          </p:cNvSpPr>
          <p:nvPr/>
        </p:nvSpPr>
        <p:spPr bwMode="auto">
          <a:xfrm>
            <a:off x="8315326" y="2201863"/>
            <a:ext cx="214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 ,</a:t>
            </a:r>
          </a:p>
        </p:txBody>
      </p:sp>
      <p:sp>
        <p:nvSpPr>
          <p:cNvPr id="87046" name="Rectangle 4"/>
          <p:cNvSpPr>
            <a:spLocks/>
          </p:cNvSpPr>
          <p:nvPr/>
        </p:nvSpPr>
        <p:spPr bwMode="auto">
          <a:xfrm>
            <a:off x="8891588" y="2201863"/>
            <a:ext cx="10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47" name="Rectangle 5"/>
          <p:cNvSpPr>
            <a:spLocks/>
          </p:cNvSpPr>
          <p:nvPr/>
        </p:nvSpPr>
        <p:spPr bwMode="auto">
          <a:xfrm>
            <a:off x="9517064" y="2200275"/>
            <a:ext cx="1301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48" name="Rectangle 7"/>
          <p:cNvSpPr>
            <a:spLocks/>
          </p:cNvSpPr>
          <p:nvPr/>
        </p:nvSpPr>
        <p:spPr bwMode="auto">
          <a:xfrm>
            <a:off x="2452688" y="3941763"/>
            <a:ext cx="4938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</a:t>
            </a:r>
            <a:r>
              <a:rPr lang="en-US" sz="2800" dirty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∃ y ∈ [0,1]:  1 + y &gt; 1.5</a:t>
            </a:r>
          </a:p>
        </p:txBody>
      </p:sp>
      <p:sp>
        <p:nvSpPr>
          <p:cNvPr id="87049" name="Rectangle 8"/>
          <p:cNvSpPr>
            <a:spLocks/>
          </p:cNvSpPr>
          <p:nvPr/>
        </p:nvSpPr>
        <p:spPr bwMode="auto">
          <a:xfrm>
            <a:off x="6837363" y="3916363"/>
            <a:ext cx="322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  ,</a:t>
            </a:r>
          </a:p>
        </p:txBody>
      </p:sp>
      <p:sp>
        <p:nvSpPr>
          <p:cNvPr id="87050" name="Rectangle 9"/>
          <p:cNvSpPr>
            <a:spLocks/>
          </p:cNvSpPr>
          <p:nvPr/>
        </p:nvSpPr>
        <p:spPr bwMode="auto">
          <a:xfrm>
            <a:off x="7471843" y="3916512"/>
            <a:ext cx="107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51" name="Rectangle 10"/>
          <p:cNvSpPr>
            <a:spLocks/>
          </p:cNvSpPr>
          <p:nvPr/>
        </p:nvSpPr>
        <p:spPr bwMode="auto">
          <a:xfrm>
            <a:off x="8096251" y="3914775"/>
            <a:ext cx="1301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52" name="Line 11"/>
          <p:cNvSpPr>
            <a:spLocks noChangeShapeType="1"/>
          </p:cNvSpPr>
          <p:nvPr/>
        </p:nvSpPr>
        <p:spPr bwMode="auto">
          <a:xfrm rot="10800000" flipH="1">
            <a:off x="5211763" y="2900363"/>
            <a:ext cx="0" cy="11096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705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9" y="2894014"/>
            <a:ext cx="2952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4" name="Rectangle 13"/>
          <p:cNvSpPr>
            <a:spLocks/>
          </p:cNvSpPr>
          <p:nvPr/>
        </p:nvSpPr>
        <p:spPr bwMode="auto">
          <a:xfrm>
            <a:off x="2443164" y="3157538"/>
            <a:ext cx="267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Provides 1 for x</a:t>
            </a:r>
          </a:p>
        </p:txBody>
      </p:sp>
      <p:sp>
        <p:nvSpPr>
          <p:cNvPr id="87055" name="Rectangle 14"/>
          <p:cNvSpPr>
            <a:spLocks/>
          </p:cNvSpPr>
          <p:nvPr/>
        </p:nvSpPr>
        <p:spPr bwMode="auto">
          <a:xfrm>
            <a:off x="2769621" y="5792144"/>
            <a:ext cx="2907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( 1 + 1 &gt; 1.5</a:t>
            </a:r>
          </a:p>
        </p:txBody>
      </p:sp>
      <p:sp>
        <p:nvSpPr>
          <p:cNvPr id="87056" name="Rectangle 15"/>
          <p:cNvSpPr>
            <a:spLocks/>
          </p:cNvSpPr>
          <p:nvPr/>
        </p:nvSpPr>
        <p:spPr bwMode="auto">
          <a:xfrm>
            <a:off x="5534025" y="5756276"/>
            <a:ext cx="107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57" name="Rectangle 16"/>
          <p:cNvSpPr>
            <a:spLocks/>
          </p:cNvSpPr>
          <p:nvPr/>
        </p:nvSpPr>
        <p:spPr bwMode="auto">
          <a:xfrm>
            <a:off x="6061076" y="5756276"/>
            <a:ext cx="10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58" name="Rectangle 17"/>
          <p:cNvSpPr>
            <a:spLocks/>
          </p:cNvSpPr>
          <p:nvPr/>
        </p:nvSpPr>
        <p:spPr bwMode="auto">
          <a:xfrm>
            <a:off x="6684964" y="5754689"/>
            <a:ext cx="1301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59" name="Line 18"/>
          <p:cNvSpPr>
            <a:spLocks noChangeShapeType="1"/>
          </p:cNvSpPr>
          <p:nvPr/>
        </p:nvSpPr>
        <p:spPr bwMode="auto">
          <a:xfrm rot="10800000" flipH="1">
            <a:off x="5211763" y="4456114"/>
            <a:ext cx="0" cy="12334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60" name="Rectangle 19"/>
          <p:cNvSpPr>
            <a:spLocks/>
          </p:cNvSpPr>
          <p:nvPr/>
        </p:nvSpPr>
        <p:spPr bwMode="auto">
          <a:xfrm>
            <a:off x="2360614" y="4719638"/>
            <a:ext cx="28400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Provides 1 for y</a:t>
            </a:r>
          </a:p>
        </p:txBody>
      </p:sp>
      <p:sp>
        <p:nvSpPr>
          <p:cNvPr id="87061" name="Rectangle 20"/>
          <p:cNvSpPr>
            <a:spLocks/>
          </p:cNvSpPr>
          <p:nvPr/>
        </p:nvSpPr>
        <p:spPr bwMode="auto">
          <a:xfrm>
            <a:off x="7234239" y="5778501"/>
            <a:ext cx="85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Wins</a:t>
            </a:r>
          </a:p>
        </p:txBody>
      </p:sp>
      <p:pic>
        <p:nvPicPr>
          <p:cNvPr id="8706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170238"/>
            <a:ext cx="20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4840288"/>
            <a:ext cx="2047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1" y="4625975"/>
            <a:ext cx="2587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1" y="2062164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9" y="2339975"/>
            <a:ext cx="204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1" y="3732214"/>
            <a:ext cx="2968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9" y="4010025"/>
            <a:ext cx="206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9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4" y="5608639"/>
            <a:ext cx="2952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84863"/>
            <a:ext cx="20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1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4" y="2276475"/>
            <a:ext cx="2047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2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6" y="2062164"/>
            <a:ext cx="2587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3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9" y="3965576"/>
            <a:ext cx="2063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3751264"/>
            <a:ext cx="25876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4" y="5822951"/>
            <a:ext cx="20478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6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6" y="5608639"/>
            <a:ext cx="25876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7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5884864"/>
            <a:ext cx="25876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78" name="Rectangle 37"/>
          <p:cNvSpPr>
            <a:spLocks/>
          </p:cNvSpPr>
          <p:nvPr/>
        </p:nvSpPr>
        <p:spPr bwMode="auto">
          <a:xfrm>
            <a:off x="5326064" y="3152776"/>
            <a:ext cx="396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Weakening (too much!)</a:t>
            </a:r>
          </a:p>
        </p:txBody>
      </p:sp>
      <p:sp>
        <p:nvSpPr>
          <p:cNvPr id="87079" name="Rectangle 38"/>
          <p:cNvSpPr>
            <a:spLocks/>
          </p:cNvSpPr>
          <p:nvPr/>
        </p:nvSpPr>
        <p:spPr bwMode="auto">
          <a:xfrm>
            <a:off x="5324476" y="4748214"/>
            <a:ext cx="2390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Strengthening</a:t>
            </a:r>
          </a:p>
        </p:txBody>
      </p:sp>
      <p:pic>
        <p:nvPicPr>
          <p:cNvPr id="41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08" y="850900"/>
            <a:ext cx="2587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98707" y="781051"/>
            <a:ext cx="1179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Proponent</a:t>
            </a:r>
          </a:p>
          <a:p>
            <a:r>
              <a:rPr lang="en-US" dirty="0" smtClean="0"/>
              <a:t>Opponent</a:t>
            </a:r>
            <a:endParaRPr lang="en-US" dirty="0"/>
          </a:p>
        </p:txBody>
      </p:sp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7" y="1117600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415099" y="4314825"/>
            <a:ext cx="33752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SCG = Side-Choosing Game</a:t>
            </a:r>
          </a:p>
          <a:p>
            <a:r>
              <a:rPr lang="en-US" dirty="0" smtClean="0"/>
              <a:t>SCG = Scientific Community Game</a:t>
            </a:r>
          </a:p>
          <a:p>
            <a:r>
              <a:rPr lang="en-US" dirty="0" smtClean="0"/>
              <a:t>SCG = </a:t>
            </a:r>
            <a:r>
              <a:rPr lang="en-US" dirty="0" err="1" smtClean="0"/>
              <a:t>Specker</a:t>
            </a:r>
            <a:r>
              <a:rPr lang="en-US" dirty="0" smtClean="0"/>
              <a:t> Challenge Game</a:t>
            </a:r>
          </a:p>
          <a:p>
            <a:r>
              <a:rPr lang="en-US" dirty="0" smtClean="0"/>
              <a:t>SCG = </a:t>
            </a:r>
            <a:r>
              <a:rPr lang="en-US" dirty="0" err="1" smtClean="0"/>
              <a:t>SemantiC</a:t>
            </a:r>
            <a:r>
              <a:rPr lang="en-US" dirty="0" smtClean="0"/>
              <a:t> Game</a:t>
            </a:r>
          </a:p>
          <a:p>
            <a:r>
              <a:rPr lang="en-US" dirty="0" smtClean="0"/>
              <a:t>all  make are meaningful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B334-A293-40E0-AF51-1791EDECE40F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24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1"/>
          <p:cNvSpPr>
            <a:spLocks noGrp="1" noChangeArrowheads="1"/>
          </p:cNvSpPr>
          <p:nvPr>
            <p:ph type="title"/>
          </p:nvPr>
        </p:nvSpPr>
        <p:spPr>
          <a:xfrm>
            <a:off x="1703389" y="160338"/>
            <a:ext cx="8205787" cy="1714500"/>
          </a:xfrm>
        </p:spPr>
        <p:txBody>
          <a:bodyPr/>
          <a:lstStyle/>
          <a:p>
            <a:pPr eaLnBrk="1" hangingPunct="1"/>
            <a:r>
              <a:rPr lang="en-US" dirty="0" smtClean="0"/>
              <a:t>Toy Example: SCG Trace</a:t>
            </a:r>
          </a:p>
        </p:txBody>
      </p:sp>
      <p:sp>
        <p:nvSpPr>
          <p:cNvPr id="87044" name="Rectangle 2"/>
          <p:cNvSpPr>
            <a:spLocks/>
          </p:cNvSpPr>
          <p:nvPr/>
        </p:nvSpPr>
        <p:spPr bwMode="auto">
          <a:xfrm>
            <a:off x="1738313" y="2251075"/>
            <a:ext cx="7429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</a:t>
            </a:r>
            <a:r>
              <a:rPr lang="en-US" sz="2800" dirty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∀x ∈ [0,1]: ∃ y ∈ [0,1]:  x + y &gt; </a:t>
            </a:r>
            <a:r>
              <a:rPr lang="en-US" sz="2800" dirty="0" smtClean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1.5,</a:t>
            </a:r>
            <a:endParaRPr lang="en-US" sz="2800" dirty="0">
              <a:solidFill>
                <a:srgbClr val="000000"/>
              </a:solidFill>
              <a:ea typeface="Apple Symbols"/>
              <a:cs typeface="Apple Symbols"/>
              <a:sym typeface="Gill Sans"/>
            </a:endParaRPr>
          </a:p>
          <a:p>
            <a:pPr algn="ctr" eaLnBrk="1" hangingPunct="1"/>
            <a:endParaRPr lang="en-US" sz="3000" dirty="0">
              <a:solidFill>
                <a:srgbClr val="00000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87046" name="Rectangle 4"/>
          <p:cNvSpPr>
            <a:spLocks/>
          </p:cNvSpPr>
          <p:nvPr/>
        </p:nvSpPr>
        <p:spPr bwMode="auto">
          <a:xfrm>
            <a:off x="8891588" y="2201863"/>
            <a:ext cx="10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47" name="Rectangle 5"/>
          <p:cNvSpPr>
            <a:spLocks/>
          </p:cNvSpPr>
          <p:nvPr/>
        </p:nvSpPr>
        <p:spPr bwMode="auto">
          <a:xfrm>
            <a:off x="9517064" y="2200275"/>
            <a:ext cx="1301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48" name="Rectangle 7"/>
          <p:cNvSpPr>
            <a:spLocks/>
          </p:cNvSpPr>
          <p:nvPr/>
        </p:nvSpPr>
        <p:spPr bwMode="auto">
          <a:xfrm>
            <a:off x="2452688" y="3941763"/>
            <a:ext cx="4938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</a:t>
            </a:r>
            <a:r>
              <a:rPr lang="en-US" sz="2800" dirty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∃ y ∈ [0,1]:  1 + y &gt; </a:t>
            </a:r>
            <a:r>
              <a:rPr lang="en-US" sz="2800" dirty="0" smtClean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1.5,</a:t>
            </a:r>
            <a:endParaRPr lang="en-US" sz="2800" dirty="0">
              <a:solidFill>
                <a:srgbClr val="000000"/>
              </a:solidFill>
              <a:ea typeface="Apple Symbols"/>
              <a:cs typeface="Apple Symbols"/>
              <a:sym typeface="Gill Sans"/>
            </a:endParaRPr>
          </a:p>
        </p:txBody>
      </p:sp>
      <p:sp>
        <p:nvSpPr>
          <p:cNvPr id="87050" name="Rectangle 9"/>
          <p:cNvSpPr>
            <a:spLocks/>
          </p:cNvSpPr>
          <p:nvPr/>
        </p:nvSpPr>
        <p:spPr bwMode="auto">
          <a:xfrm>
            <a:off x="7471843" y="3916512"/>
            <a:ext cx="107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51" name="Rectangle 10"/>
          <p:cNvSpPr>
            <a:spLocks/>
          </p:cNvSpPr>
          <p:nvPr/>
        </p:nvSpPr>
        <p:spPr bwMode="auto">
          <a:xfrm>
            <a:off x="8096251" y="3914775"/>
            <a:ext cx="1301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52" name="Line 11"/>
          <p:cNvSpPr>
            <a:spLocks noChangeShapeType="1"/>
          </p:cNvSpPr>
          <p:nvPr/>
        </p:nvSpPr>
        <p:spPr bwMode="auto">
          <a:xfrm rot="10800000" flipH="1">
            <a:off x="5211763" y="2900363"/>
            <a:ext cx="0" cy="11096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705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9" y="2894014"/>
            <a:ext cx="2952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4" name="Rectangle 13"/>
          <p:cNvSpPr>
            <a:spLocks/>
          </p:cNvSpPr>
          <p:nvPr/>
        </p:nvSpPr>
        <p:spPr bwMode="auto">
          <a:xfrm>
            <a:off x="2443164" y="3157538"/>
            <a:ext cx="267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Provides 1 for x</a:t>
            </a:r>
          </a:p>
        </p:txBody>
      </p:sp>
      <p:sp>
        <p:nvSpPr>
          <p:cNvPr id="87055" name="Rectangle 14"/>
          <p:cNvSpPr>
            <a:spLocks/>
          </p:cNvSpPr>
          <p:nvPr/>
        </p:nvSpPr>
        <p:spPr bwMode="auto">
          <a:xfrm>
            <a:off x="2715920" y="5792144"/>
            <a:ext cx="3015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( 1 + 1 &gt; </a:t>
            </a:r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1.5,</a:t>
            </a:r>
            <a:endParaRPr lang="en-US" sz="3000" dirty="0">
              <a:solidFill>
                <a:srgbClr val="00000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87057" name="Rectangle 16"/>
          <p:cNvSpPr>
            <a:spLocks/>
          </p:cNvSpPr>
          <p:nvPr/>
        </p:nvSpPr>
        <p:spPr bwMode="auto">
          <a:xfrm>
            <a:off x="6061076" y="5756276"/>
            <a:ext cx="10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58" name="Rectangle 17"/>
          <p:cNvSpPr>
            <a:spLocks/>
          </p:cNvSpPr>
          <p:nvPr/>
        </p:nvSpPr>
        <p:spPr bwMode="auto">
          <a:xfrm>
            <a:off x="6684964" y="5754689"/>
            <a:ext cx="1301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59" name="Line 18"/>
          <p:cNvSpPr>
            <a:spLocks noChangeShapeType="1"/>
          </p:cNvSpPr>
          <p:nvPr/>
        </p:nvSpPr>
        <p:spPr bwMode="auto">
          <a:xfrm rot="10800000" flipH="1">
            <a:off x="5211763" y="4456114"/>
            <a:ext cx="0" cy="12334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60" name="Rectangle 19"/>
          <p:cNvSpPr>
            <a:spLocks/>
          </p:cNvSpPr>
          <p:nvPr/>
        </p:nvSpPr>
        <p:spPr bwMode="auto">
          <a:xfrm>
            <a:off x="2360614" y="4719638"/>
            <a:ext cx="28400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Provides 1 for y</a:t>
            </a:r>
          </a:p>
        </p:txBody>
      </p:sp>
      <p:sp>
        <p:nvSpPr>
          <p:cNvPr id="87061" name="Rectangle 20"/>
          <p:cNvSpPr>
            <a:spLocks/>
          </p:cNvSpPr>
          <p:nvPr/>
        </p:nvSpPr>
        <p:spPr bwMode="auto">
          <a:xfrm>
            <a:off x="7234239" y="5778501"/>
            <a:ext cx="85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Wins</a:t>
            </a:r>
          </a:p>
        </p:txBody>
      </p:sp>
      <p:pic>
        <p:nvPicPr>
          <p:cNvPr id="8706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170238"/>
            <a:ext cx="20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4840288"/>
            <a:ext cx="2047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1" y="4625975"/>
            <a:ext cx="2587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1" y="2062164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9" y="2339975"/>
            <a:ext cx="204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1" y="3732214"/>
            <a:ext cx="2968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9" y="4010025"/>
            <a:ext cx="206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9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4" y="5608639"/>
            <a:ext cx="2952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84863"/>
            <a:ext cx="20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1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07" y="2276475"/>
            <a:ext cx="2047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2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6" y="2062164"/>
            <a:ext cx="2587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3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31" y="3965066"/>
            <a:ext cx="2063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3751264"/>
            <a:ext cx="25876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5832021"/>
            <a:ext cx="20478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6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6" y="5608639"/>
            <a:ext cx="25876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7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5884864"/>
            <a:ext cx="25876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78" name="Rectangle 37"/>
          <p:cNvSpPr>
            <a:spLocks/>
          </p:cNvSpPr>
          <p:nvPr/>
        </p:nvSpPr>
        <p:spPr bwMode="auto">
          <a:xfrm>
            <a:off x="5326064" y="3152776"/>
            <a:ext cx="396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Weakening (too much!)</a:t>
            </a:r>
          </a:p>
        </p:txBody>
      </p:sp>
      <p:sp>
        <p:nvSpPr>
          <p:cNvPr id="87079" name="Rectangle 38"/>
          <p:cNvSpPr>
            <a:spLocks/>
          </p:cNvSpPr>
          <p:nvPr/>
        </p:nvSpPr>
        <p:spPr bwMode="auto">
          <a:xfrm>
            <a:off x="5324476" y="4748214"/>
            <a:ext cx="2390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Strengthening</a:t>
            </a:r>
          </a:p>
        </p:txBody>
      </p:sp>
      <p:pic>
        <p:nvPicPr>
          <p:cNvPr id="41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08" y="850900"/>
            <a:ext cx="2587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98707" y="781051"/>
            <a:ext cx="1179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Proponent</a:t>
            </a:r>
          </a:p>
          <a:p>
            <a:r>
              <a:rPr lang="en-US" dirty="0" smtClean="0"/>
              <a:t>Opponent</a:t>
            </a:r>
            <a:endParaRPr lang="en-US" dirty="0"/>
          </a:p>
        </p:txBody>
      </p:sp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7" y="1117600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415099" y="4314825"/>
            <a:ext cx="33752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SCG = Side-Choosing Game</a:t>
            </a:r>
          </a:p>
          <a:p>
            <a:r>
              <a:rPr lang="en-US" dirty="0" smtClean="0"/>
              <a:t>SCG = Scientific Community Game</a:t>
            </a:r>
          </a:p>
          <a:p>
            <a:r>
              <a:rPr lang="en-US" dirty="0" smtClean="0"/>
              <a:t>SCG = </a:t>
            </a:r>
            <a:r>
              <a:rPr lang="en-US" dirty="0" err="1" smtClean="0"/>
              <a:t>Specker</a:t>
            </a:r>
            <a:r>
              <a:rPr lang="en-US" dirty="0" smtClean="0"/>
              <a:t> Challenge Game</a:t>
            </a:r>
          </a:p>
          <a:p>
            <a:r>
              <a:rPr lang="en-US" dirty="0" smtClean="0"/>
              <a:t>SCG = </a:t>
            </a:r>
            <a:r>
              <a:rPr lang="en-US" dirty="0" err="1" smtClean="0"/>
              <a:t>SemantiC</a:t>
            </a:r>
            <a:r>
              <a:rPr lang="en-US" dirty="0" smtClean="0"/>
              <a:t> Game</a:t>
            </a:r>
          </a:p>
          <a:p>
            <a:r>
              <a:rPr lang="en-US" dirty="0" smtClean="0"/>
              <a:t>all  make are meaningful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246D-A12C-4A47-BFFD-011898806E45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9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 Barriers/Important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Widen: Semantic Games </a:t>
            </a:r>
            <a:r>
              <a:rPr lang="en-US" dirty="0"/>
              <a:t>– </a:t>
            </a:r>
            <a:r>
              <a:rPr lang="en-US" dirty="0" smtClean="0"/>
              <a:t>Combinatorial Games: Generalize</a:t>
            </a:r>
          </a:p>
          <a:p>
            <a:pPr lvl="1"/>
            <a:r>
              <a:rPr lang="en-US" dirty="0" smtClean="0"/>
              <a:t>Simplifies Meritocracy Theory for Side-Choosing Games</a:t>
            </a:r>
          </a:p>
          <a:p>
            <a:r>
              <a:rPr lang="en-US" dirty="0" smtClean="0"/>
              <a:t>Minimum Recording: Side-Choosing Game Plays – SCG-Tables: Specialize without information loss</a:t>
            </a:r>
          </a:p>
          <a:p>
            <a:pPr lvl="1"/>
            <a:r>
              <a:rPr lang="en-US" dirty="0" smtClean="0"/>
              <a:t>based on relational table manipulations</a:t>
            </a:r>
          </a:p>
          <a:p>
            <a:r>
              <a:rPr lang="en-US" dirty="0" smtClean="0"/>
              <a:t>Meritocracy: SCG-Tables – Player Ranking: Specialize</a:t>
            </a:r>
          </a:p>
          <a:p>
            <a:pPr lvl="1"/>
            <a:r>
              <a:rPr lang="en-US" dirty="0" smtClean="0"/>
              <a:t>based on axioms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A864-0D62-4FCD-8F6D-DEDBCD4C8560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Side-Choosing Game Result?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Combinatorial Game G</a:t>
            </a:r>
          </a:p>
          <a:p>
            <a:pPr lvl="1"/>
            <a:r>
              <a:rPr lang="en-US" dirty="0" smtClean="0"/>
              <a:t>Not known whether there is a winning strategy</a:t>
            </a:r>
          </a:p>
          <a:p>
            <a:pPr lvl="1"/>
            <a:r>
              <a:rPr lang="en-US" dirty="0" smtClean="0"/>
              <a:t>outcome: Proponent/Winner</a:t>
            </a:r>
          </a:p>
          <a:p>
            <a:r>
              <a:rPr lang="en-US" dirty="0" smtClean="0"/>
              <a:t>Side-Choice (P (Proponent) or O (Opponent))</a:t>
            </a:r>
          </a:p>
          <a:p>
            <a:r>
              <a:rPr lang="en-US" dirty="0" smtClean="0"/>
              <a:t>abbreviated: </a:t>
            </a:r>
            <a:r>
              <a:rPr lang="en-US" dirty="0" smtClean="0">
                <a:solidFill>
                  <a:srgbClr val="FF0000"/>
                </a:solidFill>
              </a:rPr>
              <a:t>Side-Choice Result x Combinatorial Game Result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2554857" y="4322763"/>
          <a:ext cx="41219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994"/>
                <a:gridCol w="2060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(Proponent)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Winner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8153400" y="1566833"/>
          <a:ext cx="34836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818"/>
                <a:gridCol w="174181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Sx</a:t>
                      </a:r>
                      <a:r>
                        <a:rPr lang="en-US" dirty="0" smtClean="0"/>
                        <a:t> (Side(x))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S!x</a:t>
                      </a:r>
                      <a:r>
                        <a:rPr lang="en-US" dirty="0" smtClean="0"/>
                        <a:t> (Side(!x))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54426" y="5215095"/>
            <a:ext cx="215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P against one O!</a:t>
            </a:r>
            <a:endParaRPr lang="en-US" dirty="0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12" name="Pentagon 11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4" name="Chevron 13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5" name="Chevron 14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AAFC-3298-492C-8FB3-DCEB27EEA855}" type="datetime1">
              <a:rPr lang="en-US" smtClean="0"/>
              <a:t>9/15/2014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Side-Choosing Games, Overview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Motivated by semantic games. Sentence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b="0" dirty="0" smtClean="0"/>
                  <a:t> for structure A maps to game G((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b="0" dirty="0" smtClean="0"/>
                  <a:t>,A), proponent, opponent).</a:t>
                </a:r>
              </a:p>
              <a:p>
                <a:r>
                  <a:rPr lang="en-US" dirty="0" smtClean="0"/>
                  <a:t>Replace semantic game by combinatorial game without draw to abstract from logical formalism behind semantic games. Generalize to simplify meritocracy theory (application of </a:t>
                </a:r>
                <a:r>
                  <a:rPr lang="en-US" dirty="0" err="1" smtClean="0"/>
                  <a:t>Polya’s</a:t>
                </a:r>
                <a:r>
                  <a:rPr lang="en-US" dirty="0" smtClean="0"/>
                  <a:t> Inventor’s Paradox).</a:t>
                </a:r>
              </a:p>
              <a:p>
                <a:r>
                  <a:rPr lang="en-US" dirty="0"/>
                  <a:t>A side-choosing game is a combinatorial game with predictive information but is not necessarily again a combinatorial game (</a:t>
                </a:r>
                <a:r>
                  <a:rPr lang="en-US" dirty="0" smtClean="0"/>
                  <a:t>randomness maybe in side-choosing game).</a:t>
                </a:r>
                <a:endParaRPr lang="en-US" dirty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75F6-62C9-4B31-BC6A-AE87B3C5300A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agreement function maps two players </a:t>
            </a:r>
            <a:r>
              <a:rPr lang="en-US" dirty="0" err="1" smtClean="0"/>
              <a:t>x,y</a:t>
            </a:r>
            <a:r>
              <a:rPr lang="en-US" dirty="0" smtClean="0"/>
              <a:t> with </a:t>
            </a:r>
            <a:r>
              <a:rPr lang="en-US" dirty="0"/>
              <a:t>their design-time side choices </a:t>
            </a:r>
            <a:r>
              <a:rPr lang="en-US" dirty="0" smtClean="0"/>
              <a:t>dx=</a:t>
            </a:r>
            <a:r>
              <a:rPr lang="en-US" dirty="0" err="1" smtClean="0"/>
              <a:t>dy</a:t>
            </a:r>
            <a:r>
              <a:rPr lang="en-US" dirty="0" smtClean="0"/>
              <a:t> for combinatorial game G into </a:t>
            </a:r>
            <a:r>
              <a:rPr lang="en-US" dirty="0"/>
              <a:t>a set of </a:t>
            </a:r>
            <a:r>
              <a:rPr lang="en-US" dirty="0" smtClean="0"/>
              <a:t>plays between </a:t>
            </a:r>
            <a:r>
              <a:rPr lang="en-US" dirty="0"/>
              <a:t>the two players with run-time side </a:t>
            </a:r>
            <a:r>
              <a:rPr lang="en-US" dirty="0" smtClean="0"/>
              <a:t>choices </a:t>
            </a:r>
            <a:r>
              <a:rPr lang="en-US" dirty="0" err="1" smtClean="0"/>
              <a:t>rx</a:t>
            </a:r>
            <a:r>
              <a:rPr lang="en-US" dirty="0" smtClean="0"/>
              <a:t>, </a:t>
            </a:r>
            <a:r>
              <a:rPr lang="en-US" dirty="0" err="1" smtClean="0"/>
              <a:t>ry</a:t>
            </a:r>
            <a:r>
              <a:rPr lang="en-US" dirty="0" smtClean="0"/>
              <a:t> such that at most one player is forced.</a:t>
            </a:r>
          </a:p>
          <a:p>
            <a:r>
              <a:rPr lang="en-US" dirty="0"/>
              <a:t>We choose the following agreement </a:t>
            </a:r>
            <a:r>
              <a:rPr lang="en-US" dirty="0" smtClean="0"/>
              <a:t>function CAG (Competitive </a:t>
            </a:r>
            <a:r>
              <a:rPr lang="en-US" dirty="0"/>
              <a:t>A</a:t>
            </a:r>
            <a:r>
              <a:rPr lang="en-US" dirty="0" smtClean="0"/>
              <a:t>greement </a:t>
            </a:r>
            <a:r>
              <a:rPr lang="en-US" dirty="0"/>
              <a:t>G</a:t>
            </a:r>
            <a:r>
              <a:rPr lang="en-US" dirty="0" smtClean="0"/>
              <a:t>ame):</a:t>
            </a:r>
          </a:p>
          <a:p>
            <a:pPr lvl="1"/>
            <a:r>
              <a:rPr lang="en-US" dirty="0" smtClean="0"/>
              <a:t>Randomly choose z, one of the players </a:t>
            </a:r>
            <a:r>
              <a:rPr lang="en-US" dirty="0" err="1" smtClean="0"/>
              <a:t>x,y</a:t>
            </a:r>
            <a:r>
              <a:rPr lang="en-US" dirty="0" smtClean="0"/>
              <a:t> and force </a:t>
            </a:r>
            <a:r>
              <a:rPr lang="en-US" dirty="0"/>
              <a:t>z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Play </a:t>
            </a:r>
            <a:r>
              <a:rPr lang="en-US" dirty="0" smtClean="0">
                <a:ea typeface="Apple Symbols"/>
                <a:cs typeface="Apple Symbols"/>
              </a:rPr>
              <a:t>SCG(G,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 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,  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lvl="2"/>
            <a:r>
              <a:rPr lang="en-US" dirty="0" smtClean="0"/>
              <a:t>Play 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</a:t>
            </a:r>
            <a:r>
              <a:rPr lang="en-US" dirty="0" smtClean="0">
                <a:ea typeface="Apple Symbols"/>
                <a:cs typeface="Apple Symbols"/>
              </a:rPr>
              <a:t>!z,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,!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smtClean="0">
                <a:ea typeface="Apple Symbols"/>
                <a:cs typeface="Apple Symbols"/>
              </a:rPr>
              <a:t>!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Play </a:t>
            </a:r>
            <a:r>
              <a:rPr lang="en-US" dirty="0" smtClean="0"/>
              <a:t>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</a:t>
            </a:r>
            <a:r>
              <a:rPr lang="en-US" dirty="0" smtClean="0">
                <a:ea typeface="Apple Symbols"/>
                <a:cs typeface="Apple Symbols"/>
              </a:rPr>
              <a:t>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 is a game between x and y, where z is forced. If x is forced then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=!dx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=dy. If y is forced then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=!dy. The claim is: in the start position of G the player in the P role (d*=P) has a winning strategy.</a:t>
            </a:r>
          </a:p>
          <a:p>
            <a:pPr marL="228600" lvl="1">
              <a:spcBef>
                <a:spcPts val="1000"/>
              </a:spcBef>
            </a:pPr>
            <a:r>
              <a:rPr lang="en-US" dirty="0" err="1" smtClean="0"/>
              <a:t>dx,dy,rx,ry</a:t>
            </a:r>
            <a:r>
              <a:rPr lang="en-US" dirty="0" smtClean="0"/>
              <a:t> have values in {P,O}. z has values in {</a:t>
            </a:r>
            <a:r>
              <a:rPr lang="en-US" dirty="0" err="1" smtClean="0"/>
              <a:t>x,y</a:t>
            </a:r>
            <a:r>
              <a:rPr lang="en-US" dirty="0" smtClean="0"/>
              <a:t>}. !z =x if z=y. !z = y if z=x. !P=O, !O=P.</a:t>
            </a:r>
            <a:endParaRPr lang="en-US" dirty="0"/>
          </a:p>
          <a:p>
            <a:pPr marL="0" lvl="1" indent="0">
              <a:spcBef>
                <a:spcPts val="100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2B7C-4B18-4EAE-A421-BCDE4E805D57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CAG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some claims it is a disadvantage to have to move first because you give away a “secret” (e.g., the chess example Mate-in-2). Therefore, we choose the forced player randomly to balance the potential disadvantage.</a:t>
            </a:r>
          </a:p>
          <a:p>
            <a:r>
              <a:rPr lang="en-US" dirty="0" smtClean="0"/>
              <a:t>We play two games to give each player a chance to test the other.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502F-D0F4-412E-94E8-9E34F594F01C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for CAG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CAG-1/2 only plays one game choosing the forced player randomly.</a:t>
            </a:r>
          </a:p>
          <a:p>
            <a:r>
              <a:rPr lang="en-US" dirty="0"/>
              <a:t>We choose the following agreement function </a:t>
            </a:r>
            <a:r>
              <a:rPr lang="en-US" dirty="0" smtClean="0"/>
              <a:t>CAG-1/2 </a:t>
            </a:r>
            <a:r>
              <a:rPr lang="en-US" dirty="0"/>
              <a:t>(Competitive Agreement </a:t>
            </a:r>
            <a:r>
              <a:rPr lang="en-US" dirty="0" smtClean="0"/>
              <a:t>Game 1/2):</a:t>
            </a:r>
            <a:endParaRPr lang="en-US" dirty="0"/>
          </a:p>
          <a:p>
            <a:pPr lvl="1"/>
            <a:r>
              <a:rPr lang="en-US" dirty="0"/>
              <a:t>Randomly choose z, one of the players </a:t>
            </a:r>
            <a:r>
              <a:rPr lang="en-US" dirty="0" err="1"/>
              <a:t>x,y</a:t>
            </a:r>
            <a:r>
              <a:rPr lang="en-US" dirty="0"/>
              <a:t> and force z. </a:t>
            </a:r>
          </a:p>
          <a:p>
            <a:pPr lvl="2"/>
            <a:r>
              <a:rPr lang="en-US" dirty="0"/>
              <a:t>Play </a:t>
            </a:r>
            <a:r>
              <a:rPr lang="en-US" dirty="0" smtClean="0">
                <a:ea typeface="Apple Symbols"/>
                <a:cs typeface="Apple Symbols"/>
              </a:rPr>
              <a:t>SCG(G, </a:t>
            </a:r>
            <a:r>
              <a:rPr lang="en-US" dirty="0">
                <a:ea typeface="Apple Symbols"/>
                <a:cs typeface="Apple Symbols"/>
              </a:rPr>
              <a:t>x, y,  z, </a:t>
            </a:r>
            <a:r>
              <a:rPr lang="en-US" dirty="0" smtClean="0">
                <a:ea typeface="Apple Symbols"/>
                <a:cs typeface="Apple Symbols"/>
              </a:rPr>
              <a:t>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 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Play </a:t>
            </a:r>
            <a:r>
              <a:rPr lang="en-US" dirty="0" smtClean="0"/>
              <a:t>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z,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) is a game between x and y, where z is forced. If x is forced then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=!dx and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=dy. If y is forced then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=dx and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=!dy.</a:t>
            </a:r>
          </a:p>
          <a:p>
            <a:endParaRPr lang="en-US" dirty="0">
              <a:ea typeface="Apple Symbols"/>
              <a:cs typeface="Apple Symbols"/>
            </a:endParaRP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E7D0-218C-4BF3-B9A9-0960AACA3819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Side-Choosing Game (G,AM) for a Combinatorial Game G and an Agreement Map AM?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(G,AM) is played by x and 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Choose a design-time side: P or O: dx, </a:t>
            </a:r>
            <a:r>
              <a:rPr lang="en-US" dirty="0" err="1" smtClean="0"/>
              <a:t>dy</a:t>
            </a:r>
            <a:r>
              <a:rPr lang="en-US" dirty="0" smtClean="0"/>
              <a:t> for G. P means: The start position of G is a winning position for player in P role. O means: The start position is not a winning position for player in P role.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dx!=</a:t>
            </a:r>
            <a:r>
              <a:rPr lang="en-US" dirty="0" err="1" smtClean="0"/>
              <a:t>dy</a:t>
            </a:r>
            <a:r>
              <a:rPr lang="en-US" dirty="0" smtClean="0"/>
              <a:t>: play game </a:t>
            </a:r>
            <a:r>
              <a:rPr lang="en-US" dirty="0" smtClean="0">
                <a:ea typeface="Apple Symbols"/>
                <a:cs typeface="Apple Symbols"/>
              </a:rPr>
              <a:t>SCG(G,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dx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>
                <a:ea typeface="Apple Symbols"/>
                <a:cs typeface="Apple Symbols"/>
              </a:rPr>
              <a:t>d</a:t>
            </a:r>
            <a:r>
              <a:rPr lang="en-US" dirty="0" smtClean="0">
                <a:ea typeface="Apple Symbols"/>
                <a:cs typeface="Apple Symbols"/>
              </a:rPr>
              <a:t>x, </a:t>
            </a:r>
            <a:r>
              <a:rPr lang="en-US" dirty="0" err="1">
                <a:ea typeface="Apple Symbols"/>
                <a:cs typeface="Apple Symbols"/>
              </a:rPr>
              <a:t>d</a:t>
            </a:r>
            <a:r>
              <a:rPr lang="en-US" dirty="0" err="1" smtClean="0">
                <a:ea typeface="Apple Symbols"/>
                <a:cs typeface="Apple Symbols"/>
              </a:rPr>
              <a:t>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Else: Use agreement map AM to determine games to be played. Each game is of the form 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) </a:t>
            </a:r>
            <a:r>
              <a:rPr lang="en-US" dirty="0" smtClean="0">
                <a:ea typeface="Apple Symbols"/>
                <a:cs typeface="Apple Symbols"/>
              </a:rPr>
              <a:t>for run-time side-choices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 determined by the agreement map AM.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Each game result is recorded as a triple: W,L,F.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9DFC-EEC1-4E90-886B-50FEACE764C5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289810" y="1417320"/>
            <a:ext cx="7600950" cy="4023360"/>
          </a:xfrm>
        </p:spPr>
        <p:txBody>
          <a:bodyPr/>
          <a:lstStyle/>
          <a:p>
            <a:pPr indent="0"/>
            <a:r>
              <a:rPr lang="en-US" altLang="en-US" sz="3330"/>
              <a:t>“... A two-week online contest ... produced over 600 submissions ... . Thirty submissions exceeded the benchmark performance of the US National Institutes of Health’s MegaBLAST. The best achieved both greater accuracy and speed (1,000 times greater).”</a:t>
            </a: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1924050" y="685800"/>
            <a:ext cx="784098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-- Nature Biotechnology, 31(2):pp. 108–111, 2013.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0FC0-8FBC-4F99-88DE-AEC45C15A6AF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5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Combinatorial to Side-Choosing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CG =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ombinatorial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ame, no notion of proponent, opponent.</a:t>
            </a:r>
          </a:p>
          <a:p>
            <a:r>
              <a:rPr lang="en-US" dirty="0"/>
              <a:t>SCG =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ide-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hoosing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ame</a:t>
            </a:r>
            <a:r>
              <a:rPr lang="en-US" dirty="0"/>
              <a:t>, notion of proponent/opponent at design-time and run-time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design-time proponent/opponent (choice by players)</a:t>
            </a:r>
          </a:p>
          <a:p>
            <a:pPr lvl="2"/>
            <a:r>
              <a:rPr lang="en-US" dirty="0" smtClean="0"/>
              <a:t>Proponent claims: start </a:t>
            </a:r>
            <a:r>
              <a:rPr lang="en-US" dirty="0"/>
              <a:t>position of CG G is winning position for player who is run-time proponent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run-time proponent/opponent (influenced from outside, AM)</a:t>
            </a:r>
          </a:p>
          <a:p>
            <a:r>
              <a:rPr lang="en-US" dirty="0" smtClean="0"/>
              <a:t>Same Information</a:t>
            </a:r>
          </a:p>
          <a:p>
            <a:pPr lvl="1"/>
            <a:r>
              <a:rPr lang="en-US" dirty="0" smtClean="0">
                <a:ea typeface="Apple Symbols"/>
                <a:cs typeface="Apple Symbols"/>
              </a:rPr>
              <a:t>CG(G, </a:t>
            </a:r>
            <a:r>
              <a:rPr lang="en-US" dirty="0">
                <a:ea typeface="Apple Symbols"/>
                <a:cs typeface="Apple Symbols"/>
              </a:rPr>
              <a:t>x, y, dx, </a:t>
            </a:r>
            <a:r>
              <a:rPr lang="en-US" dirty="0" err="1">
                <a:ea typeface="Apple Symbols"/>
                <a:cs typeface="Apple Symbols"/>
              </a:rPr>
              <a:t>dy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lvl="1"/>
            <a:r>
              <a:rPr lang="en-US" dirty="0" smtClean="0"/>
              <a:t>CG(G, x, y, z, </a:t>
            </a:r>
            <a:r>
              <a:rPr lang="en-US" dirty="0" err="1" smtClean="0"/>
              <a:t>rx</a:t>
            </a:r>
            <a:r>
              <a:rPr lang="en-US" dirty="0" smtClean="0"/>
              <a:t>, </a:t>
            </a:r>
            <a:r>
              <a:rPr lang="en-US" dirty="0" err="1" smtClean="0"/>
              <a:t>ry</a:t>
            </a:r>
            <a:r>
              <a:rPr lang="en-US" dirty="0" smtClean="0"/>
              <a:t>), z is forced player.</a:t>
            </a:r>
          </a:p>
          <a:p>
            <a:r>
              <a:rPr lang="en-US" dirty="0" smtClean="0"/>
              <a:t>result (W,L,F). W,L,F have </a:t>
            </a:r>
            <a:r>
              <a:rPr lang="en-US" dirty="0"/>
              <a:t>values in {</a:t>
            </a:r>
            <a:r>
              <a:rPr lang="en-US" dirty="0" err="1"/>
              <a:t>x,y</a:t>
            </a:r>
            <a:r>
              <a:rPr lang="en-US" dirty="0"/>
              <a:t>}. </a:t>
            </a:r>
            <a:endParaRPr lang="en-US" dirty="0" smtClean="0"/>
          </a:p>
          <a:p>
            <a:r>
              <a:rPr lang="en-US" dirty="0" smtClean="0"/>
              <a:t>A side-choosing game is a combinatorial game with predictive information but is not necessarily again a combinatorial game (randomness in AM).</a:t>
            </a:r>
          </a:p>
          <a:p>
            <a:r>
              <a:rPr lang="en-US" dirty="0" smtClean="0"/>
              <a:t>A side-choosing game is a generalization of a semantic game. Semantic games also use the notion of proponent/opponent but are tied to a logical formalism which is irrelevant for studying meritocracy management in side-choosing games.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DF10-C00E-461B-A450-B55C68322BAF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Side-Choosing Game between two players x and y for a combinatorial game 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Given: Combinatorial Game g and an Agreement Map AM, e.g., CAG.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Both players x and y choose simultaneously a design-time side: P or O: dx, </a:t>
            </a:r>
            <a:r>
              <a:rPr lang="en-US" dirty="0" err="1" smtClean="0"/>
              <a:t>dy</a:t>
            </a:r>
            <a:r>
              <a:rPr lang="en-US" dirty="0" smtClean="0"/>
              <a:t> for g. P means: The starting position of g is a winning position for player P. O means: the starting position of g is not a winning position for player P.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dx!=</a:t>
            </a:r>
            <a:r>
              <a:rPr lang="en-US" dirty="0" err="1" smtClean="0"/>
              <a:t>dy</a:t>
            </a:r>
            <a:r>
              <a:rPr lang="en-US" dirty="0" smtClean="0"/>
              <a:t>: play game </a:t>
            </a:r>
            <a:r>
              <a:rPr lang="en-US" dirty="0"/>
              <a:t>C</a:t>
            </a:r>
            <a:r>
              <a:rPr lang="en-US" dirty="0" smtClean="0">
                <a:ea typeface="Apple Symbols"/>
                <a:cs typeface="Apple Symbols"/>
              </a:rPr>
              <a:t>G(g,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dx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>
                <a:ea typeface="Apple Symbols"/>
                <a:cs typeface="Apple Symbols"/>
              </a:rPr>
              <a:t>d</a:t>
            </a:r>
            <a:r>
              <a:rPr lang="en-US" dirty="0" smtClean="0">
                <a:ea typeface="Apple Symbols"/>
                <a:cs typeface="Apple Symbols"/>
              </a:rPr>
              <a:t>x, </a:t>
            </a:r>
            <a:r>
              <a:rPr lang="en-US" dirty="0" err="1">
                <a:ea typeface="Apple Symbols"/>
                <a:cs typeface="Apple Symbols"/>
              </a:rPr>
              <a:t>d</a:t>
            </a:r>
            <a:r>
              <a:rPr lang="en-US" dirty="0" err="1" smtClean="0">
                <a:ea typeface="Apple Symbols"/>
                <a:cs typeface="Apple Symbols"/>
              </a:rPr>
              <a:t>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Else: Use agreement map AM to determine games to be played. Each game is of the form 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) </a:t>
            </a:r>
            <a:r>
              <a:rPr lang="en-US" dirty="0" smtClean="0">
                <a:ea typeface="Apple Symbols"/>
                <a:cs typeface="Apple Symbols"/>
              </a:rPr>
              <a:t>for run-time side-choices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 determined by the agreement map AM.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Each game result is recorded as a triple: W,L,F.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6E7-5DBC-4575-81B7-175DA9C2903A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a Side-Choosing Game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game that produces an SCG-Row in an SCG-table. First move is simultaneous: choose a side: Proponent (P) or Opponent (O).</a:t>
            </a:r>
          </a:p>
          <a:p>
            <a:r>
              <a:rPr lang="en-US" dirty="0" smtClean="0"/>
              <a:t>What is a row in an SCG-table?</a:t>
            </a:r>
          </a:p>
          <a:p>
            <a:pPr lvl="1"/>
            <a:r>
              <a:rPr lang="en-US" dirty="0" smtClean="0"/>
              <a:t>Presents one game result between two distinct participants p and q.</a:t>
            </a:r>
          </a:p>
          <a:p>
            <a:pPr lvl="1"/>
            <a:r>
              <a:rPr lang="en-US" dirty="0" smtClean="0"/>
              <a:t>Columns are: </a:t>
            </a:r>
            <a:r>
              <a:rPr lang="en-US" b="1" dirty="0" smtClean="0"/>
              <a:t>W,L,F</a:t>
            </a:r>
            <a:r>
              <a:rPr lang="en-US" dirty="0" smtClean="0"/>
              <a:t> (for </a:t>
            </a:r>
            <a:r>
              <a:rPr lang="en-US" b="1" dirty="0" smtClean="0"/>
              <a:t>W</a:t>
            </a:r>
            <a:r>
              <a:rPr lang="en-US" dirty="0" smtClean="0"/>
              <a:t>inner, </a:t>
            </a:r>
            <a:r>
              <a:rPr lang="en-US" b="1" dirty="0" smtClean="0"/>
              <a:t>L</a:t>
            </a:r>
            <a:r>
              <a:rPr lang="en-US" dirty="0" smtClean="0"/>
              <a:t>oser, </a:t>
            </a:r>
            <a:r>
              <a:rPr lang="en-US" b="1" dirty="0" smtClean="0"/>
              <a:t>F</a:t>
            </a:r>
            <a:r>
              <a:rPr lang="en-US" dirty="0" smtClean="0"/>
              <a:t>orced)  (SCG-Table Rule 0).</a:t>
            </a:r>
          </a:p>
          <a:p>
            <a:pPr lvl="1"/>
            <a:r>
              <a:rPr lang="en-US" b="1" dirty="0" smtClean="0"/>
              <a:t>W</a:t>
            </a:r>
            <a:r>
              <a:rPr lang="en-US" dirty="0" smtClean="0"/>
              <a:t>,</a:t>
            </a:r>
            <a:r>
              <a:rPr lang="en-US" b="1" dirty="0" smtClean="0"/>
              <a:t>L</a:t>
            </a:r>
            <a:r>
              <a:rPr lang="en-US" dirty="0" smtClean="0"/>
              <a:t> contain either p or q. </a:t>
            </a:r>
            <a:r>
              <a:rPr lang="en-US" b="1" dirty="0" smtClean="0"/>
              <a:t>W</a:t>
            </a:r>
            <a:r>
              <a:rPr lang="en-US" dirty="0" smtClean="0"/>
              <a:t>≠</a:t>
            </a:r>
            <a:r>
              <a:rPr lang="en-US" b="1" dirty="0" smtClean="0"/>
              <a:t>L</a:t>
            </a:r>
            <a:r>
              <a:rPr lang="en-US" dirty="0" smtClean="0"/>
              <a:t>. There are no ties (SCG-Table Rule 1).</a:t>
            </a:r>
          </a:p>
          <a:p>
            <a:pPr lvl="1"/>
            <a:r>
              <a:rPr lang="en-US" b="1" dirty="0" smtClean="0"/>
              <a:t>F</a:t>
            </a:r>
            <a:r>
              <a:rPr lang="en-US" dirty="0" smtClean="0"/>
              <a:t> contains “none” or </a:t>
            </a:r>
            <a:r>
              <a:rPr lang="en-US" b="1" dirty="0" smtClean="0"/>
              <a:t>W</a:t>
            </a:r>
            <a:r>
              <a:rPr lang="en-US" dirty="0" smtClean="0"/>
              <a:t> or </a:t>
            </a:r>
            <a:r>
              <a:rPr lang="en-US" b="1" dirty="0" smtClean="0"/>
              <a:t>L</a:t>
            </a:r>
            <a:r>
              <a:rPr lang="en-US" dirty="0" smtClean="0"/>
              <a:t> (SCG-Table Rule 2).</a:t>
            </a:r>
          </a:p>
          <a:p>
            <a:pPr lvl="2"/>
            <a:r>
              <a:rPr lang="en-US" dirty="0" smtClean="0"/>
              <a:t>A participant is Forced if it has to take the opposite side than it has chosen. Synonym: Devil’s Advocate.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ECF3-D9D4-4D35-8AF3-6ED587DFC36E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several Side-Choosing Game</a:t>
            </a:r>
            <a:r>
              <a:rPr lang="en-US" dirty="0"/>
              <a:t> </a:t>
            </a:r>
            <a:r>
              <a:rPr lang="en-US" dirty="0" smtClean="0"/>
              <a:t>Plays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an SCG-Table?</a:t>
            </a:r>
          </a:p>
          <a:p>
            <a:pPr lvl="1"/>
            <a:r>
              <a:rPr lang="en-US" dirty="0" smtClean="0"/>
              <a:t>Given a set of Players.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table of SCG </a:t>
            </a:r>
            <a:r>
              <a:rPr lang="en-US" dirty="0" smtClean="0"/>
              <a:t>rows satisfying rules 0-2 involving participants in Players.</a:t>
            </a:r>
          </a:p>
          <a:p>
            <a:pPr lvl="1"/>
            <a:r>
              <a:rPr lang="en-US" dirty="0" smtClean="0"/>
              <a:t>Multiple rows may involve the same two players (SCG-Table Rule 3).</a:t>
            </a:r>
          </a:p>
          <a:p>
            <a:r>
              <a:rPr lang="en-US" dirty="0" smtClean="0"/>
              <a:t>To determine who wins the side war requires the execution of some protocol between the two participants. The SCG-Table definition does not specify the protocol: separation of concerns.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765-02D9-4538-9B27-B72DA46843AB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SCG-Tables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0065" y="2129415"/>
            <a:ext cx="2404184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Abstract SCG-Table</a:t>
            </a:r>
          </a:p>
          <a:p>
            <a:r>
              <a:rPr lang="en-US" dirty="0" smtClean="0"/>
              <a:t>  core: </a:t>
            </a: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 L, F</a:t>
            </a:r>
          </a:p>
          <a:p>
            <a:r>
              <a:rPr lang="en-US" dirty="0"/>
              <a:t> </a:t>
            </a:r>
            <a:r>
              <a:rPr lang="en-US" dirty="0" smtClean="0"/>
              <a:t> derived: </a:t>
            </a:r>
            <a:r>
              <a:rPr lang="en-US" b="1" dirty="0" smtClean="0"/>
              <a:t>Fault</a:t>
            </a:r>
            <a:r>
              <a:rPr lang="en-US" dirty="0" smtClean="0"/>
              <a:t>, </a:t>
            </a:r>
            <a:r>
              <a:rPr lang="en-US" b="1" dirty="0" smtClean="0"/>
              <a:t>Control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21288" y="2042358"/>
            <a:ext cx="327630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core columns abstract SCG-Table: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: Winner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: Loser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: Forced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1287" y="3796684"/>
            <a:ext cx="29496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derived columns SCG-Table:</a:t>
            </a:r>
          </a:p>
          <a:p>
            <a:r>
              <a:rPr lang="en-US" b="1" dirty="0" smtClean="0"/>
              <a:t>Fault</a:t>
            </a:r>
            <a:r>
              <a:rPr lang="en-US" dirty="0" smtClean="0"/>
              <a:t>: Loser is not forced</a:t>
            </a:r>
          </a:p>
          <a:p>
            <a:r>
              <a:rPr lang="en-US" b="1" dirty="0"/>
              <a:t>Control</a:t>
            </a:r>
            <a:r>
              <a:rPr lang="en-US" dirty="0"/>
              <a:t>: </a:t>
            </a:r>
            <a:r>
              <a:rPr lang="en-US" dirty="0" smtClean="0"/>
              <a:t>Loser </a:t>
            </a:r>
            <a:r>
              <a:rPr lang="en-US" dirty="0"/>
              <a:t>in </a:t>
            </a:r>
            <a:r>
              <a:rPr lang="en-US" dirty="0" smtClean="0"/>
              <a:t>control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2091" y="4403425"/>
            <a:ext cx="251442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Concrete SCG-Table</a:t>
            </a:r>
          </a:p>
          <a:p>
            <a:r>
              <a:rPr lang="en-US" dirty="0"/>
              <a:t> </a:t>
            </a:r>
            <a:r>
              <a:rPr lang="en-US" dirty="0" smtClean="0"/>
              <a:t> core: </a:t>
            </a:r>
            <a:r>
              <a:rPr lang="en-US" b="1" dirty="0" err="1" smtClean="0">
                <a:solidFill>
                  <a:srgbClr val="FF0000"/>
                </a:solidFill>
              </a:rPr>
              <a:t>Sx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S!x</a:t>
            </a:r>
            <a:r>
              <a:rPr lang="en-US" b="1" dirty="0" smtClean="0">
                <a:solidFill>
                  <a:srgbClr val="FF0000"/>
                </a:solidFill>
              </a:rPr>
              <a:t>, W, P</a:t>
            </a:r>
          </a:p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derived: </a:t>
            </a:r>
            <a:r>
              <a:rPr lang="en-US" b="1" dirty="0" smtClean="0"/>
              <a:t>F, 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53768" y="2098767"/>
            <a:ext cx="21334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SemanticGameCases</a:t>
            </a:r>
            <a:endParaRPr lang="en-US" dirty="0" smtClean="0"/>
          </a:p>
          <a:p>
            <a:r>
              <a:rPr lang="en-US" dirty="0" smtClean="0"/>
              <a:t>core: </a:t>
            </a:r>
            <a:r>
              <a:rPr lang="en-US" b="1" dirty="0" smtClean="0">
                <a:solidFill>
                  <a:srgbClr val="FF0000"/>
                </a:solidFill>
              </a:rPr>
              <a:t>W,P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091" y="2129415"/>
            <a:ext cx="17427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SideChoiceCases</a:t>
            </a:r>
            <a:endParaRPr lang="en-US" dirty="0" smtClean="0"/>
          </a:p>
          <a:p>
            <a:r>
              <a:rPr lang="en-US" dirty="0" smtClean="0"/>
              <a:t>core: </a:t>
            </a:r>
            <a:r>
              <a:rPr lang="en-US" b="1" dirty="0" err="1" smtClean="0">
                <a:solidFill>
                  <a:srgbClr val="FF0000"/>
                </a:solidFill>
              </a:rPr>
              <a:t>Sx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S!x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1554823" y="303280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2"/>
          </p:cNvCxnSpPr>
          <p:nvPr/>
        </p:nvCxnSpPr>
        <p:spPr>
          <a:xfrm>
            <a:off x="1289484" y="2775746"/>
            <a:ext cx="762137" cy="248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</p:cNvCxnSpPr>
          <p:nvPr/>
        </p:nvCxnSpPr>
        <p:spPr>
          <a:xfrm flipH="1">
            <a:off x="2051621" y="2745098"/>
            <a:ext cx="1368850" cy="278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" idx="0"/>
          </p:cNvCxnSpPr>
          <p:nvPr/>
        </p:nvCxnSpPr>
        <p:spPr>
          <a:xfrm flipH="1">
            <a:off x="1809303" y="3956218"/>
            <a:ext cx="202720" cy="447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3871" y="3280897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product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69290" y="3965688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75771" y="323936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is-a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64264" y="3916679"/>
            <a:ext cx="15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drop: </a:t>
            </a:r>
            <a:r>
              <a:rPr lang="en-US" b="1" dirty="0" err="1" smtClean="0">
                <a:solidFill>
                  <a:srgbClr val="FF0000"/>
                </a:solidFill>
              </a:rPr>
              <a:t>Sx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S!x</a:t>
            </a:r>
            <a:r>
              <a:rPr lang="en-US" b="1" dirty="0" smtClean="0">
                <a:solidFill>
                  <a:srgbClr val="FF0000"/>
                </a:solidFill>
              </a:rPr>
              <a:t>, 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 rot="3124158">
            <a:off x="3619993" y="2692232"/>
            <a:ext cx="484632" cy="2080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500828" y="301261"/>
            <a:ext cx="2925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columns Concrete SCG-Table:</a:t>
            </a:r>
          </a:p>
          <a:p>
            <a:r>
              <a:rPr lang="en-US" dirty="0" smtClean="0"/>
              <a:t>x: player</a:t>
            </a:r>
          </a:p>
          <a:p>
            <a:r>
              <a:rPr lang="en-US" dirty="0" smtClean="0"/>
              <a:t>!x: other player</a:t>
            </a:r>
          </a:p>
          <a:p>
            <a:r>
              <a:rPr lang="en-US" b="1" dirty="0" err="1" smtClean="0"/>
              <a:t>Sx</a:t>
            </a:r>
            <a:r>
              <a:rPr lang="en-US" dirty="0" smtClean="0"/>
              <a:t>: side of player x</a:t>
            </a:r>
          </a:p>
          <a:p>
            <a:r>
              <a:rPr lang="en-US" b="1" dirty="0" err="1" smtClean="0"/>
              <a:t>S!x</a:t>
            </a:r>
            <a:r>
              <a:rPr lang="en-US" dirty="0" smtClean="0"/>
              <a:t>: side of player !x</a:t>
            </a:r>
          </a:p>
          <a:p>
            <a:r>
              <a:rPr lang="en-US" b="1" dirty="0" smtClean="0"/>
              <a:t>P</a:t>
            </a:r>
            <a:r>
              <a:rPr lang="en-US" dirty="0" smtClean="0"/>
              <a:t>: Proponent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831702" y="1759789"/>
            <a:ext cx="151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we want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138640" y="17071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2/4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231669" y="169619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2/4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518072" y="541364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4(6)/12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05538" y="309786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3(5)/6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31702" y="5245240"/>
            <a:ext cx="49732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number of columns (with derived)/number of rows</a:t>
            </a:r>
            <a:endParaRPr lang="en-US" dirty="0"/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36" name="Pentagon 35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37" name="Chevron 36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38" name="Chevron 37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39" name="Chevron 38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AF1B-CA98-4621-82A9-C56EE1892F72}" type="datetime1">
              <a:rPr lang="en-US" smtClean="0"/>
              <a:t>9/15/2014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sets, Dan Feldman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data </a:t>
                </a:r>
                <a:r>
                  <a:rPr lang="en-US" i="1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/>
                  <a:t> and Algorithm </a:t>
                </a:r>
                <a:r>
                  <a:rPr lang="en-US" i="1" dirty="0">
                    <a:solidFill>
                      <a:srgbClr val="008000"/>
                    </a:solidFill>
                  </a:rPr>
                  <a:t>A</a:t>
                </a:r>
                <a:r>
                  <a:rPr lang="en-US" dirty="0"/>
                  <a:t> with </a:t>
                </a:r>
                <a:r>
                  <a:rPr lang="en-US" i="1" dirty="0">
                    <a:solidFill>
                      <a:srgbClr val="008000"/>
                    </a:solidFill>
                  </a:rPr>
                  <a:t>A(</a:t>
                </a:r>
                <a:r>
                  <a:rPr lang="en-US" i="1" dirty="0">
                    <a:solidFill>
                      <a:srgbClr val="0070C0"/>
                    </a:solidFill>
                  </a:rPr>
                  <a:t>D</a:t>
                </a:r>
                <a:r>
                  <a:rPr lang="en-US" i="1" dirty="0">
                    <a:solidFill>
                      <a:srgbClr val="008000"/>
                    </a:solidFill>
                  </a:rPr>
                  <a:t>)</a:t>
                </a:r>
                <a:r>
                  <a:rPr lang="en-US" dirty="0"/>
                  <a:t> intractable, can we efficiently reduce </a:t>
                </a:r>
                <a:r>
                  <a:rPr lang="en-US" i="1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/>
                  <a:t> so that </a:t>
                </a:r>
                <a:r>
                  <a:rPr lang="en-US" i="1" dirty="0">
                    <a:solidFill>
                      <a:srgbClr val="008000"/>
                    </a:solidFill>
                  </a:rPr>
                  <a:t>A(</a:t>
                </a:r>
                <a:r>
                  <a:rPr lang="en-US" i="1" dirty="0">
                    <a:solidFill>
                      <a:srgbClr val="FF0000"/>
                    </a:solidFill>
                  </a:rPr>
                  <a:t>C</a:t>
                </a:r>
                <a:r>
                  <a:rPr lang="en-US" i="1" dirty="0">
                    <a:solidFill>
                      <a:srgbClr val="008000"/>
                    </a:solidFill>
                  </a:rPr>
                  <a:t>) </a:t>
                </a:r>
                <a:r>
                  <a:rPr lang="en-US" dirty="0"/>
                  <a:t>fast and </a:t>
                </a:r>
                <a:r>
                  <a:rPr lang="en-US" i="1" dirty="0">
                    <a:solidFill>
                      <a:srgbClr val="008000"/>
                    </a:solidFill>
                  </a:rPr>
                  <a:t>A(</a:t>
                </a:r>
                <a:r>
                  <a:rPr lang="en-US" i="1" dirty="0">
                    <a:solidFill>
                      <a:srgbClr val="FF0000"/>
                    </a:solidFill>
                  </a:rPr>
                  <a:t>C</a:t>
                </a:r>
                <a:r>
                  <a:rPr lang="en-US" i="1" dirty="0">
                    <a:solidFill>
                      <a:srgbClr val="008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~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>
                    <a:solidFill>
                      <a:srgbClr val="008000"/>
                    </a:solidFill>
                  </a:rPr>
                  <a:t>A(</a:t>
                </a:r>
                <a:r>
                  <a:rPr lang="en-US" i="1" dirty="0">
                    <a:solidFill>
                      <a:srgbClr val="0070C0"/>
                    </a:solidFill>
                  </a:rPr>
                  <a:t>D</a:t>
                </a:r>
                <a:r>
                  <a:rPr lang="en-US" i="1" dirty="0">
                    <a:solidFill>
                      <a:srgbClr val="008000"/>
                    </a:solidFill>
                  </a:rPr>
                  <a:t>)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B0-089E-4EB8-9AA3-6C9B4BFA9A07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Illustrate that collusion-resistance is essential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best player not on top if wins against non-forced are counted.</a:t>
            </a:r>
          </a:p>
          <a:p>
            <a:r>
              <a:rPr lang="en-US" dirty="0" smtClean="0"/>
              <a:t>A,B,C,D players. D perfect, B,C colluding, A higher ranked than D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all non-forced losses?</a:t>
            </a:r>
          </a:p>
          <a:p>
            <a:pPr lvl="1"/>
            <a:r>
              <a:rPr lang="en-US" dirty="0" smtClean="0"/>
              <a:t>A-B 1:0 collusion: x game plays</a:t>
            </a:r>
          </a:p>
          <a:p>
            <a:pPr lvl="1"/>
            <a:r>
              <a:rPr lang="en-US" dirty="0" smtClean="0"/>
              <a:t>A-C 1:0 collusion</a:t>
            </a:r>
          </a:p>
          <a:p>
            <a:pPr lvl="1"/>
            <a:r>
              <a:rPr lang="en-US" dirty="0" smtClean="0"/>
              <a:t>A-D 0:1</a:t>
            </a:r>
          </a:p>
          <a:p>
            <a:pPr lvl="1"/>
            <a:r>
              <a:rPr lang="en-US" dirty="0" smtClean="0"/>
              <a:t>B-C 0:1</a:t>
            </a:r>
          </a:p>
          <a:p>
            <a:pPr lvl="1"/>
            <a:r>
              <a:rPr lang="en-US" dirty="0" smtClean="0"/>
              <a:t>B-D 0:1</a:t>
            </a:r>
          </a:p>
          <a:p>
            <a:pPr lvl="1"/>
            <a:r>
              <a:rPr lang="en-US" dirty="0" smtClean="0"/>
              <a:t>A x+1 wins, B 0 wins, C 1 win, D 1 win: A overall winner</a:t>
            </a:r>
          </a:p>
          <a:p>
            <a:pPr lvl="1"/>
            <a:r>
              <a:rPr lang="en-US" dirty="0" smtClean="0"/>
              <a:t>A 1 fault, B x+2 faults, C 2 faults, D 0 faults: D overall winner</a:t>
            </a:r>
          </a:p>
          <a:p>
            <a:pPr lvl="1"/>
            <a:r>
              <a:rPr lang="en-US" dirty="0" smtClean="0"/>
              <a:t>engage D again: C-D 0:1: still A winner for win counts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Claim: In full round-robin tournament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count wins and still have perfect on top?</a:t>
            </a:r>
          </a:p>
          <a:p>
            <a:r>
              <a:rPr lang="en-US" dirty="0" smtClean="0"/>
              <a:t>Would contradict the representation theorem!</a:t>
            </a:r>
          </a:p>
          <a:p>
            <a:endParaRPr lang="en-US" dirty="0" smtClean="0"/>
          </a:p>
          <a:p>
            <a:r>
              <a:rPr lang="en-US" dirty="0" smtClean="0"/>
              <a:t>when is the perfect on top?</a:t>
            </a:r>
          </a:p>
          <a:p>
            <a:r>
              <a:rPr lang="en-US" dirty="0" smtClean="0"/>
              <a:t>connection to collusion-resistance?</a:t>
            </a:r>
          </a:p>
          <a:p>
            <a:r>
              <a:rPr lang="en-US" dirty="0" smtClean="0"/>
              <a:t>perfect has 0 faults.</a:t>
            </a:r>
          </a:p>
          <a:p>
            <a:endParaRPr lang="en-US" dirty="0"/>
          </a:p>
          <a:p>
            <a:r>
              <a:rPr lang="en-US" dirty="0" smtClean="0"/>
              <a:t>in full-round robin tournament for n players: </a:t>
            </a:r>
          </a:p>
          <a:p>
            <a:pPr lvl="1"/>
            <a:r>
              <a:rPr lang="en-US" dirty="0" smtClean="0"/>
              <a:t>perfect wins all n-1 games, 0 faults</a:t>
            </a:r>
          </a:p>
          <a:p>
            <a:pPr lvl="1"/>
            <a:r>
              <a:rPr lang="en-US" dirty="0" smtClean="0"/>
              <a:t>others can artificially play more games and win more than n-1 but no longer </a:t>
            </a:r>
            <a:r>
              <a:rPr lang="en-US" smtClean="0"/>
              <a:t>full-round-robin tournament.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axioms are about table extensions</a:t>
            </a:r>
          </a:p>
          <a:p>
            <a:r>
              <a:rPr lang="en-US" dirty="0" smtClean="0"/>
              <a:t>full round-robin has a fixed number of games, axioms not applicable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6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415540" y="1417320"/>
            <a:ext cx="7360920" cy="402336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 want to lower the barrier to entry for organizing such competitions by having “meaningful” competitions where participants assist the administrator in evaluating their peers.</a:t>
            </a:r>
          </a:p>
          <a:p>
            <a:pPr lvl="1"/>
            <a:r>
              <a:rPr lang="en-US" altLang="en-US" dirty="0" smtClean="0"/>
              <a:t>Administrator: WHAT</a:t>
            </a:r>
          </a:p>
          <a:p>
            <a:pPr lvl="1"/>
            <a:r>
              <a:rPr lang="en-US" altLang="en-US" dirty="0" smtClean="0"/>
              <a:t>Players = Participants: HOW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7" name="Pentagon 6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8" name="Chevron 7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732D-1759-4331-A159-CF6EE0AAD718}" type="datetime1">
              <a:rPr lang="en-US" smtClean="0"/>
              <a:t>9/15/2014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8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 Compatibility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call it “Incentive Compatibility Theorem” (for side-choosing games)</a:t>
            </a:r>
          </a:p>
          <a:p>
            <a:pPr lvl="1"/>
            <a:r>
              <a:rPr lang="en-US" dirty="0" smtClean="0"/>
              <a:t>it shows that without collusion-resistance (CR) incentive compatibility is not guaranteed.</a:t>
            </a:r>
          </a:p>
          <a:p>
            <a:pPr lvl="1"/>
            <a:r>
              <a:rPr lang="en-US" dirty="0" smtClean="0"/>
              <a:t>with CR, incentive compatibility is guaranteed.</a:t>
            </a:r>
          </a:p>
          <a:p>
            <a:r>
              <a:rPr lang="en-US" dirty="0" smtClean="0"/>
              <a:t>Incentive compatibility means</a:t>
            </a:r>
          </a:p>
          <a:p>
            <a:pPr lvl="1"/>
            <a:r>
              <a:rPr lang="en-US" dirty="0" smtClean="0"/>
              <a:t>the best players will be top ranked.</a:t>
            </a:r>
          </a:p>
          <a:p>
            <a:pPr lvl="1"/>
            <a:r>
              <a:rPr lang="en-US" dirty="0" smtClean="0"/>
              <a:t>“best” means: quasi-perfect. Might be wrong but nobody can illustrate through game play.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2856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 Compatibility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quasi-perfect player </a:t>
            </a:r>
            <a:r>
              <a:rPr lang="en-US" dirty="0"/>
              <a:t>is a player who never makes a fault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(</a:t>
            </a:r>
            <a:r>
              <a:rPr lang="en-US" dirty="0" smtClean="0"/>
              <a:t>A </a:t>
            </a:r>
            <a:r>
              <a:rPr lang="en-US" dirty="0"/>
              <a:t>perfect player </a:t>
            </a:r>
            <a:r>
              <a:rPr lang="en-US" dirty="0" smtClean="0"/>
              <a:t>always </a:t>
            </a:r>
            <a:r>
              <a:rPr lang="en-US" dirty="0"/>
              <a:t>chooses the correct side and </a:t>
            </a:r>
            <a:r>
              <a:rPr lang="en-US" dirty="0" smtClean="0"/>
              <a:t>always wins the defense and therefore is quasi-perfect).</a:t>
            </a:r>
            <a:endParaRPr lang="en-US" dirty="0"/>
          </a:p>
          <a:p>
            <a:r>
              <a:rPr lang="en-US" dirty="0" smtClean="0"/>
              <a:t>Meritocracy </a:t>
            </a:r>
            <a:r>
              <a:rPr lang="en-US" dirty="0"/>
              <a:t>Theorem</a:t>
            </a:r>
          </a:p>
          <a:p>
            <a:pPr lvl="1"/>
            <a:r>
              <a:rPr lang="en-US" dirty="0"/>
              <a:t>Part 1: </a:t>
            </a:r>
            <a:r>
              <a:rPr lang="en-US" dirty="0">
                <a:solidFill>
                  <a:srgbClr val="0070C0"/>
                </a:solidFill>
              </a:rPr>
              <a:t>[CR is necessary]: If ranking function is not collusion-resistant (CR) but NNEW and NPEL, there exists a set of games where a quasi-perfect player is not top-ranked.</a:t>
            </a:r>
          </a:p>
          <a:p>
            <a:pPr lvl="1"/>
            <a:r>
              <a:rPr lang="en-US" dirty="0"/>
              <a:t>Part 2: [CR is sufficient]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NNEW and NPEL and CR imply that quasi-perfect player is top-ranked.</a:t>
            </a:r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5953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Quasi-Perfect Player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concept of a quasi-perfect player is an important one. It indicates that the outcome of side-choosing games depends on the quality of the players.</a:t>
            </a:r>
          </a:p>
          <a:p>
            <a:r>
              <a:rPr lang="en-US" dirty="0" smtClean="0"/>
              <a:t>It is possible that a </a:t>
            </a:r>
            <a:r>
              <a:rPr lang="en-US" dirty="0" smtClean="0"/>
              <a:t>false claim is </a:t>
            </a:r>
            <a:r>
              <a:rPr lang="en-US" dirty="0" smtClean="0"/>
              <a:t>regularly </a:t>
            </a:r>
            <a:r>
              <a:rPr lang="en-US" dirty="0" smtClean="0"/>
              <a:t>defended. </a:t>
            </a:r>
            <a:r>
              <a:rPr lang="en-US" dirty="0" smtClean="0"/>
              <a:t>But the other players don’t have the skill to refute the claim.</a:t>
            </a:r>
          </a:p>
          <a:p>
            <a:r>
              <a:rPr lang="en-US" dirty="0" smtClean="0"/>
              <a:t>Being a quasi-perfect player is already an accomplishment, even if the claim is false. It shows superior skill with respect to the other players.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0002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semi-perfect player is a player who never makes a fault.</a:t>
            </a:r>
          </a:p>
          <a:p>
            <a:r>
              <a:rPr lang="en-US" dirty="0" smtClean="0"/>
              <a:t>A perfect player is a player who always chooses the correct side and properly defends it.</a:t>
            </a:r>
          </a:p>
          <a:p>
            <a:r>
              <a:rPr lang="en-US" dirty="0" smtClean="0"/>
              <a:t>Fact: A perfect player is semi-perfect.</a:t>
            </a:r>
          </a:p>
          <a:p>
            <a:r>
              <a:rPr lang="en-US" dirty="0" smtClean="0"/>
              <a:t>A semi-perfect player looks like a perfect player but the claim it defends could actually be refuted. (either claim is false or defense is not optimal)</a:t>
            </a:r>
          </a:p>
          <a:p>
            <a:r>
              <a:rPr lang="en-US" dirty="0" smtClean="0"/>
              <a:t>A player is top-ranked if it never makes a fault.</a:t>
            </a:r>
          </a:p>
          <a:p>
            <a:r>
              <a:rPr lang="en-US" dirty="0" smtClean="0"/>
              <a:t>Theorem: If collusion-resistance is violated, a perfect or semi-perfect player may not be top-ranked.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better: collusion-resistance is essential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 quasi-perfect proponent is a player who never makes a fault after choosing the proponent role.</a:t>
            </a:r>
          </a:p>
          <a:p>
            <a:r>
              <a:rPr lang="en-US" dirty="0"/>
              <a:t>A quasi-perfect </a:t>
            </a:r>
            <a:r>
              <a:rPr lang="en-US" dirty="0" smtClean="0"/>
              <a:t>opponent is </a:t>
            </a:r>
            <a:r>
              <a:rPr lang="en-US" dirty="0"/>
              <a:t>a player who never makes a fault after choosing the </a:t>
            </a:r>
            <a:r>
              <a:rPr lang="en-US" dirty="0" smtClean="0"/>
              <a:t>opponent role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quasi-perfect player </a:t>
            </a:r>
            <a:r>
              <a:rPr lang="en-US" dirty="0" smtClean="0"/>
              <a:t>is a player who never makes a fault.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perfect player </a:t>
            </a:r>
            <a:r>
              <a:rPr lang="en-US" dirty="0" smtClean="0"/>
              <a:t>is a player who always chooses the correct side and properly defends it.</a:t>
            </a:r>
          </a:p>
          <a:p>
            <a:r>
              <a:rPr lang="en-US" dirty="0" smtClean="0"/>
              <a:t>Fact: A perfect player is quasi-perfect.</a:t>
            </a:r>
          </a:p>
          <a:p>
            <a:r>
              <a:rPr lang="en-US" dirty="0" smtClean="0"/>
              <a:t>A quasi-perfect player looks like a perfect player but the claim it defends could actually be refuted. (either claim is false or defense is not optimal)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Theorem [CR is essential]: If ranking function is not collusion-resistant (CR) but NNEW and NPEL, there exists a set of games where a quasi-perfect player is not top-ranked.</a:t>
            </a:r>
          </a:p>
          <a:p>
            <a:r>
              <a:rPr lang="en-US" dirty="0" smtClean="0"/>
              <a:t>The theorem means that the optimal solution might not win. This would be an absolute show stopper. The truth would be distorted!</a:t>
            </a:r>
            <a:endParaRPr lang="en-US" dirty="0"/>
          </a:p>
          <a:p>
            <a:r>
              <a:rPr lang="en-US" dirty="0" smtClean="0"/>
              <a:t>Proof: Give an example of a tournament where a semi-perfect player is not top ranked.</a:t>
            </a:r>
          </a:p>
          <a:p>
            <a:r>
              <a:rPr lang="en-US" dirty="0" smtClean="0"/>
              <a:t>What is the best example of a tournament to prove the theorem?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Theorem: If ranking function is NNEW, NPEL and CR then for all sets of games all quasi-perfect players are top-ranked.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Ranking Functions for Side-Choosing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player is never lower ranked than its final rank</a:t>
            </a:r>
          </a:p>
          <a:p>
            <a:pPr lvl="1"/>
            <a:r>
              <a:rPr lang="en-US" dirty="0" smtClean="0"/>
              <a:t>corollary: quasi-perfect player will stay among top-ranked</a:t>
            </a:r>
          </a:p>
          <a:p>
            <a:r>
              <a:rPr lang="en-US" dirty="0" smtClean="0"/>
              <a:t>If NNEW, NPEL and CR then ranking function is robust.</a:t>
            </a:r>
          </a:p>
          <a:p>
            <a:r>
              <a:rPr lang="en-US" dirty="0" smtClean="0"/>
              <a:t>Definition: A ranking function is robust if for all sub tournaments S of a tournament T all players are ranked higher or equal for S than for T.</a:t>
            </a:r>
          </a:p>
          <a:p>
            <a:r>
              <a:rPr lang="en-US" dirty="0" smtClean="0"/>
              <a:t>f: table -&gt; ranking (total preorder)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 to present in paper/talks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4068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Representation Theorem: NNEW and NPEL =&gt; (CR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LFB)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“CR is essential”: without CR, quasi-perfect player may not be top-ranked.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Meritocracy Theorem: NNEW and NPEL and CR imply that quasi-perfect player is top-ranked.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NNEW and NPEL and </a:t>
            </a:r>
            <a:r>
              <a:rPr lang="en-US" dirty="0" smtClean="0">
                <a:sym typeface="Wingdings" panose="05000000000000000000" pitchFamily="2" charset="2"/>
              </a:rPr>
              <a:t>CR imply that the ranking function is robust.</a:t>
            </a:r>
          </a:p>
          <a:p>
            <a:r>
              <a:rPr lang="en-US" dirty="0"/>
              <a:t>Definition: A ranking function is robust if for all sub </a:t>
            </a:r>
            <a:r>
              <a:rPr lang="en-US" dirty="0" smtClean="0"/>
              <a:t>games S </a:t>
            </a:r>
            <a:r>
              <a:rPr lang="en-US" dirty="0"/>
              <a:t>of a </a:t>
            </a:r>
            <a:r>
              <a:rPr lang="en-US" dirty="0" smtClean="0"/>
              <a:t>set of games T </a:t>
            </a:r>
            <a:r>
              <a:rPr lang="en-US" dirty="0"/>
              <a:t>all players are ranked higher or equal for S than for 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Meritocracy Theorem</a:t>
            </a:r>
          </a:p>
          <a:p>
            <a:pPr lvl="1"/>
            <a:r>
              <a:rPr lang="en-US" dirty="0" smtClean="0"/>
              <a:t>Part 1: </a:t>
            </a:r>
            <a:r>
              <a:rPr lang="en-US" dirty="0" smtClean="0">
                <a:solidFill>
                  <a:srgbClr val="0070C0"/>
                </a:solidFill>
              </a:rPr>
              <a:t>[CR </a:t>
            </a:r>
            <a:r>
              <a:rPr lang="en-US" dirty="0">
                <a:solidFill>
                  <a:srgbClr val="0070C0"/>
                </a:solidFill>
              </a:rPr>
              <a:t>is </a:t>
            </a:r>
            <a:r>
              <a:rPr lang="en-US" dirty="0" smtClean="0">
                <a:solidFill>
                  <a:srgbClr val="0070C0"/>
                </a:solidFill>
              </a:rPr>
              <a:t>necessary]: </a:t>
            </a:r>
            <a:r>
              <a:rPr lang="en-US" dirty="0">
                <a:solidFill>
                  <a:srgbClr val="0070C0"/>
                </a:solidFill>
              </a:rPr>
              <a:t>If ranking function is not collusion-resistant (CR) but NNEW and NPEL, there exists a set of games where a quasi-perfect player is not top-ranked.</a:t>
            </a:r>
          </a:p>
          <a:p>
            <a:pPr lvl="1"/>
            <a:r>
              <a:rPr lang="en-US" dirty="0" smtClean="0"/>
              <a:t>Part 2: [CR is sufficient]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NNEW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and NPEL and CR imply that quasi-perfect player is top-ranked.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Quasi-Perfect Player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concept of a quasi-perfect player is an important one. It indicates that the outcome of side-choosing games depends on the quality of the players.</a:t>
            </a:r>
          </a:p>
          <a:p>
            <a:r>
              <a:rPr lang="en-US" dirty="0" smtClean="0"/>
              <a:t>It is possible that a </a:t>
            </a:r>
            <a:r>
              <a:rPr lang="en-US" dirty="0" smtClean="0"/>
              <a:t>false claim is </a:t>
            </a:r>
            <a:r>
              <a:rPr lang="en-US" dirty="0" smtClean="0"/>
              <a:t>regularly </a:t>
            </a:r>
            <a:r>
              <a:rPr lang="en-US" dirty="0" smtClean="0"/>
              <a:t>defended. </a:t>
            </a:r>
            <a:r>
              <a:rPr lang="en-US" dirty="0" smtClean="0"/>
              <a:t>But the other players don’t have the skill to refute the claim.</a:t>
            </a:r>
          </a:p>
          <a:p>
            <a:r>
              <a:rPr lang="en-US" dirty="0" smtClean="0"/>
              <a:t>Being a quasi-perfect player is already an accomplishment, even if the claim is false. It shows superior skill with respect to the other players.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2 players x and y always win when they are not forced, then the game is in an equilibrium. This can be viewed as a tie or draw between x and 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 for Side-Choosing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hoose a combinatorial game: Chess.</a:t>
            </a:r>
          </a:p>
          <a:p>
            <a:r>
              <a:rPr lang="en-US" dirty="0" smtClean="0"/>
              <a:t>Take a chess position P.</a:t>
            </a:r>
          </a:p>
          <a:p>
            <a:r>
              <a:rPr lang="en-US" dirty="0" smtClean="0"/>
              <a:t>Claim: </a:t>
            </a:r>
          </a:p>
          <a:p>
            <a:pPr lvl="1"/>
            <a:r>
              <a:rPr lang="en-US" dirty="0" smtClean="0"/>
              <a:t>There exists a k so that Black, moving first from P, will check-mate White after k moves and </a:t>
            </a:r>
          </a:p>
          <a:p>
            <a:pPr lvl="1"/>
            <a:r>
              <a:rPr lang="en-US" dirty="0" smtClean="0"/>
              <a:t>k is minimum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Abbreviated claim: Black mates White in at most k moves.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Interpreted logical formulas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structure A must be completely specified and might satisfy a certain set of axioms.</a:t>
            </a:r>
          </a:p>
          <a:p>
            <a:r>
              <a:rPr lang="en-US" dirty="0" smtClean="0"/>
              <a:t>The logical formula must be complete and might involve a set of axioms that must hold.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agreement </a:t>
            </a:r>
            <a:r>
              <a:rPr lang="en-US" dirty="0" smtClean="0"/>
              <a:t>algorithm maps </a:t>
            </a:r>
            <a:r>
              <a:rPr lang="en-US" dirty="0"/>
              <a:t>two players </a:t>
            </a:r>
            <a:r>
              <a:rPr lang="en-US" dirty="0" err="1" smtClean="0"/>
              <a:t>x,y</a:t>
            </a:r>
            <a:r>
              <a:rPr lang="en-US" dirty="0" smtClean="0"/>
              <a:t> with </a:t>
            </a:r>
            <a:r>
              <a:rPr lang="en-US" dirty="0"/>
              <a:t>their design-time side choices </a:t>
            </a:r>
            <a:r>
              <a:rPr lang="en-US" dirty="0" smtClean="0"/>
              <a:t>dx=</a:t>
            </a:r>
            <a:r>
              <a:rPr lang="en-US" dirty="0" err="1" smtClean="0"/>
              <a:t>dy</a:t>
            </a:r>
            <a:r>
              <a:rPr lang="en-US" dirty="0" smtClean="0"/>
              <a:t> for combinatorial game G into </a:t>
            </a:r>
            <a:r>
              <a:rPr lang="en-US" dirty="0"/>
              <a:t>a set of </a:t>
            </a:r>
            <a:r>
              <a:rPr lang="en-US" dirty="0" smtClean="0"/>
              <a:t>plays between </a:t>
            </a:r>
            <a:r>
              <a:rPr lang="en-US" dirty="0"/>
              <a:t>the two players with run-time side </a:t>
            </a:r>
            <a:r>
              <a:rPr lang="en-US" dirty="0" smtClean="0"/>
              <a:t>choices </a:t>
            </a:r>
            <a:r>
              <a:rPr lang="en-US" dirty="0" err="1" smtClean="0"/>
              <a:t>rx</a:t>
            </a:r>
            <a:r>
              <a:rPr lang="en-US" dirty="0" smtClean="0"/>
              <a:t>, </a:t>
            </a:r>
            <a:r>
              <a:rPr lang="en-US" dirty="0" err="1" smtClean="0"/>
              <a:t>ry</a:t>
            </a:r>
            <a:r>
              <a:rPr lang="en-US" dirty="0" smtClean="0"/>
              <a:t> such that at most one player is forced.</a:t>
            </a:r>
          </a:p>
          <a:p>
            <a:r>
              <a:rPr lang="en-US" dirty="0"/>
              <a:t>We choose the following agreement </a:t>
            </a:r>
            <a:r>
              <a:rPr lang="en-US" dirty="0" smtClean="0"/>
              <a:t>algorithm CAA (Competitive </a:t>
            </a:r>
            <a:r>
              <a:rPr lang="en-US" dirty="0"/>
              <a:t>A</a:t>
            </a:r>
            <a:r>
              <a:rPr lang="en-US" dirty="0" smtClean="0"/>
              <a:t>greement Algorithm):</a:t>
            </a:r>
          </a:p>
          <a:p>
            <a:pPr lvl="1"/>
            <a:r>
              <a:rPr lang="en-US" dirty="0" smtClean="0"/>
              <a:t>Randomly choose z, one of the players </a:t>
            </a:r>
            <a:r>
              <a:rPr lang="en-US" dirty="0" err="1" smtClean="0"/>
              <a:t>x,y</a:t>
            </a:r>
            <a:r>
              <a:rPr lang="en-US" dirty="0" smtClean="0"/>
              <a:t> and force </a:t>
            </a:r>
            <a:r>
              <a:rPr lang="en-US" dirty="0"/>
              <a:t>z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Play </a:t>
            </a:r>
            <a:r>
              <a:rPr lang="en-US" dirty="0" smtClean="0">
                <a:ea typeface="Apple Symbols"/>
                <a:cs typeface="Apple Symbols"/>
              </a:rPr>
              <a:t>SCG(G,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 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,  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lvl="2"/>
            <a:r>
              <a:rPr lang="en-US" dirty="0" smtClean="0"/>
              <a:t>Play 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</a:t>
            </a:r>
            <a:r>
              <a:rPr lang="en-US" dirty="0" smtClean="0">
                <a:ea typeface="Apple Symbols"/>
                <a:cs typeface="Apple Symbols"/>
              </a:rPr>
              <a:t>!z,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,!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smtClean="0">
                <a:ea typeface="Apple Symbols"/>
                <a:cs typeface="Apple Symbols"/>
              </a:rPr>
              <a:t>!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Play </a:t>
            </a:r>
            <a:r>
              <a:rPr lang="en-US" dirty="0" smtClean="0"/>
              <a:t>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</a:t>
            </a:r>
            <a:r>
              <a:rPr lang="en-US" dirty="0" smtClean="0">
                <a:ea typeface="Apple Symbols"/>
                <a:cs typeface="Apple Symbols"/>
              </a:rPr>
              <a:t>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 is a game between x and y, where z is forced. If x is forced then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=!dx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=dy. If y is forced then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=!dy. The claim is: in the start position of G the player in the P role (d*=P) has a winning strategy.</a:t>
            </a:r>
          </a:p>
          <a:p>
            <a:pPr marL="228600" lvl="1">
              <a:spcBef>
                <a:spcPts val="1000"/>
              </a:spcBef>
            </a:pPr>
            <a:r>
              <a:rPr lang="en-US" dirty="0" err="1" smtClean="0"/>
              <a:t>dx,dy,rx,ry</a:t>
            </a:r>
            <a:r>
              <a:rPr lang="en-US" dirty="0" smtClean="0"/>
              <a:t> have values in {P,O}. z has values in {</a:t>
            </a:r>
            <a:r>
              <a:rPr lang="en-US" dirty="0" err="1" smtClean="0"/>
              <a:t>x,y</a:t>
            </a:r>
            <a:r>
              <a:rPr lang="en-US" dirty="0" smtClean="0"/>
              <a:t>}. !z =x if z=y. !z = y if z=x. !P=O, !O=P.</a:t>
            </a:r>
            <a:endParaRPr lang="en-US" dirty="0"/>
          </a:p>
          <a:p>
            <a:pPr marL="0" lvl="1" indent="0">
              <a:spcBef>
                <a:spcPts val="100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FAE8-9E8B-4BE8-97C2-F080BCE476D6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for CAG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CAG-1/2 only plays one game choosing the forced player randomly.</a:t>
            </a:r>
          </a:p>
          <a:p>
            <a:r>
              <a:rPr lang="en-US" dirty="0"/>
              <a:t>We choose the following agreement function </a:t>
            </a:r>
            <a:r>
              <a:rPr lang="en-US" dirty="0" smtClean="0"/>
              <a:t>CAG-1/2 </a:t>
            </a:r>
            <a:r>
              <a:rPr lang="en-US" dirty="0"/>
              <a:t>(Competitive Agreement </a:t>
            </a:r>
            <a:r>
              <a:rPr lang="en-US" dirty="0" smtClean="0"/>
              <a:t>Game 1/2):</a:t>
            </a:r>
            <a:endParaRPr lang="en-US" dirty="0"/>
          </a:p>
          <a:p>
            <a:pPr lvl="1"/>
            <a:r>
              <a:rPr lang="en-US" dirty="0"/>
              <a:t>Randomly choose </a:t>
            </a:r>
            <a:r>
              <a:rPr lang="en-US" dirty="0" smtClean="0"/>
              <a:t>z, one </a:t>
            </a:r>
            <a:r>
              <a:rPr lang="en-US" dirty="0"/>
              <a:t>of the players </a:t>
            </a:r>
            <a:r>
              <a:rPr lang="en-US" dirty="0" err="1"/>
              <a:t>x,y</a:t>
            </a:r>
            <a:r>
              <a:rPr lang="en-US" dirty="0"/>
              <a:t> and force </a:t>
            </a:r>
            <a:r>
              <a:rPr lang="en-US" dirty="0" smtClean="0"/>
              <a:t>it. </a:t>
            </a:r>
            <a:endParaRPr lang="en-US" dirty="0"/>
          </a:p>
          <a:p>
            <a:pPr lvl="2"/>
            <a:r>
              <a:rPr lang="en-US" dirty="0"/>
              <a:t>Play </a:t>
            </a:r>
            <a:r>
              <a:rPr lang="en-US" dirty="0" smtClean="0">
                <a:ea typeface="Apple Symbols"/>
                <a:cs typeface="Apple Symbols"/>
              </a:rPr>
              <a:t>SCG(G,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Play </a:t>
            </a:r>
            <a:r>
              <a:rPr lang="en-US" dirty="0" smtClean="0"/>
              <a:t>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</a:t>
            </a:r>
            <a:r>
              <a:rPr lang="en-US" dirty="0" smtClean="0">
                <a:ea typeface="Apple Symbols"/>
                <a:cs typeface="Apple Symbols"/>
              </a:rPr>
              <a:t>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) is a game between x and </a:t>
            </a:r>
            <a:r>
              <a:rPr lang="en-US" dirty="0" smtClean="0">
                <a:ea typeface="Apple Symbols"/>
                <a:cs typeface="Apple Symbols"/>
              </a:rPr>
              <a:t>y where z is forced. If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=!dx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 then x is forced. </a:t>
            </a:r>
            <a:r>
              <a:rPr lang="en-US" dirty="0">
                <a:ea typeface="Apple Symbols"/>
                <a:cs typeface="Apple Symbols"/>
              </a:rPr>
              <a:t>If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=dx </a:t>
            </a:r>
            <a:r>
              <a:rPr lang="en-US" dirty="0">
                <a:ea typeface="Apple Symbols"/>
                <a:cs typeface="Apple Symbols"/>
              </a:rPr>
              <a:t>and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=!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 then y is forced.</a:t>
            </a:r>
            <a:endParaRPr lang="en-US" dirty="0">
              <a:ea typeface="Apple Symbols"/>
              <a:cs typeface="Apple Symbols"/>
            </a:endParaRPr>
          </a:p>
          <a:p>
            <a:endParaRPr lang="en-US" dirty="0">
              <a:ea typeface="Apple Symbols"/>
              <a:cs typeface="Apple Symbols"/>
            </a:endParaRP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C474-87C9-4F19-BB99-0E61578D55B0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Side-choosing games using social choice theory terminology</a:t>
            </a:r>
          </a:p>
          <a:p>
            <a:r>
              <a:rPr lang="en-US" dirty="0"/>
              <a:t>From SEP</a:t>
            </a:r>
          </a:p>
          <a:p>
            <a:endParaRPr lang="en-US" dirty="0"/>
          </a:p>
          <a:p>
            <a:r>
              <a:rPr lang="en-US" dirty="0" smtClean="0"/>
              <a:t>Aggregation </a:t>
            </a:r>
            <a:r>
              <a:rPr lang="en-US" dirty="0"/>
              <a:t>rule</a:t>
            </a:r>
          </a:p>
          <a:p>
            <a:pPr lvl="1"/>
            <a:r>
              <a:rPr lang="en-US" dirty="0"/>
              <a:t>set of individuals N = {1,2, ... ,n}, n&gt;=2.</a:t>
            </a:r>
          </a:p>
          <a:p>
            <a:pPr lvl="1"/>
            <a:r>
              <a:rPr lang="en-US" dirty="0"/>
              <a:t>combinatorial game with starting position p(</a:t>
            </a:r>
            <a:r>
              <a:rPr lang="en-US" dirty="0" err="1"/>
              <a:t>i,j</a:t>
            </a:r>
            <a:r>
              <a:rPr lang="en-US" dirty="0"/>
              <a:t>).</a:t>
            </a:r>
          </a:p>
          <a:p>
            <a:r>
              <a:rPr lang="en-US" dirty="0"/>
              <a:t>choose two alternatives </a:t>
            </a:r>
            <a:r>
              <a:rPr lang="en-US" dirty="0" err="1"/>
              <a:t>di,dj</a:t>
            </a:r>
            <a:endParaRPr lang="en-US" dirty="0"/>
          </a:p>
          <a:p>
            <a:r>
              <a:rPr lang="en-US" dirty="0"/>
              <a:t>design-time choices</a:t>
            </a:r>
          </a:p>
          <a:p>
            <a:r>
              <a:rPr lang="en-US" dirty="0"/>
              <a:t>di = proponent: starting position p(</a:t>
            </a:r>
            <a:r>
              <a:rPr lang="en-US" dirty="0" err="1"/>
              <a:t>i,j</a:t>
            </a:r>
            <a:r>
              <a:rPr lang="en-US" dirty="0"/>
              <a:t>) winning for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 err="1"/>
              <a:t>dj</a:t>
            </a:r>
            <a:r>
              <a:rPr lang="en-US" dirty="0"/>
              <a:t> = opponent: starting position p(</a:t>
            </a:r>
            <a:r>
              <a:rPr lang="en-US" dirty="0" err="1"/>
              <a:t>i,j</a:t>
            </a:r>
            <a:r>
              <a:rPr lang="en-US" dirty="0"/>
              <a:t>) not winning for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Side-Choosing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side-choosing game is a triple (G,SC,AA), where G is a two-person, draw-free, combinatorial game, SC is a side-choice configuration and AA is an agreement algorithm.</a:t>
            </a:r>
          </a:p>
          <a:p>
            <a:pPr lvl="1"/>
            <a:r>
              <a:rPr lang="en-US" dirty="0" smtClean="0"/>
              <a:t>SC: We have two players, x and y, who make a choice dx and </a:t>
            </a:r>
            <a:r>
              <a:rPr lang="en-US" dirty="0" err="1" smtClean="0"/>
              <a:t>dy</a:t>
            </a:r>
            <a:r>
              <a:rPr lang="en-US" dirty="0" smtClean="0"/>
              <a:t> for the start position of G. dx, </a:t>
            </a:r>
            <a:r>
              <a:rPr lang="en-US" dirty="0" err="1" smtClean="0"/>
              <a:t>dy</a:t>
            </a:r>
            <a:r>
              <a:rPr lang="en-US" dirty="0" smtClean="0"/>
              <a:t> are elements of {P,O}. If x chooses dx=P then x claims to win the combinatorial game G from its start position. If x chooses dx=O then x claims to prevent y from winning G from its start position. The players make the side choices but SC specifies the configuration. Examples for SC:</a:t>
            </a:r>
          </a:p>
          <a:p>
            <a:pPr lvl="2"/>
            <a:r>
              <a:rPr lang="en-US" dirty="0" smtClean="0"/>
              <a:t>simultaneous</a:t>
            </a:r>
          </a:p>
          <a:p>
            <a:pPr lvl="2"/>
            <a:r>
              <a:rPr lang="en-US" dirty="0" smtClean="0"/>
              <a:t>sequential</a:t>
            </a:r>
          </a:p>
          <a:p>
            <a:pPr lvl="3"/>
            <a:r>
              <a:rPr lang="en-US" dirty="0" smtClean="0"/>
              <a:t>with probability p for x to be the first player.</a:t>
            </a:r>
          </a:p>
          <a:p>
            <a:pPr lvl="3"/>
            <a:r>
              <a:rPr lang="en-US" dirty="0" smtClean="0"/>
              <a:t>other context-sensitive mechanisms to choose the first player.</a:t>
            </a:r>
          </a:p>
          <a:p>
            <a:pPr lvl="1"/>
            <a:r>
              <a:rPr lang="en-US" dirty="0" smtClean="0"/>
              <a:t>AA: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Side-choosing Game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Meritocracy Theorem (old)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Meritocracy Theorem: NNEW and NPEL and CR imply that quasi-perfect player is top-ranked.</a:t>
            </a:r>
          </a:p>
          <a:p>
            <a:r>
              <a:rPr lang="en-US" dirty="0" smtClean="0"/>
              <a:t>CR is essential if we don’t have control about the games played.</a:t>
            </a:r>
          </a:p>
          <a:p>
            <a:r>
              <a:rPr lang="en-US" dirty="0" smtClean="0"/>
              <a:t>A full round-robin tournament also guarantees that a quasi-perfect player is top-ranked.</a:t>
            </a:r>
          </a:p>
          <a:p>
            <a:r>
              <a:rPr lang="en-US" dirty="0" smtClean="0"/>
              <a:t>The meritocracy theorem guarantees the property for any set of games.</a:t>
            </a:r>
          </a:p>
          <a:p>
            <a:r>
              <a:rPr lang="en-US" dirty="0" smtClean="0"/>
              <a:t>A quasi-perfect player can be labeled as a good player. It defends its side-choice each time.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Side-Choosing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side-choosing game is a triple (G,SC,AA), where G is a two-person, draw-free, combinatorial game, SC is a side-choice configuration and AA is an agreement algorithm.</a:t>
            </a:r>
          </a:p>
          <a:p>
            <a:r>
              <a:rPr lang="en-US" dirty="0" smtClean="0"/>
              <a:t>G, SC and AA are defined separately. The important component is the combinatorial game G; SC and AA offer variation possibilities to define the side-choosing games. We will use simple instances of SC and AA for our side-choosing games.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Game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are two players. Sequential (turn-based). Perfect-Information, no chance or hidden information. (But players may hide their winning strategies.)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is a finite set of possible positions of the game.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rules of the game specify for both players and each position which moves to other positions are legal moves.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game ends when a position is reached from which no moves are possible. A predicate on the final position determines who has won. There is an absolute winner: the first player to fulfill the winning condition. No ties or draws.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game ends in a finite number of moves.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4F21-F694-405D-B6D3-1613FE35AD55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is based on side-choosing games.</a:t>
            </a:r>
            <a:br>
              <a:rPr lang="en-US" dirty="0" smtClean="0"/>
            </a:br>
            <a:r>
              <a:rPr lang="en-US" dirty="0" smtClean="0"/>
              <a:t>What is a side-choosing game (SCG)?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2291556"/>
            <a:ext cx="3419475" cy="3419475"/>
          </a:xfrm>
        </p:spPr>
      </p:pic>
      <p:sp>
        <p:nvSpPr>
          <p:cNvPr id="7" name="TextBox 6"/>
          <p:cNvSpPr txBox="1"/>
          <p:nvPr/>
        </p:nvSpPr>
        <p:spPr>
          <a:xfrm>
            <a:off x="625550" y="2725420"/>
            <a:ext cx="34130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 claim about a </a:t>
            </a:r>
          </a:p>
          <a:p>
            <a:r>
              <a:rPr lang="en-US" dirty="0" smtClean="0"/>
              <a:t>combinatorial game G, e.g., Chess.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10600" y="3045125"/>
            <a:ext cx="25904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ask 2 players x and !x:</a:t>
            </a:r>
          </a:p>
          <a:p>
            <a:r>
              <a:rPr lang="en-US" dirty="0" smtClean="0"/>
              <a:t>x is a Proponent </a:t>
            </a:r>
          </a:p>
          <a:p>
            <a:r>
              <a:rPr lang="en-US" dirty="0" smtClean="0"/>
              <a:t>!x is an Opponent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38535" y="4423738"/>
            <a:ext cx="37650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 and !x must defend their side-choice</a:t>
            </a:r>
          </a:p>
          <a:p>
            <a:r>
              <a:rPr lang="en-US" dirty="0" smtClean="0"/>
              <a:t>by winning the game.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550" y="4217719"/>
            <a:ext cx="24729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There is always a winner</a:t>
            </a:r>
          </a:p>
          <a:p>
            <a:r>
              <a:rPr lang="en-US" dirty="0" smtClean="0"/>
              <a:t>and a loser. No ties.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6B8-5553-4AEE-97BB-1B6078B82AD6}" type="datetime1">
              <a:rPr lang="en-US" smtClean="0"/>
              <a:t>9/15/2014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9806" y="1784231"/>
            <a:ext cx="379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 mates White in at most k moves.</a:t>
            </a:r>
          </a:p>
        </p:txBody>
      </p:sp>
    </p:spTree>
    <p:extLst>
      <p:ext uri="{BB962C8B-B14F-4D97-AF65-F5344CB8AC3E}">
        <p14:creationId xmlns:p14="http://schemas.microsoft.com/office/powerpoint/2010/main" val="22202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Side-Choice Configuration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side choices are made by the players but the  Side-choice Configuration (SC) defines the sequencing of the design-time decisions.</a:t>
            </a:r>
          </a:p>
          <a:p>
            <a:r>
              <a:rPr lang="en-US" dirty="0" smtClean="0"/>
              <a:t>We have two players, x and y, who make a choice dx and </a:t>
            </a:r>
            <a:r>
              <a:rPr lang="en-US" dirty="0" err="1" smtClean="0"/>
              <a:t>dy</a:t>
            </a:r>
            <a:r>
              <a:rPr lang="en-US" dirty="0" smtClean="0"/>
              <a:t> for the start position of the combinatorial game G. dx, </a:t>
            </a:r>
            <a:r>
              <a:rPr lang="en-US" dirty="0" err="1" smtClean="0"/>
              <a:t>dy</a:t>
            </a:r>
            <a:r>
              <a:rPr lang="en-US" dirty="0" smtClean="0"/>
              <a:t> are elements of {P,O}. If x chooses dx=P then x claims to win the combinatorial game G from its start position. If x chooses dx=O then x claims to prevent y from winning G from its start position. The players make the side choices but SC specifies the configuration. Examples for SC:</a:t>
            </a:r>
          </a:p>
          <a:p>
            <a:pPr lvl="2"/>
            <a:r>
              <a:rPr lang="en-US" dirty="0" smtClean="0"/>
              <a:t>simultaneous</a:t>
            </a:r>
          </a:p>
          <a:p>
            <a:pPr lvl="2"/>
            <a:r>
              <a:rPr lang="en-US" dirty="0" smtClean="0"/>
              <a:t>sequential</a:t>
            </a:r>
          </a:p>
          <a:p>
            <a:pPr lvl="3"/>
            <a:r>
              <a:rPr lang="en-US" dirty="0" smtClean="0"/>
              <a:t>with probability p for x to be the first player.</a:t>
            </a:r>
          </a:p>
          <a:p>
            <a:pPr lvl="3"/>
            <a:r>
              <a:rPr lang="en-US" dirty="0" smtClean="0"/>
              <a:t>other context-sensitive mechanisms to choose the first player.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 Algorithm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agreement </a:t>
            </a:r>
            <a:r>
              <a:rPr lang="en-US" dirty="0" smtClean="0"/>
              <a:t>algorithm maps </a:t>
            </a:r>
            <a:r>
              <a:rPr lang="en-US" dirty="0"/>
              <a:t>two players </a:t>
            </a:r>
            <a:r>
              <a:rPr lang="en-US" dirty="0" err="1" smtClean="0"/>
              <a:t>x,y</a:t>
            </a:r>
            <a:r>
              <a:rPr lang="en-US" dirty="0" smtClean="0"/>
              <a:t> with </a:t>
            </a:r>
            <a:r>
              <a:rPr lang="en-US" dirty="0"/>
              <a:t>their design-time side choices </a:t>
            </a:r>
            <a:r>
              <a:rPr lang="en-US" dirty="0" smtClean="0"/>
              <a:t>dx=</a:t>
            </a:r>
            <a:r>
              <a:rPr lang="en-US" dirty="0" err="1" smtClean="0"/>
              <a:t>dy</a:t>
            </a:r>
            <a:r>
              <a:rPr lang="en-US" dirty="0" smtClean="0"/>
              <a:t> for combinatorial game G into </a:t>
            </a:r>
            <a:r>
              <a:rPr lang="en-US" dirty="0"/>
              <a:t>a set of </a:t>
            </a:r>
            <a:r>
              <a:rPr lang="en-US" dirty="0" smtClean="0"/>
              <a:t>plays between </a:t>
            </a:r>
            <a:r>
              <a:rPr lang="en-US" dirty="0"/>
              <a:t>the two players </a:t>
            </a:r>
            <a:r>
              <a:rPr lang="en-US" dirty="0" smtClean="0"/>
              <a:t>with, for each play, </a:t>
            </a:r>
            <a:r>
              <a:rPr lang="en-US" dirty="0"/>
              <a:t>run-time side </a:t>
            </a:r>
            <a:r>
              <a:rPr lang="en-US" dirty="0" smtClean="0"/>
              <a:t>choices </a:t>
            </a:r>
            <a:r>
              <a:rPr lang="en-US" dirty="0" err="1" smtClean="0"/>
              <a:t>rx</a:t>
            </a:r>
            <a:r>
              <a:rPr lang="en-US" dirty="0" smtClean="0"/>
              <a:t>, </a:t>
            </a:r>
            <a:r>
              <a:rPr lang="en-US" dirty="0" err="1" smtClean="0"/>
              <a:t>ry</a:t>
            </a:r>
            <a:r>
              <a:rPr lang="en-US" dirty="0" smtClean="0"/>
              <a:t> such that at most one player is forced.</a:t>
            </a:r>
          </a:p>
          <a:p>
            <a:pPr lvl="1"/>
            <a:r>
              <a:rPr lang="en-US" dirty="0" smtClean="0"/>
              <a:t>Example: Agreement algorithm CAA (Competitive </a:t>
            </a:r>
            <a:r>
              <a:rPr lang="en-US" dirty="0"/>
              <a:t>A</a:t>
            </a:r>
            <a:r>
              <a:rPr lang="en-US" dirty="0" smtClean="0"/>
              <a:t>greement Algorithm):</a:t>
            </a:r>
          </a:p>
          <a:p>
            <a:pPr lvl="2"/>
            <a:r>
              <a:rPr lang="en-US" dirty="0" smtClean="0"/>
              <a:t>Randomly choose z, one of the players </a:t>
            </a:r>
            <a:r>
              <a:rPr lang="en-US" dirty="0" err="1" smtClean="0"/>
              <a:t>x,y</a:t>
            </a:r>
            <a:r>
              <a:rPr lang="en-US" dirty="0" smtClean="0"/>
              <a:t> and force </a:t>
            </a:r>
            <a:r>
              <a:rPr lang="en-US" dirty="0"/>
              <a:t>z</a:t>
            </a:r>
            <a:r>
              <a:rPr lang="en-US" dirty="0" smtClean="0"/>
              <a:t>. </a:t>
            </a:r>
            <a:endParaRPr lang="en-US" dirty="0" smtClean="0">
              <a:ea typeface="Apple Symbols"/>
              <a:cs typeface="Apple Symbols"/>
            </a:endParaRPr>
          </a:p>
          <a:p>
            <a:pPr lvl="3"/>
            <a:r>
              <a:rPr lang="en-US" dirty="0"/>
              <a:t>Play </a:t>
            </a:r>
            <a:r>
              <a:rPr lang="en-US" dirty="0">
                <a:ea typeface="Apple Symbols"/>
                <a:cs typeface="Apple Symbols"/>
              </a:rPr>
              <a:t>SCG(G, x, y,  </a:t>
            </a:r>
            <a:r>
              <a:rPr lang="en-US" dirty="0" err="1" smtClean="0">
                <a:ea typeface="Apple Symbols"/>
                <a:cs typeface="Apple Symbols"/>
              </a:rPr>
              <a:t>dz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d!z</a:t>
            </a:r>
            <a:r>
              <a:rPr lang="en-US" dirty="0" smtClean="0">
                <a:ea typeface="Apple Symbols"/>
                <a:cs typeface="Apple Symbols"/>
              </a:rPr>
              <a:t>, !</a:t>
            </a:r>
            <a:r>
              <a:rPr lang="en-US" dirty="0" err="1" smtClean="0">
                <a:ea typeface="Apple Symbols"/>
                <a:cs typeface="Apple Symbols"/>
              </a:rPr>
              <a:t>dz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d!z</a:t>
            </a:r>
            <a:r>
              <a:rPr lang="en-US" dirty="0" smtClean="0">
                <a:ea typeface="Apple Symbols"/>
                <a:cs typeface="Apple Symbols"/>
              </a:rPr>
              <a:t>); z is forced</a:t>
            </a:r>
          </a:p>
          <a:p>
            <a:pPr lvl="3"/>
            <a:r>
              <a:rPr lang="en-US" dirty="0"/>
              <a:t>Play </a:t>
            </a:r>
            <a:r>
              <a:rPr lang="en-US" dirty="0">
                <a:ea typeface="Apple Symbols"/>
                <a:cs typeface="Apple Symbols"/>
              </a:rPr>
              <a:t>SCG(G, x, y,  </a:t>
            </a:r>
            <a:r>
              <a:rPr lang="en-US" dirty="0" err="1">
                <a:ea typeface="Apple Symbols"/>
                <a:cs typeface="Apple Symbols"/>
              </a:rPr>
              <a:t>dz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d!z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dz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smtClean="0">
                <a:ea typeface="Apple Symbols"/>
                <a:cs typeface="Apple Symbols"/>
              </a:rPr>
              <a:t>!</a:t>
            </a:r>
            <a:r>
              <a:rPr lang="en-US" dirty="0" err="1" smtClean="0">
                <a:ea typeface="Apple Symbols"/>
                <a:cs typeface="Apple Symbols"/>
              </a:rPr>
              <a:t>d!z</a:t>
            </a:r>
            <a:r>
              <a:rPr lang="en-US" dirty="0">
                <a:ea typeface="Apple Symbols"/>
                <a:cs typeface="Apple Symbols"/>
              </a:rPr>
              <a:t>); </a:t>
            </a:r>
            <a:r>
              <a:rPr lang="en-US" dirty="0" smtClean="0">
                <a:ea typeface="Apple Symbols"/>
                <a:cs typeface="Apple Symbols"/>
              </a:rPr>
              <a:t>!z </a:t>
            </a:r>
            <a:r>
              <a:rPr lang="en-US" dirty="0">
                <a:ea typeface="Apple Symbols"/>
                <a:cs typeface="Apple Symbols"/>
              </a:rPr>
              <a:t>is </a:t>
            </a:r>
            <a:r>
              <a:rPr lang="en-US" dirty="0" smtClean="0">
                <a:ea typeface="Apple Symbols"/>
                <a:cs typeface="Apple Symbols"/>
              </a:rPr>
              <a:t>forced</a:t>
            </a:r>
          </a:p>
          <a:p>
            <a:pPr marL="1143000" lvl="3">
              <a:spcBef>
                <a:spcPts val="1000"/>
              </a:spcBef>
            </a:pPr>
            <a:r>
              <a:rPr lang="en-US" dirty="0"/>
              <a:t>Play </a:t>
            </a:r>
            <a:r>
              <a:rPr lang="en-US" dirty="0" smtClean="0"/>
              <a:t>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</a:t>
            </a:r>
            <a:r>
              <a:rPr lang="en-US" dirty="0" smtClean="0">
                <a:ea typeface="Apple Symbols"/>
                <a:cs typeface="Apple Symbols"/>
              </a:rPr>
              <a:t>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 is a game between x and y, where x makes design-time choice dx and y makes design-time choice dy. The run-time choices are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 and ry. If x is forced then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=!dx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=dy. If y is forced then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=!dy. The claim is: in the start position of G the player in the P role (d*=P) has a winning strategy.</a:t>
            </a:r>
          </a:p>
          <a:p>
            <a:pPr marL="1143000" lvl="3">
              <a:spcBef>
                <a:spcPts val="1000"/>
              </a:spcBef>
            </a:pPr>
            <a:r>
              <a:rPr lang="en-US" dirty="0" err="1" smtClean="0"/>
              <a:t>dx,dy,rx,ry</a:t>
            </a:r>
            <a:r>
              <a:rPr lang="en-US" dirty="0" smtClean="0"/>
              <a:t> have values in {P,O}. z has values in {</a:t>
            </a:r>
            <a:r>
              <a:rPr lang="en-US" dirty="0" err="1" smtClean="0"/>
              <a:t>x,y</a:t>
            </a:r>
            <a:r>
              <a:rPr lang="en-US" dirty="0" smtClean="0"/>
              <a:t>}. !z =x if z=y. !z = y if z=x. !P=O, !O=P.</a:t>
            </a: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FAE8-9E8B-4BE8-97C2-F080BCE476D6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CAA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some claims it is a disadvantage to have to move first because you give away a “secret” (e.g., the chess example Mate-in-2). Therefore, we choose the forced player randomly to balance the potential disadvantage.</a:t>
            </a:r>
          </a:p>
          <a:p>
            <a:r>
              <a:rPr lang="en-US" dirty="0" smtClean="0"/>
              <a:t>We play two games to give each player a chance to test the other.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036E-C2A1-4DD9-97DB-32FCB472A481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Example for Agreement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CAA-1/2 only plays one game choosing the forced player randomly.</a:t>
            </a:r>
          </a:p>
          <a:p>
            <a:r>
              <a:rPr lang="en-US" dirty="0" smtClean="0"/>
              <a:t>CAA-1/2 </a:t>
            </a:r>
            <a:r>
              <a:rPr lang="en-US" dirty="0"/>
              <a:t>(Competitive Agreement </a:t>
            </a:r>
            <a:r>
              <a:rPr lang="en-US" dirty="0" smtClean="0"/>
              <a:t>Algorithm 1/2):</a:t>
            </a:r>
            <a:endParaRPr lang="en-US" dirty="0"/>
          </a:p>
          <a:p>
            <a:pPr lvl="1"/>
            <a:r>
              <a:rPr lang="en-US" dirty="0"/>
              <a:t>Randomly choose </a:t>
            </a:r>
            <a:r>
              <a:rPr lang="en-US" dirty="0" smtClean="0"/>
              <a:t>z, one </a:t>
            </a:r>
            <a:r>
              <a:rPr lang="en-US" dirty="0"/>
              <a:t>of the players </a:t>
            </a:r>
            <a:r>
              <a:rPr lang="en-US" dirty="0" err="1"/>
              <a:t>x,y</a:t>
            </a:r>
            <a:r>
              <a:rPr lang="en-US" dirty="0"/>
              <a:t> and force z</a:t>
            </a:r>
            <a:r>
              <a:rPr lang="en-US" dirty="0" smtClean="0"/>
              <a:t>. </a:t>
            </a:r>
            <a:endParaRPr lang="en-US" dirty="0"/>
          </a:p>
          <a:p>
            <a:pPr lvl="2"/>
            <a:r>
              <a:rPr lang="en-US" dirty="0"/>
              <a:t>Play </a:t>
            </a:r>
            <a:r>
              <a:rPr lang="en-US" dirty="0" smtClean="0">
                <a:ea typeface="Apple Symbols"/>
                <a:cs typeface="Apple Symbols"/>
              </a:rPr>
              <a:t>SCG(G,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</a:t>
            </a:r>
            <a:r>
              <a:rPr lang="en-US" dirty="0" err="1" smtClean="0">
                <a:ea typeface="Apple Symbols"/>
                <a:cs typeface="Apple Symbols"/>
              </a:rPr>
              <a:t>dz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d!z</a:t>
            </a:r>
            <a:r>
              <a:rPr lang="en-US" dirty="0" smtClean="0">
                <a:ea typeface="Apple Symbols"/>
                <a:cs typeface="Apple Symbols"/>
              </a:rPr>
              <a:t>, !</a:t>
            </a:r>
            <a:r>
              <a:rPr lang="en-US" dirty="0" err="1" smtClean="0">
                <a:ea typeface="Apple Symbols"/>
                <a:cs typeface="Apple Symbols"/>
              </a:rPr>
              <a:t>dz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d!z</a:t>
            </a:r>
            <a:r>
              <a:rPr lang="en-US" dirty="0" smtClean="0">
                <a:ea typeface="Apple Symbols"/>
                <a:cs typeface="Apple Symbols"/>
              </a:rPr>
              <a:t>); z is forced</a:t>
            </a:r>
            <a:endParaRPr lang="en-US" dirty="0">
              <a:ea typeface="Apple Symbols"/>
              <a:cs typeface="Apple Symbols"/>
            </a:endParaRP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C474-87C9-4F19-BB99-0E61578D55B0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Difference: Balanced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 only </a:t>
                </a:r>
                <a:r>
                  <a:rPr lang="en-US" dirty="0" err="1" smtClean="0"/>
                  <a:t>Skolem</a:t>
                </a:r>
                <a:r>
                  <a:rPr lang="en-US" dirty="0" smtClean="0"/>
                  <a:t> functions SE for Existential quantifiers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Also </a:t>
                </a:r>
                <a:r>
                  <a:rPr lang="en-US" dirty="0" err="1" smtClean="0"/>
                  <a:t>Skolem</a:t>
                </a:r>
                <a:r>
                  <a:rPr lang="en-US" dirty="0" smtClean="0"/>
                  <a:t> functions SA for !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ϕ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err="1" smtClean="0"/>
                  <a:t>Skolem</a:t>
                </a:r>
                <a:r>
                  <a:rPr lang="en-US" dirty="0" smtClean="0"/>
                  <a:t> functions SA for </a:t>
                </a:r>
                <a:r>
                  <a:rPr lang="en-US" dirty="0"/>
                  <a:t>!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are supposed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to detect any weaknesses in the </a:t>
                </a:r>
                <a:r>
                  <a:rPr lang="en-US" dirty="0" err="1" smtClean="0"/>
                  <a:t>Skolem</a:t>
                </a:r>
                <a:r>
                  <a:rPr lang="en-US" dirty="0" smtClean="0"/>
                  <a:t> functions SE.</a:t>
                </a:r>
              </a:p>
              <a:p>
                <a:r>
                  <a:rPr lang="en-US" dirty="0" smtClean="0"/>
                  <a:t>Special case: inputs that break algorithm (produce wrong result).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for peer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Given: A claim (A,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Find perfect solution (or an approximation to it) for</a:t>
                </a:r>
              </a:p>
              <a:p>
                <a:pPr lvl="1"/>
                <a:r>
                  <a:rPr lang="en-US" dirty="0" smtClean="0"/>
                  <a:t>defending the claim and</a:t>
                </a:r>
              </a:p>
              <a:p>
                <a:pPr lvl="1"/>
                <a:r>
                  <a:rPr lang="en-US" dirty="0" smtClean="0"/>
                  <a:t>exposing weaknesses (if they exist) in any defense of the claim.</a:t>
                </a:r>
              </a:p>
              <a:p>
                <a:r>
                  <a:rPr lang="en-US" dirty="0" smtClean="0"/>
                  <a:t>Given: A side-choosing game s.</a:t>
                </a:r>
              </a:p>
              <a:p>
                <a:r>
                  <a:rPr lang="en-US" dirty="0" smtClean="0"/>
                  <a:t>Find winning strategy (or an approximation to it) for </a:t>
                </a:r>
              </a:p>
              <a:p>
                <a:pPr lvl="1"/>
                <a:r>
                  <a:rPr lang="en-US" dirty="0" smtClean="0"/>
                  <a:t>winning the game s and 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exposing weaknesses (if they exist) in any strategy for defending the claim.</a:t>
                </a:r>
              </a:p>
              <a:p>
                <a:r>
                  <a:rPr lang="en-US" dirty="0" smtClean="0"/>
                  <a:t>For second bullet: You play in devils advocate role and still try to win against a non-perfect player.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Yaron</a:t>
            </a:r>
            <a:r>
              <a:rPr lang="en-US" dirty="0" smtClean="0"/>
              <a:t> Singer’s Course: CS 284r: </a:t>
            </a:r>
            <a:br>
              <a:rPr lang="en-US" dirty="0" smtClean="0"/>
            </a:br>
            <a:r>
              <a:rPr lang="en-US" dirty="0" smtClean="0"/>
              <a:t>Incentives and Information in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remise</a:t>
            </a:r>
            <a:r>
              <a:rPr lang="en-US" dirty="0"/>
              <a:t>: Human Interactions follow mathematical patterns that can be leveraged by algorithms for acquiring. disseminating, and learning </a:t>
            </a:r>
            <a:r>
              <a:rPr lang="en-US" dirty="0" smtClean="0"/>
              <a:t>information.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2564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</a:t>
            </a:r>
            <a:r>
              <a:rPr lang="en-US" dirty="0" err="1" smtClean="0"/>
              <a:t>Yaron’s</a:t>
            </a:r>
            <a:r>
              <a:rPr lang="en-US" dirty="0" smtClean="0"/>
              <a:t> Premise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study engineered networks  where participants need to follow a protocol of interaction about claims.</a:t>
            </a:r>
          </a:p>
          <a:p>
            <a:r>
              <a:rPr lang="en-US" dirty="0" smtClean="0"/>
              <a:t>We study algorithms that take the results of those constrained interactions as input and produce </a:t>
            </a:r>
          </a:p>
          <a:p>
            <a:pPr lvl="1"/>
            <a:r>
              <a:rPr lang="en-US" dirty="0" smtClean="0"/>
              <a:t>information about the participants and, indirectly through the participants,</a:t>
            </a:r>
          </a:p>
          <a:p>
            <a:pPr lvl="1"/>
            <a:r>
              <a:rPr lang="en-US" dirty="0" smtClean="0"/>
              <a:t>information about the claims.</a:t>
            </a:r>
          </a:p>
          <a:p>
            <a:r>
              <a:rPr lang="en-US" dirty="0" smtClean="0"/>
              <a:t>We study techniques to engineer networks that disseminate specific knowledge through a network.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278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</a:t>
            </a:r>
            <a:r>
              <a:rPr lang="en-US" dirty="0" err="1" smtClean="0"/>
              <a:t>Yaron’s</a:t>
            </a:r>
            <a:r>
              <a:rPr lang="en-US" dirty="0" smtClean="0"/>
              <a:t>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while </a:t>
            </a:r>
            <a:r>
              <a:rPr lang="en-US" dirty="0" err="1" smtClean="0"/>
              <a:t>Yaron</a:t>
            </a:r>
            <a:r>
              <a:rPr lang="en-US" dirty="0" smtClean="0"/>
              <a:t> gathers </a:t>
            </a:r>
            <a:r>
              <a:rPr lang="en-US" dirty="0"/>
              <a:t>information from networks "in the wild" we gather information from networks we have constrained by rules</a:t>
            </a:r>
            <a:r>
              <a:rPr lang="en-US" dirty="0" smtClean="0"/>
              <a:t>. Our </a:t>
            </a:r>
            <a:r>
              <a:rPr lang="en-US" dirty="0"/>
              <a:t>rules are motivated by observing </a:t>
            </a:r>
            <a:r>
              <a:rPr lang="en-US" dirty="0" smtClean="0"/>
              <a:t>how formal scientific </a:t>
            </a:r>
            <a:r>
              <a:rPr lang="en-US" dirty="0"/>
              <a:t>communities work.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8702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Merlin convince Arthur that the Claim C is true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Merlin gives a proof of C in a proof system. Arthur checks.</a:t>
            </a:r>
          </a:p>
          <a:p>
            <a:r>
              <a:rPr lang="en-US" dirty="0" smtClean="0"/>
              <a:t>Merlin provides a winning strategy for the </a:t>
            </a:r>
            <a:r>
              <a:rPr lang="en-US" dirty="0"/>
              <a:t>semantic game associated with the </a:t>
            </a:r>
            <a:r>
              <a:rPr lang="en-US" dirty="0" smtClean="0"/>
              <a:t>claim C and proves it correct in a proof system. </a:t>
            </a:r>
            <a:r>
              <a:rPr lang="en-US" dirty="0"/>
              <a:t>Arthur checks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Merlin consistently wins the semantic game associated with the claim C against Arthur. Arthur agrees with Merlin after failing to refute the claim after multiple attempts.</a:t>
            </a:r>
          </a:p>
          <a:p>
            <a:pPr lvl="1"/>
            <a:r>
              <a:rPr lang="en-US" dirty="0" smtClean="0"/>
              <a:t>Now Arthur orders Merlin to give out his strategy and Arthur can defend the claim against other Kings, without having a proof that it works.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81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a claim?</a:t>
            </a:r>
            <a:br>
              <a:rPr lang="en-US" altLang="en-US" dirty="0" smtClean="0"/>
            </a:br>
            <a:r>
              <a:rPr lang="en-US" altLang="en-US" dirty="0" smtClean="0"/>
              <a:t>How is collaboration working?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claim is a prediction about one’s performance interacting with an opponent in a given context.</a:t>
            </a:r>
          </a:p>
          <a:p>
            <a:pPr eaLnBrk="1" hangingPunct="1"/>
            <a:r>
              <a:rPr lang="en-US" altLang="en-US" dirty="0" smtClean="0"/>
              <a:t>Opponent  tries to find an interaction which contradicts prediction. Claim is refuted but not necessarily false.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F960-B56B-4435-A08F-FD59BA4ACB3B}" type="datetime1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3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is secondary to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could be that Arthur cannot find the hole in the reasoning of Merlin but actually, the claim is false.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9638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Semantic Games to SCG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is based on side-choosing games.</a:t>
            </a:r>
            <a:br>
              <a:rPr lang="en-US" dirty="0" smtClean="0"/>
            </a:br>
            <a:r>
              <a:rPr lang="en-US" dirty="0" smtClean="0"/>
              <a:t>What is a side-choosing game (SCG)?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2291556"/>
            <a:ext cx="3419475" cy="3419475"/>
          </a:xfrm>
        </p:spPr>
      </p:pic>
      <p:sp>
        <p:nvSpPr>
          <p:cNvPr id="8" name="TextBox 7"/>
          <p:cNvSpPr txBox="1"/>
          <p:nvPr/>
        </p:nvSpPr>
        <p:spPr>
          <a:xfrm>
            <a:off x="8610600" y="3045125"/>
            <a:ext cx="25904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ask 2 players x and !x:</a:t>
            </a:r>
          </a:p>
          <a:p>
            <a:r>
              <a:rPr lang="en-US" dirty="0" smtClean="0"/>
              <a:t>x is a Proponent </a:t>
            </a:r>
          </a:p>
          <a:p>
            <a:r>
              <a:rPr lang="en-US" dirty="0" smtClean="0"/>
              <a:t>!x is an Opponent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38535" y="4423738"/>
            <a:ext cx="37650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 and !x must defend their side-choice</a:t>
            </a:r>
          </a:p>
          <a:p>
            <a:r>
              <a:rPr lang="en-US" dirty="0" smtClean="0"/>
              <a:t>by winning the game.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6262" y="1949570"/>
            <a:ext cx="38522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Black moves first and mates in 2 moves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D995-592C-4918-8052-70C39D0A9291}" type="datetime1">
              <a:rPr lang="en-US" smtClean="0"/>
              <a:t>9/15/2014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5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side-choosing game?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2291556"/>
            <a:ext cx="3419475" cy="3419475"/>
          </a:xfrm>
        </p:spPr>
      </p:pic>
      <p:sp>
        <p:nvSpPr>
          <p:cNvPr id="8" name="TextBox 7"/>
          <p:cNvSpPr txBox="1"/>
          <p:nvPr/>
        </p:nvSpPr>
        <p:spPr>
          <a:xfrm>
            <a:off x="8610600" y="3045125"/>
            <a:ext cx="25904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ask 2 players x and !x:</a:t>
            </a:r>
          </a:p>
          <a:p>
            <a:r>
              <a:rPr lang="en-US" dirty="0" smtClean="0"/>
              <a:t>x is a </a:t>
            </a:r>
            <a:r>
              <a:rPr lang="en-US" b="1" dirty="0" smtClean="0">
                <a:solidFill>
                  <a:srgbClr val="FF0000"/>
                </a:solidFill>
              </a:rPr>
              <a:t>Proponent </a:t>
            </a:r>
          </a:p>
          <a:p>
            <a:r>
              <a:rPr lang="en-US" dirty="0" smtClean="0"/>
              <a:t>!x is a </a:t>
            </a:r>
            <a:r>
              <a:rPr lang="en-US" b="1" dirty="0" smtClean="0">
                <a:solidFill>
                  <a:srgbClr val="FF0000"/>
                </a:solidFill>
              </a:rPr>
              <a:t>Proponent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0600" y="4399472"/>
            <a:ext cx="314182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have one of them play</a:t>
            </a:r>
          </a:p>
          <a:p>
            <a:r>
              <a:rPr lang="en-US" dirty="0" smtClean="0"/>
              <a:t>as devil’s advocate. Say x is</a:t>
            </a:r>
          </a:p>
          <a:p>
            <a:r>
              <a:rPr lang="en-US" dirty="0" smtClean="0"/>
              <a:t>devil’s advocate. If x wins,</a:t>
            </a:r>
          </a:p>
          <a:p>
            <a:r>
              <a:rPr lang="en-US" dirty="0" smtClean="0"/>
              <a:t>!x was not a serious Proponent.</a:t>
            </a:r>
          </a:p>
          <a:p>
            <a:r>
              <a:rPr lang="en-US" dirty="0" smtClean="0"/>
              <a:t>Devil’s Advocate = </a:t>
            </a:r>
            <a:r>
              <a:rPr lang="en-US" b="1" dirty="0" smtClean="0">
                <a:solidFill>
                  <a:srgbClr val="FF0000"/>
                </a:solidFill>
              </a:rPr>
              <a:t>Forced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C7BD-395C-4675-89B1-FDF406BC84E4}" type="datetime1">
              <a:rPr lang="en-US" smtClean="0"/>
              <a:t>9/15/2014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86262" y="1784231"/>
            <a:ext cx="379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Black mates White in at most k moves.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dirty="0" smtClean="0"/>
              <a:t>Complex Problems </a:t>
            </a:r>
            <a:r>
              <a:rPr lang="en-US" dirty="0" smtClean="0"/>
              <a:t>using the Crowd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74" y="1825625"/>
            <a:ext cx="7821970" cy="4837514"/>
          </a:xfrm>
        </p:spPr>
      </p:pic>
      <p:sp>
        <p:nvSpPr>
          <p:cNvPr id="7" name="TextBox 6"/>
          <p:cNvSpPr txBox="1"/>
          <p:nvPr/>
        </p:nvSpPr>
        <p:spPr>
          <a:xfrm>
            <a:off x="509078" y="2500204"/>
            <a:ext cx="19320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want </a:t>
            </a:r>
            <a:r>
              <a:rPr lang="en-US" b="1" dirty="0" smtClean="0">
                <a:solidFill>
                  <a:srgbClr val="FF0000"/>
                </a:solidFill>
              </a:rPr>
              <a:t>Incentive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Compatibility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3405" y="3444656"/>
            <a:ext cx="218733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Some are better</a:t>
            </a:r>
          </a:p>
          <a:p>
            <a:r>
              <a:rPr lang="en-US" dirty="0" smtClean="0"/>
              <a:t>than others</a:t>
            </a:r>
            <a:r>
              <a:rPr lang="en-US" dirty="0" smtClean="0"/>
              <a:t>: we want</a:t>
            </a:r>
          </a:p>
          <a:p>
            <a:r>
              <a:rPr lang="en-US" dirty="0" smtClean="0"/>
              <a:t>a</a:t>
            </a:r>
            <a:r>
              <a:rPr lang="en-US" b="1" dirty="0" smtClean="0">
                <a:solidFill>
                  <a:srgbClr val="FF0000"/>
                </a:solidFill>
              </a:rPr>
              <a:t> fair, peer-based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eritocracy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2161" y="4899719"/>
            <a:ext cx="194918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Some want to</a:t>
            </a:r>
          </a:p>
          <a:p>
            <a:r>
              <a:rPr lang="en-US" dirty="0" smtClean="0"/>
              <a:t>game the system</a:t>
            </a:r>
          </a:p>
          <a:p>
            <a:r>
              <a:rPr lang="en-US" dirty="0" smtClean="0"/>
              <a:t>by </a:t>
            </a:r>
            <a:r>
              <a:rPr lang="en-US" b="1" dirty="0" smtClean="0">
                <a:solidFill>
                  <a:srgbClr val="FF0000"/>
                </a:solidFill>
              </a:rPr>
              <a:t>colluding/lying.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BBE0-D6E4-43CB-B032-53412C0920D2}" type="datetime1">
              <a:rPr lang="en-US" smtClean="0"/>
              <a:t>9/15/2014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Side-Choosing Game (SCG) Cases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503090"/>
              </p:ext>
            </p:extLst>
          </p:nvPr>
        </p:nvGraphicFramePr>
        <p:xfrm>
          <a:off x="838200" y="1825625"/>
          <a:ext cx="605430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577"/>
                <a:gridCol w="1513577"/>
                <a:gridCol w="1513577"/>
                <a:gridCol w="15135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Sx</a:t>
                      </a:r>
                      <a:r>
                        <a:rPr lang="en-US" dirty="0" smtClean="0"/>
                        <a:t> (Side(x))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S!x</a:t>
                      </a:r>
                      <a:r>
                        <a:rPr lang="en-US" dirty="0" smtClean="0"/>
                        <a:t> (Side(!x))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(Proponent)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 (Winner)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2456" y="5529370"/>
            <a:ext cx="10372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should we rank players? Player with the most wins? But there are cheap wins: when the other is forced.</a:t>
            </a:r>
          </a:p>
          <a:p>
            <a:r>
              <a:rPr lang="en-US" dirty="0" smtClean="0"/>
              <a:t>Should we rank based on wins where other is not forced???</a:t>
            </a:r>
            <a:endParaRPr lang="en-US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94" y="1929247"/>
            <a:ext cx="3419475" cy="34194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AB05-4BDB-4A02-B124-600518DC41AA}" type="datetime1">
              <a:rPr lang="en-US" smtClean="0"/>
              <a:t>9/15/2014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5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play this SCG</a:t>
            </a: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03" y="2451762"/>
            <a:ext cx="3419475" cy="3419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1961" y="5871237"/>
            <a:ext cx="322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   b     c      d      e      f       g       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27667" y="2451762"/>
            <a:ext cx="30168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</a:p>
          <a:p>
            <a:endParaRPr lang="en-US" dirty="0"/>
          </a:p>
          <a:p>
            <a:r>
              <a:rPr lang="en-US" dirty="0" smtClean="0"/>
              <a:t>7</a:t>
            </a:r>
          </a:p>
          <a:p>
            <a:r>
              <a:rPr lang="en-US" dirty="0" smtClean="0"/>
              <a:t>6</a:t>
            </a:r>
          </a:p>
          <a:p>
            <a:endParaRPr lang="en-US" dirty="0"/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4</a:t>
            </a:r>
          </a:p>
          <a:p>
            <a:endParaRPr lang="en-US" dirty="0"/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r>
              <a:rPr lang="en-US" dirty="0" smtClean="0"/>
              <a:t>1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14338" y="2934119"/>
            <a:ext cx="137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Proponents?</a:t>
            </a:r>
          </a:p>
          <a:p>
            <a:r>
              <a:rPr lang="en-US" dirty="0" smtClean="0"/>
              <a:t>Opponents?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2659" y="3094892"/>
            <a:ext cx="22204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	L	F</a:t>
            </a:r>
          </a:p>
          <a:p>
            <a:r>
              <a:rPr lang="en-US" sz="3200" dirty="0" smtClean="0"/>
              <a:t>?	?	?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336" y="4943789"/>
            <a:ext cx="1202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W: Winner</a:t>
            </a:r>
          </a:p>
          <a:p>
            <a:r>
              <a:rPr lang="en-US" dirty="0" smtClean="0"/>
              <a:t>L:   Loser</a:t>
            </a:r>
          </a:p>
          <a:p>
            <a:r>
              <a:rPr lang="en-US" dirty="0" smtClean="0"/>
              <a:t>F:   Forced</a:t>
            </a:r>
            <a:endParaRPr lang="en-US" dirty="0"/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15" name="Pentagon 14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16" name="Chevron 15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7" name="Chevron 16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8" name="Chevron 17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960E6-1FF0-4DC2-B891-63B0C5D73EB4}" type="datetime1">
              <a:rPr lang="en-US" smtClean="0"/>
              <a:t>9/15/2014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3325" y="1550504"/>
            <a:ext cx="8714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Claim: </a:t>
            </a:r>
          </a:p>
          <a:p>
            <a:pPr lvl="1"/>
            <a:r>
              <a:rPr lang="en-US" dirty="0"/>
              <a:t>There exists a k so that Black, moving </a:t>
            </a:r>
            <a:r>
              <a:rPr lang="en-US" dirty="0" smtClean="0"/>
              <a:t>first, </a:t>
            </a:r>
            <a:r>
              <a:rPr lang="en-US" dirty="0"/>
              <a:t>will check-mate White after k moves and </a:t>
            </a:r>
          </a:p>
          <a:p>
            <a:pPr lvl="1"/>
            <a:r>
              <a:rPr lang="en-US" dirty="0"/>
              <a:t>k is minimum.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Issue: Distributing the Evaluation Work.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Administrator: Defines claim/game; checks that rules are followed; determines who wins and loses and keeps track of results.</a:t>
            </a:r>
          </a:p>
          <a:p>
            <a:r>
              <a:rPr lang="en-US" dirty="0" smtClean="0"/>
              <a:t>Does Administrator have to solve the problems = develop winning strategies for claims?</a:t>
            </a:r>
          </a:p>
          <a:p>
            <a:r>
              <a:rPr lang="en-US" dirty="0" smtClean="0"/>
              <a:t>No! We want the administrator to be a </a:t>
            </a:r>
            <a:r>
              <a:rPr lang="en-US" b="1" dirty="0" smtClean="0">
                <a:solidFill>
                  <a:srgbClr val="FF0000"/>
                </a:solidFill>
              </a:rPr>
              <a:t>referee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who is interested in problem solutions but who wants to get them from the players.</a:t>
            </a:r>
          </a:p>
          <a:p>
            <a:r>
              <a:rPr lang="en-US" dirty="0" smtClean="0"/>
              <a:t>How can we make sure that the </a:t>
            </a:r>
            <a:r>
              <a:rPr lang="en-US" b="1" dirty="0" smtClean="0">
                <a:solidFill>
                  <a:srgbClr val="FF0000"/>
                </a:solidFill>
              </a:rPr>
              <a:t>peer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evaluation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fair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FDC6-B4EA-4A1C-B6D8-F0034ABDD221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with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80517" cy="4351338"/>
          </a:xfrm>
        </p:spPr>
        <p:txBody>
          <a:bodyPr/>
          <a:lstStyle/>
          <a:p>
            <a:r>
              <a:rPr lang="en-US" dirty="0" smtClean="0"/>
              <a:t>You cannot just say: I am a Proponent.</a:t>
            </a:r>
          </a:p>
          <a:p>
            <a:r>
              <a:rPr lang="en-US" dirty="0" smtClean="0"/>
              <a:t>You must justify your choice by game play.</a:t>
            </a:r>
          </a:p>
          <a:p>
            <a:r>
              <a:rPr lang="en-US" dirty="0" smtClean="0"/>
              <a:t>As Proponent: you must win.</a:t>
            </a:r>
          </a:p>
          <a:p>
            <a:r>
              <a:rPr lang="en-US" dirty="0" smtClean="0"/>
              <a:t>As Opponent: you must prevent the other from winning, i.e., you must win.</a:t>
            </a: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673" y="1937873"/>
            <a:ext cx="3419475" cy="34194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8A3E-2419-4310-99AB-D1F8E3C85F95}" type="datetime1">
              <a:rPr lang="en-US" smtClean="0"/>
              <a:t>9/15/2014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2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Motivating Example: Software Development: specifying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 and Post conditions for requirements</a:t>
            </a:r>
          </a:p>
          <a:p>
            <a:r>
              <a:rPr lang="en-US" dirty="0" smtClean="0"/>
              <a:t>Exists </a:t>
            </a:r>
            <a:r>
              <a:rPr lang="en-US" dirty="0" err="1" smtClean="0"/>
              <a:t>gcd</a:t>
            </a:r>
            <a:r>
              <a:rPr lang="en-US" dirty="0" smtClean="0"/>
              <a:t> in Function(</a:t>
            </a:r>
            <a:r>
              <a:rPr lang="en-US" dirty="0" err="1" smtClean="0"/>
              <a:t>Nat,Nat</a:t>
            </a:r>
            <a:r>
              <a:rPr lang="en-US" dirty="0" smtClean="0"/>
              <a:t> -&gt; Nat) </a:t>
            </a:r>
            <a:r>
              <a:rPr lang="en-US" dirty="0" err="1" smtClean="0"/>
              <a:t>ForAll</a:t>
            </a:r>
            <a:r>
              <a:rPr lang="en-US" dirty="0" smtClean="0"/>
              <a:t> </a:t>
            </a:r>
            <a:r>
              <a:rPr lang="en-US" dirty="0" err="1" smtClean="0"/>
              <a:t>x,y</a:t>
            </a:r>
            <a:r>
              <a:rPr lang="en-US" dirty="0" smtClean="0"/>
              <a:t> in Nat Exists d in Nat:</a:t>
            </a:r>
          </a:p>
          <a:p>
            <a:pPr lvl="1"/>
            <a:r>
              <a:rPr lang="en-US" dirty="0" smtClean="0"/>
              <a:t>d=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r>
              <a:rPr lang="el-GR" dirty="0"/>
              <a:t>Λ</a:t>
            </a:r>
            <a:endParaRPr lang="en-US" dirty="0" smtClean="0"/>
          </a:p>
          <a:p>
            <a:pPr lvl="1"/>
            <a:r>
              <a:rPr lang="en-US" dirty="0" smtClean="0"/>
              <a:t>divides(</a:t>
            </a:r>
            <a:r>
              <a:rPr lang="en-US" dirty="0" err="1" smtClean="0"/>
              <a:t>d,x</a:t>
            </a:r>
            <a:r>
              <a:rPr lang="en-US" dirty="0" smtClean="0"/>
              <a:t>) </a:t>
            </a:r>
            <a:r>
              <a:rPr lang="el-GR" dirty="0" smtClean="0"/>
              <a:t>Λ</a:t>
            </a:r>
            <a:r>
              <a:rPr lang="en-US" dirty="0" smtClean="0"/>
              <a:t> divides(</a:t>
            </a:r>
            <a:r>
              <a:rPr lang="en-US" dirty="0" err="1" smtClean="0"/>
              <a:t>d,y</a:t>
            </a:r>
            <a:r>
              <a:rPr lang="en-US" dirty="0" smtClean="0"/>
              <a:t>) </a:t>
            </a:r>
            <a:r>
              <a:rPr lang="el-GR" dirty="0" smtClean="0"/>
              <a:t>Λ</a:t>
            </a:r>
            <a:endParaRPr lang="en-US" dirty="0" smtClean="0"/>
          </a:p>
          <a:p>
            <a:pPr lvl="1"/>
            <a:r>
              <a:rPr lang="en-US" dirty="0" smtClean="0"/>
              <a:t>! Exists s in Nat ((s&gt;d) </a:t>
            </a:r>
            <a:r>
              <a:rPr lang="el-GR" dirty="0" smtClean="0"/>
              <a:t>Λ</a:t>
            </a:r>
            <a:r>
              <a:rPr lang="en-US" dirty="0" smtClean="0"/>
              <a:t> divides(</a:t>
            </a:r>
            <a:r>
              <a:rPr lang="en-US" dirty="0" err="1" smtClean="0"/>
              <a:t>s,x</a:t>
            </a:r>
            <a:r>
              <a:rPr lang="en-US" dirty="0" smtClean="0"/>
              <a:t>) and divides(</a:t>
            </a:r>
            <a:r>
              <a:rPr lang="en-US" dirty="0" err="1" smtClean="0"/>
              <a:t>s,y</a:t>
            </a:r>
            <a:r>
              <a:rPr lang="en-US" dirty="0" smtClean="0"/>
              <a:t>)) </a:t>
            </a:r>
            <a:r>
              <a:rPr lang="el-GR" dirty="0" smtClean="0"/>
              <a:t>Λ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x,y</a:t>
            </a:r>
            <a:r>
              <a:rPr lang="en-US" dirty="0" smtClean="0"/>
              <a:t> &lt; C then Runtime(</a:t>
            </a:r>
            <a:r>
              <a:rPr lang="en-US" dirty="0" err="1" smtClean="0"/>
              <a:t>gcd</a:t>
            </a:r>
            <a:r>
              <a:rPr lang="en-US" dirty="0" smtClean="0"/>
              <a:t>,(</a:t>
            </a:r>
            <a:r>
              <a:rPr lang="en-US" dirty="0" err="1" smtClean="0"/>
              <a:t>x,y</a:t>
            </a:r>
            <a:r>
              <a:rPr lang="en-US" dirty="0" smtClean="0"/>
              <a:t>)) &lt; RC</a:t>
            </a:r>
          </a:p>
          <a:p>
            <a:r>
              <a:rPr lang="en-US" dirty="0" smtClean="0"/>
              <a:t>E.g., C = 10</a:t>
            </a:r>
            <a:r>
              <a:rPr lang="en-US" baseline="30000" dirty="0" smtClean="0"/>
              <a:t>10</a:t>
            </a:r>
            <a:r>
              <a:rPr lang="en-US" dirty="0" smtClean="0"/>
              <a:t>, RC = 10 milliseconds.</a:t>
            </a:r>
          </a:p>
          <a:p>
            <a:r>
              <a:rPr lang="en-US" dirty="0" smtClean="0"/>
              <a:t>We are hoping for Euclid’s or </a:t>
            </a:r>
            <a:r>
              <a:rPr lang="en-US" dirty="0" err="1" smtClean="0"/>
              <a:t>Schoenhage’s</a:t>
            </a:r>
            <a:r>
              <a:rPr lang="en-US" dirty="0" smtClean="0"/>
              <a:t> algorithm.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3147-7D0F-4238-A6ED-7660EAE9AC5A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024063" y="482600"/>
            <a:ext cx="8228012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Gamification</a:t>
            </a:r>
            <a:r>
              <a:rPr lang="en-US" dirty="0" smtClean="0"/>
              <a:t> of Software Development for Computational Problems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Want </a:t>
            </a:r>
            <a:r>
              <a:rPr lang="en-US" altLang="en-US" dirty="0" smtClean="0">
                <a:solidFill>
                  <a:srgbClr val="FF0000"/>
                </a:solidFill>
              </a:rPr>
              <a:t>reliable software </a:t>
            </a:r>
            <a:r>
              <a:rPr lang="en-US" altLang="en-US" dirty="0" smtClean="0"/>
              <a:t>to solve a computational problem? Design an SCG </a:t>
            </a:r>
            <a:r>
              <a:rPr lang="en-US" altLang="en-US" dirty="0" smtClean="0">
                <a:solidFill>
                  <a:srgbClr val="FF0000"/>
                </a:solidFill>
              </a:rPr>
              <a:t>lab </a:t>
            </a:r>
            <a:r>
              <a:rPr lang="en-US" altLang="en-US" dirty="0" smtClean="0"/>
              <a:t>where the winning team will create the software you want.</a:t>
            </a:r>
          </a:p>
          <a:p>
            <a:pPr eaLnBrk="1" hangingPunct="1"/>
            <a:r>
              <a:rPr lang="en-US" altLang="en-US" dirty="0" smtClean="0"/>
              <a:t>A lab consists of Game/logical sentence interpreted in some structure.</a:t>
            </a: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17" name="Pentagon 16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18" name="Chevron 17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9" name="Chevron 18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20" name="Chevron 19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8CF9-1F85-47AE-BED5-326A511C5A30}" type="datetime1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Formal Science Claims: Saddle Point / Silver Ratio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claim</a:t>
            </a:r>
          </a:p>
          <a:p>
            <a:pPr marL="0" indent="0">
              <a:buNone/>
            </a:pPr>
            <a:r>
              <a:rPr lang="en-US" dirty="0" smtClean="0"/>
              <a:t>G(c) = </a:t>
            </a:r>
            <a:r>
              <a:rPr lang="en-US" dirty="0" err="1" smtClean="0"/>
              <a:t>ForAll</a:t>
            </a:r>
            <a:r>
              <a:rPr lang="en-US" dirty="0" smtClean="0"/>
              <a:t> x in [0,1] Exists y in [0,1]: x*y + (1-x)*(1-y^2) &gt;= c</a:t>
            </a:r>
          </a:p>
          <a:p>
            <a:r>
              <a:rPr lang="en-US" dirty="0"/>
              <a:t>Strategy chosen depends on c.</a:t>
            </a:r>
          </a:p>
          <a:p>
            <a:pPr lvl="1"/>
            <a:r>
              <a:rPr lang="en-US" dirty="0"/>
              <a:t>G(0.5)</a:t>
            </a:r>
          </a:p>
          <a:p>
            <a:pPr lvl="1"/>
            <a:r>
              <a:rPr lang="en-US" dirty="0"/>
              <a:t>G(0.615)</a:t>
            </a:r>
          </a:p>
          <a:p>
            <a:pPr lvl="1"/>
            <a:r>
              <a:rPr lang="en-US" dirty="0"/>
              <a:t>G(0.616)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069F-8E9E-4C90-A124-5E5EC6256321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Karl_2\Downloads\WolframAlpha--plot_xy1-x1-y2_for_x_from_01--2013-09-08_03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52400"/>
            <a:ext cx="7848600" cy="6402388"/>
          </a:xfr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8399-7C84-4C78-89A1-157FCA77FEA0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pple Symbols"/>
                <a:cs typeface="Apple Symbols"/>
              </a:rPr>
              <a:t>What is common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Apple Symbols"/>
                <a:cs typeface="Apple Symbols"/>
              </a:rPr>
              <a:t>Chess Puzzle claim</a:t>
            </a:r>
          </a:p>
          <a:p>
            <a:r>
              <a:rPr lang="en-US" dirty="0" smtClean="0">
                <a:ea typeface="Apple Symbols"/>
                <a:cs typeface="Apple Symbols"/>
              </a:rPr>
              <a:t>Software Development claim</a:t>
            </a:r>
          </a:p>
          <a:p>
            <a:r>
              <a:rPr lang="en-US" dirty="0" smtClean="0">
                <a:ea typeface="Apple Symbols"/>
                <a:cs typeface="Apple Symbols"/>
              </a:rPr>
              <a:t>Formal Science claim</a:t>
            </a:r>
          </a:p>
          <a:p>
            <a:pPr lvl="1"/>
            <a:r>
              <a:rPr lang="en-US" dirty="0" smtClean="0">
                <a:ea typeface="Apple Symbols"/>
                <a:cs typeface="Apple Symbols"/>
              </a:rPr>
              <a:t>Two views</a:t>
            </a:r>
          </a:p>
          <a:p>
            <a:pPr lvl="2"/>
            <a:r>
              <a:rPr lang="en-US" dirty="0" smtClean="0">
                <a:ea typeface="Apple Symbols"/>
                <a:cs typeface="Apple Symbols"/>
              </a:rPr>
              <a:t>Combinatorial Game G</a:t>
            </a:r>
          </a:p>
          <a:p>
            <a:pPr lvl="3"/>
            <a:r>
              <a:rPr lang="en-US" dirty="0" smtClean="0">
                <a:ea typeface="Apple Symbols"/>
                <a:cs typeface="Apple Symbols"/>
              </a:rPr>
              <a:t>Claim: Start position is winning.</a:t>
            </a:r>
          </a:p>
          <a:p>
            <a:pPr lvl="2"/>
            <a:r>
              <a:rPr lang="en-US" dirty="0" smtClean="0">
                <a:ea typeface="Apple Symbols"/>
                <a:cs typeface="Apple Symbols"/>
              </a:rPr>
              <a:t>Logical formula φ interpreted in structure </a:t>
            </a:r>
            <a:r>
              <a:rPr lang="en-US" b="1" i="1" dirty="0" smtClean="0">
                <a:ea typeface="Apple Symbols"/>
                <a:cs typeface="Apple Symbols"/>
              </a:rPr>
              <a:t>A</a:t>
            </a:r>
            <a:endParaRPr lang="en-US" dirty="0" smtClean="0">
              <a:ea typeface="Apple Symbols"/>
              <a:cs typeface="Apple Symbol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5BD5-5BAC-4356-B972-8E991FBFADF8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Apple Symbols"/>
                <a:cs typeface="Apple Symbols"/>
              </a:rPr>
              <a:t>Combinatorial Game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ea typeface="Apple Symbols"/>
                <a:cs typeface="Apple Symbols"/>
              </a:rPr>
              <a:t>From Wikipedia: </a:t>
            </a:r>
            <a:r>
              <a:rPr lang="en-US" b="1" dirty="0"/>
              <a:t>Combinatorial game theory</a:t>
            </a:r>
            <a:r>
              <a:rPr lang="en-US" dirty="0"/>
              <a:t> (</a:t>
            </a:r>
            <a:r>
              <a:rPr lang="en-US" b="1" dirty="0"/>
              <a:t>CGT</a:t>
            </a:r>
            <a:r>
              <a:rPr lang="en-US" dirty="0"/>
              <a:t>) is a branch of </a:t>
            </a:r>
            <a:r>
              <a:rPr lang="en-US" dirty="0" smtClean="0"/>
              <a:t>applied mathematics and</a:t>
            </a:r>
            <a:r>
              <a:rPr lang="en-US" dirty="0"/>
              <a:t> </a:t>
            </a:r>
            <a:r>
              <a:rPr lang="en-US" dirty="0" smtClean="0"/>
              <a:t>theoretical computer science that </a:t>
            </a:r>
            <a:r>
              <a:rPr lang="en-US" dirty="0"/>
              <a:t>studies </a:t>
            </a:r>
            <a:endParaRPr lang="en-US" dirty="0" smtClean="0"/>
          </a:p>
          <a:p>
            <a:pPr lvl="1"/>
            <a:r>
              <a:rPr lang="en-US" dirty="0" smtClean="0">
                <a:hlinkClick r:id="rId2" tooltip="Sequential game"/>
              </a:rPr>
              <a:t>sequential </a:t>
            </a:r>
            <a:r>
              <a:rPr lang="en-US" dirty="0">
                <a:hlinkClick r:id="rId2" tooltip="Sequential game"/>
              </a:rPr>
              <a:t>games</a:t>
            </a:r>
            <a:r>
              <a:rPr lang="en-US" dirty="0"/>
              <a:t> with </a:t>
            </a:r>
            <a:endParaRPr lang="en-US" dirty="0" smtClean="0"/>
          </a:p>
          <a:p>
            <a:pPr lvl="1"/>
            <a:r>
              <a:rPr lang="en-US" dirty="0" smtClean="0">
                <a:hlinkClick r:id="rId3" tooltip="Perfect information"/>
              </a:rPr>
              <a:t>perfect </a:t>
            </a:r>
            <a:r>
              <a:rPr lang="en-US" dirty="0">
                <a:hlinkClick r:id="rId3" tooltip="Perfect information"/>
              </a:rPr>
              <a:t>information</a:t>
            </a:r>
            <a:r>
              <a:rPr lang="en-US" dirty="0"/>
              <a:t>, that is, two-player </a:t>
            </a:r>
            <a:r>
              <a:rPr lang="en-US" dirty="0" smtClean="0"/>
              <a:t>games</a:t>
            </a:r>
            <a:r>
              <a:rPr lang="en-US" dirty="0"/>
              <a:t> which have a </a:t>
            </a:r>
            <a:r>
              <a:rPr lang="en-US" i="1" dirty="0" smtClean="0"/>
              <a:t>position. </a:t>
            </a:r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dirty="0" smtClean="0"/>
              <a:t>players choose well-defined </a:t>
            </a:r>
            <a:r>
              <a:rPr lang="en-US" i="1" dirty="0" smtClean="0"/>
              <a:t>moves</a:t>
            </a:r>
            <a:r>
              <a:rPr lang="en-US" dirty="0"/>
              <a:t> to achieve a defined winning condition. </a:t>
            </a:r>
            <a:endParaRPr lang="en-US" dirty="0" smtClean="0"/>
          </a:p>
          <a:p>
            <a:r>
              <a:rPr lang="en-US" dirty="0" smtClean="0"/>
              <a:t>We consider non-loopy games without draw: there is a winner and a loser.</a:t>
            </a:r>
          </a:p>
          <a:p>
            <a:pPr lvl="1"/>
            <a:r>
              <a:rPr lang="en-US" dirty="0" smtClean="0"/>
              <a:t>Equivalent definition: two-person game in extensive-form with perfect information.</a:t>
            </a:r>
          </a:p>
          <a:p>
            <a:r>
              <a:rPr lang="en-US" dirty="0" smtClean="0"/>
              <a:t>The problem is purely strategic: how to best play the game against an ideal opponent.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D0D2-BAD5-4798-8F55-438CB53A063E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0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behavior of the crowd!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correct solution is not </a:t>
            </a:r>
            <a:r>
              <a:rPr lang="en-US" dirty="0" smtClean="0"/>
              <a:t>known.</a:t>
            </a:r>
          </a:p>
          <a:p>
            <a:r>
              <a:rPr lang="en-US" dirty="0" smtClean="0"/>
              <a:t>Correct solutions are refuted.</a:t>
            </a:r>
          </a:p>
          <a:p>
            <a:r>
              <a:rPr lang="en-US" dirty="0" smtClean="0"/>
              <a:t>Incorrect solutions are defended.</a:t>
            </a:r>
          </a:p>
          <a:p>
            <a:r>
              <a:rPr lang="en-US" dirty="0" smtClean="0"/>
              <a:t>Players may </a:t>
            </a:r>
            <a:r>
              <a:rPr lang="en-US" dirty="0" smtClean="0"/>
              <a:t>change their mind about which solution is correct.</a:t>
            </a:r>
          </a:p>
          <a:p>
            <a:r>
              <a:rPr lang="en-US" dirty="0" smtClean="0"/>
              <a:t>Players </a:t>
            </a:r>
            <a:r>
              <a:rPr lang="en-US" dirty="0"/>
              <a:t>may lie about their strength and </a:t>
            </a:r>
            <a:r>
              <a:rPr lang="en-US" dirty="0" smtClean="0"/>
              <a:t>intentionally help </a:t>
            </a:r>
            <a:r>
              <a:rPr lang="en-US" dirty="0"/>
              <a:t>a friend </a:t>
            </a:r>
            <a:r>
              <a:rPr lang="en-US" dirty="0" smtClean="0"/>
              <a:t>to become </a:t>
            </a:r>
            <a:r>
              <a:rPr lang="en-US" dirty="0"/>
              <a:t>more meritorious (</a:t>
            </a:r>
            <a:r>
              <a:rPr lang="en-US" dirty="0" smtClean="0"/>
              <a:t>collusion).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How can we get a useful signal out of this complex behavior?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 data mining problem.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wrong approach: accumulate information about solutions.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better approach: accumulate information about players.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05DA-D6DA-4C3C-9699-343C7D47A932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Game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are two players. Sequential (turn-based). Perfect-Information, no chance or hidden information. (But players may hide their winning strategies.)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is a finite set of possible positions of the game.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rules of the game specify for both players and each position which moves to other positions are legal moves.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game ends when a position is reached from which no moves are possible. A predicate on the final position determines who has won. There is an absolute winner: the first player to fulfill the winning condition. No ties or draws.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game ends in a finite number of moves.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4F21-F694-405D-B6D3-1613FE35AD55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Apple Symbols"/>
                <a:cs typeface="Apple Symbols"/>
              </a:rPr>
              <a:t>Logical Formula </a:t>
            </a:r>
            <a:r>
              <a:rPr lang="en-US" dirty="0" err="1" smtClean="0">
                <a:ea typeface="Apple Symbols"/>
                <a:cs typeface="Apple Symbols"/>
              </a:rPr>
              <a:t>Claim⟨φ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b="1" i="1" dirty="0">
                <a:ea typeface="Apple Symbols"/>
                <a:cs typeface="Apple Symbols"/>
              </a:rPr>
              <a:t>A</a:t>
            </a:r>
            <a:r>
              <a:rPr lang="en-US" dirty="0">
                <a:ea typeface="Apple Symbols"/>
                <a:cs typeface="Apple Symbols"/>
              </a:rPr>
              <a:t>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a typeface="Apple Symbols"/>
                <a:cs typeface="Apple Symbols"/>
              </a:rPr>
              <a:t>Claim⟨φ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b="1" i="1" dirty="0">
                <a:ea typeface="Apple Symbols"/>
                <a:cs typeface="Apple Symbols"/>
              </a:rPr>
              <a:t>A</a:t>
            </a:r>
            <a:r>
              <a:rPr lang="en-US" dirty="0">
                <a:ea typeface="Apple Symbols"/>
                <a:cs typeface="Apple Symbols"/>
              </a:rPr>
              <a:t>⟩</a:t>
            </a:r>
            <a:endParaRPr lang="en-US" dirty="0" smtClean="0">
              <a:ea typeface="Apple Symbols"/>
              <a:cs typeface="Apple Symbols"/>
            </a:endParaRPr>
          </a:p>
          <a:p>
            <a:pPr lvl="1"/>
            <a:r>
              <a:rPr lang="el-GR" dirty="0" smtClean="0">
                <a:ea typeface="Apple Symbols"/>
                <a:cs typeface="Apple Symbols"/>
              </a:rPr>
              <a:t>φ</a:t>
            </a:r>
            <a:r>
              <a:rPr lang="en-US" dirty="0" smtClean="0">
                <a:ea typeface="Apple Symbols"/>
                <a:cs typeface="Apple Symbols"/>
              </a:rPr>
              <a:t> is a well-formed formula.</a:t>
            </a:r>
          </a:p>
          <a:p>
            <a:pPr lvl="1"/>
            <a:r>
              <a:rPr lang="en-US" b="1" i="1" dirty="0" smtClean="0"/>
              <a:t>A</a:t>
            </a:r>
            <a:r>
              <a:rPr lang="en-US" dirty="0" smtClean="0"/>
              <a:t> is a structure, often consisting of several substructures. Think of </a:t>
            </a:r>
            <a:r>
              <a:rPr lang="en-US" b="1" i="1" dirty="0" smtClean="0"/>
              <a:t>A</a:t>
            </a:r>
            <a:r>
              <a:rPr lang="en-US" dirty="0" smtClean="0"/>
              <a:t> as a collection of data types that are needed to define the claim.</a:t>
            </a:r>
          </a:p>
          <a:p>
            <a:pPr lvl="2"/>
            <a:r>
              <a:rPr lang="el-GR" dirty="0">
                <a:ea typeface="Apple Symbols"/>
                <a:cs typeface="Apple Symbols"/>
              </a:rPr>
              <a:t>φ</a:t>
            </a:r>
            <a:r>
              <a:rPr lang="en-US" dirty="0">
                <a:ea typeface="Apple Symbols"/>
                <a:cs typeface="Apple Symbols"/>
              </a:rPr>
              <a:t> </a:t>
            </a:r>
            <a:r>
              <a:rPr lang="en-US" dirty="0" smtClean="0">
                <a:ea typeface="Apple Symbols"/>
                <a:cs typeface="Apple Symbols"/>
              </a:rPr>
              <a:t>refers to the functions defined in those data types.</a:t>
            </a:r>
          </a:p>
          <a:p>
            <a:r>
              <a:rPr lang="en-US" dirty="0" smtClean="0"/>
              <a:t>What goes into </a:t>
            </a:r>
            <a:r>
              <a:rPr lang="en-US" dirty="0" smtClean="0">
                <a:ea typeface="Apple Symbols"/>
                <a:cs typeface="Apple Symbols"/>
              </a:rPr>
              <a:t>φ, what goes into A? </a:t>
            </a:r>
            <a:r>
              <a:rPr lang="en-US" dirty="0">
                <a:ea typeface="Apple Symbols"/>
                <a:cs typeface="Apple Symbols"/>
              </a:rPr>
              <a:t>Into </a:t>
            </a:r>
            <a:r>
              <a:rPr lang="en-US" dirty="0" smtClean="0">
                <a:ea typeface="Apple Symbols"/>
                <a:cs typeface="Apple Symbols"/>
              </a:rPr>
              <a:t>φ: what is better done by humans; into A: what is better done by machines.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8BDC-EEAF-4A58-9EE9-9EE2EA70F1B7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view is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Combinatorial game view is simpler.</a:t>
            </a:r>
          </a:p>
          <a:p>
            <a:r>
              <a:rPr lang="en-US" dirty="0" smtClean="0"/>
              <a:t>For evaluating games: combinatorial game view is sufficient.</a:t>
            </a:r>
          </a:p>
          <a:p>
            <a:r>
              <a:rPr lang="en-US" dirty="0" smtClean="0"/>
              <a:t>For expressiveness: logical formula view is useful.</a:t>
            </a:r>
          </a:p>
          <a:p>
            <a:pPr lvl="1"/>
            <a:r>
              <a:rPr lang="en-US" dirty="0" smtClean="0"/>
              <a:t>There is a standard way of translating an interpreted logical formula into a combinatorial game, a so-called semantic game.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2FBA-C2D9-4B3A-A8DB-16DA12205D66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6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for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Theory: Develop ranking theory for side-choosing games to find the most meritorious player.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ovelties: </a:t>
            </a:r>
          </a:p>
          <a:p>
            <a:pPr lvl="2"/>
            <a:r>
              <a:rPr lang="en-US" dirty="0" smtClean="0"/>
              <a:t>Side-Choosing games.</a:t>
            </a:r>
          </a:p>
          <a:p>
            <a:pPr lvl="2"/>
            <a:r>
              <a:rPr lang="en-US" dirty="0" smtClean="0"/>
              <a:t>Meritocracy Management for Side-Choosing Games: Ranking functions for side-choosing games. Map game results to a ranking of players.</a:t>
            </a:r>
          </a:p>
          <a:p>
            <a:pPr lvl="1"/>
            <a:r>
              <a:rPr lang="en-US" dirty="0" smtClean="0"/>
              <a:t>Axiomatic approach:</a:t>
            </a:r>
          </a:p>
          <a:p>
            <a:pPr lvl="2"/>
            <a:r>
              <a:rPr lang="en-US" dirty="0" smtClean="0"/>
              <a:t>Formulate desirable axioms for ranking functions.</a:t>
            </a:r>
          </a:p>
          <a:p>
            <a:pPr lvl="2"/>
            <a:r>
              <a:rPr lang="en-US" dirty="0" smtClean="0"/>
              <a:t>Find representation theorem for ranking functions satisfying axioms.</a:t>
            </a:r>
          </a:p>
          <a:p>
            <a:r>
              <a:rPr lang="en-US" dirty="0" smtClean="0"/>
              <a:t>Applications/Results: </a:t>
            </a:r>
          </a:p>
          <a:p>
            <a:pPr lvl="1"/>
            <a:r>
              <a:rPr lang="en-US" dirty="0" smtClean="0"/>
              <a:t>Lower barrier of entry for competition designers and participants</a:t>
            </a:r>
          </a:p>
          <a:p>
            <a:pPr lvl="2"/>
            <a:r>
              <a:rPr lang="en-US" dirty="0" smtClean="0"/>
              <a:t>Simplify work of administrator</a:t>
            </a:r>
          </a:p>
          <a:p>
            <a:pPr lvl="2"/>
            <a:r>
              <a:rPr lang="en-US" dirty="0" smtClean="0"/>
              <a:t>Make participation fun (collaborative, learning component)</a:t>
            </a:r>
          </a:p>
          <a:p>
            <a:pPr lvl="1"/>
            <a:r>
              <a:rPr lang="en-US" dirty="0" smtClean="0"/>
              <a:t>Organize communities for experience-based learning</a:t>
            </a:r>
          </a:p>
          <a:p>
            <a:pPr lvl="1"/>
            <a:r>
              <a:rPr lang="en-US" dirty="0" smtClean="0"/>
              <a:t>Software Development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8" name="Pentagon 7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1" name="Chevron 10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9A9-A03B-4F63-A23E-9A4767459C9F}" type="datetime1">
              <a:rPr lang="en-US" smtClean="0"/>
              <a:t>9/15/2014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Yaron</a:t>
            </a:r>
            <a:r>
              <a:rPr lang="en-US" dirty="0" smtClean="0"/>
              <a:t> Singer’s Course: CS 284r: </a:t>
            </a:r>
            <a:br>
              <a:rPr lang="en-US" dirty="0" smtClean="0"/>
            </a:br>
            <a:r>
              <a:rPr lang="en-US" dirty="0" smtClean="0"/>
              <a:t>Incentives and Information in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remise</a:t>
            </a:r>
            <a:r>
              <a:rPr lang="en-US" dirty="0"/>
              <a:t>: Human Interactions follow mathematical patterns that can be leveraged by algorithms for </a:t>
            </a:r>
            <a:r>
              <a:rPr lang="en-US" dirty="0" smtClean="0"/>
              <a:t>acquiring, </a:t>
            </a:r>
            <a:r>
              <a:rPr lang="en-US" dirty="0"/>
              <a:t>disseminating, and learning </a:t>
            </a:r>
            <a:r>
              <a:rPr lang="en-US" dirty="0" smtClean="0"/>
              <a:t>information.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</a:t>
            </a:r>
            <a:r>
              <a:rPr lang="en-US" dirty="0" err="1" smtClean="0"/>
              <a:t>Yaron’s</a:t>
            </a:r>
            <a:r>
              <a:rPr lang="en-US" dirty="0" smtClean="0"/>
              <a:t> Premise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study engineered networks  where participants need to follow a protocol of interaction about claims.</a:t>
            </a:r>
          </a:p>
          <a:p>
            <a:r>
              <a:rPr lang="en-US" dirty="0" smtClean="0"/>
              <a:t>We study algorithms that take the results of those constrained interactions as input and produce </a:t>
            </a:r>
          </a:p>
          <a:p>
            <a:pPr lvl="1"/>
            <a:r>
              <a:rPr lang="en-US" dirty="0" smtClean="0"/>
              <a:t>information about the participants and, indirectly through the participants,</a:t>
            </a:r>
          </a:p>
          <a:p>
            <a:pPr lvl="1"/>
            <a:r>
              <a:rPr lang="en-US" dirty="0" smtClean="0"/>
              <a:t>information about the claims.</a:t>
            </a:r>
          </a:p>
          <a:p>
            <a:r>
              <a:rPr lang="en-US" dirty="0" smtClean="0"/>
              <a:t>We study techniques to engineer networks that disseminate specific knowledge through a network.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</a:t>
            </a:r>
            <a:r>
              <a:rPr lang="en-US" dirty="0" err="1" smtClean="0"/>
              <a:t>Yaron’s</a:t>
            </a:r>
            <a:r>
              <a:rPr lang="en-US" dirty="0" smtClean="0"/>
              <a:t>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while </a:t>
            </a:r>
            <a:r>
              <a:rPr lang="en-US" dirty="0" err="1" smtClean="0"/>
              <a:t>Yaron</a:t>
            </a:r>
            <a:r>
              <a:rPr lang="en-US" dirty="0" smtClean="0"/>
              <a:t> gathers </a:t>
            </a:r>
            <a:r>
              <a:rPr lang="en-US" dirty="0"/>
              <a:t>information from networks "in the wild" we gather information from networks we have constrained by rules</a:t>
            </a:r>
            <a:r>
              <a:rPr lang="en-US" dirty="0" smtClean="0"/>
              <a:t>. Our </a:t>
            </a:r>
            <a:r>
              <a:rPr lang="en-US" dirty="0"/>
              <a:t>rules are motivated by observing </a:t>
            </a:r>
            <a:r>
              <a:rPr lang="en-US" dirty="0" smtClean="0"/>
              <a:t>how formal scientific </a:t>
            </a:r>
            <a:r>
              <a:rPr lang="en-US" dirty="0"/>
              <a:t>communities work.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Side-Choosing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side-choosing game is a triple (</a:t>
            </a:r>
            <a:r>
              <a:rPr lang="en-US" dirty="0" smtClean="0"/>
              <a:t>G,SC,AA</a:t>
            </a:r>
            <a:r>
              <a:rPr lang="en-US" dirty="0" smtClean="0"/>
              <a:t>), where G is a two-person, draw-free, combinatorial game, SC is a side-choice configuration and AA is an agreement algorithm.</a:t>
            </a:r>
          </a:p>
          <a:p>
            <a:r>
              <a:rPr lang="en-US" dirty="0" smtClean="0"/>
              <a:t>G, SC and AA are defined separately. The important component is the combinatorial game G; SC and AA offer variation possibilities to define the side-choosing games. We will use simple instances of SC and AA for our side-choosing games.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Game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are two players. Sequential (turn-based). Perfect-Information, no chance or hidden information. (But players may hide their winning strategies.)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is a finite set of possible positions of the game.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rules of the game </a:t>
            </a:r>
            <a:r>
              <a:rPr lang="en-US" dirty="0" smtClean="0"/>
              <a:t>specify, </a:t>
            </a:r>
            <a:r>
              <a:rPr lang="en-US" dirty="0" smtClean="0"/>
              <a:t>for both players and each </a:t>
            </a:r>
            <a:r>
              <a:rPr lang="en-US" dirty="0" smtClean="0"/>
              <a:t>position, </a:t>
            </a:r>
            <a:r>
              <a:rPr lang="en-US" dirty="0" smtClean="0"/>
              <a:t>which moves to other positions are legal moves.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game ends when a position is reached from which no moves are possible. A predicate on the final position determines who has won. There is an absolute winner: the first player to fulfill the winning condition. No ties or draws.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game ends in a finite number of moves.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4F21-F694-405D-B6D3-1613FE35AD55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Design-time decision </a:t>
            </a:r>
            <a:r>
              <a:rPr lang="en-US" dirty="0" smtClean="0"/>
              <a:t>for Proponent/Opponent. This is the design time for the winning strategy.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Run-time decision </a:t>
            </a:r>
            <a:r>
              <a:rPr lang="en-US" dirty="0" smtClean="0"/>
              <a:t>for Proponent/Opponent. This is the decision used when the defense game executes and might involve forcing at most one participant.</a:t>
            </a:r>
          </a:p>
          <a:p>
            <a:r>
              <a:rPr lang="en-US" dirty="0" smtClean="0"/>
              <a:t>Side-choosing game consists of two parts</a:t>
            </a:r>
          </a:p>
          <a:p>
            <a:pPr lvl="1"/>
            <a:r>
              <a:rPr lang="en-US" dirty="0" smtClean="0"/>
              <a:t>simultaneous design-time decision</a:t>
            </a:r>
          </a:p>
          <a:p>
            <a:pPr lvl="1"/>
            <a:r>
              <a:rPr lang="en-US" dirty="0" smtClean="0"/>
              <a:t>run-time decision (imposed from outside) followed by sequential games defending run-time decision.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66D9-A37A-417F-9612-EF699A114F7C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4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offer</a:t>
            </a:r>
          </a:p>
          <a:p>
            <a:pPr lvl="1"/>
            <a:r>
              <a:rPr lang="en-US" dirty="0" smtClean="0"/>
              <a:t>A new kind of game: called a side-choosing game for modeling formal science communities (Algorithms is a good Example).</a:t>
            </a:r>
          </a:p>
          <a:p>
            <a:pPr lvl="1"/>
            <a:r>
              <a:rPr lang="en-US" dirty="0" smtClean="0"/>
              <a:t>A theoretical study of side-choosing games</a:t>
            </a:r>
          </a:p>
          <a:p>
            <a:pPr lvl="2"/>
            <a:r>
              <a:rPr lang="en-US" dirty="0" smtClean="0"/>
              <a:t>2 Theorems:</a:t>
            </a:r>
          </a:p>
          <a:p>
            <a:pPr lvl="3"/>
            <a:r>
              <a:rPr lang="en-US" dirty="0" smtClean="0"/>
              <a:t>A Representation Theorem that provides a family of desirable ranking algorithms satisfying three axioms, including the collusion-resistance axiom.</a:t>
            </a:r>
          </a:p>
          <a:p>
            <a:pPr lvl="3"/>
            <a:r>
              <a:rPr lang="en-US" dirty="0" smtClean="0"/>
              <a:t>Incentive-Compatibility Theorem: shows that collusion-resistance is essential for incentive compatibility.</a:t>
            </a:r>
          </a:p>
          <a:p>
            <a:pPr lvl="1"/>
            <a:r>
              <a:rPr lang="en-US" dirty="0" smtClean="0"/>
              <a:t>A practical application of side-choosing games</a:t>
            </a:r>
          </a:p>
          <a:p>
            <a:pPr lvl="2"/>
            <a:r>
              <a:rPr lang="en-US" dirty="0" smtClean="0"/>
              <a:t>Reports about how we use side-choosing games for course home works to take advantage of peer teaching.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Side-Choice Configuration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side choices are made by the players but the  Side-choice Configuration (SC) defines the sequencing of the design-time decisions.</a:t>
            </a:r>
          </a:p>
          <a:p>
            <a:r>
              <a:rPr lang="en-US" dirty="0" smtClean="0"/>
              <a:t>We have two players, x and y, who make a choice dx and </a:t>
            </a:r>
            <a:r>
              <a:rPr lang="en-US" dirty="0" err="1" smtClean="0"/>
              <a:t>dy</a:t>
            </a:r>
            <a:r>
              <a:rPr lang="en-US" dirty="0" smtClean="0"/>
              <a:t> for the start position of the combinatorial game G. dx, </a:t>
            </a:r>
            <a:r>
              <a:rPr lang="en-US" dirty="0" err="1" smtClean="0"/>
              <a:t>dy</a:t>
            </a:r>
            <a:r>
              <a:rPr lang="en-US" dirty="0" smtClean="0"/>
              <a:t> are elements of {P,O}. If x chooses dx=P then x claims to win the combinatorial game G from its start position. If x chooses dx=O then x claims to prevent y from winning G from its start position. The players make the side choices but SC specifies the configuration. Examples for SC: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simultaneous</a:t>
            </a:r>
          </a:p>
          <a:p>
            <a:pPr lvl="2"/>
            <a:r>
              <a:rPr lang="en-US" dirty="0" smtClean="0"/>
              <a:t>sequential</a:t>
            </a:r>
          </a:p>
          <a:p>
            <a:pPr lvl="3"/>
            <a:r>
              <a:rPr lang="en-US" dirty="0" smtClean="0"/>
              <a:t>with probability p for x to be the first player.</a:t>
            </a:r>
          </a:p>
          <a:p>
            <a:pPr lvl="3"/>
            <a:r>
              <a:rPr lang="en-US" dirty="0" smtClean="0"/>
              <a:t>other context-sensitive mechanisms to choose the first player.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 Algorithm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agreement </a:t>
            </a:r>
            <a:r>
              <a:rPr lang="en-US" dirty="0" smtClean="0"/>
              <a:t>algorithm maps </a:t>
            </a:r>
            <a:r>
              <a:rPr lang="en-US" dirty="0"/>
              <a:t>two players </a:t>
            </a:r>
            <a:r>
              <a:rPr lang="en-US" dirty="0" err="1" smtClean="0"/>
              <a:t>x,y</a:t>
            </a:r>
            <a:r>
              <a:rPr lang="en-US" dirty="0" smtClean="0"/>
              <a:t> with </a:t>
            </a:r>
            <a:r>
              <a:rPr lang="en-US" dirty="0"/>
              <a:t>their design-time side choices </a:t>
            </a:r>
            <a:r>
              <a:rPr lang="en-US" dirty="0" smtClean="0"/>
              <a:t>dx=</a:t>
            </a:r>
            <a:r>
              <a:rPr lang="en-US" dirty="0" err="1" smtClean="0"/>
              <a:t>dy</a:t>
            </a:r>
            <a:r>
              <a:rPr lang="en-US" dirty="0" smtClean="0"/>
              <a:t> for combinatorial game G into </a:t>
            </a:r>
            <a:r>
              <a:rPr lang="en-US" dirty="0"/>
              <a:t>a set of </a:t>
            </a:r>
            <a:r>
              <a:rPr lang="en-US" dirty="0" smtClean="0"/>
              <a:t>plays between </a:t>
            </a:r>
            <a:r>
              <a:rPr lang="en-US" dirty="0"/>
              <a:t>the two players </a:t>
            </a:r>
            <a:r>
              <a:rPr lang="en-US" dirty="0" smtClean="0"/>
              <a:t>with, for each play, </a:t>
            </a:r>
            <a:r>
              <a:rPr lang="en-US" dirty="0"/>
              <a:t>run-time side </a:t>
            </a:r>
            <a:r>
              <a:rPr lang="en-US" dirty="0" smtClean="0"/>
              <a:t>choices </a:t>
            </a:r>
            <a:r>
              <a:rPr lang="en-US" dirty="0" err="1" smtClean="0"/>
              <a:t>rx</a:t>
            </a:r>
            <a:r>
              <a:rPr lang="en-US" dirty="0" smtClean="0"/>
              <a:t>, </a:t>
            </a:r>
            <a:r>
              <a:rPr lang="en-US" dirty="0" err="1" smtClean="0"/>
              <a:t>ry</a:t>
            </a:r>
            <a:r>
              <a:rPr lang="en-US" dirty="0" smtClean="0"/>
              <a:t> such that at most one player is forced.</a:t>
            </a:r>
          </a:p>
          <a:p>
            <a:pPr lvl="1"/>
            <a:r>
              <a:rPr lang="en-US" dirty="0" smtClean="0"/>
              <a:t>Example: Agreement algorithm CAA (Competitive </a:t>
            </a:r>
            <a:r>
              <a:rPr lang="en-US" dirty="0"/>
              <a:t>A</a:t>
            </a:r>
            <a:r>
              <a:rPr lang="en-US" dirty="0" smtClean="0"/>
              <a:t>greement Algorithm):</a:t>
            </a:r>
          </a:p>
          <a:p>
            <a:pPr lvl="2"/>
            <a:r>
              <a:rPr lang="en-US" dirty="0" smtClean="0"/>
              <a:t>Randomly choose z, one of the players </a:t>
            </a:r>
            <a:r>
              <a:rPr lang="en-US" dirty="0" err="1" smtClean="0"/>
              <a:t>x,y</a:t>
            </a:r>
            <a:r>
              <a:rPr lang="en-US" dirty="0" smtClean="0"/>
              <a:t> and force </a:t>
            </a:r>
            <a:r>
              <a:rPr lang="en-US" dirty="0"/>
              <a:t>z</a:t>
            </a:r>
            <a:r>
              <a:rPr lang="en-US" dirty="0" smtClean="0"/>
              <a:t>. </a:t>
            </a:r>
            <a:endParaRPr lang="en-US" dirty="0" smtClean="0">
              <a:ea typeface="Apple Symbols"/>
              <a:cs typeface="Apple Symbols"/>
            </a:endParaRPr>
          </a:p>
          <a:p>
            <a:pPr lvl="3"/>
            <a:r>
              <a:rPr lang="en-US" dirty="0"/>
              <a:t>Play </a:t>
            </a:r>
            <a:r>
              <a:rPr lang="en-US" dirty="0">
                <a:ea typeface="Apple Symbols"/>
                <a:cs typeface="Apple Symbols"/>
              </a:rPr>
              <a:t>SCG(G, x, y,  </a:t>
            </a:r>
            <a:r>
              <a:rPr lang="en-US" dirty="0" err="1" smtClean="0">
                <a:ea typeface="Apple Symbols"/>
                <a:cs typeface="Apple Symbols"/>
              </a:rPr>
              <a:t>dz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d!z</a:t>
            </a:r>
            <a:r>
              <a:rPr lang="en-US" dirty="0" smtClean="0">
                <a:ea typeface="Apple Symbols"/>
                <a:cs typeface="Apple Symbols"/>
              </a:rPr>
              <a:t>, !</a:t>
            </a:r>
            <a:r>
              <a:rPr lang="en-US" dirty="0" err="1" smtClean="0">
                <a:ea typeface="Apple Symbols"/>
                <a:cs typeface="Apple Symbols"/>
              </a:rPr>
              <a:t>dz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d!z</a:t>
            </a:r>
            <a:r>
              <a:rPr lang="en-US" dirty="0" smtClean="0">
                <a:ea typeface="Apple Symbols"/>
                <a:cs typeface="Apple Symbols"/>
              </a:rPr>
              <a:t>); z is forced</a:t>
            </a:r>
          </a:p>
          <a:p>
            <a:pPr lvl="3"/>
            <a:r>
              <a:rPr lang="en-US" dirty="0"/>
              <a:t>Play </a:t>
            </a:r>
            <a:r>
              <a:rPr lang="en-US" dirty="0">
                <a:ea typeface="Apple Symbols"/>
                <a:cs typeface="Apple Symbols"/>
              </a:rPr>
              <a:t>SCG(G, x, y,  </a:t>
            </a:r>
            <a:r>
              <a:rPr lang="en-US" dirty="0" err="1">
                <a:ea typeface="Apple Symbols"/>
                <a:cs typeface="Apple Symbols"/>
              </a:rPr>
              <a:t>dz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d!z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dz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smtClean="0">
                <a:ea typeface="Apple Symbols"/>
                <a:cs typeface="Apple Symbols"/>
              </a:rPr>
              <a:t>!</a:t>
            </a:r>
            <a:r>
              <a:rPr lang="en-US" dirty="0" err="1" smtClean="0">
                <a:ea typeface="Apple Symbols"/>
                <a:cs typeface="Apple Symbols"/>
              </a:rPr>
              <a:t>d!z</a:t>
            </a:r>
            <a:r>
              <a:rPr lang="en-US" dirty="0">
                <a:ea typeface="Apple Symbols"/>
                <a:cs typeface="Apple Symbols"/>
              </a:rPr>
              <a:t>); </a:t>
            </a:r>
            <a:r>
              <a:rPr lang="en-US" dirty="0" smtClean="0">
                <a:ea typeface="Apple Symbols"/>
                <a:cs typeface="Apple Symbols"/>
              </a:rPr>
              <a:t>!z </a:t>
            </a:r>
            <a:r>
              <a:rPr lang="en-US" dirty="0">
                <a:ea typeface="Apple Symbols"/>
                <a:cs typeface="Apple Symbols"/>
              </a:rPr>
              <a:t>is </a:t>
            </a:r>
            <a:r>
              <a:rPr lang="en-US" dirty="0" smtClean="0">
                <a:ea typeface="Apple Symbols"/>
                <a:cs typeface="Apple Symbols"/>
              </a:rPr>
              <a:t>forced</a:t>
            </a:r>
          </a:p>
          <a:p>
            <a:pPr marL="1143000" lvl="3">
              <a:spcBef>
                <a:spcPts val="1000"/>
              </a:spcBef>
            </a:pPr>
            <a:r>
              <a:rPr lang="en-US" dirty="0"/>
              <a:t>Play </a:t>
            </a:r>
            <a:r>
              <a:rPr lang="en-US" dirty="0" smtClean="0"/>
              <a:t>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</a:t>
            </a:r>
            <a:r>
              <a:rPr lang="en-US" dirty="0" smtClean="0">
                <a:ea typeface="Apple Symbols"/>
                <a:cs typeface="Apple Symbols"/>
              </a:rPr>
              <a:t>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 is a game between x and y, where x makes design-time choice dx and y makes design-time choice dy. The run-time choices are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 and ry. If x is forced then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=!dx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=dy. If y is forced then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=!dy. The claim is: in the start position of G the player in the P role (d*=P) has a winning strategy.</a:t>
            </a:r>
          </a:p>
          <a:p>
            <a:pPr marL="1143000" lvl="3">
              <a:spcBef>
                <a:spcPts val="1000"/>
              </a:spcBef>
            </a:pPr>
            <a:r>
              <a:rPr lang="en-US" dirty="0" err="1" smtClean="0"/>
              <a:t>dx,dy,rx,ry</a:t>
            </a:r>
            <a:r>
              <a:rPr lang="en-US" dirty="0" smtClean="0"/>
              <a:t> have values in {P,O}. z has values in {</a:t>
            </a:r>
            <a:r>
              <a:rPr lang="en-US" dirty="0" err="1" smtClean="0"/>
              <a:t>x,y</a:t>
            </a:r>
            <a:r>
              <a:rPr lang="en-US" dirty="0" smtClean="0"/>
              <a:t>}. !z =x if z=y. !z = y if z=x. !P=O, !O=P.</a:t>
            </a: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FAE8-9E8B-4BE8-97C2-F080BCE476D6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CAA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some claims it is a disadvantage to have to move first because you give away a “secret” (e.g., the chess </a:t>
            </a:r>
            <a:r>
              <a:rPr lang="en-US" dirty="0" smtClean="0"/>
              <a:t>example). </a:t>
            </a:r>
            <a:r>
              <a:rPr lang="en-US" dirty="0" smtClean="0"/>
              <a:t>Therefore, we choose the forced player randomly to balance the potential disadvantage.</a:t>
            </a:r>
          </a:p>
          <a:p>
            <a:r>
              <a:rPr lang="en-US" dirty="0" smtClean="0"/>
              <a:t>We play two games to give each player a chance to test the other.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036E-C2A1-4DD9-97DB-32FCB472A481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Example for Agreement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CAA-1/2 only plays one game choosing the forced player randomly.</a:t>
            </a:r>
          </a:p>
          <a:p>
            <a:r>
              <a:rPr lang="en-US" dirty="0" smtClean="0"/>
              <a:t>CAA-1/2 </a:t>
            </a:r>
            <a:r>
              <a:rPr lang="en-US" dirty="0"/>
              <a:t>(Competitive Agreement </a:t>
            </a:r>
            <a:r>
              <a:rPr lang="en-US" dirty="0" smtClean="0"/>
              <a:t>Algorithm 1/2):</a:t>
            </a:r>
            <a:endParaRPr lang="en-US" dirty="0"/>
          </a:p>
          <a:p>
            <a:pPr lvl="1"/>
            <a:r>
              <a:rPr lang="en-US" dirty="0"/>
              <a:t>Randomly choose </a:t>
            </a:r>
            <a:r>
              <a:rPr lang="en-US" dirty="0" smtClean="0"/>
              <a:t>z, one </a:t>
            </a:r>
            <a:r>
              <a:rPr lang="en-US" dirty="0"/>
              <a:t>of the players </a:t>
            </a:r>
            <a:r>
              <a:rPr lang="en-US" dirty="0" err="1"/>
              <a:t>x,y</a:t>
            </a:r>
            <a:r>
              <a:rPr lang="en-US" dirty="0"/>
              <a:t> and force z</a:t>
            </a:r>
            <a:r>
              <a:rPr lang="en-US" dirty="0" smtClean="0"/>
              <a:t>. </a:t>
            </a:r>
            <a:endParaRPr lang="en-US" dirty="0"/>
          </a:p>
          <a:p>
            <a:pPr lvl="2"/>
            <a:r>
              <a:rPr lang="en-US" dirty="0"/>
              <a:t>Play </a:t>
            </a:r>
            <a:r>
              <a:rPr lang="en-US" dirty="0" smtClean="0">
                <a:ea typeface="Apple Symbols"/>
                <a:cs typeface="Apple Symbols"/>
              </a:rPr>
              <a:t>SCG(G,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</a:t>
            </a:r>
            <a:r>
              <a:rPr lang="en-US" dirty="0" err="1" smtClean="0">
                <a:ea typeface="Apple Symbols"/>
                <a:cs typeface="Apple Symbols"/>
              </a:rPr>
              <a:t>dz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d!z</a:t>
            </a:r>
            <a:r>
              <a:rPr lang="en-US" dirty="0" smtClean="0">
                <a:ea typeface="Apple Symbols"/>
                <a:cs typeface="Apple Symbols"/>
              </a:rPr>
              <a:t>, !</a:t>
            </a:r>
            <a:r>
              <a:rPr lang="en-US" dirty="0" err="1" smtClean="0">
                <a:ea typeface="Apple Symbols"/>
                <a:cs typeface="Apple Symbols"/>
              </a:rPr>
              <a:t>dz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d!z</a:t>
            </a:r>
            <a:r>
              <a:rPr lang="en-US" dirty="0" smtClean="0">
                <a:ea typeface="Apple Symbols"/>
                <a:cs typeface="Apple Symbols"/>
              </a:rPr>
              <a:t>); z is forced</a:t>
            </a:r>
            <a:endParaRPr lang="en-US" dirty="0">
              <a:ea typeface="Apple Symbols"/>
              <a:cs typeface="Apple Symbols"/>
            </a:endParaRP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C474-87C9-4F19-BB99-0E61578D55B0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Combinatorial Games</a:t>
            </a:r>
          </a:p>
          <a:p>
            <a:r>
              <a:rPr lang="en-US" dirty="0" smtClean="0"/>
              <a:t>Why Side-Choosing Games: Benefits</a:t>
            </a:r>
          </a:p>
          <a:p>
            <a:r>
              <a:rPr lang="en-US" dirty="0" smtClean="0"/>
              <a:t>Side-Choosing Game = (</a:t>
            </a:r>
            <a:r>
              <a:rPr lang="en-US" dirty="0" err="1" smtClean="0"/>
              <a:t>CombinatorialGame</a:t>
            </a:r>
            <a:r>
              <a:rPr lang="en-US" dirty="0" smtClean="0"/>
              <a:t>, </a:t>
            </a:r>
            <a:r>
              <a:rPr lang="en-US" dirty="0" err="1" smtClean="0"/>
              <a:t>AgreementMap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Side-</a:t>
            </a:r>
            <a:r>
              <a:rPr lang="en-US" dirty="0" err="1" smtClean="0"/>
              <a:t>ChoosingGameResult</a:t>
            </a:r>
            <a:r>
              <a:rPr lang="en-US" dirty="0" smtClean="0"/>
              <a:t>= Side-</a:t>
            </a:r>
            <a:r>
              <a:rPr lang="en-US" dirty="0" err="1" smtClean="0"/>
              <a:t>ChoiceResult</a:t>
            </a:r>
            <a:r>
              <a:rPr lang="en-US" dirty="0" smtClean="0"/>
              <a:t> x </a:t>
            </a:r>
            <a:r>
              <a:rPr lang="en-US" dirty="0" err="1" smtClean="0"/>
              <a:t>CombinatorialGameResults</a:t>
            </a:r>
            <a:endParaRPr lang="en-US" dirty="0" smtClean="0"/>
          </a:p>
          <a:p>
            <a:r>
              <a:rPr lang="en-US" dirty="0" smtClean="0"/>
              <a:t>Meritocracy management</a:t>
            </a:r>
          </a:p>
          <a:p>
            <a:pPr lvl="1"/>
            <a:r>
              <a:rPr lang="en-US" dirty="0" smtClean="0"/>
              <a:t>Tables with base and derived fields</a:t>
            </a:r>
          </a:p>
          <a:p>
            <a:pPr lvl="1"/>
            <a:r>
              <a:rPr lang="en-US" dirty="0" smtClean="0"/>
              <a:t>Important table: SCG-Table: (W,L,F)</a:t>
            </a:r>
          </a:p>
          <a:p>
            <a:pPr lvl="1"/>
            <a:r>
              <a:rPr lang="en-US" dirty="0" smtClean="0"/>
              <a:t>How to get to the SCG-Table?</a:t>
            </a:r>
          </a:p>
          <a:p>
            <a:pPr lvl="1"/>
            <a:r>
              <a:rPr lang="en-US" dirty="0" smtClean="0"/>
              <a:t>Axioms for Ranking and Representation Theorem: Surprise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6C15-5490-46D7-9475-00B612DCAC0A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Combinatorial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Truth of sentences in various </a:t>
            </a:r>
            <a:r>
              <a:rPr lang="en-US" dirty="0" smtClean="0"/>
              <a:t>logics (semantic games: </a:t>
            </a:r>
            <a:r>
              <a:rPr lang="en-US" dirty="0" err="1" smtClean="0"/>
              <a:t>Hintikka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First-order predicate logic</a:t>
            </a:r>
          </a:p>
          <a:p>
            <a:pPr lvl="1"/>
            <a:r>
              <a:rPr lang="en-US" dirty="0" smtClean="0"/>
              <a:t>Second-order predicate logic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Positions in 2-person extensive-form games with perfect information. Choose a node (position) and ask: is it winning? Example: </a:t>
            </a:r>
            <a:r>
              <a:rPr lang="en-US" dirty="0" smtClean="0"/>
              <a:t>Chess.</a:t>
            </a:r>
            <a:endParaRPr lang="en-US" dirty="0" smtClean="0"/>
          </a:p>
          <a:p>
            <a:r>
              <a:rPr lang="en-US" dirty="0" smtClean="0"/>
              <a:t>From Combinatorial Game Theory: </a:t>
            </a:r>
            <a:r>
              <a:rPr lang="en-US" dirty="0" smtClean="0"/>
              <a:t>Go, Checkers</a:t>
            </a:r>
            <a:r>
              <a:rPr lang="en-US" dirty="0" smtClean="0"/>
              <a:t>, </a:t>
            </a:r>
            <a:r>
              <a:rPr lang="en-US" dirty="0" err="1" smtClean="0"/>
              <a:t>Nim</a:t>
            </a:r>
            <a:r>
              <a:rPr lang="en-US" dirty="0" smtClean="0"/>
              <a:t> (solved), etc.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D98E-F285-4D8B-87DF-7535F3EE8513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127" y="39498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Concepts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4657" y="857160"/>
            <a:ext cx="16573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Semantic Game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9002" y="2451655"/>
            <a:ext cx="21215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Combinatorial Game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7257" y="3657600"/>
            <a:ext cx="2162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AgreementAlgorithm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9295" y="3522795"/>
            <a:ext cx="21226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Side-Choosing Game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971" y="4862286"/>
            <a:ext cx="2164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Design-time Decision</a:t>
            </a:r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 flipV="1">
            <a:off x="3439708" y="3707461"/>
            <a:ext cx="929587" cy="134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10" idx="0"/>
          </p:cNvCxnSpPr>
          <p:nvPr/>
        </p:nvCxnSpPr>
        <p:spPr>
          <a:xfrm>
            <a:off x="4549774" y="2820987"/>
            <a:ext cx="880870" cy="701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  <a:endCxn id="59" idx="1"/>
          </p:cNvCxnSpPr>
          <p:nvPr/>
        </p:nvCxnSpPr>
        <p:spPr>
          <a:xfrm flipV="1">
            <a:off x="2643346" y="4826114"/>
            <a:ext cx="749162" cy="220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2"/>
          </p:cNvCxnSpPr>
          <p:nvPr/>
        </p:nvCxnSpPr>
        <p:spPr>
          <a:xfrm flipH="1" flipV="1">
            <a:off x="2358483" y="4026932"/>
            <a:ext cx="1310697" cy="614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0"/>
            <a:endCxn id="7" idx="2"/>
          </p:cNvCxnSpPr>
          <p:nvPr/>
        </p:nvCxnSpPr>
        <p:spPr>
          <a:xfrm flipH="1" flipV="1">
            <a:off x="4383314" y="1226492"/>
            <a:ext cx="166460" cy="12251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97521" y="2522136"/>
            <a:ext cx="8002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NNEW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228043" y="2522136"/>
            <a:ext cx="6623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NPEL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520707" y="2522136"/>
            <a:ext cx="4331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7873" y="3169019"/>
            <a:ext cx="18115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Local Fault-Based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>
            <a:stCxn id="28" idx="2"/>
            <a:endCxn id="31" idx="0"/>
          </p:cNvCxnSpPr>
          <p:nvPr/>
        </p:nvCxnSpPr>
        <p:spPr>
          <a:xfrm>
            <a:off x="8197631" y="2891468"/>
            <a:ext cx="516035" cy="27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2"/>
            <a:endCxn id="31" idx="0"/>
          </p:cNvCxnSpPr>
          <p:nvPr/>
        </p:nvCxnSpPr>
        <p:spPr>
          <a:xfrm flipH="1">
            <a:off x="8713666" y="2891468"/>
            <a:ext cx="845558" cy="27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2"/>
            <a:endCxn id="31" idx="0"/>
          </p:cNvCxnSpPr>
          <p:nvPr/>
        </p:nvCxnSpPr>
        <p:spPr>
          <a:xfrm flipH="1">
            <a:off x="8713666" y="2891468"/>
            <a:ext cx="2023607" cy="27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28149" y="1487156"/>
            <a:ext cx="316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Meritocracy: Evaluation/Axioms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337156" y="5164608"/>
            <a:ext cx="26448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Side-Choosing Game Table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589095" y="1350049"/>
            <a:ext cx="4059534" cy="3642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10" idx="2"/>
            <a:endCxn id="49" idx="1"/>
          </p:cNvCxnSpPr>
          <p:nvPr/>
        </p:nvCxnSpPr>
        <p:spPr>
          <a:xfrm>
            <a:off x="5430644" y="3892127"/>
            <a:ext cx="906512" cy="1457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2"/>
            <a:endCxn id="3" idx="0"/>
          </p:cNvCxnSpPr>
          <p:nvPr/>
        </p:nvCxnSpPr>
        <p:spPr>
          <a:xfrm>
            <a:off x="7659602" y="5533940"/>
            <a:ext cx="2706565" cy="488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" idx="0"/>
          </p:cNvCxnSpPr>
          <p:nvPr/>
        </p:nvCxnSpPr>
        <p:spPr>
          <a:xfrm>
            <a:off x="6106927" y="394981"/>
            <a:ext cx="1566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65938" y="321106"/>
            <a:ext cx="13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831484" y="23149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92508" y="4641448"/>
            <a:ext cx="8209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Forced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69" idx="0"/>
            <a:endCxn id="59" idx="2"/>
          </p:cNvCxnSpPr>
          <p:nvPr/>
        </p:nvCxnSpPr>
        <p:spPr>
          <a:xfrm flipH="1" flipV="1">
            <a:off x="3802973" y="5010780"/>
            <a:ext cx="746802" cy="1011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81400" y="6022521"/>
            <a:ext cx="19367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Run-Time Decision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31484" y="6022521"/>
            <a:ext cx="3069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Player Ranking (total preorder)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3" idx="0"/>
            <a:endCxn id="50" idx="2"/>
          </p:cNvCxnSpPr>
          <p:nvPr/>
        </p:nvCxnSpPr>
        <p:spPr>
          <a:xfrm flipH="1" flipV="1">
            <a:off x="9618862" y="4992414"/>
            <a:ext cx="747305" cy="1030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583" y="1918475"/>
            <a:ext cx="22413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Proponent, Opponent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3" idx="0"/>
            <a:endCxn id="7" idx="1"/>
          </p:cNvCxnSpPr>
          <p:nvPr/>
        </p:nvCxnSpPr>
        <p:spPr>
          <a:xfrm flipV="1">
            <a:off x="1684275" y="1041826"/>
            <a:ext cx="1870382" cy="876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81983" y="1541351"/>
            <a:ext cx="135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“equivalent"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13" idx="2"/>
            <a:endCxn id="9" idx="0"/>
          </p:cNvCxnSpPr>
          <p:nvPr/>
        </p:nvCxnSpPr>
        <p:spPr>
          <a:xfrm>
            <a:off x="1684275" y="2287807"/>
            <a:ext cx="674208" cy="136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194391" y="3288268"/>
            <a:ext cx="10163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collusion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5" idx="0"/>
            <a:endCxn id="30" idx="2"/>
          </p:cNvCxnSpPr>
          <p:nvPr/>
        </p:nvCxnSpPr>
        <p:spPr>
          <a:xfrm flipV="1">
            <a:off x="10702543" y="2891468"/>
            <a:ext cx="34730" cy="39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096000" y="1449592"/>
            <a:ext cx="9198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Winner,</a:t>
            </a:r>
          </a:p>
          <a:p>
            <a:r>
              <a:rPr lang="en-US" dirty="0" smtClean="0"/>
              <a:t>Loser</a:t>
            </a:r>
            <a:endParaRPr lang="en-US" dirty="0"/>
          </a:p>
        </p:txBody>
      </p:sp>
      <p:cxnSp>
        <p:nvCxnSpPr>
          <p:cNvPr id="71" name="Straight Arrow Connector 70"/>
          <p:cNvCxnSpPr>
            <a:endCxn id="7" idx="3"/>
          </p:cNvCxnSpPr>
          <p:nvPr/>
        </p:nvCxnSpPr>
        <p:spPr>
          <a:xfrm flipH="1" flipV="1">
            <a:off x="5211970" y="1041826"/>
            <a:ext cx="884030" cy="423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605506" y="2112196"/>
            <a:ext cx="490494" cy="339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8" idx="2"/>
            <a:endCxn id="10" idx="0"/>
          </p:cNvCxnSpPr>
          <p:nvPr/>
        </p:nvCxnSpPr>
        <p:spPr>
          <a:xfrm flipH="1">
            <a:off x="5430644" y="2095923"/>
            <a:ext cx="1125290" cy="1426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820026" y="3693861"/>
            <a:ext cx="6465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Fault</a:t>
            </a:r>
            <a:endParaRPr lang="en-US" dirty="0"/>
          </a:p>
        </p:txBody>
      </p:sp>
      <p:cxnSp>
        <p:nvCxnSpPr>
          <p:cNvPr id="82" name="Straight Arrow Connector 81"/>
          <p:cNvCxnSpPr>
            <a:endCxn id="76" idx="1"/>
          </p:cNvCxnSpPr>
          <p:nvPr/>
        </p:nvCxnSpPr>
        <p:spPr>
          <a:xfrm>
            <a:off x="6764121" y="1855061"/>
            <a:ext cx="1055905" cy="20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0"/>
            <a:endCxn id="31" idx="2"/>
          </p:cNvCxnSpPr>
          <p:nvPr/>
        </p:nvCxnSpPr>
        <p:spPr>
          <a:xfrm flipV="1">
            <a:off x="8143288" y="3538351"/>
            <a:ext cx="570378" cy="155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9" idx="3"/>
            <a:endCxn id="76" idx="1"/>
          </p:cNvCxnSpPr>
          <p:nvPr/>
        </p:nvCxnSpPr>
        <p:spPr>
          <a:xfrm flipV="1">
            <a:off x="4213438" y="3878527"/>
            <a:ext cx="3606588" cy="947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393269" y="2663705"/>
            <a:ext cx="7088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cxnSp>
        <p:nvCxnSpPr>
          <p:cNvPr id="93" name="Straight Arrow Connector 92"/>
          <p:cNvCxnSpPr>
            <a:stCxn id="90" idx="0"/>
            <a:endCxn id="7" idx="2"/>
          </p:cNvCxnSpPr>
          <p:nvPr/>
        </p:nvCxnSpPr>
        <p:spPr>
          <a:xfrm flipV="1">
            <a:off x="2747693" y="1226492"/>
            <a:ext cx="1635621" cy="143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2"/>
            <a:endCxn id="10" idx="0"/>
          </p:cNvCxnSpPr>
          <p:nvPr/>
        </p:nvCxnSpPr>
        <p:spPr>
          <a:xfrm>
            <a:off x="2747693" y="3033037"/>
            <a:ext cx="2682951" cy="489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982047" y="3842266"/>
            <a:ext cx="2517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Representation Theorem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9" name="Straight Arrow Connector 98"/>
          <p:cNvCxnSpPr>
            <a:stCxn id="31" idx="2"/>
            <a:endCxn id="97" idx="0"/>
          </p:cNvCxnSpPr>
          <p:nvPr/>
        </p:nvCxnSpPr>
        <p:spPr>
          <a:xfrm>
            <a:off x="8713666" y="3538351"/>
            <a:ext cx="1527156" cy="303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0254776" y="1902126"/>
            <a:ext cx="108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collusion-</a:t>
            </a:r>
          </a:p>
          <a:p>
            <a:r>
              <a:rPr lang="en-US" dirty="0" smtClean="0"/>
              <a:t>resistant</a:t>
            </a:r>
            <a:endParaRPr lang="en-US" dirty="0"/>
          </a:p>
        </p:txBody>
      </p:sp>
      <p:sp>
        <p:nvSpPr>
          <p:cNvPr id="102" name="Date Placeholder 10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5CC7-64A7-4967-9184-3ACF09AC0131}" type="datetime1">
              <a:rPr lang="en-US" smtClean="0"/>
              <a:t>9/15/2014</a:t>
            </a:fld>
            <a:endParaRPr lang="en-US"/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5724939"/>
            <a:ext cx="26146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Side-Choice Configuration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11" idx="2"/>
            <a:endCxn id="4" idx="0"/>
          </p:cNvCxnSpPr>
          <p:nvPr/>
        </p:nvCxnSpPr>
        <p:spPr>
          <a:xfrm>
            <a:off x="1561159" y="5231618"/>
            <a:ext cx="584355" cy="493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" idx="3"/>
            <a:endCxn id="10" idx="2"/>
          </p:cNvCxnSpPr>
          <p:nvPr/>
        </p:nvCxnSpPr>
        <p:spPr>
          <a:xfrm flipV="1">
            <a:off x="3452827" y="3892127"/>
            <a:ext cx="1977817" cy="2017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773058" y="4262933"/>
            <a:ext cx="8491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Quasi-</a:t>
            </a:r>
          </a:p>
          <a:p>
            <a:r>
              <a:rPr lang="en-US" dirty="0" smtClean="0"/>
              <a:t>Perfect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8982046" y="4378792"/>
            <a:ext cx="26074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Incentive Comp. </a:t>
            </a:r>
            <a:r>
              <a:rPr lang="en-US" dirty="0" smtClean="0">
                <a:solidFill>
                  <a:srgbClr val="FF0000"/>
                </a:solidFill>
              </a:rPr>
              <a:t>Theorem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>
            <a:stCxn id="42" idx="3"/>
            <a:endCxn id="77" idx="1"/>
          </p:cNvCxnSpPr>
          <p:nvPr/>
        </p:nvCxnSpPr>
        <p:spPr>
          <a:xfrm flipV="1">
            <a:off x="8622201" y="4563458"/>
            <a:ext cx="359845" cy="22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6" idx="2"/>
            <a:endCxn id="42" idx="0"/>
          </p:cNvCxnSpPr>
          <p:nvPr/>
        </p:nvCxnSpPr>
        <p:spPr>
          <a:xfrm>
            <a:off x="8143288" y="4063193"/>
            <a:ext cx="54342" cy="199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97" idx="2"/>
            <a:endCxn id="77" idx="0"/>
          </p:cNvCxnSpPr>
          <p:nvPr/>
        </p:nvCxnSpPr>
        <p:spPr>
          <a:xfrm>
            <a:off x="10240822" y="4211598"/>
            <a:ext cx="44947" cy="167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62" y="212130"/>
            <a:ext cx="2343871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Basic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Concepts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4657" y="857160"/>
            <a:ext cx="16573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Semantic Game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9002" y="2451655"/>
            <a:ext cx="21215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Combinatorial Game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69295" y="3522795"/>
            <a:ext cx="21226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Side-Choosing Game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971" y="4862286"/>
            <a:ext cx="2164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Design-time Decision</a:t>
            </a:r>
          </a:p>
        </p:txBody>
      </p:sp>
      <p:cxnSp>
        <p:nvCxnSpPr>
          <p:cNvPr id="19" name="Straight Arrow Connector 18"/>
          <p:cNvCxnSpPr>
            <a:stCxn id="8" idx="2"/>
            <a:endCxn id="10" idx="0"/>
          </p:cNvCxnSpPr>
          <p:nvPr/>
        </p:nvCxnSpPr>
        <p:spPr>
          <a:xfrm>
            <a:off x="4549774" y="2820987"/>
            <a:ext cx="880870" cy="701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  <a:endCxn id="59" idx="1"/>
          </p:cNvCxnSpPr>
          <p:nvPr/>
        </p:nvCxnSpPr>
        <p:spPr>
          <a:xfrm flipV="1">
            <a:off x="2643346" y="4826114"/>
            <a:ext cx="749162" cy="220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0"/>
            <a:endCxn id="7" idx="2"/>
          </p:cNvCxnSpPr>
          <p:nvPr/>
        </p:nvCxnSpPr>
        <p:spPr>
          <a:xfrm flipH="1" flipV="1">
            <a:off x="4383314" y="1226492"/>
            <a:ext cx="166460" cy="12251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97521" y="2522136"/>
            <a:ext cx="8002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NNEW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228043" y="2522136"/>
            <a:ext cx="6623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NPEL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520707" y="2522136"/>
            <a:ext cx="4331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7873" y="3169019"/>
            <a:ext cx="18115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Local Fault-Based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>
            <a:stCxn id="28" idx="2"/>
            <a:endCxn id="31" idx="0"/>
          </p:cNvCxnSpPr>
          <p:nvPr/>
        </p:nvCxnSpPr>
        <p:spPr>
          <a:xfrm>
            <a:off x="8197631" y="2891468"/>
            <a:ext cx="516035" cy="27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2"/>
            <a:endCxn id="31" idx="0"/>
          </p:cNvCxnSpPr>
          <p:nvPr/>
        </p:nvCxnSpPr>
        <p:spPr>
          <a:xfrm flipH="1">
            <a:off x="8713666" y="2891468"/>
            <a:ext cx="845558" cy="27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2"/>
            <a:endCxn id="31" idx="0"/>
          </p:cNvCxnSpPr>
          <p:nvPr/>
        </p:nvCxnSpPr>
        <p:spPr>
          <a:xfrm flipH="1">
            <a:off x="8713666" y="2891468"/>
            <a:ext cx="2023607" cy="27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28149" y="1487156"/>
            <a:ext cx="316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Meritocracy: Evaluation/Axioms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337156" y="5164608"/>
            <a:ext cx="26448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Side-Choosing Game Table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589095" y="1350049"/>
            <a:ext cx="4059534" cy="3642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10" idx="2"/>
            <a:endCxn id="49" idx="1"/>
          </p:cNvCxnSpPr>
          <p:nvPr/>
        </p:nvCxnSpPr>
        <p:spPr>
          <a:xfrm>
            <a:off x="5430644" y="3892127"/>
            <a:ext cx="906512" cy="1457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2"/>
            <a:endCxn id="3" idx="0"/>
          </p:cNvCxnSpPr>
          <p:nvPr/>
        </p:nvCxnSpPr>
        <p:spPr>
          <a:xfrm>
            <a:off x="7659602" y="5533940"/>
            <a:ext cx="2706565" cy="488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" idx="0"/>
          </p:cNvCxnSpPr>
          <p:nvPr/>
        </p:nvCxnSpPr>
        <p:spPr>
          <a:xfrm>
            <a:off x="1409298" y="212130"/>
            <a:ext cx="56523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65938" y="321106"/>
            <a:ext cx="13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831484" y="23149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92508" y="4641448"/>
            <a:ext cx="8209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Forced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69" idx="0"/>
            <a:endCxn id="59" idx="2"/>
          </p:cNvCxnSpPr>
          <p:nvPr/>
        </p:nvCxnSpPr>
        <p:spPr>
          <a:xfrm flipH="1" flipV="1">
            <a:off x="3802973" y="5010780"/>
            <a:ext cx="746802" cy="1011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81400" y="6022521"/>
            <a:ext cx="19367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Run-Time Decision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31484" y="6022521"/>
            <a:ext cx="3069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Player Ranking (total preorder)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3" idx="0"/>
            <a:endCxn id="50" idx="2"/>
          </p:cNvCxnSpPr>
          <p:nvPr/>
        </p:nvCxnSpPr>
        <p:spPr>
          <a:xfrm flipH="1" flipV="1">
            <a:off x="9618862" y="4992414"/>
            <a:ext cx="747305" cy="1030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583" y="1918475"/>
            <a:ext cx="22413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Proponent, Opponent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3" idx="0"/>
            <a:endCxn id="7" idx="1"/>
          </p:cNvCxnSpPr>
          <p:nvPr/>
        </p:nvCxnSpPr>
        <p:spPr>
          <a:xfrm flipV="1">
            <a:off x="1684275" y="1041826"/>
            <a:ext cx="1870382" cy="876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81983" y="1541351"/>
            <a:ext cx="135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“equivalent"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194391" y="3288268"/>
            <a:ext cx="10163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collusion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5" idx="0"/>
            <a:endCxn id="30" idx="2"/>
          </p:cNvCxnSpPr>
          <p:nvPr/>
        </p:nvCxnSpPr>
        <p:spPr>
          <a:xfrm flipV="1">
            <a:off x="10702543" y="2891468"/>
            <a:ext cx="34730" cy="39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096000" y="1449592"/>
            <a:ext cx="9198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Winner,</a:t>
            </a:r>
          </a:p>
          <a:p>
            <a:r>
              <a:rPr lang="en-US" dirty="0" smtClean="0"/>
              <a:t>Loser</a:t>
            </a:r>
            <a:endParaRPr lang="en-US" dirty="0"/>
          </a:p>
        </p:txBody>
      </p:sp>
      <p:cxnSp>
        <p:nvCxnSpPr>
          <p:cNvPr id="71" name="Straight Arrow Connector 70"/>
          <p:cNvCxnSpPr>
            <a:endCxn id="7" idx="3"/>
          </p:cNvCxnSpPr>
          <p:nvPr/>
        </p:nvCxnSpPr>
        <p:spPr>
          <a:xfrm flipH="1" flipV="1">
            <a:off x="5211970" y="1041826"/>
            <a:ext cx="884030" cy="423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605506" y="2112196"/>
            <a:ext cx="490494" cy="339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8" idx="2"/>
            <a:endCxn id="10" idx="0"/>
          </p:cNvCxnSpPr>
          <p:nvPr/>
        </p:nvCxnSpPr>
        <p:spPr>
          <a:xfrm flipH="1">
            <a:off x="5430644" y="2095923"/>
            <a:ext cx="1125290" cy="1426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820026" y="3693861"/>
            <a:ext cx="6465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Fault</a:t>
            </a:r>
            <a:endParaRPr lang="en-US" dirty="0"/>
          </a:p>
        </p:txBody>
      </p:sp>
      <p:cxnSp>
        <p:nvCxnSpPr>
          <p:cNvPr id="82" name="Straight Arrow Connector 81"/>
          <p:cNvCxnSpPr>
            <a:endCxn id="76" idx="1"/>
          </p:cNvCxnSpPr>
          <p:nvPr/>
        </p:nvCxnSpPr>
        <p:spPr>
          <a:xfrm>
            <a:off x="6764121" y="1855061"/>
            <a:ext cx="1055905" cy="20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0"/>
            <a:endCxn id="31" idx="2"/>
          </p:cNvCxnSpPr>
          <p:nvPr/>
        </p:nvCxnSpPr>
        <p:spPr>
          <a:xfrm flipV="1">
            <a:off x="8143288" y="3538351"/>
            <a:ext cx="570378" cy="155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9" idx="3"/>
            <a:endCxn id="76" idx="1"/>
          </p:cNvCxnSpPr>
          <p:nvPr/>
        </p:nvCxnSpPr>
        <p:spPr>
          <a:xfrm flipV="1">
            <a:off x="4213438" y="3878527"/>
            <a:ext cx="3606588" cy="947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393269" y="2663705"/>
            <a:ext cx="7088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cxnSp>
        <p:nvCxnSpPr>
          <p:cNvPr id="93" name="Straight Arrow Connector 92"/>
          <p:cNvCxnSpPr>
            <a:stCxn id="90" idx="0"/>
            <a:endCxn id="7" idx="2"/>
          </p:cNvCxnSpPr>
          <p:nvPr/>
        </p:nvCxnSpPr>
        <p:spPr>
          <a:xfrm flipV="1">
            <a:off x="2747693" y="1226492"/>
            <a:ext cx="1635621" cy="143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2"/>
            <a:endCxn id="10" idx="0"/>
          </p:cNvCxnSpPr>
          <p:nvPr/>
        </p:nvCxnSpPr>
        <p:spPr>
          <a:xfrm>
            <a:off x="2747693" y="3033037"/>
            <a:ext cx="2682951" cy="489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982047" y="3842266"/>
            <a:ext cx="2517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Representation Theorem</a:t>
            </a:r>
            <a:endParaRPr lang="en-US" dirty="0"/>
          </a:p>
        </p:txBody>
      </p:sp>
      <p:cxnSp>
        <p:nvCxnSpPr>
          <p:cNvPr id="99" name="Straight Arrow Connector 98"/>
          <p:cNvCxnSpPr>
            <a:stCxn id="31" idx="2"/>
            <a:endCxn id="97" idx="0"/>
          </p:cNvCxnSpPr>
          <p:nvPr/>
        </p:nvCxnSpPr>
        <p:spPr>
          <a:xfrm>
            <a:off x="8713666" y="3538351"/>
            <a:ext cx="1527156" cy="303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0254776" y="1902126"/>
            <a:ext cx="108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collusion-</a:t>
            </a:r>
          </a:p>
          <a:p>
            <a:r>
              <a:rPr lang="en-US" dirty="0" smtClean="0"/>
              <a:t>resistant</a:t>
            </a:r>
            <a:endParaRPr lang="en-US" dirty="0"/>
          </a:p>
        </p:txBody>
      </p:sp>
      <p:sp>
        <p:nvSpPr>
          <p:cNvPr id="102" name="Date Placeholder 10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5CC7-64A7-4967-9184-3ACF09AC0131}" type="datetime1">
              <a:rPr lang="en-US" smtClean="0"/>
              <a:t>9/15/2014</a:t>
            </a:fld>
            <a:endParaRPr lang="en-US"/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47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73058" y="4262933"/>
            <a:ext cx="8491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Quasi-</a:t>
            </a:r>
          </a:p>
          <a:p>
            <a:r>
              <a:rPr lang="en-US" dirty="0" smtClean="0"/>
              <a:t>Perfect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8982046" y="4378792"/>
            <a:ext cx="22136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Meritocracy Theorem</a:t>
            </a:r>
            <a:endParaRPr lang="en-US" dirty="0"/>
          </a:p>
        </p:txBody>
      </p:sp>
      <p:cxnSp>
        <p:nvCxnSpPr>
          <p:cNvPr id="78" name="Straight Arrow Connector 77"/>
          <p:cNvCxnSpPr>
            <a:stCxn id="42" idx="3"/>
            <a:endCxn id="77" idx="1"/>
          </p:cNvCxnSpPr>
          <p:nvPr/>
        </p:nvCxnSpPr>
        <p:spPr>
          <a:xfrm flipV="1">
            <a:off x="8622201" y="4563458"/>
            <a:ext cx="359845" cy="22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6" idx="2"/>
            <a:endCxn id="42" idx="0"/>
          </p:cNvCxnSpPr>
          <p:nvPr/>
        </p:nvCxnSpPr>
        <p:spPr>
          <a:xfrm>
            <a:off x="8143288" y="4063193"/>
            <a:ext cx="54342" cy="199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97" idx="2"/>
            <a:endCxn id="77" idx="0"/>
          </p:cNvCxnSpPr>
          <p:nvPr/>
        </p:nvCxnSpPr>
        <p:spPr>
          <a:xfrm flipH="1">
            <a:off x="10088888" y="4211598"/>
            <a:ext cx="151934" cy="167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93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focus is on Meritocracy box.</a:t>
            </a:r>
          </a:p>
          <a:p>
            <a:r>
              <a:rPr lang="en-US" dirty="0" smtClean="0"/>
              <a:t>Need definition of Side-Choosing Game.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Standard Example: Semantic Game Rules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53" y="2571750"/>
            <a:ext cx="8531067" cy="27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0163" y="1741868"/>
            <a:ext cx="169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fal</a:t>
            </a:r>
            <a:r>
              <a:rPr lang="en-US" dirty="0" smtClean="0"/>
              <a:t> = Opponent</a:t>
            </a:r>
          </a:p>
          <a:p>
            <a:r>
              <a:rPr lang="en-US" dirty="0" err="1" smtClean="0"/>
              <a:t>ver</a:t>
            </a:r>
            <a:r>
              <a:rPr lang="en-US" dirty="0" smtClean="0"/>
              <a:t> = Proponent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18F4-B17E-4534-95EC-AD3FE7E46337}" type="datetime1">
              <a:rPr lang="en-US" smtClean="0"/>
              <a:t>9/15/2014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</a:t>
            </a:r>
            <a:r>
              <a:rPr lang="en-US" dirty="0" smtClean="0"/>
              <a:t>want: an incentive compatible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Best player as determined by the motivated </a:t>
            </a:r>
            <a:r>
              <a:rPr lang="en-US" dirty="0" smtClean="0"/>
              <a:t>players. </a:t>
            </a:r>
            <a:r>
              <a:rPr lang="en-US" dirty="0" smtClean="0"/>
              <a:t>Not the best player as determined by some fixed benchmark or an often unknown  perfect solution.</a:t>
            </a:r>
          </a:p>
          <a:p>
            <a:r>
              <a:rPr lang="en-US" dirty="0" smtClean="0"/>
              <a:t>Players make choices about game positions (claims) and they have to defend those choices by winning a game.</a:t>
            </a:r>
          </a:p>
          <a:p>
            <a:r>
              <a:rPr lang="en-US" dirty="0" smtClean="0"/>
              <a:t>Want to find the best players that are most consistent in supporting their choices.</a:t>
            </a:r>
          </a:p>
          <a:p>
            <a:r>
              <a:rPr lang="en-US" dirty="0" smtClean="0"/>
              <a:t>We do this search in the presence of collusion: players who lie about their strength to artificially boost the consistency of another player.</a:t>
            </a:r>
          </a:p>
          <a:p>
            <a:r>
              <a:rPr lang="en-US" dirty="0" smtClean="0"/>
              <a:t>We guarantee that the best players will be top-ranked for any set of games.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8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Alt. Comb. Game: Perfect-Information Game in </a:t>
            </a:r>
            <a:r>
              <a:rPr lang="en-US" dirty="0"/>
              <a:t>E</a:t>
            </a:r>
            <a:r>
              <a:rPr lang="en-US" dirty="0" smtClean="0"/>
              <a:t>xtensive Form (from </a:t>
            </a:r>
            <a:r>
              <a:rPr lang="en-US" dirty="0" err="1" smtClean="0"/>
              <a:t>Shoham</a:t>
            </a:r>
            <a:r>
              <a:rPr lang="en-US" dirty="0" smtClean="0"/>
              <a:t> &amp; </a:t>
            </a:r>
            <a:r>
              <a:rPr lang="en-US" dirty="0" err="1" smtClean="0"/>
              <a:t>Leyton</a:t>
            </a:r>
            <a:r>
              <a:rPr lang="en-US" dirty="0" smtClean="0"/>
              <a:t>-Brown)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 finite perfect-information game in extensive form is a tuple G=(N,A,H,Z,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err="1" smtClean="0"/>
                  <a:t>u</a:t>
                </a:r>
                <a:r>
                  <a:rPr lang="en-US" dirty="0" smtClean="0"/>
                  <a:t>), where</a:t>
                </a:r>
              </a:p>
              <a:p>
                <a:pPr lvl="1"/>
                <a:r>
                  <a:rPr lang="en-US" dirty="0" smtClean="0"/>
                  <a:t>N is a set of n players;</a:t>
                </a:r>
              </a:p>
              <a:p>
                <a:pPr lvl="1"/>
                <a:r>
                  <a:rPr lang="en-US" dirty="0" smtClean="0"/>
                  <a:t>A is a set of actions;</a:t>
                </a:r>
              </a:p>
              <a:p>
                <a:pPr lvl="1"/>
                <a:r>
                  <a:rPr lang="en-US" dirty="0" smtClean="0"/>
                  <a:t>H is a set of non-terminal choice nodes;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H -&gt; 2</a:t>
                </a:r>
                <a:r>
                  <a:rPr lang="en-US" baseline="30000" dirty="0" smtClean="0"/>
                  <a:t>A</a:t>
                </a:r>
                <a:r>
                  <a:rPr lang="en-US" dirty="0" smtClean="0"/>
                  <a:t> is the action function, which assigns to each choice node a set of possible actions;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H -&gt; N is the player function, which assigns to each nonterminal node a player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in N who choses an action at that node;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H x A -&gt; 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 smtClean="0"/>
                  <a:t> Z is the successor function, which maps a choice node and an action to a new choice node or terminal node such that for all h1,h2 in H and a1,a2 in A,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(h1,a1)=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(h2,a2) then h1=h2 and a1=a2; and</a:t>
                </a:r>
              </a:p>
              <a:p>
                <a:pPr lvl="1"/>
                <a:r>
                  <a:rPr lang="en-US" dirty="0" smtClean="0"/>
                  <a:t>u=(u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,…,u</a:t>
                </a:r>
                <a:r>
                  <a:rPr lang="en-US" baseline="-25000" dirty="0" smtClean="0"/>
                  <a:t>n</a:t>
                </a:r>
                <a:r>
                  <a:rPr lang="en-US" dirty="0" smtClean="0"/>
                  <a:t>), where </a:t>
                </a:r>
                <a:r>
                  <a:rPr lang="en-US" dirty="0" err="1" smtClean="0"/>
                  <a:t>u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:Z</a:t>
                </a:r>
                <a:r>
                  <a:rPr lang="en-US" dirty="0" smtClean="0"/>
                  <a:t>-&gt;R is a real-valued utility function for player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on terminal nodes Z.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7E3A-275F-4626-AE0A-E6E08E7CD8B6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Side-Choosing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r>
              <a:rPr lang="en-US" dirty="0" smtClean="0"/>
              <a:t>Based on Combinatorial Games</a:t>
            </a:r>
          </a:p>
          <a:p>
            <a:r>
              <a:rPr lang="en-US" dirty="0" smtClean="0"/>
              <a:t>Side-Choosing Game = (Combinatorial Game, Agreement Map)</a:t>
            </a:r>
          </a:p>
          <a:p>
            <a:pPr lvl="1"/>
            <a:r>
              <a:rPr lang="en-US" dirty="0" smtClean="0"/>
              <a:t>side-choice followed by sequential game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210D-0701-459B-8DEB-2B6044C11B33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Side-Choosing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The result depends on how well the participants solve the computational problems coming from the claim/game.</a:t>
            </a:r>
          </a:p>
          <a:p>
            <a:r>
              <a:rPr lang="en-US" dirty="0" smtClean="0"/>
              <a:t>Low Overhead on Administrator: Prepare claim/game and check that the game rules are followed.</a:t>
            </a:r>
          </a:p>
          <a:p>
            <a:r>
              <a:rPr lang="en-US" dirty="0" smtClean="0"/>
              <a:t>Correct: The winners demonstrate their opponent’s lack of skills for current claim/game.</a:t>
            </a:r>
          </a:p>
          <a:p>
            <a:r>
              <a:rPr lang="en-US" dirty="0" smtClean="0"/>
              <a:t>Targeted Feedback: game plays give losers specific feedback.</a:t>
            </a:r>
          </a:p>
          <a:p>
            <a:r>
              <a:rPr lang="en-US" dirty="0" smtClean="0"/>
              <a:t>Participants interact through well-defined interfaces. Choosing side and following game protocol.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3909" y="365125"/>
            <a:ext cx="840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benefits: Objective, Low Overhead, Correct, Targeted Feedback, Well-Defined Interfaces.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4A93-980A-4968-AC87-73B3188814DA}" type="datetime1">
              <a:rPr lang="en-US" smtClean="0"/>
              <a:t>9/15/2014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1137138" y="438117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Prominent Example of a Side-Choosing Game</a:t>
            </a:r>
            <a:endParaRPr lang="en-US" dirty="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3888"/>
            <a:r>
              <a:rPr lang="en-US" dirty="0" smtClean="0">
                <a:ea typeface="Apple Symbols"/>
                <a:cs typeface="Apple Symbols"/>
              </a:rPr>
              <a:t>The semantic game for some logic, e.g., predicate logic, is a combinatorial game. The start position is a sentence φ interpreted in some structure A.</a:t>
            </a:r>
          </a:p>
          <a:p>
            <a:pPr marL="623888"/>
            <a:r>
              <a:rPr lang="en-US" dirty="0" smtClean="0">
                <a:ea typeface="Apple Symbols"/>
                <a:cs typeface="Apple Symbols"/>
              </a:rPr>
              <a:t>Turn it into a side-choosing game by selecting an agreement map. </a:t>
            </a:r>
          </a:p>
          <a:p>
            <a:pPr marL="623888"/>
            <a:endParaRPr lang="en-US" dirty="0" smtClean="0">
              <a:ea typeface="Apple Symbols"/>
              <a:cs typeface="Apple Symbol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0D87-385F-42F0-9A55-C03A1714C3B6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18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1"/>
          <p:cNvSpPr>
            <a:spLocks noGrp="1" noChangeArrowheads="1"/>
          </p:cNvSpPr>
          <p:nvPr>
            <p:ph type="title"/>
          </p:nvPr>
        </p:nvSpPr>
        <p:spPr>
          <a:xfrm>
            <a:off x="1703389" y="160338"/>
            <a:ext cx="8205787" cy="1714500"/>
          </a:xfrm>
        </p:spPr>
        <p:txBody>
          <a:bodyPr/>
          <a:lstStyle/>
          <a:p>
            <a:pPr eaLnBrk="1" hangingPunct="1"/>
            <a:r>
              <a:rPr lang="en-US" dirty="0" smtClean="0"/>
              <a:t>Toy Example: SCG Trace</a:t>
            </a:r>
          </a:p>
        </p:txBody>
      </p:sp>
      <p:sp>
        <p:nvSpPr>
          <p:cNvPr id="87044" name="Rectangle 2"/>
          <p:cNvSpPr>
            <a:spLocks/>
          </p:cNvSpPr>
          <p:nvPr/>
        </p:nvSpPr>
        <p:spPr bwMode="auto">
          <a:xfrm>
            <a:off x="1738313" y="2251075"/>
            <a:ext cx="7429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</a:t>
            </a:r>
            <a:r>
              <a:rPr lang="en-US" sz="2800" dirty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∀x ∈ [0,1]: ∃ y ∈ [0,1]:  x + y &gt; </a:t>
            </a:r>
            <a:r>
              <a:rPr lang="en-US" sz="2800" dirty="0" smtClean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1.5,</a:t>
            </a:r>
            <a:endParaRPr lang="en-US" sz="2800" dirty="0">
              <a:solidFill>
                <a:srgbClr val="000000"/>
              </a:solidFill>
              <a:ea typeface="Apple Symbols"/>
              <a:cs typeface="Apple Symbols"/>
              <a:sym typeface="Gill Sans"/>
            </a:endParaRPr>
          </a:p>
          <a:p>
            <a:pPr algn="ctr" eaLnBrk="1" hangingPunct="1"/>
            <a:endParaRPr lang="en-US" sz="3000" dirty="0">
              <a:solidFill>
                <a:srgbClr val="00000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87046" name="Rectangle 4"/>
          <p:cNvSpPr>
            <a:spLocks/>
          </p:cNvSpPr>
          <p:nvPr/>
        </p:nvSpPr>
        <p:spPr bwMode="auto">
          <a:xfrm>
            <a:off x="8891588" y="2201863"/>
            <a:ext cx="10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47" name="Rectangle 5"/>
          <p:cNvSpPr>
            <a:spLocks/>
          </p:cNvSpPr>
          <p:nvPr/>
        </p:nvSpPr>
        <p:spPr bwMode="auto">
          <a:xfrm>
            <a:off x="9517064" y="2200275"/>
            <a:ext cx="1301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48" name="Rectangle 7"/>
          <p:cNvSpPr>
            <a:spLocks/>
          </p:cNvSpPr>
          <p:nvPr/>
        </p:nvSpPr>
        <p:spPr bwMode="auto">
          <a:xfrm>
            <a:off x="2452688" y="3941763"/>
            <a:ext cx="4938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</a:t>
            </a:r>
            <a:r>
              <a:rPr lang="en-US" sz="2800" dirty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∃ y ∈ [0,1]:  1 + y &gt; </a:t>
            </a:r>
            <a:r>
              <a:rPr lang="en-US" sz="2800" dirty="0" smtClean="0">
                <a:solidFill>
                  <a:srgbClr val="000000"/>
                </a:solidFill>
                <a:ea typeface="Apple Symbols"/>
                <a:cs typeface="Apple Symbols"/>
                <a:sym typeface="Gill Sans"/>
              </a:rPr>
              <a:t>1.5,</a:t>
            </a:r>
            <a:endParaRPr lang="en-US" sz="2800" dirty="0">
              <a:solidFill>
                <a:srgbClr val="000000"/>
              </a:solidFill>
              <a:ea typeface="Apple Symbols"/>
              <a:cs typeface="Apple Symbols"/>
              <a:sym typeface="Gill Sans"/>
            </a:endParaRPr>
          </a:p>
        </p:txBody>
      </p:sp>
      <p:sp>
        <p:nvSpPr>
          <p:cNvPr id="87050" name="Rectangle 9"/>
          <p:cNvSpPr>
            <a:spLocks/>
          </p:cNvSpPr>
          <p:nvPr/>
        </p:nvSpPr>
        <p:spPr bwMode="auto">
          <a:xfrm>
            <a:off x="7471843" y="3916512"/>
            <a:ext cx="107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51" name="Rectangle 10"/>
          <p:cNvSpPr>
            <a:spLocks/>
          </p:cNvSpPr>
          <p:nvPr/>
        </p:nvSpPr>
        <p:spPr bwMode="auto">
          <a:xfrm>
            <a:off x="8096251" y="3914775"/>
            <a:ext cx="1301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52" name="Line 11"/>
          <p:cNvSpPr>
            <a:spLocks noChangeShapeType="1"/>
          </p:cNvSpPr>
          <p:nvPr/>
        </p:nvSpPr>
        <p:spPr bwMode="auto">
          <a:xfrm rot="10800000" flipH="1">
            <a:off x="5211763" y="2900363"/>
            <a:ext cx="0" cy="11096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705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9" y="2894014"/>
            <a:ext cx="2952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4" name="Rectangle 13"/>
          <p:cNvSpPr>
            <a:spLocks/>
          </p:cNvSpPr>
          <p:nvPr/>
        </p:nvSpPr>
        <p:spPr bwMode="auto">
          <a:xfrm>
            <a:off x="2443164" y="3157538"/>
            <a:ext cx="267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Provides 1 for x</a:t>
            </a:r>
          </a:p>
        </p:txBody>
      </p:sp>
      <p:sp>
        <p:nvSpPr>
          <p:cNvPr id="87055" name="Rectangle 14"/>
          <p:cNvSpPr>
            <a:spLocks/>
          </p:cNvSpPr>
          <p:nvPr/>
        </p:nvSpPr>
        <p:spPr bwMode="auto">
          <a:xfrm>
            <a:off x="2715920" y="5792144"/>
            <a:ext cx="3015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SCG</a:t>
            </a:r>
            <a:r>
              <a:rPr lang="en-US" sz="3000" dirty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( 1 + 1 &gt; </a:t>
            </a:r>
            <a:r>
              <a:rPr lang="en-US" sz="3000" dirty="0" smtClean="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1.5,</a:t>
            </a:r>
            <a:endParaRPr lang="en-US" sz="3000" dirty="0">
              <a:solidFill>
                <a:srgbClr val="00000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87057" name="Rectangle 16"/>
          <p:cNvSpPr>
            <a:spLocks/>
          </p:cNvSpPr>
          <p:nvPr/>
        </p:nvSpPr>
        <p:spPr bwMode="auto">
          <a:xfrm>
            <a:off x="6061076" y="5756276"/>
            <a:ext cx="10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,</a:t>
            </a:r>
          </a:p>
        </p:txBody>
      </p:sp>
      <p:sp>
        <p:nvSpPr>
          <p:cNvPr id="87058" name="Rectangle 17"/>
          <p:cNvSpPr>
            <a:spLocks/>
          </p:cNvSpPr>
          <p:nvPr/>
        </p:nvSpPr>
        <p:spPr bwMode="auto">
          <a:xfrm>
            <a:off x="6684964" y="5754689"/>
            <a:ext cx="1301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)</a:t>
            </a:r>
          </a:p>
        </p:txBody>
      </p:sp>
      <p:sp>
        <p:nvSpPr>
          <p:cNvPr id="87059" name="Line 18"/>
          <p:cNvSpPr>
            <a:spLocks noChangeShapeType="1"/>
          </p:cNvSpPr>
          <p:nvPr/>
        </p:nvSpPr>
        <p:spPr bwMode="auto">
          <a:xfrm rot="10800000" flipH="1">
            <a:off x="5211763" y="4456114"/>
            <a:ext cx="0" cy="12334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60" name="Rectangle 19"/>
          <p:cNvSpPr>
            <a:spLocks/>
          </p:cNvSpPr>
          <p:nvPr/>
        </p:nvSpPr>
        <p:spPr bwMode="auto">
          <a:xfrm>
            <a:off x="2360614" y="4719638"/>
            <a:ext cx="28400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Provides 1 for y</a:t>
            </a:r>
          </a:p>
        </p:txBody>
      </p:sp>
      <p:sp>
        <p:nvSpPr>
          <p:cNvPr id="87061" name="Rectangle 20"/>
          <p:cNvSpPr>
            <a:spLocks/>
          </p:cNvSpPr>
          <p:nvPr/>
        </p:nvSpPr>
        <p:spPr bwMode="auto">
          <a:xfrm>
            <a:off x="7234239" y="5778501"/>
            <a:ext cx="85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Wins</a:t>
            </a:r>
          </a:p>
        </p:txBody>
      </p:sp>
      <p:pic>
        <p:nvPicPr>
          <p:cNvPr id="8706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170238"/>
            <a:ext cx="20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4840288"/>
            <a:ext cx="2047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1" y="4625975"/>
            <a:ext cx="2587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1" y="2062164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9" y="2339975"/>
            <a:ext cx="204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1" y="3732214"/>
            <a:ext cx="2968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9" y="4010025"/>
            <a:ext cx="206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9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4" y="5608639"/>
            <a:ext cx="2952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84863"/>
            <a:ext cx="20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1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07" y="2276475"/>
            <a:ext cx="2047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2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6" y="2062164"/>
            <a:ext cx="2587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3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31" y="3965066"/>
            <a:ext cx="2063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3751264"/>
            <a:ext cx="25876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5832021"/>
            <a:ext cx="20478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6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6" y="5608639"/>
            <a:ext cx="25876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7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5884864"/>
            <a:ext cx="25876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78" name="Rectangle 37"/>
          <p:cNvSpPr>
            <a:spLocks/>
          </p:cNvSpPr>
          <p:nvPr/>
        </p:nvSpPr>
        <p:spPr bwMode="auto">
          <a:xfrm>
            <a:off x="5326064" y="3152776"/>
            <a:ext cx="396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Weakening (too much!)</a:t>
            </a:r>
          </a:p>
        </p:txBody>
      </p:sp>
      <p:sp>
        <p:nvSpPr>
          <p:cNvPr id="87079" name="Rectangle 38"/>
          <p:cNvSpPr>
            <a:spLocks/>
          </p:cNvSpPr>
          <p:nvPr/>
        </p:nvSpPr>
        <p:spPr bwMode="auto">
          <a:xfrm>
            <a:off x="5324476" y="4748214"/>
            <a:ext cx="2390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000000"/>
                </a:solidFill>
                <a:ea typeface="Gill Sans"/>
                <a:cs typeface="Gill Sans"/>
                <a:sym typeface="Gill Sans"/>
              </a:rPr>
              <a:t>Strengthening</a:t>
            </a:r>
          </a:p>
        </p:txBody>
      </p:sp>
      <p:pic>
        <p:nvPicPr>
          <p:cNvPr id="41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08" y="850900"/>
            <a:ext cx="2587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98707" y="781051"/>
            <a:ext cx="1179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Proponent</a:t>
            </a:r>
          </a:p>
          <a:p>
            <a:r>
              <a:rPr lang="en-US" dirty="0" smtClean="0"/>
              <a:t>Opponent</a:t>
            </a:r>
            <a:endParaRPr lang="en-US" dirty="0"/>
          </a:p>
        </p:txBody>
      </p:sp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7" y="1117600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415099" y="4314825"/>
            <a:ext cx="33752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SCG = Side-Choosing Game</a:t>
            </a:r>
          </a:p>
          <a:p>
            <a:r>
              <a:rPr lang="en-US" dirty="0" smtClean="0"/>
              <a:t>SCG = Scientific Community Game</a:t>
            </a:r>
          </a:p>
          <a:p>
            <a:r>
              <a:rPr lang="en-US" dirty="0" smtClean="0"/>
              <a:t>SCG = </a:t>
            </a:r>
            <a:r>
              <a:rPr lang="en-US" dirty="0" err="1" smtClean="0"/>
              <a:t>Specker</a:t>
            </a:r>
            <a:r>
              <a:rPr lang="en-US" dirty="0" smtClean="0"/>
              <a:t> Challenge Game</a:t>
            </a:r>
          </a:p>
          <a:p>
            <a:r>
              <a:rPr lang="en-US" dirty="0" smtClean="0"/>
              <a:t>SCG = </a:t>
            </a:r>
            <a:r>
              <a:rPr lang="en-US" dirty="0" err="1" smtClean="0"/>
              <a:t>SemantiC</a:t>
            </a:r>
            <a:r>
              <a:rPr lang="en-US" dirty="0" smtClean="0"/>
              <a:t> Game</a:t>
            </a:r>
          </a:p>
          <a:p>
            <a:r>
              <a:rPr lang="en-US" dirty="0" smtClean="0"/>
              <a:t>all </a:t>
            </a:r>
            <a:r>
              <a:rPr lang="en-US" dirty="0" smtClean="0"/>
              <a:t>are meaningful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E1FE-E961-4B66-8E15-63C5BAFBEE99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758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 Barriers/Important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Widen: Semantic Games </a:t>
            </a:r>
            <a:r>
              <a:rPr lang="en-US" dirty="0"/>
              <a:t>– </a:t>
            </a:r>
            <a:r>
              <a:rPr lang="en-US" dirty="0" smtClean="0"/>
              <a:t>Combinatorial Games: Generalize</a:t>
            </a:r>
          </a:p>
          <a:p>
            <a:pPr lvl="1"/>
            <a:r>
              <a:rPr lang="en-US" dirty="0" smtClean="0"/>
              <a:t>Key to side-choosing game definition</a:t>
            </a:r>
          </a:p>
          <a:p>
            <a:pPr lvl="1"/>
            <a:r>
              <a:rPr lang="en-US" dirty="0" smtClean="0"/>
              <a:t>Simplifies Meritocracy Theory for Side-Choosing Games</a:t>
            </a:r>
          </a:p>
          <a:p>
            <a:r>
              <a:rPr lang="en-US" dirty="0" smtClean="0"/>
              <a:t>Minimum Recording: Side-Choosing Game Plays – SCG-Tables: Specialize without information loss</a:t>
            </a:r>
          </a:p>
          <a:p>
            <a:pPr lvl="1"/>
            <a:r>
              <a:rPr lang="en-US" dirty="0" smtClean="0"/>
              <a:t>based on relational table </a:t>
            </a:r>
            <a:r>
              <a:rPr lang="en-US" dirty="0" smtClean="0"/>
              <a:t>manipulations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116C-102C-47B6-9115-76DB5BC2431D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Side-Choosing Game Result?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Combinatorial Game G</a:t>
            </a:r>
          </a:p>
          <a:p>
            <a:pPr lvl="1"/>
            <a:r>
              <a:rPr lang="en-US" dirty="0" smtClean="0"/>
              <a:t>Not known whether there is a winning strategy</a:t>
            </a:r>
          </a:p>
          <a:p>
            <a:pPr lvl="1"/>
            <a:r>
              <a:rPr lang="en-US" dirty="0" smtClean="0"/>
              <a:t>outcome: Proponent/Winner</a:t>
            </a:r>
          </a:p>
          <a:p>
            <a:r>
              <a:rPr lang="en-US" dirty="0" smtClean="0"/>
              <a:t>Side-Choice (P (Proponent) or O (Opponent))</a:t>
            </a:r>
          </a:p>
          <a:p>
            <a:r>
              <a:rPr lang="en-US" dirty="0" smtClean="0"/>
              <a:t>abbreviated: </a:t>
            </a:r>
            <a:r>
              <a:rPr lang="en-US" dirty="0" smtClean="0">
                <a:solidFill>
                  <a:srgbClr val="FF0000"/>
                </a:solidFill>
              </a:rPr>
              <a:t>Side-Choice Result x Combinatorial Game Result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2554857" y="4322763"/>
          <a:ext cx="41219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994"/>
                <a:gridCol w="2060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(Proponent)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Winner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8153400" y="1566833"/>
          <a:ext cx="34836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818"/>
                <a:gridCol w="174181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Sx</a:t>
                      </a:r>
                      <a:r>
                        <a:rPr lang="en-US" dirty="0" smtClean="0"/>
                        <a:t> (Side(x))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S!x</a:t>
                      </a:r>
                      <a:r>
                        <a:rPr lang="en-US" dirty="0" smtClean="0"/>
                        <a:t> (Side(!x))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54426" y="5215095"/>
            <a:ext cx="215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P against one O!</a:t>
            </a:r>
            <a:endParaRPr lang="en-US" dirty="0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12" name="Pentagon 11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4" name="Chevron 13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5" name="Chevron 14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A8D7-34DE-4EFE-B1D6-26740264B43C}" type="datetime1">
              <a:rPr lang="en-US" smtClean="0"/>
              <a:t>9/15/2014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Side-Choosing Games, Overview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Motivated by semantic games. Sentence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b="0" dirty="0" smtClean="0"/>
                  <a:t> for structure A maps to game G((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b="0" dirty="0" smtClean="0"/>
                  <a:t>,A), proponent, opponent).</a:t>
                </a:r>
              </a:p>
              <a:p>
                <a:r>
                  <a:rPr lang="en-US" dirty="0" smtClean="0"/>
                  <a:t>Replace semantic game by combinatorial game without draw to abstract from logical formalism behind semantic games. Generalize to simplify meritocracy theory (application of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Polya’s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Inventor’s Paradox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/>
                  <a:t>A side-choosing game is a combinatorial game with predictive information but </a:t>
                </a:r>
                <a:r>
                  <a:rPr lang="en-US" dirty="0" smtClean="0"/>
                  <a:t>it is </a:t>
                </a:r>
                <a:r>
                  <a:rPr lang="en-US" dirty="0"/>
                  <a:t>not necessarily again a combinatorial game (</a:t>
                </a:r>
                <a:r>
                  <a:rPr lang="en-US" dirty="0" smtClean="0"/>
                  <a:t>randomness maybe in side-choosing game).</a:t>
                </a:r>
                <a:endParaRPr lang="en-US" dirty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3D27-98BD-4BED-824E-5BA61C2C2D0B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3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Design-time decision </a:t>
            </a:r>
            <a:r>
              <a:rPr lang="en-US" dirty="0" smtClean="0"/>
              <a:t>for Proponent/Opponent. This is the design time for the winning strategy.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Run-time decision </a:t>
            </a:r>
            <a:r>
              <a:rPr lang="en-US" dirty="0" smtClean="0"/>
              <a:t>for Proponent/Opponent. This is the decision used when the defense game executes and might involve forcing at most one participant.</a:t>
            </a:r>
          </a:p>
          <a:p>
            <a:r>
              <a:rPr lang="en-US" dirty="0" smtClean="0"/>
              <a:t>Side-choosing game consists of two parts</a:t>
            </a:r>
          </a:p>
          <a:p>
            <a:pPr lvl="1"/>
            <a:r>
              <a:rPr lang="en-US" dirty="0" smtClean="0"/>
              <a:t>simultaneous design-time decision</a:t>
            </a:r>
          </a:p>
          <a:p>
            <a:pPr lvl="1"/>
            <a:r>
              <a:rPr lang="en-US" dirty="0" smtClean="0"/>
              <a:t>run-time decision (imposed from outside) followed by sequential games defending run-time decision.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66D9-A37A-417F-9612-EF699A114F7C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5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agreement function maps two players </a:t>
            </a:r>
            <a:r>
              <a:rPr lang="en-US" dirty="0" err="1" smtClean="0"/>
              <a:t>x,y</a:t>
            </a:r>
            <a:r>
              <a:rPr lang="en-US" dirty="0" smtClean="0"/>
              <a:t> with </a:t>
            </a:r>
            <a:r>
              <a:rPr lang="en-US" dirty="0"/>
              <a:t>their design-time side choices </a:t>
            </a:r>
            <a:r>
              <a:rPr lang="en-US" dirty="0" smtClean="0"/>
              <a:t>dx=</a:t>
            </a:r>
            <a:r>
              <a:rPr lang="en-US" dirty="0" err="1" smtClean="0"/>
              <a:t>dy</a:t>
            </a:r>
            <a:r>
              <a:rPr lang="en-US" dirty="0" smtClean="0"/>
              <a:t> for combinatorial game G into </a:t>
            </a:r>
            <a:r>
              <a:rPr lang="en-US" dirty="0"/>
              <a:t>a set of </a:t>
            </a:r>
            <a:r>
              <a:rPr lang="en-US" dirty="0" smtClean="0"/>
              <a:t>plays between </a:t>
            </a:r>
            <a:r>
              <a:rPr lang="en-US" dirty="0"/>
              <a:t>the two players with run-time side </a:t>
            </a:r>
            <a:r>
              <a:rPr lang="en-US" dirty="0" smtClean="0"/>
              <a:t>choices </a:t>
            </a:r>
            <a:r>
              <a:rPr lang="en-US" dirty="0" err="1" smtClean="0"/>
              <a:t>rx</a:t>
            </a:r>
            <a:r>
              <a:rPr lang="en-US" dirty="0" smtClean="0"/>
              <a:t>, </a:t>
            </a:r>
            <a:r>
              <a:rPr lang="en-US" dirty="0" err="1" smtClean="0"/>
              <a:t>ry</a:t>
            </a:r>
            <a:r>
              <a:rPr lang="en-US" dirty="0" smtClean="0"/>
              <a:t> such that at most one player is forced.</a:t>
            </a:r>
          </a:p>
          <a:p>
            <a:r>
              <a:rPr lang="en-US" dirty="0"/>
              <a:t>We choose the following agreement </a:t>
            </a:r>
            <a:r>
              <a:rPr lang="en-US" dirty="0" smtClean="0"/>
              <a:t>function CAG (Competitive </a:t>
            </a:r>
            <a:r>
              <a:rPr lang="en-US" dirty="0"/>
              <a:t>A</a:t>
            </a:r>
            <a:r>
              <a:rPr lang="en-US" dirty="0" smtClean="0"/>
              <a:t>greement </a:t>
            </a:r>
            <a:r>
              <a:rPr lang="en-US" dirty="0"/>
              <a:t>G</a:t>
            </a:r>
            <a:r>
              <a:rPr lang="en-US" dirty="0" smtClean="0"/>
              <a:t>ame):</a:t>
            </a:r>
          </a:p>
          <a:p>
            <a:pPr lvl="1"/>
            <a:r>
              <a:rPr lang="en-US" dirty="0" smtClean="0"/>
              <a:t>Randomly choose z, one of the players </a:t>
            </a:r>
            <a:r>
              <a:rPr lang="en-US" dirty="0" err="1" smtClean="0"/>
              <a:t>x,y</a:t>
            </a:r>
            <a:r>
              <a:rPr lang="en-US" dirty="0" smtClean="0"/>
              <a:t> and force </a:t>
            </a:r>
            <a:r>
              <a:rPr lang="en-US" dirty="0"/>
              <a:t>z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Play </a:t>
            </a:r>
            <a:r>
              <a:rPr lang="en-US" dirty="0" smtClean="0">
                <a:ea typeface="Apple Symbols"/>
                <a:cs typeface="Apple Symbols"/>
              </a:rPr>
              <a:t>SCG(G,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 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,  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lvl="2"/>
            <a:r>
              <a:rPr lang="en-US" dirty="0" smtClean="0"/>
              <a:t>Play 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</a:t>
            </a:r>
            <a:r>
              <a:rPr lang="en-US" dirty="0" smtClean="0">
                <a:ea typeface="Apple Symbols"/>
                <a:cs typeface="Apple Symbols"/>
              </a:rPr>
              <a:t>!z,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,!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smtClean="0">
                <a:ea typeface="Apple Symbols"/>
                <a:cs typeface="Apple Symbols"/>
              </a:rPr>
              <a:t>!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Play </a:t>
            </a:r>
            <a:r>
              <a:rPr lang="en-US" dirty="0" smtClean="0"/>
              <a:t>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</a:t>
            </a:r>
            <a:r>
              <a:rPr lang="en-US" dirty="0" smtClean="0">
                <a:ea typeface="Apple Symbols"/>
                <a:cs typeface="Apple Symbols"/>
              </a:rPr>
              <a:t>z,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 is a game between x and y, where z is forced. If x is forced then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=!dx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=dy. If y is forced then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=!dy. The claim is: in the start position of G the player in the P role (d*=P) has a winning strategy.</a:t>
            </a:r>
          </a:p>
          <a:p>
            <a:pPr marL="228600" lvl="1">
              <a:spcBef>
                <a:spcPts val="1000"/>
              </a:spcBef>
            </a:pPr>
            <a:r>
              <a:rPr lang="en-US" dirty="0" err="1" smtClean="0"/>
              <a:t>dx,dy,rx,ry</a:t>
            </a:r>
            <a:r>
              <a:rPr lang="en-US" dirty="0" smtClean="0"/>
              <a:t> have values in {P,O}. z has values in {</a:t>
            </a:r>
            <a:r>
              <a:rPr lang="en-US" dirty="0" err="1" smtClean="0"/>
              <a:t>x,y</a:t>
            </a:r>
            <a:r>
              <a:rPr lang="en-US" dirty="0" smtClean="0"/>
              <a:t>}. !z =x if z=y. !z = y if z=x. !P=O, !O=P.</a:t>
            </a:r>
            <a:endParaRPr lang="en-US" dirty="0"/>
          </a:p>
          <a:p>
            <a:pPr marL="0" lvl="1" indent="0">
              <a:spcBef>
                <a:spcPts val="100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FAE8-9E8B-4BE8-97C2-F080BCE476D6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Contributions: Side-Choosing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Side-choosing Games provide a useful foundation to organize computational problem solving communities.</a:t>
            </a:r>
          </a:p>
          <a:p>
            <a:r>
              <a:rPr lang="en-US" dirty="0" smtClean="0"/>
              <a:t>We introduce an elegant ranking theory, based on Social Choice ideas, for side-choosing games which is based on collusion-resistance and which guarantees to find the most meritorious players as determined by the motivated community (and not by some fixed benchmark or an often unknown perfect solution). </a:t>
            </a:r>
          </a:p>
          <a:p>
            <a:pPr lvl="1"/>
            <a:r>
              <a:rPr lang="en-US" dirty="0" smtClean="0"/>
              <a:t>We have a guaranteed fair peer evaluation which works for any set of side-choosing games (not just full round-robin tournaments).</a:t>
            </a:r>
          </a:p>
          <a:p>
            <a:pPr lvl="1"/>
            <a:r>
              <a:rPr lang="en-US" dirty="0" smtClean="0"/>
              <a:t>The ranking theory is based on a representation theorem which shows that any ranking function satisfying three axioms must have an efficiently checkable property.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2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CAG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some claims it is a disadvantage to have to move first because you give away a “secret” (e.g., the chess example Mate-in-2). Therefore, we choose the forced player randomly to balance the potential disadvantage.</a:t>
            </a:r>
          </a:p>
          <a:p>
            <a:r>
              <a:rPr lang="en-US" dirty="0" smtClean="0"/>
              <a:t>We play two games to give each player a chance to test the other.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036E-C2A1-4DD9-97DB-32FCB472A481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for CAG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CAG-1/2 only plays one game choosing the forced player randomly.</a:t>
            </a:r>
          </a:p>
          <a:p>
            <a:r>
              <a:rPr lang="en-US" dirty="0"/>
              <a:t>We choose the following agreement function </a:t>
            </a:r>
            <a:r>
              <a:rPr lang="en-US" dirty="0" smtClean="0"/>
              <a:t>CAG-1/2 </a:t>
            </a:r>
            <a:r>
              <a:rPr lang="en-US" dirty="0"/>
              <a:t>(Competitive Agreement </a:t>
            </a:r>
            <a:r>
              <a:rPr lang="en-US" dirty="0" smtClean="0"/>
              <a:t>Game 1/2):</a:t>
            </a:r>
            <a:endParaRPr lang="en-US" dirty="0"/>
          </a:p>
          <a:p>
            <a:pPr lvl="1"/>
            <a:r>
              <a:rPr lang="en-US" dirty="0"/>
              <a:t>Randomly choose </a:t>
            </a:r>
            <a:r>
              <a:rPr lang="en-US" dirty="0" smtClean="0"/>
              <a:t>one </a:t>
            </a:r>
            <a:r>
              <a:rPr lang="en-US" dirty="0"/>
              <a:t>of the players </a:t>
            </a:r>
            <a:r>
              <a:rPr lang="en-US" dirty="0" err="1"/>
              <a:t>x,y</a:t>
            </a:r>
            <a:r>
              <a:rPr lang="en-US" dirty="0"/>
              <a:t> and force </a:t>
            </a:r>
            <a:r>
              <a:rPr lang="en-US" dirty="0" smtClean="0"/>
              <a:t>it. </a:t>
            </a:r>
            <a:endParaRPr lang="en-US" dirty="0"/>
          </a:p>
          <a:p>
            <a:pPr lvl="2"/>
            <a:r>
              <a:rPr lang="en-US" dirty="0"/>
              <a:t>Play </a:t>
            </a:r>
            <a:r>
              <a:rPr lang="en-US" dirty="0" smtClean="0">
                <a:ea typeface="Apple Symbols"/>
                <a:cs typeface="Apple Symbols"/>
              </a:rPr>
              <a:t>SCG(G,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Play </a:t>
            </a:r>
            <a:r>
              <a:rPr lang="en-US" dirty="0" smtClean="0"/>
              <a:t>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y, </a:t>
            </a:r>
            <a:r>
              <a:rPr lang="en-US" dirty="0" smtClean="0">
                <a:ea typeface="Apple Symbols"/>
                <a:cs typeface="Apple Symbols"/>
              </a:rPr>
              <a:t>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) is a game between x and </a:t>
            </a:r>
            <a:r>
              <a:rPr lang="en-US" dirty="0" smtClean="0">
                <a:ea typeface="Apple Symbols"/>
                <a:cs typeface="Apple Symbols"/>
              </a:rPr>
              <a:t>y. If </a:t>
            </a:r>
            <a:r>
              <a:rPr lang="en-US" dirty="0" err="1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=!dx and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=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 then x is forced. </a:t>
            </a:r>
            <a:r>
              <a:rPr lang="en-US" dirty="0">
                <a:ea typeface="Apple Symbols"/>
                <a:cs typeface="Apple Symbols"/>
              </a:rPr>
              <a:t>If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=dx </a:t>
            </a:r>
            <a:r>
              <a:rPr lang="en-US" dirty="0">
                <a:ea typeface="Apple Symbols"/>
                <a:cs typeface="Apple Symbols"/>
              </a:rPr>
              <a:t>and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=!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 then y is forced.</a:t>
            </a:r>
            <a:endParaRPr lang="en-US" dirty="0">
              <a:ea typeface="Apple Symbols"/>
              <a:cs typeface="Apple Symbols"/>
            </a:endParaRPr>
          </a:p>
          <a:p>
            <a:endParaRPr lang="en-US" dirty="0">
              <a:ea typeface="Apple Symbols"/>
              <a:cs typeface="Apple Symbols"/>
            </a:endParaRP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C474-87C9-4F19-BB99-0E61578D55B0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</a:t>
            </a:r>
            <a:r>
              <a:rPr lang="en-US" dirty="0" smtClean="0">
                <a:solidFill>
                  <a:srgbClr val="FF0000"/>
                </a:solidFill>
              </a:rPr>
              <a:t>Side-Choosing Game (G,AM) </a:t>
            </a:r>
            <a:r>
              <a:rPr lang="en-US" dirty="0" smtClean="0"/>
              <a:t>for a Combinatorial Game G and an Agreement Map AM?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(G,AM) is played by x and 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Choose a design-time side: P or O: dx, </a:t>
            </a:r>
            <a:r>
              <a:rPr lang="en-US" dirty="0" err="1" smtClean="0"/>
              <a:t>dy</a:t>
            </a:r>
            <a:r>
              <a:rPr lang="en-US" dirty="0" smtClean="0"/>
              <a:t> for G. P means: The start position of G is a winning position for player in P role. O means: The start position is not a winning position for player in P role.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dx!=</a:t>
            </a:r>
            <a:r>
              <a:rPr lang="en-US" dirty="0" err="1" smtClean="0"/>
              <a:t>dy</a:t>
            </a:r>
            <a:r>
              <a:rPr lang="en-US" dirty="0" smtClean="0"/>
              <a:t>: play game </a:t>
            </a:r>
            <a:r>
              <a:rPr lang="en-US" dirty="0" smtClean="0">
                <a:ea typeface="Apple Symbols"/>
                <a:cs typeface="Apple Symbols"/>
              </a:rPr>
              <a:t>SCG(G,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dx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>
                <a:ea typeface="Apple Symbols"/>
                <a:cs typeface="Apple Symbols"/>
              </a:rPr>
              <a:t>d</a:t>
            </a:r>
            <a:r>
              <a:rPr lang="en-US" dirty="0" smtClean="0">
                <a:ea typeface="Apple Symbols"/>
                <a:cs typeface="Apple Symbols"/>
              </a:rPr>
              <a:t>x, </a:t>
            </a:r>
            <a:r>
              <a:rPr lang="en-US" dirty="0" err="1">
                <a:ea typeface="Apple Symbols"/>
                <a:cs typeface="Apple Symbols"/>
              </a:rPr>
              <a:t>d</a:t>
            </a:r>
            <a:r>
              <a:rPr lang="en-US" dirty="0" err="1" smtClean="0">
                <a:ea typeface="Apple Symbols"/>
                <a:cs typeface="Apple Symbols"/>
              </a:rPr>
              <a:t>y</a:t>
            </a:r>
            <a:r>
              <a:rPr lang="en-US" dirty="0" smtClean="0">
                <a:ea typeface="Apple Symbols"/>
                <a:cs typeface="Apple Symbols"/>
              </a:rPr>
              <a:t>)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Else: Use agreement map AM to determine games to be played. Each game is of the form SCG</a:t>
            </a:r>
            <a:r>
              <a:rPr lang="en-US" dirty="0" smtClean="0">
                <a:ea typeface="Apple Symbols"/>
                <a:cs typeface="Apple Symbols"/>
              </a:rPr>
              <a:t>(G, </a:t>
            </a:r>
            <a:r>
              <a:rPr lang="en-US" dirty="0">
                <a:ea typeface="Apple Symbols"/>
                <a:cs typeface="Apple Symbols"/>
              </a:rPr>
              <a:t>x, </a:t>
            </a:r>
            <a:r>
              <a:rPr lang="en-US" dirty="0" smtClean="0">
                <a:ea typeface="Apple Symbols"/>
                <a:cs typeface="Apple Symbols"/>
              </a:rPr>
              <a:t>y, dx, </a:t>
            </a:r>
            <a:r>
              <a:rPr lang="en-US" dirty="0" err="1" smtClean="0">
                <a:ea typeface="Apple Symbols"/>
                <a:cs typeface="Apple Symbols"/>
              </a:rPr>
              <a:t>dy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>
                <a:ea typeface="Apple Symbols"/>
                <a:cs typeface="Apple Symbols"/>
              </a:rPr>
              <a:t>, </a:t>
            </a:r>
            <a:r>
              <a:rPr lang="en-US" dirty="0" err="1">
                <a:ea typeface="Apple Symbols"/>
                <a:cs typeface="Apple Symbols"/>
              </a:rPr>
              <a:t>ry</a:t>
            </a:r>
            <a:r>
              <a:rPr lang="en-US" dirty="0">
                <a:ea typeface="Apple Symbols"/>
                <a:cs typeface="Apple Symbols"/>
              </a:rPr>
              <a:t>) </a:t>
            </a:r>
            <a:r>
              <a:rPr lang="en-US" dirty="0" smtClean="0">
                <a:ea typeface="Apple Symbols"/>
                <a:cs typeface="Apple Symbols"/>
              </a:rPr>
              <a:t>for run-time side-choices </a:t>
            </a:r>
            <a:r>
              <a:rPr lang="en-US" dirty="0" err="1" smtClean="0">
                <a:ea typeface="Apple Symbols"/>
                <a:cs typeface="Apple Symbols"/>
              </a:rPr>
              <a:t>rx</a:t>
            </a:r>
            <a:r>
              <a:rPr lang="en-US" dirty="0" smtClean="0">
                <a:ea typeface="Apple Symbols"/>
                <a:cs typeface="Apple Symbols"/>
              </a:rPr>
              <a:t>, </a:t>
            </a:r>
            <a:r>
              <a:rPr lang="en-US" dirty="0" err="1" smtClean="0">
                <a:ea typeface="Apple Symbols"/>
                <a:cs typeface="Apple Symbols"/>
              </a:rPr>
              <a:t>ry</a:t>
            </a:r>
            <a:r>
              <a:rPr lang="en-US" dirty="0" smtClean="0">
                <a:ea typeface="Apple Symbols"/>
                <a:cs typeface="Apple Symbols"/>
              </a:rPr>
              <a:t> determined by the agreement map AM.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Each game result is recorded as a triple: W,L,F.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AB57-C82E-4ABC-B4C8-92E83FC577CB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Combinatorial to Side-Choosing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CG =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ombinatorial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ame, no notion of proponent, opponent.</a:t>
            </a:r>
          </a:p>
          <a:p>
            <a:r>
              <a:rPr lang="en-US" dirty="0"/>
              <a:t>SCG =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ide-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hoosing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ame</a:t>
            </a:r>
            <a:r>
              <a:rPr lang="en-US" dirty="0"/>
              <a:t>, notion of proponent/opponent at design-time and run-time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design-time proponent/opponent (choice by players)</a:t>
            </a:r>
          </a:p>
          <a:p>
            <a:pPr lvl="2"/>
            <a:r>
              <a:rPr lang="en-US" dirty="0" smtClean="0"/>
              <a:t>Proponent claims: start </a:t>
            </a:r>
            <a:r>
              <a:rPr lang="en-US" dirty="0"/>
              <a:t>position of CG G is winning position for player who is run-time proponent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run-time proponent/opponent (influenced from outside, AM)</a:t>
            </a:r>
          </a:p>
          <a:p>
            <a:r>
              <a:rPr lang="en-US" dirty="0" smtClean="0"/>
              <a:t>result (W,L,F). W,L,F have </a:t>
            </a:r>
            <a:r>
              <a:rPr lang="en-US" dirty="0"/>
              <a:t>values in {</a:t>
            </a:r>
            <a:r>
              <a:rPr lang="en-US" dirty="0" err="1"/>
              <a:t>x,y</a:t>
            </a:r>
            <a:r>
              <a:rPr lang="en-US" dirty="0"/>
              <a:t>}. </a:t>
            </a:r>
            <a:endParaRPr lang="en-US" dirty="0" smtClean="0"/>
          </a:p>
          <a:p>
            <a:r>
              <a:rPr lang="en-US" dirty="0" smtClean="0"/>
              <a:t>A side-choosing game is a combinatorial game with predictive information but is not necessarily again a combinatorial game (randomness in AM).</a:t>
            </a:r>
          </a:p>
          <a:p>
            <a:r>
              <a:rPr lang="en-US" dirty="0" smtClean="0"/>
              <a:t>A side-choosing game is a generalization of a semantic game. Semantic games also use the notion of proponent/opponent but are tied to a logical formalism which is irrelevant for studying meritocracy management in side-choosing games.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B518-4FE9-4570-A6D8-902527345351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a Side-Choosing Game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game that produces an SCG-Row in an SCG-table. First move is simultaneous: choose a side: Proponent (P) or Opponent (O).</a:t>
            </a:r>
          </a:p>
          <a:p>
            <a:r>
              <a:rPr lang="en-US" dirty="0" smtClean="0"/>
              <a:t>What is a row in an SCG-table?</a:t>
            </a:r>
          </a:p>
          <a:p>
            <a:pPr lvl="1"/>
            <a:r>
              <a:rPr lang="en-US" dirty="0" smtClean="0"/>
              <a:t>Presents one game result between two distinct participants x and </a:t>
            </a:r>
            <a:r>
              <a:rPr lang="en-US" dirty="0"/>
              <a:t>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Columns are: </a:t>
            </a:r>
            <a:r>
              <a:rPr lang="en-US" b="1" dirty="0" smtClean="0"/>
              <a:t>W,L,F</a:t>
            </a:r>
            <a:r>
              <a:rPr lang="en-US" dirty="0" smtClean="0"/>
              <a:t> (for </a:t>
            </a:r>
            <a:r>
              <a:rPr lang="en-US" b="1" dirty="0" smtClean="0"/>
              <a:t>W</a:t>
            </a:r>
            <a:r>
              <a:rPr lang="en-US" dirty="0" smtClean="0"/>
              <a:t>inner, </a:t>
            </a:r>
            <a:r>
              <a:rPr lang="en-US" b="1" dirty="0" smtClean="0"/>
              <a:t>L</a:t>
            </a:r>
            <a:r>
              <a:rPr lang="en-US" dirty="0" smtClean="0"/>
              <a:t>oser, </a:t>
            </a:r>
            <a:r>
              <a:rPr lang="en-US" b="1" dirty="0" smtClean="0"/>
              <a:t>F</a:t>
            </a:r>
            <a:r>
              <a:rPr lang="en-US" dirty="0" smtClean="0"/>
              <a:t>orced)  (SCG-Table Rule 0).</a:t>
            </a:r>
          </a:p>
          <a:p>
            <a:pPr lvl="1"/>
            <a:r>
              <a:rPr lang="en-US" b="1" dirty="0" smtClean="0"/>
              <a:t>W</a:t>
            </a:r>
            <a:r>
              <a:rPr lang="en-US" dirty="0" smtClean="0"/>
              <a:t>,</a:t>
            </a:r>
            <a:r>
              <a:rPr lang="en-US" b="1" dirty="0" smtClean="0"/>
              <a:t>L</a:t>
            </a:r>
            <a:r>
              <a:rPr lang="en-US" dirty="0" smtClean="0"/>
              <a:t> contain either x or y. </a:t>
            </a:r>
            <a:r>
              <a:rPr lang="en-US" b="1" dirty="0" smtClean="0"/>
              <a:t>W</a:t>
            </a:r>
            <a:r>
              <a:rPr lang="en-US" dirty="0" smtClean="0"/>
              <a:t>≠</a:t>
            </a:r>
            <a:r>
              <a:rPr lang="en-US" b="1" dirty="0" smtClean="0"/>
              <a:t>L</a:t>
            </a:r>
            <a:r>
              <a:rPr lang="en-US" dirty="0" smtClean="0"/>
              <a:t>. There are no ties (SCG-Table Rule 1).</a:t>
            </a:r>
          </a:p>
          <a:p>
            <a:pPr lvl="1"/>
            <a:r>
              <a:rPr lang="en-US" b="1" dirty="0" smtClean="0"/>
              <a:t>F</a:t>
            </a:r>
            <a:r>
              <a:rPr lang="en-US" dirty="0" smtClean="0"/>
              <a:t> contains “none” or </a:t>
            </a:r>
            <a:r>
              <a:rPr lang="en-US" b="1" dirty="0" smtClean="0"/>
              <a:t>W</a:t>
            </a:r>
            <a:r>
              <a:rPr lang="en-US" dirty="0" smtClean="0"/>
              <a:t> or </a:t>
            </a:r>
            <a:r>
              <a:rPr lang="en-US" b="1" dirty="0" smtClean="0"/>
              <a:t>L</a:t>
            </a:r>
            <a:r>
              <a:rPr lang="en-US" dirty="0" smtClean="0"/>
              <a:t> (SCG-Table Rule 2).</a:t>
            </a:r>
          </a:p>
          <a:p>
            <a:pPr lvl="2"/>
            <a:r>
              <a:rPr lang="en-US" dirty="0" smtClean="0"/>
              <a:t>A participant is Forced if it has to take the opposite side than it has chosen. Synonym: Devil’s Advocate.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27F9-1573-49DF-B64B-13B848F70225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several Side-Choosing Game</a:t>
            </a:r>
            <a:r>
              <a:rPr lang="en-US" dirty="0"/>
              <a:t> </a:t>
            </a:r>
            <a:r>
              <a:rPr lang="en-US" dirty="0" smtClean="0"/>
              <a:t>Plays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an SCG-Table?</a:t>
            </a:r>
          </a:p>
          <a:p>
            <a:pPr lvl="1"/>
            <a:r>
              <a:rPr lang="en-US" dirty="0" smtClean="0"/>
              <a:t>Given a set of Players.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table of SCG </a:t>
            </a:r>
            <a:r>
              <a:rPr lang="en-US" dirty="0" smtClean="0"/>
              <a:t>rows satisfying rules 0-2 involving participants in Players.</a:t>
            </a:r>
          </a:p>
          <a:p>
            <a:pPr lvl="1"/>
            <a:r>
              <a:rPr lang="en-US" dirty="0" smtClean="0"/>
              <a:t>Multiple rows may involve the same two players (SCG-Table Rule 3).</a:t>
            </a:r>
          </a:p>
          <a:p>
            <a:r>
              <a:rPr lang="en-US" dirty="0" smtClean="0"/>
              <a:t>To determine who wins the side war requires the execution of some protocol between the two participants. The SCG-Table definition does not specify the protocol: separation of concerns.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CDA6-9E5D-46D8-83BE-7915F79E1CB9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SCG-Tables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0065" y="2129415"/>
            <a:ext cx="2404184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Abstract SCG-Table</a:t>
            </a:r>
          </a:p>
          <a:p>
            <a:r>
              <a:rPr lang="en-US" dirty="0" smtClean="0"/>
              <a:t>  core: </a:t>
            </a: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 L, F</a:t>
            </a:r>
          </a:p>
          <a:p>
            <a:r>
              <a:rPr lang="en-US" dirty="0"/>
              <a:t> </a:t>
            </a:r>
            <a:r>
              <a:rPr lang="en-US" dirty="0" smtClean="0"/>
              <a:t> derived: </a:t>
            </a:r>
            <a:r>
              <a:rPr lang="en-US" b="1" dirty="0" smtClean="0"/>
              <a:t>Fault</a:t>
            </a:r>
            <a:r>
              <a:rPr lang="en-US" dirty="0" smtClean="0"/>
              <a:t>, </a:t>
            </a:r>
            <a:r>
              <a:rPr lang="en-US" b="1" dirty="0" smtClean="0"/>
              <a:t>Control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21288" y="2042358"/>
            <a:ext cx="327630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core columns abstract SCG-Table: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: Winner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: Loser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: Forced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1287" y="3796684"/>
            <a:ext cx="29496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derived columns SCG-Table:</a:t>
            </a:r>
          </a:p>
          <a:p>
            <a:r>
              <a:rPr lang="en-US" b="1" dirty="0" smtClean="0"/>
              <a:t>Fault</a:t>
            </a:r>
            <a:r>
              <a:rPr lang="en-US" dirty="0" smtClean="0"/>
              <a:t>: Loser is not forced</a:t>
            </a:r>
          </a:p>
          <a:p>
            <a:r>
              <a:rPr lang="en-US" b="1" dirty="0"/>
              <a:t>Control</a:t>
            </a:r>
            <a:r>
              <a:rPr lang="en-US" dirty="0"/>
              <a:t>: </a:t>
            </a:r>
            <a:r>
              <a:rPr lang="en-US" dirty="0" smtClean="0"/>
              <a:t>Loser </a:t>
            </a:r>
            <a:r>
              <a:rPr lang="en-US" dirty="0"/>
              <a:t>in </a:t>
            </a:r>
            <a:r>
              <a:rPr lang="en-US" dirty="0" smtClean="0"/>
              <a:t>control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2091" y="4403425"/>
            <a:ext cx="251442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Concrete SCG-Table</a:t>
            </a:r>
          </a:p>
          <a:p>
            <a:r>
              <a:rPr lang="en-US" dirty="0"/>
              <a:t> </a:t>
            </a:r>
            <a:r>
              <a:rPr lang="en-US" dirty="0" smtClean="0"/>
              <a:t> core: </a:t>
            </a:r>
            <a:r>
              <a:rPr lang="en-US" b="1" dirty="0" err="1" smtClean="0">
                <a:solidFill>
                  <a:srgbClr val="FF0000"/>
                </a:solidFill>
              </a:rPr>
              <a:t>Sx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S!x</a:t>
            </a:r>
            <a:r>
              <a:rPr lang="en-US" b="1" dirty="0" smtClean="0">
                <a:solidFill>
                  <a:srgbClr val="FF0000"/>
                </a:solidFill>
              </a:rPr>
              <a:t>, W, P</a:t>
            </a:r>
          </a:p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derived: </a:t>
            </a:r>
            <a:r>
              <a:rPr lang="en-US" b="1" dirty="0" smtClean="0"/>
              <a:t>F, 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53768" y="2098767"/>
            <a:ext cx="21334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SemanticGameCases</a:t>
            </a:r>
            <a:endParaRPr lang="en-US" dirty="0" smtClean="0"/>
          </a:p>
          <a:p>
            <a:r>
              <a:rPr lang="en-US" dirty="0" smtClean="0"/>
              <a:t>core: </a:t>
            </a:r>
            <a:r>
              <a:rPr lang="en-US" b="1" dirty="0" smtClean="0">
                <a:solidFill>
                  <a:srgbClr val="FF0000"/>
                </a:solidFill>
              </a:rPr>
              <a:t>W,P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091" y="2129415"/>
            <a:ext cx="17427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SideChoiceCases</a:t>
            </a:r>
            <a:endParaRPr lang="en-US" dirty="0" smtClean="0"/>
          </a:p>
          <a:p>
            <a:r>
              <a:rPr lang="en-US" dirty="0" smtClean="0"/>
              <a:t>core: </a:t>
            </a:r>
            <a:r>
              <a:rPr lang="en-US" b="1" dirty="0" err="1" smtClean="0">
                <a:solidFill>
                  <a:srgbClr val="FF0000"/>
                </a:solidFill>
              </a:rPr>
              <a:t>Sx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S!x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1554823" y="303280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2"/>
          </p:cNvCxnSpPr>
          <p:nvPr/>
        </p:nvCxnSpPr>
        <p:spPr>
          <a:xfrm>
            <a:off x="1289484" y="2775746"/>
            <a:ext cx="762137" cy="248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</p:cNvCxnSpPr>
          <p:nvPr/>
        </p:nvCxnSpPr>
        <p:spPr>
          <a:xfrm flipH="1">
            <a:off x="2051621" y="2745098"/>
            <a:ext cx="1368850" cy="278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" idx="0"/>
          </p:cNvCxnSpPr>
          <p:nvPr/>
        </p:nvCxnSpPr>
        <p:spPr>
          <a:xfrm flipH="1">
            <a:off x="1809303" y="3956218"/>
            <a:ext cx="202720" cy="447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3871" y="3280897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product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69290" y="3965688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75771" y="323936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is-a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64264" y="3916679"/>
            <a:ext cx="15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drop: </a:t>
            </a:r>
            <a:r>
              <a:rPr lang="en-US" b="1" dirty="0" err="1" smtClean="0">
                <a:solidFill>
                  <a:srgbClr val="FF0000"/>
                </a:solidFill>
              </a:rPr>
              <a:t>Sx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S!x</a:t>
            </a:r>
            <a:r>
              <a:rPr lang="en-US" b="1" dirty="0" smtClean="0">
                <a:solidFill>
                  <a:srgbClr val="FF0000"/>
                </a:solidFill>
              </a:rPr>
              <a:t>, 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 rot="3124158">
            <a:off x="3619993" y="2692232"/>
            <a:ext cx="484632" cy="2080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500828" y="301261"/>
            <a:ext cx="2925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columns Concrete SCG-Table:</a:t>
            </a:r>
          </a:p>
          <a:p>
            <a:r>
              <a:rPr lang="en-US" dirty="0" smtClean="0"/>
              <a:t>x: player</a:t>
            </a:r>
          </a:p>
          <a:p>
            <a:r>
              <a:rPr lang="en-US" dirty="0" smtClean="0"/>
              <a:t>!x: other player</a:t>
            </a:r>
          </a:p>
          <a:p>
            <a:r>
              <a:rPr lang="en-US" b="1" dirty="0" err="1" smtClean="0"/>
              <a:t>Sx</a:t>
            </a:r>
            <a:r>
              <a:rPr lang="en-US" dirty="0" smtClean="0"/>
              <a:t>: side of player x</a:t>
            </a:r>
          </a:p>
          <a:p>
            <a:r>
              <a:rPr lang="en-US" b="1" dirty="0" err="1" smtClean="0"/>
              <a:t>S!x</a:t>
            </a:r>
            <a:r>
              <a:rPr lang="en-US" dirty="0" smtClean="0"/>
              <a:t>: side of player !x</a:t>
            </a:r>
          </a:p>
          <a:p>
            <a:r>
              <a:rPr lang="en-US" b="1" dirty="0" smtClean="0"/>
              <a:t>P</a:t>
            </a:r>
            <a:r>
              <a:rPr lang="en-US" dirty="0" smtClean="0"/>
              <a:t>: Proponent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831702" y="1759789"/>
            <a:ext cx="151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we want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138640" y="17071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2/4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231669" y="169619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2/4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518072" y="541364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4(6)/12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05538" y="309786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3(5)/6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31702" y="5245240"/>
            <a:ext cx="49732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number of columns (with derived)/number of rows</a:t>
            </a:r>
            <a:endParaRPr lang="en-US" dirty="0"/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36" name="Pentagon 35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37" name="Chevron 36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38" name="Chevron 37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39" name="Chevron 38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BD3B-31A2-4E1C-BBA9-2CF367DB0144}" type="datetime1">
              <a:rPr lang="en-US" smtClean="0"/>
              <a:t>9/15/2014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127" y="39498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Concepts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4657" y="857160"/>
            <a:ext cx="165731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Semantic Game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9002" y="2451655"/>
            <a:ext cx="212154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Combinatorial Game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7257" y="3657600"/>
            <a:ext cx="166071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AgreementMap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3314" y="3991429"/>
            <a:ext cx="212269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Side-Choosing Game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971" y="4862286"/>
            <a:ext cx="21643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Design-time Decision</a:t>
            </a:r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2937968" y="3842266"/>
            <a:ext cx="1445346" cy="333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10" idx="0"/>
          </p:cNvCxnSpPr>
          <p:nvPr/>
        </p:nvCxnSpPr>
        <p:spPr>
          <a:xfrm>
            <a:off x="4549774" y="2820987"/>
            <a:ext cx="894889" cy="1170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  <a:endCxn id="59" idx="1"/>
          </p:cNvCxnSpPr>
          <p:nvPr/>
        </p:nvCxnSpPr>
        <p:spPr>
          <a:xfrm flipV="1">
            <a:off x="2643346" y="4826114"/>
            <a:ext cx="749162" cy="220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2"/>
          </p:cNvCxnSpPr>
          <p:nvPr/>
        </p:nvCxnSpPr>
        <p:spPr>
          <a:xfrm flipH="1" flipV="1">
            <a:off x="2107613" y="4026932"/>
            <a:ext cx="1561562" cy="614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0"/>
            <a:endCxn id="7" idx="2"/>
          </p:cNvCxnSpPr>
          <p:nvPr/>
        </p:nvCxnSpPr>
        <p:spPr>
          <a:xfrm flipH="1" flipV="1">
            <a:off x="4383314" y="1226492"/>
            <a:ext cx="166460" cy="12251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97521" y="2522136"/>
            <a:ext cx="8002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28043" y="2522136"/>
            <a:ext cx="6623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NPEL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20707" y="2522136"/>
            <a:ext cx="4331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97521" y="3657600"/>
            <a:ext cx="18115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Local Fault-Based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>
            <a:stCxn id="28" idx="2"/>
            <a:endCxn id="31" idx="0"/>
          </p:cNvCxnSpPr>
          <p:nvPr/>
        </p:nvCxnSpPr>
        <p:spPr>
          <a:xfrm>
            <a:off x="8197631" y="2891468"/>
            <a:ext cx="505683" cy="766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2"/>
            <a:endCxn id="31" idx="0"/>
          </p:cNvCxnSpPr>
          <p:nvPr/>
        </p:nvCxnSpPr>
        <p:spPr>
          <a:xfrm flipH="1">
            <a:off x="8703314" y="2891468"/>
            <a:ext cx="855910" cy="766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2"/>
            <a:endCxn id="31" idx="0"/>
          </p:cNvCxnSpPr>
          <p:nvPr/>
        </p:nvCxnSpPr>
        <p:spPr>
          <a:xfrm flipH="1">
            <a:off x="8703314" y="2891468"/>
            <a:ext cx="2033959" cy="766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28149" y="1487156"/>
            <a:ext cx="316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Meritocracy: Evaluation/Axioms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579542" y="5215514"/>
            <a:ext cx="264489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Side-Choosing Game Table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589095" y="1350049"/>
            <a:ext cx="4059534" cy="3642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10" idx="2"/>
            <a:endCxn id="49" idx="1"/>
          </p:cNvCxnSpPr>
          <p:nvPr/>
        </p:nvCxnSpPr>
        <p:spPr>
          <a:xfrm>
            <a:off x="5444663" y="4360761"/>
            <a:ext cx="1134879" cy="1039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2"/>
            <a:endCxn id="3" idx="0"/>
          </p:cNvCxnSpPr>
          <p:nvPr/>
        </p:nvCxnSpPr>
        <p:spPr>
          <a:xfrm>
            <a:off x="7901988" y="5584846"/>
            <a:ext cx="2464179" cy="437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" idx="0"/>
          </p:cNvCxnSpPr>
          <p:nvPr/>
        </p:nvCxnSpPr>
        <p:spPr>
          <a:xfrm>
            <a:off x="6106927" y="394981"/>
            <a:ext cx="1566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65938" y="321106"/>
            <a:ext cx="13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831484" y="23149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92508" y="4641448"/>
            <a:ext cx="82093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Forced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69" idx="0"/>
            <a:endCxn id="59" idx="2"/>
          </p:cNvCxnSpPr>
          <p:nvPr/>
        </p:nvCxnSpPr>
        <p:spPr>
          <a:xfrm flipH="1" flipV="1">
            <a:off x="3802973" y="5010780"/>
            <a:ext cx="746802" cy="1011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81400" y="6022521"/>
            <a:ext cx="193674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Run-Time Decision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31484" y="6022521"/>
            <a:ext cx="3069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Player Ranking (total preorder)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3" idx="0"/>
            <a:endCxn id="50" idx="2"/>
          </p:cNvCxnSpPr>
          <p:nvPr/>
        </p:nvCxnSpPr>
        <p:spPr>
          <a:xfrm flipH="1" flipV="1">
            <a:off x="9618862" y="4992414"/>
            <a:ext cx="747305" cy="1030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583" y="1918475"/>
            <a:ext cx="224138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Proponent, Opponent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3" idx="0"/>
            <a:endCxn id="7" idx="1"/>
          </p:cNvCxnSpPr>
          <p:nvPr/>
        </p:nvCxnSpPr>
        <p:spPr>
          <a:xfrm flipV="1">
            <a:off x="1684275" y="1041826"/>
            <a:ext cx="1870382" cy="876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81983" y="1541351"/>
            <a:ext cx="135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“equivalent"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13" idx="2"/>
            <a:endCxn id="9" idx="0"/>
          </p:cNvCxnSpPr>
          <p:nvPr/>
        </p:nvCxnSpPr>
        <p:spPr>
          <a:xfrm>
            <a:off x="1684275" y="2287807"/>
            <a:ext cx="423338" cy="136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027920" y="3842266"/>
            <a:ext cx="10163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collusion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5" idx="0"/>
            <a:endCxn id="30" idx="2"/>
          </p:cNvCxnSpPr>
          <p:nvPr/>
        </p:nvCxnSpPr>
        <p:spPr>
          <a:xfrm flipV="1">
            <a:off x="10536072" y="2891468"/>
            <a:ext cx="201201" cy="950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096000" y="1449592"/>
            <a:ext cx="91986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Winner,</a:t>
            </a:r>
          </a:p>
          <a:p>
            <a:r>
              <a:rPr lang="en-US" dirty="0" smtClean="0"/>
              <a:t>Loser</a:t>
            </a:r>
            <a:endParaRPr lang="en-US" dirty="0"/>
          </a:p>
        </p:txBody>
      </p:sp>
      <p:cxnSp>
        <p:nvCxnSpPr>
          <p:cNvPr id="71" name="Straight Arrow Connector 70"/>
          <p:cNvCxnSpPr>
            <a:endCxn id="7" idx="3"/>
          </p:cNvCxnSpPr>
          <p:nvPr/>
        </p:nvCxnSpPr>
        <p:spPr>
          <a:xfrm flipH="1" flipV="1">
            <a:off x="5211970" y="1041826"/>
            <a:ext cx="884030" cy="423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605506" y="2112196"/>
            <a:ext cx="490494" cy="339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8" idx="2"/>
            <a:endCxn id="10" idx="0"/>
          </p:cNvCxnSpPr>
          <p:nvPr/>
        </p:nvCxnSpPr>
        <p:spPr>
          <a:xfrm flipH="1">
            <a:off x="5444663" y="2095923"/>
            <a:ext cx="1111271" cy="189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797521" y="4360761"/>
            <a:ext cx="6465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Fault</a:t>
            </a:r>
            <a:endParaRPr lang="en-US" dirty="0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736080" y="1918475"/>
            <a:ext cx="1061441" cy="2423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0"/>
            <a:endCxn id="31" idx="2"/>
          </p:cNvCxnSpPr>
          <p:nvPr/>
        </p:nvCxnSpPr>
        <p:spPr>
          <a:xfrm flipV="1">
            <a:off x="8120783" y="4026932"/>
            <a:ext cx="582531" cy="333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9" idx="3"/>
            <a:endCxn id="76" idx="1"/>
          </p:cNvCxnSpPr>
          <p:nvPr/>
        </p:nvCxnSpPr>
        <p:spPr>
          <a:xfrm flipV="1">
            <a:off x="4213438" y="4545427"/>
            <a:ext cx="3584083" cy="280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46960" y="2891468"/>
            <a:ext cx="7088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6" idx="0"/>
            <a:endCxn id="7" idx="2"/>
          </p:cNvCxnSpPr>
          <p:nvPr/>
        </p:nvCxnSpPr>
        <p:spPr>
          <a:xfrm flipV="1">
            <a:off x="2701384" y="1226492"/>
            <a:ext cx="1681930" cy="1664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2"/>
            <a:endCxn id="10" idx="0"/>
          </p:cNvCxnSpPr>
          <p:nvPr/>
        </p:nvCxnSpPr>
        <p:spPr>
          <a:xfrm>
            <a:off x="2701384" y="3260800"/>
            <a:ext cx="2743279" cy="730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052560" y="4545427"/>
            <a:ext cx="2517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Representation Theorem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31" idx="2"/>
            <a:endCxn id="42" idx="0"/>
          </p:cNvCxnSpPr>
          <p:nvPr/>
        </p:nvCxnSpPr>
        <p:spPr>
          <a:xfrm>
            <a:off x="8703314" y="4026932"/>
            <a:ext cx="1608021" cy="518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0254776" y="1902126"/>
            <a:ext cx="108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collusion-</a:t>
            </a:r>
          </a:p>
          <a:p>
            <a:r>
              <a:rPr lang="en-US" dirty="0" smtClean="0"/>
              <a:t>resistant</a:t>
            </a:r>
            <a:endParaRPr lang="en-US" dirty="0"/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C832-C7D2-4A97-A351-87CE17FF43AE}" type="datetime1">
              <a:rPr lang="en-US" smtClean="0"/>
              <a:t>9/15/2014</a:t>
            </a:fld>
            <a:endParaRPr lang="en-US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0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we solve next: Meritocracy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Given a tournament of side-choosing games among a set of Players, how can we find the most meritorious players?</a:t>
            </a:r>
          </a:p>
          <a:p>
            <a:r>
              <a:rPr lang="en-US" dirty="0" smtClean="0"/>
              <a:t>Note: There is a lot of noise produced by the tournament:</a:t>
            </a:r>
          </a:p>
          <a:p>
            <a:pPr lvl="1"/>
            <a:r>
              <a:rPr lang="en-US" dirty="0"/>
              <a:t>We don’t know whether claim </a:t>
            </a:r>
            <a:r>
              <a:rPr lang="en-US" dirty="0" smtClean="0"/>
              <a:t>is true.</a:t>
            </a:r>
          </a:p>
          <a:p>
            <a:pPr lvl="1"/>
            <a:r>
              <a:rPr lang="en-US" dirty="0" smtClean="0"/>
              <a:t>true claim might be refuted.</a:t>
            </a:r>
          </a:p>
          <a:p>
            <a:pPr lvl="1"/>
            <a:r>
              <a:rPr lang="en-US" dirty="0" smtClean="0"/>
              <a:t>false claim might be defended.</a:t>
            </a:r>
          </a:p>
          <a:p>
            <a:pPr lvl="1"/>
            <a:r>
              <a:rPr lang="en-US" dirty="0" smtClean="0"/>
              <a:t>players switch their sides between different games.</a:t>
            </a:r>
          </a:p>
          <a:p>
            <a:pPr lvl="1"/>
            <a:r>
              <a:rPr lang="en-US" dirty="0" smtClean="0"/>
              <a:t>players may lie about their strength and lose intentionally to help a friend become more meritorious (collusion among players).</a:t>
            </a:r>
          </a:p>
          <a:p>
            <a:pPr lvl="1"/>
            <a:r>
              <a:rPr lang="en-US" dirty="0" smtClean="0"/>
              <a:t>The more weak players or the more collusion, the more noise. </a:t>
            </a:r>
          </a:p>
          <a:p>
            <a:r>
              <a:rPr lang="en-US" dirty="0"/>
              <a:t>HOW CAN WE FIND ORDER IN THIS COMPLEXITY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6242-BF96-4C60-9BB5-1C91DB9F308A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Reasoning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375269"/>
              </p:ext>
            </p:extLst>
          </p:nvPr>
        </p:nvGraphicFramePr>
        <p:xfrm>
          <a:off x="838200" y="1825626"/>
          <a:ext cx="5010510" cy="3510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170"/>
                <a:gridCol w="1670170"/>
                <a:gridCol w="1670170"/>
              </a:tblGrid>
              <a:tr h="7547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Case</a:t>
                      </a:r>
                    </a:p>
                    <a:p>
                      <a:r>
                        <a:rPr lang="en-US" sz="1600" dirty="0" smtClean="0"/>
                        <a:t>Abbreviation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Winner/Loser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Forced/Unforced</a:t>
                      </a:r>
                      <a:endParaRPr lang="en-US" sz="1600" dirty="0"/>
                    </a:p>
                  </a:txBody>
                  <a:tcPr/>
                </a:tc>
              </a:tr>
              <a:tr h="6888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Forced</a:t>
                      </a:r>
                      <a:endParaRPr lang="en-US" sz="1600" dirty="0"/>
                    </a:p>
                  </a:txBody>
                  <a:tcPr/>
                </a:tc>
              </a:tr>
              <a:tr h="6888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Unforced</a:t>
                      </a:r>
                      <a:endParaRPr lang="en-US" sz="1600" dirty="0"/>
                    </a:p>
                  </a:txBody>
                  <a:tcPr/>
                </a:tc>
              </a:tr>
              <a:tr h="6888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Forced</a:t>
                      </a:r>
                      <a:endParaRPr lang="en-US" sz="1600" dirty="0"/>
                    </a:p>
                  </a:txBody>
                  <a:tcPr/>
                </a:tc>
              </a:tr>
              <a:tr h="6888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Unforced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70740" y="2140130"/>
            <a:ext cx="51908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of the four statistics is a reliable indicator</a:t>
            </a:r>
          </a:p>
          <a:p>
            <a:r>
              <a:rPr lang="en-US" dirty="0" smtClean="0"/>
              <a:t>of strength or weakness?</a:t>
            </a:r>
          </a:p>
          <a:p>
            <a:r>
              <a:rPr lang="en-US" dirty="0" smtClean="0"/>
              <a:t>WF: strength: no (because of possible collusion)</a:t>
            </a:r>
          </a:p>
          <a:p>
            <a:r>
              <a:rPr lang="en-US" dirty="0" smtClean="0"/>
              <a:t>WU: strength: no (because of possible collusion)</a:t>
            </a:r>
          </a:p>
          <a:p>
            <a:r>
              <a:rPr lang="en-US" dirty="0" smtClean="0"/>
              <a:t>LF: weakness: no (because of forcing)</a:t>
            </a:r>
          </a:p>
          <a:p>
            <a:r>
              <a:rPr lang="en-US" dirty="0" smtClean="0"/>
              <a:t>LU (Fault): weakness: YES. Player is contradictory!</a:t>
            </a:r>
          </a:p>
          <a:p>
            <a:r>
              <a:rPr lang="en-US" dirty="0"/>
              <a:t> </a:t>
            </a:r>
            <a:r>
              <a:rPr lang="en-US" dirty="0" smtClean="0"/>
              <a:t> Loser is Proponent: should have won</a:t>
            </a:r>
          </a:p>
          <a:p>
            <a:r>
              <a:rPr lang="en-US" dirty="0"/>
              <a:t> </a:t>
            </a:r>
            <a:r>
              <a:rPr lang="en-US" dirty="0" smtClean="0"/>
              <a:t> Loser is Opponent: should have prevented the other</a:t>
            </a:r>
          </a:p>
          <a:p>
            <a:r>
              <a:rPr lang="en-US" dirty="0"/>
              <a:t> </a:t>
            </a:r>
            <a:r>
              <a:rPr lang="en-US" dirty="0" smtClean="0"/>
              <a:t>   from winning.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21502" y="5451894"/>
            <a:ext cx="517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Informal argument why counting Faults is interesting.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6063-D367-449F-91E4-9B8094754D7E}" type="datetime1">
              <a:rPr lang="en-US" smtClean="0"/>
              <a:t>9/15/2014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83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Effective </a:t>
            </a:r>
            <a:r>
              <a:rPr lang="en-US" b="1" dirty="0" smtClean="0"/>
              <a:t>Organization of a Motivated Community  </a:t>
            </a:r>
            <a:r>
              <a:rPr lang="en-US" b="1" dirty="0"/>
              <a:t>to Obtain Effective Algorithmic </a:t>
            </a:r>
            <a:r>
              <a:rPr lang="en-US" b="1" dirty="0" smtClean="0"/>
              <a:t>Solutions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60319"/>
            <a:ext cx="10515600" cy="3616643"/>
          </a:xfrm>
        </p:spPr>
        <p:txBody>
          <a:bodyPr/>
          <a:lstStyle/>
          <a:p>
            <a:r>
              <a:rPr lang="en-US" dirty="0" smtClean="0"/>
              <a:t>In economics, when a person must rely on others to solve </a:t>
            </a:r>
            <a:r>
              <a:rPr lang="en-US" dirty="0"/>
              <a:t>a problem </a:t>
            </a:r>
            <a:r>
              <a:rPr lang="en-US" dirty="0" smtClean="0"/>
              <a:t>there </a:t>
            </a:r>
            <a:r>
              <a:rPr lang="en-US" dirty="0"/>
              <a:t>are two important constraints </a:t>
            </a:r>
            <a:endParaRPr lang="en-US" dirty="0" smtClean="0"/>
          </a:p>
          <a:p>
            <a:pPr lvl="1"/>
            <a:r>
              <a:rPr lang="en-US" dirty="0" smtClean="0"/>
              <a:t>Participation Constraint</a:t>
            </a:r>
          </a:p>
          <a:p>
            <a:pPr lvl="2"/>
            <a:r>
              <a:rPr lang="en-US" dirty="0" smtClean="0"/>
              <a:t>ensures that people want to participate.</a:t>
            </a:r>
            <a:endParaRPr lang="en-US" dirty="0" smtClean="0"/>
          </a:p>
          <a:p>
            <a:pPr lvl="1"/>
            <a:r>
              <a:rPr lang="en-US" dirty="0" smtClean="0"/>
              <a:t>Incentive Compatibility Constraint</a:t>
            </a:r>
          </a:p>
          <a:p>
            <a:pPr lvl="2"/>
            <a:r>
              <a:rPr lang="en-US" dirty="0" smtClean="0"/>
              <a:t>ensures that people are motivated to behave in a manner consistent with the best solution.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3079" y="5391509"/>
            <a:ext cx="866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solution for both constraints: Side-Choosing Games with the right Ranking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Fair Peer-Based Evaluation for n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Builds on Two-Participant Evaluation</a:t>
            </a:r>
          </a:p>
          <a:p>
            <a:r>
              <a:rPr lang="en-US" dirty="0" smtClean="0"/>
              <a:t>Ranking systems for side-choosing games</a:t>
            </a:r>
          </a:p>
          <a:p>
            <a:r>
              <a:rPr lang="en-US" dirty="0" smtClean="0"/>
              <a:t>Axiomatic treatment: collusion-resistant</a:t>
            </a:r>
          </a:p>
          <a:p>
            <a:pPr lvl="1"/>
            <a:r>
              <a:rPr lang="en-US" dirty="0" smtClean="0"/>
              <a:t>Introduce 3 axioms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E2E6-B331-4B85-8B70-9AB91825B7E6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462224" y="365125"/>
            <a:ext cx="10891576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Non-Negative Effect For Wins (Axiom 1: NNEW)</a:t>
            </a:r>
          </a:p>
        </p:txBody>
      </p:sp>
      <p:sp>
        <p:nvSpPr>
          <p:cNvPr id="99331" name="Oval 2"/>
          <p:cNvSpPr>
            <a:spLocks/>
          </p:cNvSpPr>
          <p:nvPr/>
        </p:nvSpPr>
        <p:spPr bwMode="auto">
          <a:xfrm>
            <a:off x="3341370" y="3589020"/>
            <a:ext cx="1748790" cy="178308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99332" name="Rectangle 3"/>
          <p:cNvSpPr>
            <a:spLocks/>
          </p:cNvSpPr>
          <p:nvPr/>
        </p:nvSpPr>
        <p:spPr bwMode="auto">
          <a:xfrm>
            <a:off x="2598420" y="3246120"/>
            <a:ext cx="3989070" cy="24688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99333" name="Rectangle 4"/>
          <p:cNvSpPr>
            <a:spLocks/>
          </p:cNvSpPr>
          <p:nvPr/>
        </p:nvSpPr>
        <p:spPr bwMode="auto">
          <a:xfrm>
            <a:off x="2987225" y="3453460"/>
            <a:ext cx="43120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 err="1">
                <a:ea typeface="Gill Sans" charset="0"/>
                <a:cs typeface="Gill Sans" charset="0"/>
              </a:rPr>
              <a:t>Px</a:t>
            </a:r>
            <a:endParaRPr lang="en-US" altLang="en-US" sz="2880" dirty="0">
              <a:ea typeface="Gill Sans" charset="0"/>
              <a:cs typeface="Gill Sans" charset="0"/>
            </a:endParaRPr>
          </a:p>
        </p:txBody>
      </p:sp>
      <p:sp>
        <p:nvSpPr>
          <p:cNvPr id="99334" name="Line 5"/>
          <p:cNvSpPr>
            <a:spLocks noChangeShapeType="1"/>
          </p:cNvSpPr>
          <p:nvPr/>
        </p:nvSpPr>
        <p:spPr bwMode="auto">
          <a:xfrm rot="10800000" flipH="1">
            <a:off x="3352800" y="4467702"/>
            <a:ext cx="1760220" cy="142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620"/>
          </a:p>
        </p:txBody>
      </p:sp>
      <p:sp>
        <p:nvSpPr>
          <p:cNvPr id="99335" name="Rectangle 6"/>
          <p:cNvSpPr>
            <a:spLocks/>
          </p:cNvSpPr>
          <p:nvPr/>
        </p:nvSpPr>
        <p:spPr bwMode="auto">
          <a:xfrm>
            <a:off x="3808342" y="3927491"/>
            <a:ext cx="81913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Wins</a:t>
            </a:r>
          </a:p>
        </p:txBody>
      </p:sp>
      <p:sp>
        <p:nvSpPr>
          <p:cNvPr id="99336" name="Rectangle 7"/>
          <p:cNvSpPr>
            <a:spLocks/>
          </p:cNvSpPr>
          <p:nvPr/>
        </p:nvSpPr>
        <p:spPr bwMode="auto">
          <a:xfrm>
            <a:off x="3716796" y="4670441"/>
            <a:ext cx="100508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Faults</a:t>
            </a:r>
          </a:p>
        </p:txBody>
      </p:sp>
      <p:sp>
        <p:nvSpPr>
          <p:cNvPr id="99337" name="Rectangle 8"/>
          <p:cNvSpPr>
            <a:spLocks/>
          </p:cNvSpPr>
          <p:nvPr/>
        </p:nvSpPr>
        <p:spPr bwMode="auto">
          <a:xfrm>
            <a:off x="6344603" y="3509010"/>
            <a:ext cx="432054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Additional wins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cannot worsen Px’s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rank w.r.t. other participants.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4523" y="5928527"/>
            <a:ext cx="349429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undisputed: Wins don’t lower rank.</a:t>
            </a:r>
            <a:endParaRPr lang="en-US" dirty="0"/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15" name="Pentagon 14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16" name="Chevron 15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7" name="Chevron 16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8" name="Chevron 17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34FB-B72D-4A65-8B16-5057A6DC6475}" type="datetime1">
              <a:rPr lang="en-US" smtClean="0"/>
              <a:t>9/15/2014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/>
          </p:nvPr>
        </p:nvSpPr>
        <p:spPr>
          <a:xfrm>
            <a:off x="472273" y="365125"/>
            <a:ext cx="10881527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Non-Positive Effect For Losses (Axiom 2: NPEL)</a:t>
            </a:r>
          </a:p>
        </p:txBody>
      </p:sp>
      <p:sp>
        <p:nvSpPr>
          <p:cNvPr id="100355" name="Oval 2"/>
          <p:cNvSpPr>
            <a:spLocks/>
          </p:cNvSpPr>
          <p:nvPr/>
        </p:nvSpPr>
        <p:spPr bwMode="auto">
          <a:xfrm>
            <a:off x="3341370" y="3589020"/>
            <a:ext cx="1748790" cy="178308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0356" name="Rectangle 3"/>
          <p:cNvSpPr>
            <a:spLocks/>
          </p:cNvSpPr>
          <p:nvPr/>
        </p:nvSpPr>
        <p:spPr bwMode="auto">
          <a:xfrm>
            <a:off x="2598420" y="3246120"/>
            <a:ext cx="3989070" cy="24688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0357" name="Rectangle 4"/>
          <p:cNvSpPr>
            <a:spLocks/>
          </p:cNvSpPr>
          <p:nvPr/>
        </p:nvSpPr>
        <p:spPr bwMode="auto">
          <a:xfrm>
            <a:off x="3102906" y="3367421"/>
            <a:ext cx="43120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 err="1">
                <a:ea typeface="Gill Sans" charset="0"/>
                <a:cs typeface="Gill Sans" charset="0"/>
              </a:rPr>
              <a:t>Px</a:t>
            </a:r>
            <a:endParaRPr lang="en-US" altLang="en-US" sz="2880" dirty="0">
              <a:ea typeface="Gill Sans" charset="0"/>
              <a:cs typeface="Gill Sans" charset="0"/>
            </a:endParaRPr>
          </a:p>
        </p:txBody>
      </p:sp>
      <p:sp>
        <p:nvSpPr>
          <p:cNvPr id="100358" name="Line 5"/>
          <p:cNvSpPr>
            <a:spLocks noChangeShapeType="1"/>
          </p:cNvSpPr>
          <p:nvPr/>
        </p:nvSpPr>
        <p:spPr bwMode="auto">
          <a:xfrm rot="10800000" flipH="1">
            <a:off x="3352800" y="4467702"/>
            <a:ext cx="1760220" cy="142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620"/>
          </a:p>
        </p:txBody>
      </p:sp>
      <p:sp>
        <p:nvSpPr>
          <p:cNvPr id="100359" name="Rectangle 6"/>
          <p:cNvSpPr>
            <a:spLocks/>
          </p:cNvSpPr>
          <p:nvPr/>
        </p:nvSpPr>
        <p:spPr bwMode="auto">
          <a:xfrm>
            <a:off x="3808342" y="3927491"/>
            <a:ext cx="81913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Wins</a:t>
            </a:r>
          </a:p>
        </p:txBody>
      </p:sp>
      <p:sp>
        <p:nvSpPr>
          <p:cNvPr id="100360" name="Rectangle 7"/>
          <p:cNvSpPr>
            <a:spLocks/>
          </p:cNvSpPr>
          <p:nvPr/>
        </p:nvSpPr>
        <p:spPr bwMode="auto">
          <a:xfrm>
            <a:off x="3716796" y="4670441"/>
            <a:ext cx="100508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Faults</a:t>
            </a:r>
          </a:p>
        </p:txBody>
      </p:sp>
      <p:sp>
        <p:nvSpPr>
          <p:cNvPr id="100361" name="Rectangle 8"/>
          <p:cNvSpPr>
            <a:spLocks/>
          </p:cNvSpPr>
          <p:nvPr/>
        </p:nvSpPr>
        <p:spPr bwMode="auto">
          <a:xfrm>
            <a:off x="6138863" y="3806190"/>
            <a:ext cx="432054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Additional </a:t>
            </a:r>
            <a:r>
              <a:rPr lang="en-US" altLang="en-US" sz="2880" dirty="0" smtClean="0">
                <a:ea typeface="Gill Sans" charset="0"/>
                <a:cs typeface="Gill Sans" charset="0"/>
              </a:rPr>
              <a:t>losses</a:t>
            </a:r>
            <a:endParaRPr lang="en-US" altLang="en-US" sz="2880" dirty="0">
              <a:ea typeface="Gill Sans" charset="0"/>
              <a:cs typeface="Gill Sans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cannot improve </a:t>
            </a:r>
            <a:r>
              <a:rPr lang="en-US" altLang="en-US" sz="2880" dirty="0" err="1">
                <a:ea typeface="Gill Sans" charset="0"/>
                <a:cs typeface="Gill Sans" charset="0"/>
              </a:rPr>
              <a:t>Px’s</a:t>
            </a:r>
            <a:r>
              <a:rPr lang="en-US" altLang="en-US" sz="2880" dirty="0">
                <a:ea typeface="Gill Sans" charset="0"/>
                <a:cs typeface="Gill Sans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rank w.r.t. other participants.</a:t>
            </a:r>
          </a:p>
        </p:txBody>
      </p:sp>
      <p:sp>
        <p:nvSpPr>
          <p:cNvPr id="100362" name="Rectangle 9"/>
          <p:cNvSpPr>
            <a:spLocks/>
          </p:cNvSpPr>
          <p:nvPr/>
        </p:nvSpPr>
        <p:spPr bwMode="auto">
          <a:xfrm>
            <a:off x="7822848" y="3253121"/>
            <a:ext cx="1271182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Implies: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74523" y="5928527"/>
            <a:ext cx="387734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undisputed: Losses don’t increase rank.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9E3-F2CB-428F-8D10-250D7420D510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Ranking Functions (Anonymity)</a:t>
            </a: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dirty="0" smtClean="0"/>
              <a:t>Output ranking is independent of participants’ identities.</a:t>
            </a:r>
          </a:p>
          <a:p>
            <a:pPr marL="628650"/>
            <a:r>
              <a:rPr lang="en-US" altLang="en-US" dirty="0" smtClean="0"/>
              <a:t>Ranking function ignores participants’ identities.</a:t>
            </a:r>
          </a:p>
          <a:p>
            <a:pPr marL="628650"/>
            <a:r>
              <a:rPr lang="en-US" altLang="en-US" dirty="0" smtClean="0"/>
              <a:t>Participants also ignore their opponents’ identities.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B46-F90C-4A51-AE59-9EE7E86D7ED9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Collusion-Resistance</a:t>
            </a: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smtClean="0"/>
              <a:t>Slightly weaker notion than anonymity.</a:t>
            </a:r>
          </a:p>
          <a:p>
            <a:pPr marL="628650"/>
            <a:r>
              <a:rPr lang="en-US" altLang="en-US" smtClean="0"/>
              <a:t>What you want in practice.</a:t>
            </a:r>
          </a:p>
          <a:p>
            <a:pPr marL="628650"/>
            <a:r>
              <a:rPr lang="en-US" altLang="en-US" smtClean="0"/>
              <a:t>A participant Py can choose to lose on purpose against another participant Px, but that won’t make Px get ahead of any other participant Pz.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88D-29EA-4A8F-A95D-3900B6C89A73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Collusion-Resistance </a:t>
            </a:r>
            <a:r>
              <a:rPr lang="en-US" altLang="en-US" dirty="0"/>
              <a:t>(Axiom 3: CR) </a:t>
            </a:r>
            <a:endParaRPr lang="en-US" altLang="en-US" dirty="0" smtClean="0"/>
          </a:p>
        </p:txBody>
      </p:sp>
      <p:sp>
        <p:nvSpPr>
          <p:cNvPr id="103427" name="Oval 2"/>
          <p:cNvSpPr>
            <a:spLocks/>
          </p:cNvSpPr>
          <p:nvPr/>
        </p:nvSpPr>
        <p:spPr bwMode="auto">
          <a:xfrm>
            <a:off x="3341370" y="3589020"/>
            <a:ext cx="1748790" cy="178308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3428" name="Rectangle 3"/>
          <p:cNvSpPr>
            <a:spLocks/>
          </p:cNvSpPr>
          <p:nvPr/>
        </p:nvSpPr>
        <p:spPr bwMode="auto">
          <a:xfrm>
            <a:off x="2598420" y="3246120"/>
            <a:ext cx="3989070" cy="24688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3429" name="Rectangle 4"/>
          <p:cNvSpPr>
            <a:spLocks/>
          </p:cNvSpPr>
          <p:nvPr/>
        </p:nvSpPr>
        <p:spPr bwMode="auto">
          <a:xfrm>
            <a:off x="3102906" y="3468387"/>
            <a:ext cx="43120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 err="1">
                <a:ea typeface="Gill Sans" charset="0"/>
                <a:cs typeface="Gill Sans" charset="0"/>
              </a:rPr>
              <a:t>Px</a:t>
            </a:r>
            <a:endParaRPr lang="en-US" altLang="en-US" sz="2880" dirty="0">
              <a:ea typeface="Gill Sans" charset="0"/>
              <a:cs typeface="Gill Sans" charset="0"/>
            </a:endParaRPr>
          </a:p>
        </p:txBody>
      </p:sp>
      <p:sp>
        <p:nvSpPr>
          <p:cNvPr id="103430" name="Line 5"/>
          <p:cNvSpPr>
            <a:spLocks noChangeShapeType="1"/>
          </p:cNvSpPr>
          <p:nvPr/>
        </p:nvSpPr>
        <p:spPr bwMode="auto">
          <a:xfrm rot="10800000" flipH="1">
            <a:off x="3352800" y="4467702"/>
            <a:ext cx="1760220" cy="142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620"/>
          </a:p>
        </p:txBody>
      </p:sp>
      <p:sp>
        <p:nvSpPr>
          <p:cNvPr id="103431" name="Rectangle 6"/>
          <p:cNvSpPr>
            <a:spLocks/>
          </p:cNvSpPr>
          <p:nvPr/>
        </p:nvSpPr>
        <p:spPr bwMode="auto">
          <a:xfrm>
            <a:off x="3808342" y="3927491"/>
            <a:ext cx="81913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Wins</a:t>
            </a:r>
          </a:p>
        </p:txBody>
      </p:sp>
      <p:sp>
        <p:nvSpPr>
          <p:cNvPr id="103432" name="Rectangle 7"/>
          <p:cNvSpPr>
            <a:spLocks/>
          </p:cNvSpPr>
          <p:nvPr/>
        </p:nvSpPr>
        <p:spPr bwMode="auto">
          <a:xfrm>
            <a:off x="3716796" y="4670441"/>
            <a:ext cx="100508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Faults</a:t>
            </a:r>
          </a:p>
        </p:txBody>
      </p:sp>
      <p:sp>
        <p:nvSpPr>
          <p:cNvPr id="103433" name="Rectangle 8"/>
          <p:cNvSpPr>
            <a:spLocks/>
          </p:cNvSpPr>
          <p:nvPr/>
        </p:nvSpPr>
        <p:spPr bwMode="auto">
          <a:xfrm>
            <a:off x="6344603" y="3509010"/>
            <a:ext cx="432054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Games outside </a:t>
            </a:r>
            <a:r>
              <a:rPr lang="en-US" altLang="en-US" sz="2880" dirty="0" err="1">
                <a:ea typeface="Gill Sans" charset="0"/>
                <a:cs typeface="Gill Sans" charset="0"/>
              </a:rPr>
              <a:t>Px’s</a:t>
            </a:r>
            <a:r>
              <a:rPr lang="en-US" altLang="en-US" sz="2880" dirty="0">
                <a:ea typeface="Gill Sans" charset="0"/>
                <a:cs typeface="Gill Sans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control cannot worsen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 err="1">
                <a:ea typeface="Gill Sans" charset="0"/>
                <a:cs typeface="Gill Sans" charset="0"/>
              </a:rPr>
              <a:t>Px’s</a:t>
            </a:r>
            <a:r>
              <a:rPr lang="en-US" altLang="en-US" sz="2880" dirty="0">
                <a:ea typeface="Gill Sans" charset="0"/>
                <a:cs typeface="Gill Sans" charset="0"/>
              </a:rPr>
              <a:t> rank w.r.t. other participants.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25954" y="5372100"/>
            <a:ext cx="544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err="1"/>
              <a:t>P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is in control if </a:t>
            </a:r>
            <a:r>
              <a:rPr lang="en-US" dirty="0" smtClean="0"/>
              <a:t>(</a:t>
            </a:r>
            <a:r>
              <a:rPr lang="en-US" dirty="0" err="1" smtClean="0"/>
              <a:t>Px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W(inner)) </a:t>
            </a:r>
            <a:r>
              <a:rPr lang="en-US" dirty="0"/>
              <a:t>or </a:t>
            </a:r>
            <a:r>
              <a:rPr lang="en-US" dirty="0" smtClean="0"/>
              <a:t>(not(</a:t>
            </a:r>
            <a:r>
              <a:rPr lang="en-US" dirty="0" err="1" smtClean="0"/>
              <a:t>Px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F(</a:t>
            </a:r>
            <a:r>
              <a:rPr lang="en-US" dirty="0" err="1" smtClean="0"/>
              <a:t>orced</a:t>
            </a:r>
            <a:r>
              <a:rPr lang="en-US" dirty="0" smtClean="0"/>
              <a:t>)))</a:t>
            </a:r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763D-E674-47F2-9770-C5246810E840}" type="datetime1">
              <a:rPr lang="en-US" smtClean="0"/>
              <a:t>9/15/2014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Collusion-Resistant Axiom: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rank cannot come down when </a:t>
            </a:r>
            <a:r>
              <a:rPr lang="en-US" dirty="0" smtClean="0"/>
              <a:t>additional rows are added to table T </a:t>
            </a:r>
          </a:p>
          <a:p>
            <a:pPr lvl="1"/>
            <a:r>
              <a:rPr lang="en-US" dirty="0" smtClean="0"/>
              <a:t>where you did not </a:t>
            </a:r>
            <a:r>
              <a:rPr lang="en-US" dirty="0" smtClean="0"/>
              <a:t>participate.</a:t>
            </a:r>
          </a:p>
          <a:p>
            <a:pPr lvl="1"/>
            <a:r>
              <a:rPr lang="en-US" dirty="0" smtClean="0"/>
              <a:t>where </a:t>
            </a:r>
            <a:r>
              <a:rPr lang="en-US" dirty="0" smtClean="0"/>
              <a:t>you </a:t>
            </a:r>
            <a:r>
              <a:rPr lang="en-US" dirty="0" smtClean="0"/>
              <a:t>won.</a:t>
            </a:r>
          </a:p>
          <a:p>
            <a:pPr lvl="1"/>
            <a:r>
              <a:rPr lang="en-US" dirty="0" smtClean="0"/>
              <a:t>where </a:t>
            </a:r>
            <a:r>
              <a:rPr lang="en-US" dirty="0" smtClean="0"/>
              <a:t>you were </a:t>
            </a:r>
            <a:r>
              <a:rPr lang="en-US" dirty="0" smtClean="0"/>
              <a:t>forced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83FA-3F80-4B6F-9260-21F6092F82C1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Preparing for the Discovery/Surprise:</a:t>
            </a:r>
            <a:br>
              <a:rPr lang="en-US" altLang="en-US" dirty="0" smtClean="0"/>
            </a:br>
            <a:r>
              <a:rPr lang="en-US" altLang="en-US" dirty="0" smtClean="0"/>
              <a:t>Locally Fault Based (LFB)</a:t>
            </a:r>
          </a:p>
        </p:txBody>
      </p:sp>
      <p:sp>
        <p:nvSpPr>
          <p:cNvPr id="105475" name="Oval 2"/>
          <p:cNvSpPr>
            <a:spLocks/>
          </p:cNvSpPr>
          <p:nvPr/>
        </p:nvSpPr>
        <p:spPr bwMode="auto">
          <a:xfrm>
            <a:off x="2862520" y="3608608"/>
            <a:ext cx="1748790" cy="178308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5476" name="Rectangle 3"/>
          <p:cNvSpPr>
            <a:spLocks/>
          </p:cNvSpPr>
          <p:nvPr/>
        </p:nvSpPr>
        <p:spPr bwMode="auto">
          <a:xfrm>
            <a:off x="2598420" y="3246120"/>
            <a:ext cx="3989070" cy="24688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5477" name="Rectangle 4"/>
          <p:cNvSpPr>
            <a:spLocks/>
          </p:cNvSpPr>
          <p:nvPr/>
        </p:nvSpPr>
        <p:spPr bwMode="auto">
          <a:xfrm>
            <a:off x="2725715" y="3367421"/>
            <a:ext cx="43120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 err="1">
                <a:ea typeface="Gill Sans" charset="0"/>
                <a:cs typeface="Gill Sans" charset="0"/>
              </a:rPr>
              <a:t>Px</a:t>
            </a:r>
            <a:endParaRPr lang="en-US" altLang="en-US" sz="2880" dirty="0">
              <a:ea typeface="Gill Sans" charset="0"/>
              <a:cs typeface="Gill Sans" charset="0"/>
            </a:endParaRPr>
          </a:p>
        </p:txBody>
      </p:sp>
      <p:sp>
        <p:nvSpPr>
          <p:cNvPr id="105478" name="Line 5"/>
          <p:cNvSpPr>
            <a:spLocks noChangeShapeType="1"/>
          </p:cNvSpPr>
          <p:nvPr/>
        </p:nvSpPr>
        <p:spPr bwMode="auto">
          <a:xfrm rot="10800000" flipH="1">
            <a:off x="2862520" y="4467702"/>
            <a:ext cx="1839020" cy="142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620"/>
          </a:p>
        </p:txBody>
      </p:sp>
      <p:sp>
        <p:nvSpPr>
          <p:cNvPr id="105479" name="Rectangle 6"/>
          <p:cNvSpPr>
            <a:spLocks/>
          </p:cNvSpPr>
          <p:nvPr/>
        </p:nvSpPr>
        <p:spPr bwMode="auto">
          <a:xfrm>
            <a:off x="3396862" y="3927491"/>
            <a:ext cx="81913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Wins</a:t>
            </a:r>
          </a:p>
        </p:txBody>
      </p:sp>
      <p:sp>
        <p:nvSpPr>
          <p:cNvPr id="105480" name="Rectangle 7"/>
          <p:cNvSpPr>
            <a:spLocks/>
          </p:cNvSpPr>
          <p:nvPr/>
        </p:nvSpPr>
        <p:spPr bwMode="auto">
          <a:xfrm>
            <a:off x="3305316" y="4670441"/>
            <a:ext cx="100508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Faults</a:t>
            </a:r>
          </a:p>
        </p:txBody>
      </p:sp>
      <p:sp>
        <p:nvSpPr>
          <p:cNvPr id="105481" name="Rectangle 8"/>
          <p:cNvSpPr>
            <a:spLocks/>
          </p:cNvSpPr>
          <p:nvPr/>
        </p:nvSpPr>
        <p:spPr bwMode="auto">
          <a:xfrm>
            <a:off x="6344603" y="3303270"/>
            <a:ext cx="4320540" cy="21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Relative rank of </a:t>
            </a:r>
            <a:r>
              <a:rPr lang="en-US" altLang="en-US" sz="2880" dirty="0" err="1">
                <a:ea typeface="Gill Sans" charset="0"/>
                <a:cs typeface="Gill Sans" charset="0"/>
              </a:rPr>
              <a:t>Px</a:t>
            </a:r>
            <a:r>
              <a:rPr lang="en-US" altLang="en-US" sz="2880" dirty="0">
                <a:ea typeface="Gill Sans" charset="0"/>
                <a:cs typeface="Gill Sans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and </a:t>
            </a:r>
            <a:r>
              <a:rPr lang="en-US" altLang="en-US" sz="2880" dirty="0" err="1">
                <a:ea typeface="Gill Sans" charset="0"/>
                <a:cs typeface="Gill Sans" charset="0"/>
              </a:rPr>
              <a:t>Py</a:t>
            </a:r>
            <a:r>
              <a:rPr lang="en-US" altLang="en-US" sz="2880" dirty="0">
                <a:ea typeface="Gill Sans" charset="0"/>
                <a:cs typeface="Gill Sans" charset="0"/>
              </a:rPr>
              <a:t> depends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only on faults made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by either </a:t>
            </a:r>
            <a:r>
              <a:rPr lang="en-US" altLang="en-US" sz="2880" dirty="0" err="1">
                <a:ea typeface="Gill Sans" charset="0"/>
                <a:cs typeface="Gill Sans" charset="0"/>
              </a:rPr>
              <a:t>Px</a:t>
            </a:r>
            <a:r>
              <a:rPr lang="en-US" altLang="en-US" sz="2880" dirty="0">
                <a:ea typeface="Gill Sans" charset="0"/>
                <a:cs typeface="Gill Sans" charset="0"/>
              </a:rPr>
              <a:t> or </a:t>
            </a:r>
            <a:r>
              <a:rPr lang="en-US" altLang="en-US" sz="2880" dirty="0" err="1">
                <a:ea typeface="Gill Sans" charset="0"/>
                <a:cs typeface="Gill Sans" charset="0"/>
              </a:rPr>
              <a:t>Py</a:t>
            </a:r>
            <a:r>
              <a:rPr lang="en-US" altLang="en-US" sz="2880" dirty="0">
                <a:ea typeface="Gill Sans" charset="0"/>
                <a:cs typeface="Gill Sans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2880" dirty="0">
              <a:ea typeface="Gill Sans" charset="0"/>
              <a:cs typeface="Gill Sans" charset="0"/>
            </a:endParaRPr>
          </a:p>
        </p:txBody>
      </p:sp>
      <p:sp>
        <p:nvSpPr>
          <p:cNvPr id="105482" name="Oval 9"/>
          <p:cNvSpPr>
            <a:spLocks/>
          </p:cNvSpPr>
          <p:nvPr/>
        </p:nvSpPr>
        <p:spPr bwMode="auto">
          <a:xfrm>
            <a:off x="4255770" y="3589020"/>
            <a:ext cx="1748790" cy="178308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05483" name="Rectangle 10"/>
          <p:cNvSpPr>
            <a:spLocks/>
          </p:cNvSpPr>
          <p:nvPr/>
        </p:nvSpPr>
        <p:spPr bwMode="auto">
          <a:xfrm>
            <a:off x="5880396" y="3386578"/>
            <a:ext cx="43120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 err="1">
                <a:ea typeface="Gill Sans" charset="0"/>
                <a:cs typeface="Gill Sans" charset="0"/>
              </a:rPr>
              <a:t>Py</a:t>
            </a:r>
            <a:endParaRPr lang="en-US" altLang="en-US" sz="2880" dirty="0">
              <a:ea typeface="Gill Sans" charset="0"/>
              <a:cs typeface="Gill Sans" charset="0"/>
            </a:endParaRPr>
          </a:p>
        </p:txBody>
      </p:sp>
      <p:sp>
        <p:nvSpPr>
          <p:cNvPr id="105484" name="Line 11"/>
          <p:cNvSpPr>
            <a:spLocks noChangeShapeType="1"/>
          </p:cNvSpPr>
          <p:nvPr/>
        </p:nvSpPr>
        <p:spPr bwMode="auto">
          <a:xfrm rot="10800000" flipH="1">
            <a:off x="4267200" y="4469130"/>
            <a:ext cx="176022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620"/>
          </a:p>
        </p:txBody>
      </p:sp>
      <p:sp>
        <p:nvSpPr>
          <p:cNvPr id="105485" name="Rectangle 12"/>
          <p:cNvSpPr>
            <a:spLocks/>
          </p:cNvSpPr>
          <p:nvPr/>
        </p:nvSpPr>
        <p:spPr bwMode="auto">
          <a:xfrm>
            <a:off x="4631196" y="3927491"/>
            <a:ext cx="100508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 dirty="0">
                <a:ea typeface="Gill Sans" charset="0"/>
                <a:cs typeface="Gill Sans" charset="0"/>
              </a:rPr>
              <a:t>Faults</a:t>
            </a:r>
          </a:p>
        </p:txBody>
      </p:sp>
      <p:sp>
        <p:nvSpPr>
          <p:cNvPr id="105486" name="Rectangle 13"/>
          <p:cNvSpPr>
            <a:spLocks/>
          </p:cNvSpPr>
          <p:nvPr/>
        </p:nvSpPr>
        <p:spPr bwMode="auto">
          <a:xfrm>
            <a:off x="4723455" y="4670441"/>
            <a:ext cx="81913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033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3462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018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4700" indent="-444500">
              <a:spcBef>
                <a:spcPts val="1800"/>
              </a:spcBef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19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91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63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3500" indent="-44450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80">
                <a:ea typeface="Gill Sans" charset="0"/>
                <a:cs typeface="Gill Sans" charset="0"/>
              </a:rPr>
              <a:t>Wins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1049" y="5938600"/>
            <a:ext cx="834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“Locally” is used to exclude faults made by some third player z when ranking x versus y.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2E5-3860-4CF7-80ED-534401968C30}" type="datetime1">
              <a:rPr lang="en-US" smtClean="0"/>
              <a:t>9/15/2014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9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Discovery: Property of SCG-Tables</a:t>
            </a: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dirty="0" smtClean="0"/>
              <a:t>A useful design principle for ranking functions.</a:t>
            </a:r>
          </a:p>
          <a:p>
            <a:pPr marL="628650"/>
            <a:r>
              <a:rPr lang="en-US" altLang="en-US" dirty="0" smtClean="0"/>
              <a:t>Under NNEW, NPEL : CR = LFB</a:t>
            </a:r>
          </a:p>
          <a:p>
            <a:pPr marL="628650"/>
            <a:r>
              <a:rPr lang="en-US" altLang="en-US" dirty="0" smtClean="0"/>
              <a:t>LFB is quite unusual.</a:t>
            </a:r>
          </a:p>
          <a:p>
            <a:pPr marL="628650"/>
            <a:r>
              <a:rPr lang="en-US" altLang="en-US" dirty="0" smtClean="0"/>
              <a:t>LFB lends itself to implementation.</a:t>
            </a:r>
          </a:p>
          <a:p>
            <a:pPr marL="628650"/>
            <a:r>
              <a:rPr lang="en-US" altLang="en-US" dirty="0" smtClean="0"/>
              <a:t>Not only </a:t>
            </a:r>
            <a:r>
              <a:rPr lang="en-US" altLang="en-US" dirty="0" smtClean="0"/>
              <a:t>is</a:t>
            </a:r>
            <a:r>
              <a:rPr lang="en-US" altLang="en-US" dirty="0" smtClean="0"/>
              <a:t> fault counting </a:t>
            </a:r>
            <a:r>
              <a:rPr lang="en-US" altLang="en-US" dirty="0" smtClean="0"/>
              <a:t>important; </a:t>
            </a:r>
            <a:r>
              <a:rPr lang="en-US" altLang="en-US" dirty="0" smtClean="0"/>
              <a:t>it is </a:t>
            </a:r>
            <a:r>
              <a:rPr lang="en-US" altLang="en-US" dirty="0" smtClean="0"/>
              <a:t>fundamental.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4536866"/>
            <a:ext cx="8173528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NNEW </a:t>
            </a:r>
            <a:r>
              <a:rPr lang="el-GR" sz="2800" dirty="0"/>
              <a:t>Λ</a:t>
            </a:r>
            <a:r>
              <a:rPr lang="en-US" sz="2800" dirty="0"/>
              <a:t> </a:t>
            </a:r>
            <a:r>
              <a:rPr lang="en-US" sz="2800" dirty="0" smtClean="0"/>
              <a:t>CR </a:t>
            </a:r>
            <a:r>
              <a:rPr lang="en-US" sz="2800" dirty="0"/>
              <a:t>=&gt; LFB</a:t>
            </a:r>
          </a:p>
          <a:p>
            <a:r>
              <a:rPr lang="en-US" sz="2800" dirty="0" smtClean="0"/>
              <a:t>NPEL </a:t>
            </a:r>
            <a:r>
              <a:rPr lang="el-GR" sz="2800" dirty="0"/>
              <a:t>Λ</a:t>
            </a:r>
            <a:r>
              <a:rPr lang="en-US" sz="2800" dirty="0"/>
              <a:t> LFB =&gt; </a:t>
            </a:r>
            <a:r>
              <a:rPr lang="en-US" sz="2800" dirty="0" smtClean="0"/>
              <a:t>CR</a:t>
            </a:r>
            <a:endParaRPr lang="en-US" sz="2800" dirty="0"/>
          </a:p>
          <a:p>
            <a:r>
              <a:rPr lang="en-US" sz="2800" dirty="0" smtClean="0"/>
              <a:t>Representation Theorem: NNEW </a:t>
            </a:r>
            <a:r>
              <a:rPr lang="el-GR" sz="2800" dirty="0"/>
              <a:t>Λ</a:t>
            </a:r>
            <a:r>
              <a:rPr lang="en-US" sz="2800" dirty="0"/>
              <a:t> </a:t>
            </a:r>
            <a:r>
              <a:rPr lang="en-US" sz="2800" dirty="0" smtClean="0"/>
              <a:t>NPEL </a:t>
            </a:r>
            <a:r>
              <a:rPr lang="en-US" sz="2800" dirty="0"/>
              <a:t>=&gt; </a:t>
            </a:r>
            <a:r>
              <a:rPr lang="en-US" sz="2800" dirty="0" smtClean="0"/>
              <a:t>(CR </a:t>
            </a:r>
            <a:r>
              <a:rPr lang="en-US" sz="2800" dirty="0">
                <a:sym typeface="Wingdings" panose="05000000000000000000" pitchFamily="2" charset="2"/>
              </a:rPr>
              <a:t> LFB)</a:t>
            </a:r>
            <a:r>
              <a:rPr lang="en-US" sz="2800" dirty="0"/>
              <a:t> 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9" name="Pentagon 8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1" name="Chevron 10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2" name="Chevron 11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A643-1144-40E3-BE4A-61575627F47E}" type="datetime1">
              <a:rPr lang="en-US" smtClean="0"/>
              <a:t>9/15/2014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Proof</a:t>
            </a:r>
            <a:br>
              <a:rPr lang="en-US" sz="3600" dirty="0" smtClean="0"/>
            </a:br>
            <a:r>
              <a:rPr lang="en-US" sz="3600" dirty="0" smtClean="0"/>
              <a:t>Venn Diagram for Game Kinds involving </a:t>
            </a:r>
            <a:r>
              <a:rPr lang="en-US" sz="3600" dirty="0" err="1" smtClean="0"/>
              <a:t>x,y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101467" y="1574562"/>
            <a:ext cx="1081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games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63840" y="2338251"/>
            <a:ext cx="25667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[!</a:t>
            </a:r>
            <a:r>
              <a:rPr lang="en-US" dirty="0" err="1" smtClean="0"/>
              <a:t>fl</a:t>
            </a:r>
            <a:r>
              <a:rPr lang="en-US" dirty="0" smtClean="0"/>
              <a:t> y] [w x] = [!c y] [w x]</a:t>
            </a:r>
            <a:endParaRPr lang="en-US" dirty="0"/>
          </a:p>
          <a:p>
            <a:r>
              <a:rPr lang="en-US" dirty="0" smtClean="0"/>
              <a:t>2 [!w y] [</a:t>
            </a:r>
            <a:r>
              <a:rPr lang="en-US" dirty="0" err="1" smtClean="0"/>
              <a:t>fl</a:t>
            </a:r>
            <a:r>
              <a:rPr lang="en-US" dirty="0" smtClean="0"/>
              <a:t> x] = [!c y] [</a:t>
            </a:r>
            <a:r>
              <a:rPr lang="en-US" dirty="0" err="1" smtClean="0"/>
              <a:t>fl</a:t>
            </a:r>
            <a:r>
              <a:rPr lang="en-US" dirty="0" smtClean="0"/>
              <a:t> x]</a:t>
            </a:r>
          </a:p>
          <a:p>
            <a:r>
              <a:rPr lang="en-US" dirty="0" smtClean="0"/>
              <a:t>3 [</a:t>
            </a:r>
            <a:r>
              <a:rPr lang="en-US" dirty="0" err="1" smtClean="0"/>
              <a:t>fl</a:t>
            </a:r>
            <a:r>
              <a:rPr lang="en-US" dirty="0" smtClean="0"/>
              <a:t> y] [w x] = [c y] [w x]</a:t>
            </a:r>
          </a:p>
          <a:p>
            <a:r>
              <a:rPr lang="en-US" dirty="0" smtClean="0"/>
              <a:t>4 [w y] [</a:t>
            </a:r>
            <a:r>
              <a:rPr lang="en-US" dirty="0" err="1" smtClean="0"/>
              <a:t>fl</a:t>
            </a:r>
            <a:r>
              <a:rPr lang="en-US" dirty="0" smtClean="0"/>
              <a:t> x] = [c y] [</a:t>
            </a:r>
            <a:r>
              <a:rPr lang="en-US" dirty="0" err="1" smtClean="0"/>
              <a:t>fl</a:t>
            </a:r>
            <a:r>
              <a:rPr lang="en-US" dirty="0" smtClean="0"/>
              <a:t> x]</a:t>
            </a:r>
          </a:p>
          <a:p>
            <a:r>
              <a:rPr lang="en-US" dirty="0" smtClean="0"/>
              <a:t>5 [!w x] [</a:t>
            </a:r>
            <a:r>
              <a:rPr lang="en-US" dirty="0" err="1" smtClean="0"/>
              <a:t>fl</a:t>
            </a:r>
            <a:r>
              <a:rPr lang="en-US" dirty="0" smtClean="0"/>
              <a:t> y] = [!c x] [</a:t>
            </a:r>
            <a:r>
              <a:rPr lang="en-US" dirty="0" err="1" smtClean="0"/>
              <a:t>fl</a:t>
            </a:r>
            <a:r>
              <a:rPr lang="en-US" dirty="0" smtClean="0"/>
              <a:t> y]</a:t>
            </a:r>
          </a:p>
          <a:p>
            <a:r>
              <a:rPr lang="en-US" dirty="0" smtClean="0"/>
              <a:t>6 [!</a:t>
            </a:r>
            <a:r>
              <a:rPr lang="en-US" dirty="0" err="1" smtClean="0"/>
              <a:t>fl</a:t>
            </a:r>
            <a:r>
              <a:rPr lang="en-US" dirty="0" smtClean="0"/>
              <a:t> x] [w y] = [!c x] [w y]</a:t>
            </a:r>
          </a:p>
          <a:p>
            <a:r>
              <a:rPr lang="en-US" dirty="0" smtClean="0"/>
              <a:t>7 [!c x] [!c y]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3840" y="1829803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, 3, 4, </a:t>
            </a:r>
            <a:r>
              <a:rPr lang="en-US" dirty="0" smtClean="0"/>
              <a:t>5: LFB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9787" y="2535969"/>
            <a:ext cx="13833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games that cannot</a:t>
            </a:r>
          </a:p>
          <a:p>
            <a:r>
              <a:rPr lang="en-US" sz="1200" dirty="0" smtClean="0"/>
              <a:t>improve rank of </a:t>
            </a:r>
          </a:p>
          <a:p>
            <a:r>
              <a:rPr lang="en-US" sz="1200" dirty="0" smtClean="0"/>
              <a:t>x</a:t>
            </a:r>
            <a:r>
              <a:rPr lang="en-US" sz="1200" dirty="0"/>
              <a:t> </a:t>
            </a:r>
            <a:r>
              <a:rPr lang="en-US" sz="1200" dirty="0" err="1" smtClean="0"/>
              <a:t>wrt</a:t>
            </a:r>
            <a:r>
              <a:rPr lang="en-US" sz="1200" dirty="0" smtClean="0"/>
              <a:t>. y:</a:t>
            </a:r>
          </a:p>
          <a:p>
            <a:r>
              <a:rPr lang="en-US" sz="1200" dirty="0" smtClean="0"/>
              <a:t>6 by NNEW</a:t>
            </a:r>
          </a:p>
          <a:p>
            <a:r>
              <a:rPr lang="en-US" sz="1200" dirty="0" smtClean="0"/>
              <a:t>1,7 by CR</a:t>
            </a:r>
          </a:p>
          <a:p>
            <a:endParaRPr lang="en-US" sz="1200" dirty="0"/>
          </a:p>
          <a:p>
            <a:r>
              <a:rPr lang="en-US" sz="1200" dirty="0" smtClean="0"/>
              <a:t>games that cannot</a:t>
            </a:r>
          </a:p>
          <a:p>
            <a:r>
              <a:rPr lang="en-US" sz="1200" dirty="0" smtClean="0"/>
              <a:t>worsen rank of</a:t>
            </a:r>
          </a:p>
          <a:p>
            <a:r>
              <a:rPr lang="en-US" sz="1200" dirty="0" smtClean="0"/>
              <a:t>x </a:t>
            </a:r>
            <a:r>
              <a:rPr lang="en-US" sz="1200" dirty="0" err="1" smtClean="0"/>
              <a:t>wrt</a:t>
            </a:r>
            <a:r>
              <a:rPr lang="en-US" sz="1200" dirty="0" smtClean="0"/>
              <a:t>. y:</a:t>
            </a:r>
          </a:p>
          <a:p>
            <a:r>
              <a:rPr lang="en-US" sz="1200" dirty="0" smtClean="0"/>
              <a:t>6,7 by CR</a:t>
            </a:r>
          </a:p>
          <a:p>
            <a:r>
              <a:rPr lang="en-US" sz="1200" dirty="0" smtClean="0"/>
              <a:t>1 by NNEW</a:t>
            </a:r>
          </a:p>
          <a:p>
            <a:endParaRPr lang="en-US" sz="1200" dirty="0"/>
          </a:p>
          <a:p>
            <a:r>
              <a:rPr lang="en-US" sz="1200" dirty="0" smtClean="0"/>
              <a:t>Proves:</a:t>
            </a:r>
          </a:p>
          <a:p>
            <a:r>
              <a:rPr lang="en-US" sz="1200" dirty="0" smtClean="0"/>
              <a:t>NNEW and CR =&gt; LFB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821578" y="344702"/>
            <a:ext cx="573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WF(x), WF(y),LF(x),LF(y) shown in diagram</a:t>
            </a:r>
          </a:p>
          <a:p>
            <a:r>
              <a:rPr lang="en-US" dirty="0" smtClean="0"/>
              <a:t>1ᴜ3-WF(x</a:t>
            </a:r>
            <a:r>
              <a:rPr lang="en-US" dirty="0"/>
              <a:t>)=WU(x</a:t>
            </a:r>
            <a:r>
              <a:rPr lang="en-US" dirty="0" smtClean="0"/>
              <a:t>);</a:t>
            </a:r>
            <a:r>
              <a:rPr lang="en-US" dirty="0"/>
              <a:t> 4ᴜ6-WF(y)=WU(y); 2ᴜ4:LU(x); 3ᴜ5:LU(y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781330" y="2014469"/>
            <a:ext cx="5499462" cy="3866606"/>
            <a:chOff x="1867989" y="2338251"/>
            <a:chExt cx="5499462" cy="3866606"/>
          </a:xfrm>
        </p:grpSpPr>
        <p:sp>
          <p:nvSpPr>
            <p:cNvPr id="4" name="Oval 3"/>
            <p:cNvSpPr/>
            <p:nvPr/>
          </p:nvSpPr>
          <p:spPr>
            <a:xfrm>
              <a:off x="2821578" y="3296001"/>
              <a:ext cx="1907177" cy="19511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133283" y="3296001"/>
              <a:ext cx="1962717" cy="19511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67989" y="2338251"/>
              <a:ext cx="5499462" cy="38666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" idx="1"/>
              <a:endCxn id="6" idx="3"/>
            </p:cNvCxnSpPr>
            <p:nvPr/>
          </p:nvCxnSpPr>
          <p:spPr>
            <a:xfrm>
              <a:off x="1867989" y="4271554"/>
              <a:ext cx="5499462" cy="0"/>
            </a:xfrm>
            <a:prstGeom prst="line">
              <a:avLst/>
            </a:prstGeom>
            <a:ln w="571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347989" y="3656529"/>
              <a:ext cx="3016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94391" y="3809712"/>
              <a:ext cx="3016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54706" y="3656529"/>
              <a:ext cx="3016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60268" y="4364065"/>
              <a:ext cx="3016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9537" y="4389999"/>
              <a:ext cx="3016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4391" y="4364065"/>
              <a:ext cx="3016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02098" y="3254659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c(x)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21602" y="3270928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c(y)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63931" y="3623991"/>
              <a:ext cx="8290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dirty="0" smtClean="0"/>
                <a:t> wins:</a:t>
              </a:r>
            </a:p>
            <a:p>
              <a:r>
                <a:rPr lang="en-US" dirty="0" smtClean="0"/>
                <a:t>W(x)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2862490" y="3809712"/>
              <a:ext cx="400301" cy="314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126927" y="5061024"/>
              <a:ext cx="10661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at fault:</a:t>
              </a:r>
            </a:p>
            <a:p>
              <a:r>
                <a:rPr lang="en-US" dirty="0" smtClean="0"/>
                <a:t>LU(x)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2" idx="0"/>
            </p:cNvCxnSpPr>
            <p:nvPr/>
          </p:nvCxnSpPr>
          <p:spPr>
            <a:xfrm flipV="1">
              <a:off x="2659990" y="4640886"/>
              <a:ext cx="672104" cy="4201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217920" y="3623991"/>
              <a:ext cx="1070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r>
                <a:rPr lang="en-US" dirty="0" smtClean="0"/>
                <a:t> at fault:</a:t>
              </a:r>
            </a:p>
            <a:p>
              <a:r>
                <a:rPr lang="en-US" dirty="0" smtClean="0"/>
                <a:t>LU(y)</a:t>
              </a:r>
              <a:endParaRPr lang="en-US" dirty="0"/>
            </a:p>
          </p:txBody>
        </p:sp>
        <p:cxnSp>
          <p:nvCxnSpPr>
            <p:cNvPr id="28" name="Straight Arrow Connector 27"/>
            <p:cNvCxnSpPr>
              <a:stCxn id="25" idx="1"/>
            </p:cNvCxnSpPr>
            <p:nvPr/>
          </p:nvCxnSpPr>
          <p:spPr>
            <a:xfrm flipH="1">
              <a:off x="5734594" y="3947157"/>
              <a:ext cx="483326" cy="461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257108" y="4911634"/>
              <a:ext cx="833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r>
                <a:rPr lang="en-US" dirty="0" smtClean="0"/>
                <a:t> wins:</a:t>
              </a:r>
            </a:p>
            <a:p>
              <a:r>
                <a:rPr lang="en-US" dirty="0" smtClean="0"/>
                <a:t>W(y)</a:t>
              </a:r>
              <a:endParaRPr lang="en-US" dirty="0"/>
            </a:p>
          </p:txBody>
        </p:sp>
        <p:cxnSp>
          <p:nvCxnSpPr>
            <p:cNvPr id="31" name="Straight Arrow Connector 30"/>
            <p:cNvCxnSpPr>
              <a:stCxn id="29" idx="1"/>
            </p:cNvCxnSpPr>
            <p:nvPr/>
          </p:nvCxnSpPr>
          <p:spPr>
            <a:xfrm flipH="1" flipV="1">
              <a:off x="5731504" y="4733398"/>
              <a:ext cx="525604" cy="5014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794314" y="5319487"/>
              <a:ext cx="3016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98531" y="2515781"/>
              <a:ext cx="205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wins and y at fault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4423716" y="2888021"/>
              <a:ext cx="21518" cy="8883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434867" y="5677466"/>
              <a:ext cx="205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at fault and y wins</a:t>
              </a:r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4451666" y="4750431"/>
              <a:ext cx="8386" cy="899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 rot="5743672">
              <a:off x="4547172" y="4410173"/>
              <a:ext cx="608342" cy="45629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93953" y="4548908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WF(y)</a:t>
              </a:r>
              <a:endParaRPr lang="en-US" sz="1200" dirty="0"/>
            </a:p>
          </p:txBody>
        </p:sp>
        <p:sp>
          <p:nvSpPr>
            <p:cNvPr id="36" name="Oval 35"/>
            <p:cNvSpPr/>
            <p:nvPr/>
          </p:nvSpPr>
          <p:spPr>
            <a:xfrm rot="5743672">
              <a:off x="3736449" y="3682001"/>
              <a:ext cx="608342" cy="45629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56959" y="3686953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WF(x)</a:t>
              </a:r>
              <a:endParaRPr lang="en-US" sz="12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298510" y="4926359"/>
              <a:ext cx="621079" cy="6236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90034" y="5145140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LF(x)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998173" y="2959287"/>
              <a:ext cx="621079" cy="6236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86548" y="303668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LF(y)</a:t>
              </a:r>
              <a:endParaRPr lang="en-US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53919" y="6020758"/>
            <a:ext cx="603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NNEW: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≤ </a:t>
            </a:r>
            <a:r>
              <a:rPr lang="en-US" dirty="0" smtClean="0"/>
              <a:t>0, NPEL: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≥ </a:t>
            </a:r>
            <a:r>
              <a:rPr lang="en-US" dirty="0" smtClean="0"/>
              <a:t>0, CR: </a:t>
            </a:r>
            <a:r>
              <a:rPr lang="en-US" dirty="0" err="1"/>
              <a:t>d</a:t>
            </a:r>
            <a:r>
              <a:rPr lang="en-US" baseline="-25000" dirty="0" err="1"/>
              <a:t>W</a:t>
            </a:r>
            <a:r>
              <a:rPr lang="en-US" dirty="0" err="1"/>
              <a:t>U</a:t>
            </a:r>
            <a:r>
              <a:rPr lang="en-US" dirty="0"/>
              <a:t> ≥ </a:t>
            </a:r>
            <a:r>
              <a:rPr lang="en-US" dirty="0" smtClean="0"/>
              <a:t>0,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LF</a:t>
            </a:r>
            <a:r>
              <a:rPr lang="en-US" dirty="0" err="1" smtClean="0"/>
              <a:t>U</a:t>
            </a:r>
            <a:r>
              <a:rPr lang="en-US" dirty="0" smtClean="0"/>
              <a:t> = 0,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LU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≥ 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879042" y="119432"/>
            <a:ext cx="33129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≥ monotonically non-decreasing</a:t>
            </a:r>
          </a:p>
          <a:p>
            <a:r>
              <a:rPr lang="en-US" dirty="0" smtClean="0"/>
              <a:t>≤ monotonically non-increasing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40578" y="1554742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LFB: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r>
              <a:rPr lang="en-US" dirty="0" err="1" smtClean="0"/>
              <a:t>U</a:t>
            </a:r>
            <a:r>
              <a:rPr lang="en-US" dirty="0" smtClean="0"/>
              <a:t> = 0,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LF</a:t>
            </a:r>
            <a:r>
              <a:rPr lang="en-US" dirty="0" err="1" smtClean="0"/>
              <a:t>U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8730" y="4995705"/>
            <a:ext cx="3004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c(z) =  z in control (full circle)</a:t>
            </a:r>
          </a:p>
          <a:p>
            <a:r>
              <a:rPr lang="en-US" dirty="0"/>
              <a:t> </a:t>
            </a:r>
            <a:r>
              <a:rPr lang="en-US" dirty="0" smtClean="0"/>
              <a:t>      = (z wins) or (z not forced)</a:t>
            </a:r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4DF-F473-4DB0-B3BB-CAFAEBB7CEE1}" type="datetime1">
              <a:rPr lang="en-US" smtClean="0"/>
              <a:t>9/15/2014</a:t>
            </a:fld>
            <a:endParaRPr lang="en-US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introduce a new </a:t>
            </a:r>
            <a:r>
              <a:rPr lang="en-US" dirty="0" smtClean="0"/>
              <a:t>game, called “side-choosing game” that </a:t>
            </a:r>
            <a:r>
              <a:rPr lang="en-US" dirty="0"/>
              <a:t>helps to organize </a:t>
            </a:r>
            <a:r>
              <a:rPr lang="en-US" dirty="0" smtClean="0"/>
              <a:t>computational problem </a:t>
            </a:r>
            <a:r>
              <a:rPr lang="en-US" dirty="0"/>
              <a:t>solving communities and more generally constructive formal </a:t>
            </a:r>
            <a:r>
              <a:rPr lang="en-US" dirty="0" smtClean="0"/>
              <a:t>scientific communities</a:t>
            </a:r>
            <a:r>
              <a:rPr lang="en-US" dirty="0"/>
              <a:t>. </a:t>
            </a:r>
            <a:r>
              <a:rPr lang="en-US" dirty="0" smtClean="0"/>
              <a:t>We </a:t>
            </a:r>
            <a:r>
              <a:rPr lang="en-US" dirty="0"/>
              <a:t>study the </a:t>
            </a:r>
            <a:r>
              <a:rPr lang="en-US" dirty="0" smtClean="0"/>
              <a:t>social choice</a:t>
            </a:r>
            <a:r>
              <a:rPr lang="en-US" dirty="0"/>
              <a:t> </a:t>
            </a:r>
            <a:r>
              <a:rPr lang="en-US" dirty="0" smtClean="0"/>
              <a:t>theory </a:t>
            </a:r>
            <a:r>
              <a:rPr lang="en-US" dirty="0"/>
              <a:t>of </a:t>
            </a:r>
            <a:r>
              <a:rPr lang="en-US" dirty="0" smtClean="0"/>
              <a:t>side-choosing games, including appropriate axioms, a representation theorem and a meritocracy theorem. </a:t>
            </a:r>
            <a:r>
              <a:rPr lang="en-US" dirty="0"/>
              <a:t>While traditional social-choice theory </a:t>
            </a:r>
            <a:r>
              <a:rPr lang="en-US" dirty="0" smtClean="0"/>
              <a:t>studies game-theoretic </a:t>
            </a:r>
            <a:r>
              <a:rPr lang="en-US" dirty="0"/>
              <a:t>models of political institutions we study game-theoretic </a:t>
            </a:r>
            <a:r>
              <a:rPr lang="en-US" dirty="0" smtClean="0"/>
              <a:t>models of </a:t>
            </a:r>
            <a:r>
              <a:rPr lang="en-US" dirty="0"/>
              <a:t>formal scientific communities.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Side-choosing </a:t>
            </a:r>
            <a:r>
              <a:rPr lang="en-US" dirty="0"/>
              <a:t>games offer the benefit of </a:t>
            </a:r>
            <a:r>
              <a:rPr lang="en-US" dirty="0" smtClean="0"/>
              <a:t>fair, collusion-resistant </a:t>
            </a:r>
            <a:r>
              <a:rPr lang="en-US" dirty="0"/>
              <a:t>peer evaluation without a central authority, thereby </a:t>
            </a:r>
            <a:r>
              <a:rPr lang="en-US" dirty="0" smtClean="0"/>
              <a:t>lowering the </a:t>
            </a:r>
            <a:r>
              <a:rPr lang="en-US" dirty="0"/>
              <a:t>effort of organizing </a:t>
            </a:r>
            <a:r>
              <a:rPr lang="en-US" dirty="0" smtClean="0"/>
              <a:t>competitions similar to the ones held on TopCoder.com. </a:t>
            </a:r>
            <a:r>
              <a:rPr lang="en-US" dirty="0"/>
              <a:t>Side-choosing games are educational </a:t>
            </a:r>
            <a:r>
              <a:rPr lang="en-US" dirty="0" smtClean="0"/>
              <a:t>for players</a:t>
            </a:r>
            <a:r>
              <a:rPr lang="en-US" dirty="0"/>
              <a:t>, giving them </a:t>
            </a:r>
            <a:r>
              <a:rPr lang="en-US" dirty="0" smtClean="0"/>
              <a:t>targeted </a:t>
            </a:r>
            <a:r>
              <a:rPr lang="en-US" dirty="0"/>
              <a:t>feedback on their choices and </a:t>
            </a:r>
            <a:r>
              <a:rPr lang="en-US" dirty="0" smtClean="0"/>
              <a:t>their defense, offering many learning </a:t>
            </a:r>
            <a:r>
              <a:rPr lang="en-US" dirty="0"/>
              <a:t>opportunities. We report on </a:t>
            </a:r>
            <a:r>
              <a:rPr lang="en-US" dirty="0" smtClean="0"/>
              <a:t>our </a:t>
            </a:r>
            <a:r>
              <a:rPr lang="en-US" dirty="0"/>
              <a:t>experience in </a:t>
            </a:r>
            <a:r>
              <a:rPr lang="en-US" dirty="0" smtClean="0"/>
              <a:t>building computational </a:t>
            </a:r>
            <a:r>
              <a:rPr lang="en-US" dirty="0"/>
              <a:t>problem solving communities in algorithm and </a:t>
            </a:r>
            <a:r>
              <a:rPr lang="en-US" dirty="0" smtClean="0"/>
              <a:t>software development courses as a first application of our theory.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5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Axioms Imply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83411" y="1681163"/>
            <a:ext cx="10371977" cy="823912"/>
          </a:xfrm>
        </p:spPr>
        <p:txBody>
          <a:bodyPr/>
          <a:lstStyle/>
          <a:p>
            <a:r>
              <a:rPr lang="en-US" dirty="0" smtClean="0"/>
              <a:t>Monotonicity Constraints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59064" y="2505075"/>
            <a:ext cx="7086196" cy="1950547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NNEW: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WF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≤ </a:t>
            </a:r>
            <a:r>
              <a:rPr lang="en-US" dirty="0" smtClean="0"/>
              <a:t>0 </a:t>
            </a:r>
            <a:r>
              <a:rPr lang="el-GR" dirty="0" smtClean="0"/>
              <a:t>Λ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WU</a:t>
            </a:r>
            <a:r>
              <a:rPr lang="en-US" dirty="0" err="1"/>
              <a:t>U</a:t>
            </a:r>
            <a:r>
              <a:rPr lang="en-US" dirty="0"/>
              <a:t> ≤ </a:t>
            </a:r>
            <a:r>
              <a:rPr lang="en-US" dirty="0" smtClean="0"/>
              <a:t>0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NPEL: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LF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≥ 0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LU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≥ 0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CR: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WF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≥ 0 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WU</a:t>
            </a:r>
            <a:r>
              <a:rPr lang="en-US" dirty="0" err="1"/>
              <a:t>U</a:t>
            </a:r>
            <a:r>
              <a:rPr lang="en-US" dirty="0"/>
              <a:t> ≥ 0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LF</a:t>
            </a:r>
            <a:r>
              <a:rPr lang="en-US" dirty="0" err="1"/>
              <a:t>U</a:t>
            </a:r>
            <a:r>
              <a:rPr lang="en-US" dirty="0"/>
              <a:t> = 0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LU</a:t>
            </a:r>
            <a:r>
              <a:rPr lang="en-US" dirty="0" err="1"/>
              <a:t>U</a:t>
            </a:r>
            <a:r>
              <a:rPr lang="en-US" dirty="0"/>
              <a:t> ≥ </a:t>
            </a:r>
            <a:r>
              <a:rPr lang="en-US" dirty="0" smtClean="0"/>
              <a:t>0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LFB: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WF</a:t>
            </a:r>
            <a:r>
              <a:rPr lang="en-US" dirty="0" err="1" smtClean="0"/>
              <a:t>U</a:t>
            </a:r>
            <a:r>
              <a:rPr lang="en-US" dirty="0" smtClean="0"/>
              <a:t> = </a:t>
            </a:r>
            <a:r>
              <a:rPr lang="en-US" dirty="0"/>
              <a:t>0 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WU</a:t>
            </a:r>
            <a:r>
              <a:rPr lang="en-US" dirty="0" err="1"/>
              <a:t>U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0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LF</a:t>
            </a:r>
            <a:r>
              <a:rPr lang="en-US" dirty="0" err="1"/>
              <a:t>U</a:t>
            </a:r>
            <a:r>
              <a:rPr lang="en-US" dirty="0"/>
              <a:t> = 0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07315" y="793921"/>
            <a:ext cx="33129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≥ monotonically non-decreasing</a:t>
            </a:r>
          </a:p>
          <a:p>
            <a:r>
              <a:rPr lang="en-US" dirty="0" smtClean="0"/>
              <a:t>≤ monotonically non-increasing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97280" y="4813069"/>
            <a:ext cx="30799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 implies:</a:t>
            </a:r>
          </a:p>
          <a:p>
            <a:r>
              <a:rPr lang="en-US" dirty="0" smtClean="0"/>
              <a:t>NNEW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dirty="0" smtClean="0"/>
              <a:t>CR </a:t>
            </a:r>
            <a:r>
              <a:rPr lang="en-US" dirty="0"/>
              <a:t>=&gt; LFB</a:t>
            </a:r>
          </a:p>
          <a:p>
            <a:r>
              <a:rPr lang="en-US" dirty="0" smtClean="0"/>
              <a:t>NPEL </a:t>
            </a:r>
            <a:r>
              <a:rPr lang="el-GR" dirty="0"/>
              <a:t>Λ</a:t>
            </a:r>
            <a:r>
              <a:rPr lang="en-US" dirty="0"/>
              <a:t> LFB =&gt; </a:t>
            </a:r>
            <a:r>
              <a:rPr lang="en-US" dirty="0" smtClean="0"/>
              <a:t>CR</a:t>
            </a:r>
            <a:endParaRPr lang="en-US" dirty="0"/>
          </a:p>
          <a:p>
            <a:r>
              <a:rPr lang="en-US" dirty="0" smtClean="0"/>
              <a:t>NNEW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dirty="0" smtClean="0"/>
              <a:t>NPEL </a:t>
            </a:r>
            <a:r>
              <a:rPr lang="en-US" dirty="0"/>
              <a:t>=&gt; </a:t>
            </a:r>
            <a:r>
              <a:rPr lang="en-US" dirty="0" smtClean="0"/>
              <a:t>(CR </a:t>
            </a:r>
            <a:r>
              <a:rPr lang="en-US" dirty="0">
                <a:sym typeface="Wingdings" panose="05000000000000000000" pitchFamily="2" charset="2"/>
              </a:rPr>
              <a:t> LFB)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E3A2-9D33-486D-8D1D-234BE96115A1}" type="datetime1">
              <a:rPr lang="en-US" smtClean="0"/>
              <a:t>9/15/2014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concrete LFB function.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example of an infinite family.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B962-6ECF-4ED1-B0FF-7CDFF5A722DE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Fault-Counting Scoring Function</a:t>
            </a: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dirty="0" smtClean="0"/>
              <a:t>Provide a concrete example of a ranking function which is NNEW, NPEL and LFB and therefore CR.</a:t>
            </a:r>
          </a:p>
          <a:p>
            <a:pPr marL="1085850" lvl="1"/>
            <a:r>
              <a:rPr lang="en-US" altLang="en-US" dirty="0" smtClean="0"/>
              <a:t>Players are ranked according to their score: the number of faults they make. The fewer the number of faults the higher the rank.</a:t>
            </a:r>
          </a:p>
          <a:p>
            <a:pPr marL="628650"/>
            <a:r>
              <a:rPr lang="en-US" altLang="en-US" dirty="0" smtClean="0"/>
              <a:t>Satisfies the NNEW and NPEL</a:t>
            </a:r>
          </a:p>
          <a:p>
            <a:pPr marL="1085850" lvl="1"/>
            <a:r>
              <a:rPr lang="en-US" altLang="en-US" dirty="0" smtClean="0"/>
              <a:t> Clearly, Fault Counting is LFB and therefore CR (by previous theorem).</a:t>
            </a:r>
          </a:p>
          <a:p>
            <a:pPr marL="628650"/>
            <a:r>
              <a:rPr lang="en-US" altLang="en-US" dirty="0" smtClean="0"/>
              <a:t>Note: There is an infinite family of ranking functions that are LFB.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376-1744-401F-B8A6-3F82813B30D4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Side-Choosing Game Tournament Design</a:t>
            </a: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dirty="0" smtClean="0"/>
              <a:t>Full Round-Robin with adaptation: For every pair of players:</a:t>
            </a:r>
          </a:p>
          <a:p>
            <a:pPr marL="937260" lvl="1"/>
            <a:r>
              <a:rPr lang="en-US" altLang="en-US" dirty="0" smtClean="0"/>
              <a:t>If choosing different sides, play a single SG.</a:t>
            </a:r>
          </a:p>
          <a:p>
            <a:pPr marL="937260" lvl="1"/>
            <a:r>
              <a:rPr lang="en-US" altLang="en-US" dirty="0" smtClean="0"/>
              <a:t>If choosing same sides, play combinatorial game plays according to the chosen AM, i.e., CAG  (two combinatorial games where they switch sides).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F3C4-C9DB-45F6-A918-002AF77DDC80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Neutrality with CAG</a:t>
            </a: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dirty="0" smtClean="0"/>
              <a:t>Each player plays </a:t>
            </a:r>
            <a:r>
              <a:rPr lang="en-US" altLang="en-US" dirty="0" err="1" smtClean="0"/>
              <a:t>n</a:t>
            </a:r>
            <a:r>
              <a:rPr lang="en-US" altLang="en-US" baseline="-37000" dirty="0" err="1"/>
              <a:t>P</a:t>
            </a:r>
            <a:r>
              <a:rPr lang="en-US" altLang="en-US" dirty="0" smtClean="0"/>
              <a:t>+ </a:t>
            </a:r>
            <a:r>
              <a:rPr lang="en-US" altLang="en-US" dirty="0" err="1" smtClean="0"/>
              <a:t>n</a:t>
            </a:r>
            <a:r>
              <a:rPr lang="en-US" altLang="en-US" baseline="-37000" dirty="0" err="1"/>
              <a:t>O</a:t>
            </a:r>
            <a:r>
              <a:rPr lang="en-US" altLang="en-US" baseline="-37000" dirty="0" smtClean="0"/>
              <a:t> </a:t>
            </a:r>
            <a:r>
              <a:rPr lang="en-US" altLang="en-US" dirty="0" smtClean="0"/>
              <a:t>- 1 combinatorial games in their chosen side, those are the only games in which it may make faults.</a:t>
            </a:r>
          </a:p>
          <a:p>
            <a:pPr marL="628650"/>
            <a:r>
              <a:rPr lang="en-US" altLang="en-US" dirty="0" smtClean="0"/>
              <a:t>P = Proponent, O = Opponent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23485" y="353289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/>
              <a:t>n</a:t>
            </a:r>
            <a:r>
              <a:rPr lang="en-US" altLang="en-US" baseline="-37000" dirty="0" err="1"/>
              <a:t>P</a:t>
            </a:r>
            <a:r>
              <a:rPr lang="en-US" altLang="en-US" baseline="-37000" dirty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68747" y="4037162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3146" y="4951562"/>
            <a:ext cx="1302589" cy="1360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71" y="3532893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 smtClean="0"/>
              <a:t>n</a:t>
            </a:r>
            <a:r>
              <a:rPr lang="en-US" altLang="en-US" baseline="-37000" dirty="0" err="1" smtClean="0"/>
              <a:t>O</a:t>
            </a:r>
            <a:r>
              <a:rPr lang="en-US" altLang="en-US" baseline="-37000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65448" y="430969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 smtClean="0"/>
              <a:t>n</a:t>
            </a:r>
            <a:r>
              <a:rPr lang="en-US" altLang="en-US" baseline="-37000" dirty="0" err="1" smtClean="0"/>
              <a:t>O</a:t>
            </a:r>
            <a:r>
              <a:rPr lang="en-US" altLang="en-US" baseline="-37000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13296" y="5447065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/>
              <a:t>n</a:t>
            </a:r>
            <a:r>
              <a:rPr lang="en-US" altLang="en-US" baseline="-37000" dirty="0" err="1"/>
              <a:t>P</a:t>
            </a:r>
            <a:r>
              <a:rPr lang="en-US" altLang="en-US" baseline="-37000" dirty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83147" y="4037161"/>
            <a:ext cx="1302588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68747" y="4962525"/>
            <a:ext cx="914400" cy="1349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68528" y="4001294"/>
            <a:ext cx="3738114" cy="544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 games; one player in chosen side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8528" y="4717330"/>
            <a:ext cx="3738114" cy="587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game; both players in chosen side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68747" y="4309696"/>
            <a:ext cx="22169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81400" y="4037161"/>
            <a:ext cx="20847" cy="22747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68747" y="6109741"/>
            <a:ext cx="22169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377241" y="4037160"/>
            <a:ext cx="0" cy="2274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74495" y="5173893"/>
            <a:ext cx="22169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271512" y="4036523"/>
            <a:ext cx="0" cy="2274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860" name="6-Point Star 121859"/>
          <p:cNvSpPr/>
          <p:nvPr/>
        </p:nvSpPr>
        <p:spPr>
          <a:xfrm>
            <a:off x="3447331" y="4137167"/>
            <a:ext cx="268137" cy="345057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6-Point Star 40"/>
          <p:cNvSpPr/>
          <p:nvPr/>
        </p:nvSpPr>
        <p:spPr>
          <a:xfrm>
            <a:off x="3292234" y="5976937"/>
            <a:ext cx="170013" cy="207461"/>
          </a:xfrm>
          <a:prstGeom prst="star6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6-Point Star 41"/>
          <p:cNvSpPr/>
          <p:nvPr/>
        </p:nvSpPr>
        <p:spPr>
          <a:xfrm>
            <a:off x="4186505" y="5065033"/>
            <a:ext cx="170013" cy="207461"/>
          </a:xfrm>
          <a:prstGeom prst="star6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E1B4-119A-419F-9D38-A7948E45B9F0}" type="datetime1">
              <a:rPr lang="en-US" smtClean="0"/>
              <a:t>9/15/2014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 Compatibility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call it “Incentive Compatibility Theorem” (for side-choosing games)</a:t>
            </a:r>
          </a:p>
          <a:p>
            <a:pPr lvl="1"/>
            <a:r>
              <a:rPr lang="en-US" dirty="0" smtClean="0"/>
              <a:t>it shows that without collusion-resistance (CR) incentive compatibility is not guaranteed.</a:t>
            </a:r>
          </a:p>
          <a:p>
            <a:r>
              <a:rPr lang="en-US" dirty="0" smtClean="0"/>
              <a:t>Incentive compatibility means</a:t>
            </a:r>
          </a:p>
          <a:p>
            <a:pPr lvl="1"/>
            <a:r>
              <a:rPr lang="en-US" dirty="0" smtClean="0"/>
              <a:t>the best players will be top ranked.</a:t>
            </a:r>
          </a:p>
          <a:p>
            <a:pPr lvl="1"/>
            <a:r>
              <a:rPr lang="en-US" dirty="0" smtClean="0"/>
              <a:t>“best” means: quasi-perfect. Might be wrong but nobody can illustrate through game play.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491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 Compatibility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quasi-perfect player </a:t>
            </a:r>
            <a:r>
              <a:rPr lang="en-US" dirty="0"/>
              <a:t>is a player who never makes a fault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(</a:t>
            </a:r>
            <a:r>
              <a:rPr lang="en-US" dirty="0" smtClean="0"/>
              <a:t>A </a:t>
            </a:r>
            <a:r>
              <a:rPr lang="en-US" dirty="0"/>
              <a:t>perfect player </a:t>
            </a:r>
            <a:r>
              <a:rPr lang="en-US" dirty="0" smtClean="0"/>
              <a:t>always </a:t>
            </a:r>
            <a:r>
              <a:rPr lang="en-US" dirty="0"/>
              <a:t>chooses the correct side and </a:t>
            </a:r>
            <a:r>
              <a:rPr lang="en-US" dirty="0" smtClean="0"/>
              <a:t>always wins the defense and therefore is quasi-perfect).</a:t>
            </a:r>
            <a:endParaRPr lang="en-US" dirty="0"/>
          </a:p>
          <a:p>
            <a:r>
              <a:rPr lang="en-US" dirty="0" smtClean="0"/>
              <a:t>Meritocracy </a:t>
            </a:r>
            <a:r>
              <a:rPr lang="en-US" dirty="0"/>
              <a:t>Theorem</a:t>
            </a:r>
          </a:p>
          <a:p>
            <a:pPr lvl="1"/>
            <a:r>
              <a:rPr lang="en-US" dirty="0"/>
              <a:t>Part 1: </a:t>
            </a:r>
            <a:r>
              <a:rPr lang="en-US" dirty="0">
                <a:solidFill>
                  <a:srgbClr val="0070C0"/>
                </a:solidFill>
              </a:rPr>
              <a:t>[CR is necessary]: If ranking function is not collusion-resistant (CR) but NNEW and NPEL, there exists a set of games where a quasi-perfect player is not top-ranked.</a:t>
            </a:r>
          </a:p>
          <a:p>
            <a:pPr lvl="1"/>
            <a:r>
              <a:rPr lang="en-US" dirty="0"/>
              <a:t>Part 2: [CR is sufficient]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NNEW and NPEL and CR imply that quasi-perfect player is top-ranked.</a:t>
            </a:r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Quasi-Perfect Player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concept of a quasi-perfect player is an important one. It indicates that the outcome of side-choosing games depends on the quality of the players.</a:t>
            </a:r>
          </a:p>
          <a:p>
            <a:r>
              <a:rPr lang="en-US" dirty="0" smtClean="0"/>
              <a:t>It is possible that a </a:t>
            </a:r>
            <a:r>
              <a:rPr lang="en-US" dirty="0" smtClean="0"/>
              <a:t>false claim is </a:t>
            </a:r>
            <a:r>
              <a:rPr lang="en-US" dirty="0" smtClean="0"/>
              <a:t>regularly </a:t>
            </a:r>
            <a:r>
              <a:rPr lang="en-US" dirty="0" smtClean="0"/>
              <a:t>defended. </a:t>
            </a:r>
            <a:r>
              <a:rPr lang="en-US" dirty="0" smtClean="0"/>
              <a:t>But the other players don’t have the skill to refute the claim.</a:t>
            </a:r>
          </a:p>
          <a:p>
            <a:r>
              <a:rPr lang="en-US" dirty="0" smtClean="0"/>
              <a:t>Being a quasi-perfect player is already an accomplishment, even if the claim is false. It shows superior skill with respect to the other players.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Side-choosing games require a side-choice at the beginning and then resort to forcing if both choose same side. A side-choosing game finishes with one or more combinatorial games.</a:t>
            </a:r>
          </a:p>
          <a:p>
            <a:r>
              <a:rPr lang="en-US" dirty="0" smtClean="0"/>
              <a:t>The axiomatic ranking theory producing the representation theorem: NNEW </a:t>
            </a:r>
            <a:r>
              <a:rPr lang="el-GR" dirty="0"/>
              <a:t>Λ</a:t>
            </a:r>
            <a:r>
              <a:rPr lang="en-US" dirty="0"/>
              <a:t> NPEL =&gt; (CR </a:t>
            </a:r>
            <a:r>
              <a:rPr lang="en-US" dirty="0">
                <a:sym typeface="Wingdings" panose="05000000000000000000" pitchFamily="2" charset="2"/>
              </a:rPr>
              <a:t> LFB</a:t>
            </a:r>
            <a:r>
              <a:rPr lang="en-US" dirty="0" smtClean="0">
                <a:sym typeface="Wingdings" panose="05000000000000000000" pitchFamily="2" charset="2"/>
              </a:rPr>
              <a:t>), only depends of SCG-Tables satisfying rules 0-3 and not on the details of combinatorial games. The 4 rules provide an abstraction barrier from the details of protocols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CR is crucial for incentive compatibility.</a:t>
            </a:r>
            <a:endParaRPr lang="en-US" dirty="0" smtClean="0">
              <a:sym typeface="Wingdings" panose="05000000000000000000" pitchFamily="2" charset="2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8" name="Pentagon 7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1" name="Chevron 10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E124-E9EB-4373-80AA-F8D881581D92}" type="datetime1">
              <a:rPr lang="en-US" smtClean="0"/>
              <a:t>9/15/2014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Problems using the Crowd</a:t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USE SAFE SIDE-CHOOSING GAMES!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74" y="1825625"/>
            <a:ext cx="7821970" cy="4837514"/>
          </a:xfrm>
        </p:spPr>
      </p:pic>
      <p:sp>
        <p:nvSpPr>
          <p:cNvPr id="7" name="TextBox 6"/>
          <p:cNvSpPr txBox="1"/>
          <p:nvPr/>
        </p:nvSpPr>
        <p:spPr>
          <a:xfrm>
            <a:off x="509078" y="2500204"/>
            <a:ext cx="16991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They want to be</a:t>
            </a:r>
          </a:p>
          <a:p>
            <a:r>
              <a:rPr lang="en-US" dirty="0" smtClean="0"/>
              <a:t>heard.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9078" y="3444656"/>
            <a:ext cx="170072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Some are better</a:t>
            </a:r>
          </a:p>
          <a:p>
            <a:r>
              <a:rPr lang="en-US" dirty="0" smtClean="0"/>
              <a:t>than others:</a:t>
            </a: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eritocracy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189" y="4666107"/>
            <a:ext cx="19098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Some want to</a:t>
            </a:r>
          </a:p>
          <a:p>
            <a:r>
              <a:rPr lang="en-US" dirty="0" smtClean="0"/>
              <a:t>game the system</a:t>
            </a:r>
          </a:p>
          <a:p>
            <a:r>
              <a:rPr lang="en-US" dirty="0" smtClean="0"/>
              <a:t>by colluding/lying.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13581" y="2500204"/>
            <a:ext cx="1473673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want to</a:t>
            </a:r>
          </a:p>
          <a:p>
            <a:r>
              <a:rPr lang="en-US" dirty="0" smtClean="0"/>
              <a:t>extract a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provably</a:t>
            </a:r>
          </a:p>
          <a:p>
            <a:r>
              <a:rPr lang="en-US" dirty="0" smtClean="0"/>
              <a:t>reliable signal</a:t>
            </a:r>
          </a:p>
          <a:p>
            <a:r>
              <a:rPr lang="en-US" dirty="0" smtClean="0"/>
              <a:t>(“best”,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collusion-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resistant </a:t>
            </a:r>
          </a:p>
          <a:p>
            <a:r>
              <a:rPr lang="en-US" dirty="0" smtClean="0"/>
              <a:t>solution)</a:t>
            </a:r>
          </a:p>
          <a:p>
            <a:r>
              <a:rPr lang="en-US" dirty="0" smtClean="0"/>
              <a:t>from the</a:t>
            </a:r>
          </a:p>
          <a:p>
            <a:r>
              <a:rPr lang="en-US" dirty="0" smtClean="0"/>
              <a:t>complex</a:t>
            </a:r>
          </a:p>
          <a:p>
            <a:r>
              <a:rPr lang="en-US" dirty="0" smtClean="0"/>
              <a:t>behavior of </a:t>
            </a:r>
          </a:p>
          <a:p>
            <a:r>
              <a:rPr lang="en-US" dirty="0" smtClean="0"/>
              <a:t>the crowd.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44484" y="241160"/>
            <a:ext cx="219726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They look at the </a:t>
            </a:r>
          </a:p>
          <a:p>
            <a:r>
              <a:rPr lang="en-US" dirty="0" smtClean="0"/>
              <a:t>administrator who</a:t>
            </a:r>
          </a:p>
          <a:p>
            <a:r>
              <a:rPr lang="en-US" dirty="0" smtClean="0"/>
              <a:t>only acts as </a:t>
            </a:r>
            <a:r>
              <a:rPr lang="en-US" b="1" dirty="0" smtClean="0">
                <a:solidFill>
                  <a:srgbClr val="FF0000"/>
                </a:solidFill>
              </a:rPr>
              <a:t>referee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use the crowd for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fair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peer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evaluation</a:t>
            </a:r>
            <a:r>
              <a:rPr lang="en-US" dirty="0" smtClean="0"/>
              <a:t>!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3751-E1AA-4E1B-B5F0-46AA8624DD08}" type="datetime1">
              <a:rPr lang="en-US" smtClean="0"/>
              <a:t>9/15/2014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2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415540" y="1417320"/>
            <a:ext cx="7360920" cy="402336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 2011, researchers from the Harvard Catalyst Project were investigating the potential of crowdsourcing genome-sequencing algorithms.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7" name="Pentagon 6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8" name="Chevron 7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DFD5-32A3-44B2-B70F-9B4DE3956A3F}" type="datetime1">
              <a:rPr lang="en-US" smtClean="0"/>
              <a:t>9/15/2014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Concepts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2744" y="2291787"/>
            <a:ext cx="40296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Lab = (Side-Choosing Game, Participants)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19514" y="3877519"/>
            <a:ext cx="11987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Participant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64061" y="3599727"/>
            <a:ext cx="16305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Avatar/</a:t>
            </a:r>
          </a:p>
          <a:p>
            <a:r>
              <a:rPr lang="en-US" dirty="0" smtClean="0"/>
              <a:t>Software Agent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64061" y="4538335"/>
            <a:ext cx="8675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Human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9" idx="1"/>
            <a:endCxn id="8" idx="3"/>
          </p:cNvCxnSpPr>
          <p:nvPr/>
        </p:nvCxnSpPr>
        <p:spPr>
          <a:xfrm flipH="1">
            <a:off x="2518240" y="3922893"/>
            <a:ext cx="745821" cy="13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  <a:endCxn id="8" idx="3"/>
          </p:cNvCxnSpPr>
          <p:nvPr/>
        </p:nvCxnSpPr>
        <p:spPr>
          <a:xfrm flipH="1" flipV="1">
            <a:off x="2518240" y="4062185"/>
            <a:ext cx="745821" cy="660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97470" y="4539394"/>
            <a:ext cx="517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Tools like Piazza are </a:t>
            </a:r>
            <a:r>
              <a:rPr lang="en-US" dirty="0" smtClean="0"/>
              <a:t>sufficient but could be improved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89805" y="3554353"/>
            <a:ext cx="6127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Competition System we built</a:t>
            </a:r>
          </a:p>
          <a:p>
            <a:r>
              <a:rPr lang="en-US" dirty="0" smtClean="0"/>
              <a:t>Baby Avatar automatically generated from Side-Choosing Game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343A-8F4B-49B0-861C-AC10E0DD5CEB}" type="datetime1">
              <a:rPr lang="en-US" smtClean="0"/>
              <a:t>9/15/2014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piazza.com</a:t>
            </a:r>
          </a:p>
          <a:p>
            <a:pPr lvl="1"/>
            <a:r>
              <a:rPr lang="en-US" dirty="0" smtClean="0"/>
              <a:t>Use JSON for scientific discourse (objects sent back and forth during combinatorial game).</a:t>
            </a:r>
          </a:p>
          <a:p>
            <a:pPr lvl="1"/>
            <a:r>
              <a:rPr lang="en-US" dirty="0" smtClean="0"/>
              <a:t>Divide class into teams of 3. </a:t>
            </a:r>
          </a:p>
          <a:p>
            <a:r>
              <a:rPr lang="en-US" dirty="0" smtClean="0"/>
              <a:t>For strategies in software</a:t>
            </a:r>
          </a:p>
          <a:p>
            <a:pPr lvl="1"/>
            <a:r>
              <a:rPr lang="en-US" dirty="0" smtClean="0"/>
              <a:t>We developed </a:t>
            </a:r>
          </a:p>
          <a:p>
            <a:pPr lvl="2"/>
            <a:r>
              <a:rPr lang="en-US" dirty="0" smtClean="0"/>
              <a:t>a generator for baby strategies</a:t>
            </a:r>
          </a:p>
          <a:p>
            <a:pPr lvl="2"/>
            <a:r>
              <a:rPr lang="en-US" dirty="0" smtClean="0"/>
              <a:t>administrator automated</a:t>
            </a:r>
          </a:p>
          <a:p>
            <a:r>
              <a:rPr lang="en-US" dirty="0" smtClean="0"/>
              <a:t>Also used simulation (synthetic strategies) to help invent the theory.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97D6-0ECC-4C98-923F-8AC2C8E7994B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ower barrier of entry for competition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be done with SCGs?</a:t>
            </a:r>
          </a:p>
          <a:p>
            <a:pPr lvl="1"/>
            <a:r>
              <a:rPr lang="en-US" dirty="0" smtClean="0"/>
              <a:t>LFB ranking mechanisms, e.g., fault-counting.</a:t>
            </a:r>
          </a:p>
          <a:p>
            <a:pPr lvl="1"/>
            <a:r>
              <a:rPr lang="en-US" dirty="0" smtClean="0"/>
              <a:t>Shifting evaluation from administrator to players!</a:t>
            </a:r>
          </a:p>
          <a:p>
            <a:pPr lvl="1"/>
            <a:r>
              <a:rPr lang="en-US" dirty="0" smtClean="0"/>
              <a:t>Tournaments that fairly evaluate players!</a:t>
            </a:r>
          </a:p>
          <a:p>
            <a:pPr lvl="2"/>
            <a:r>
              <a:rPr lang="en-US" dirty="0" smtClean="0"/>
              <a:t>collusion-resistance is guaranteed.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8" name="Pentagon 7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1" name="Chevron 10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3DB7-7689-4A71-9A03-519EA91BBE4E}" type="datetime1">
              <a:rPr lang="en-US" smtClean="0"/>
              <a:t>9/15/2014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5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SCG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 Software Development</a:t>
            </a:r>
          </a:p>
          <a:p>
            <a:pPr lvl="1"/>
            <a:r>
              <a:rPr lang="en-US" dirty="0" smtClean="0"/>
              <a:t>Students get Baby-Strategy to start (automatically generated from claim).</a:t>
            </a:r>
          </a:p>
          <a:p>
            <a:pPr lvl="1"/>
            <a:r>
              <a:rPr lang="en-US" dirty="0" smtClean="0"/>
              <a:t>Students add intelligence to their strategy to outperform the strategies of their peers.</a:t>
            </a:r>
          </a:p>
          <a:p>
            <a:pPr lvl="1"/>
            <a:r>
              <a:rPr lang="en-US" dirty="0" smtClean="0"/>
              <a:t>A strategy consists of a function for side choice and a function for each quantifier (we use simplified semantic games).</a:t>
            </a:r>
          </a:p>
          <a:p>
            <a:pPr lvl="1"/>
            <a:r>
              <a:rPr lang="en-US" dirty="0" smtClean="0"/>
              <a:t>Strategy with fewest losses wins. Strategies use web for fight!</a:t>
            </a:r>
          </a:p>
          <a:p>
            <a:pPr lvl="1"/>
            <a:r>
              <a:rPr lang="en-US" dirty="0" smtClean="0"/>
              <a:t>Weekly tournaments with slightly modified claim: encourage well-modularized software that is easy to change.</a:t>
            </a:r>
            <a:endParaRPr lang="en-US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8" name="Pentagon 7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1" name="Chevron 10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Conclusion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F6B3-9809-4A62-854D-B7268CA1B58A}" type="datetime1">
              <a:rPr lang="en-US" smtClean="0"/>
              <a:t>9/15/2014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SCG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order to literature on solving computational problems.</a:t>
            </a:r>
          </a:p>
          <a:p>
            <a:pPr lvl="1"/>
            <a:r>
              <a:rPr lang="en-US" dirty="0" smtClean="0"/>
              <a:t>Authors are required to provide a strategy to defend the claim.</a:t>
            </a:r>
          </a:p>
          <a:p>
            <a:pPr lvl="1"/>
            <a:r>
              <a:rPr lang="en-US" dirty="0" smtClean="0"/>
              <a:t>Knowledge becomes active on the web.</a:t>
            </a:r>
          </a:p>
          <a:p>
            <a:pPr lvl="1"/>
            <a:r>
              <a:rPr lang="en-US" dirty="0" smtClean="0"/>
              <a:t>A newcomer might beat all current strategies. Easily verified by a tournament.</a:t>
            </a:r>
          </a:p>
          <a:p>
            <a:pPr lvl="1"/>
            <a:r>
              <a:rPr lang="en-US" dirty="0" smtClean="0"/>
              <a:t>Develop a Wikipedia for computational problems.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1CB1-809A-49FE-8F36-511AF15CB76D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SCG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 Formal Sciences (e.g., Algorithms).</a:t>
            </a:r>
          </a:p>
          <a:p>
            <a:pPr lvl="1"/>
            <a:r>
              <a:rPr lang="en-US" dirty="0" smtClean="0"/>
              <a:t>Use a platform like Piazza to execute the protocol.</a:t>
            </a:r>
          </a:p>
          <a:p>
            <a:pPr lvl="1"/>
            <a:r>
              <a:rPr lang="en-US" dirty="0" smtClean="0"/>
              <a:t>Avoid claims where the semantic game gives away the solution.</a:t>
            </a:r>
          </a:p>
          <a:p>
            <a:pPr lvl="1"/>
            <a:r>
              <a:rPr lang="en-US" dirty="0" smtClean="0"/>
              <a:t>Divide class into groups of size 3. Balance skills in each group. Play tournaments within groups to prevent information overload for class.</a:t>
            </a:r>
          </a:p>
          <a:p>
            <a:pPr lvl="1"/>
            <a:r>
              <a:rPr lang="en-US" dirty="0" smtClean="0"/>
              <a:t>Students came up with solutions that were about 10 years behind the state-of-the-art.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47ED-B6FD-41FE-9B9F-F5947CF27ED1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for peer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</a:t>
            </a:r>
            <a:r>
              <a:rPr lang="en-US" dirty="0" smtClean="0"/>
              <a:t>: A side-choosing game s.</a:t>
            </a:r>
          </a:p>
          <a:p>
            <a:pPr lvl="1"/>
            <a:r>
              <a:rPr lang="en-US" dirty="0" smtClean="0"/>
              <a:t>Find winning strategy (or an approximation to it) for </a:t>
            </a:r>
          </a:p>
          <a:p>
            <a:pPr lvl="2"/>
            <a:r>
              <a:rPr lang="en-US" dirty="0" smtClean="0"/>
              <a:t>winning the game s and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exposing weaknesses (if they exist) in any strategy for defending the claim.</a:t>
            </a:r>
          </a:p>
          <a:p>
            <a:pPr lvl="3"/>
            <a:r>
              <a:rPr lang="en-US" dirty="0" smtClean="0"/>
              <a:t>For second bullet: You play in devils advocate role and still try to win against a non-perfect player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symmetric requirement </a:t>
            </a:r>
            <a:r>
              <a:rPr lang="en-US" smtClean="0"/>
              <a:t>has three </a:t>
            </a:r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fair peer evaluation</a:t>
            </a:r>
          </a:p>
          <a:p>
            <a:pPr lvl="1"/>
            <a:r>
              <a:rPr lang="en-US" dirty="0" smtClean="0"/>
              <a:t>“dynamic benchmark” instead of a static benchmark.</a:t>
            </a:r>
          </a:p>
          <a:p>
            <a:pPr lvl="1"/>
            <a:r>
              <a:rPr lang="en-US" dirty="0" smtClean="0"/>
              <a:t>requires the players to think about the difficult cases.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3CA-08E3-4BC7-8CFC-73E0D37783C7}" type="datetime1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SCG usage for teaching using forum</a:t>
            </a:r>
          </a:p>
          <a:p>
            <a:pPr lvl="1">
              <a:defRPr/>
            </a:pPr>
            <a:r>
              <a:rPr lang="en-US" dirty="0" smtClean="0"/>
              <a:t>Innovation Success with Undergraduates using SCG on piazza.com: Qualitative Data Sources </a:t>
            </a:r>
            <a:r>
              <a:rPr lang="en-GB" dirty="0" smtClean="0">
                <a:cs typeface="Calibri" pitchFamily="34" charset="0"/>
              </a:rPr>
              <a:t>&amp; Analysis</a:t>
            </a:r>
          </a:p>
          <a:p>
            <a:pPr lvl="1">
              <a:defRPr/>
            </a:pPr>
            <a:r>
              <a:rPr lang="en-GB" dirty="0" smtClean="0">
                <a:cs typeface="Calibri" pitchFamily="34" charset="0"/>
              </a:rPr>
              <a:t>Perfect for creating interaction between students (peer teaching)</a:t>
            </a:r>
          </a:p>
          <a:p>
            <a:pPr>
              <a:defRPr/>
            </a:pPr>
            <a:r>
              <a:rPr lang="en-GB" dirty="0" smtClean="0"/>
              <a:t>Strategy competitions are useful for teaching (and good for competitive innovation).</a:t>
            </a:r>
          </a:p>
          <a:p>
            <a:pPr lvl="1">
              <a:defRPr/>
            </a:pPr>
            <a:r>
              <a:rPr lang="en-GB" dirty="0" smtClean="0"/>
              <a:t>Some students stayed up to see their strategy succeed in the tournament.</a:t>
            </a:r>
            <a:endParaRPr lang="en-US" dirty="0" smtClean="0"/>
          </a:p>
        </p:txBody>
      </p: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1558926" y="84138"/>
            <a:ext cx="8963025" cy="252412"/>
            <a:chOff x="35497" y="83826"/>
            <a:chExt cx="8961863" cy="252208"/>
          </a:xfrm>
        </p:grpSpPr>
        <p:sp>
          <p:nvSpPr>
            <p:cNvPr id="14" name="Pentagon 13"/>
            <p:cNvSpPr/>
            <p:nvPr/>
          </p:nvSpPr>
          <p:spPr>
            <a:xfrm>
              <a:off x="35497" y="86998"/>
              <a:ext cx="1749198" cy="249036"/>
            </a:xfrm>
            <a:prstGeom prst="homePlat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/>
                <a:t>Introduction</a:t>
              </a:r>
            </a:p>
          </p:txBody>
        </p:sp>
        <p:sp>
          <p:nvSpPr>
            <p:cNvPr id="15" name="Chevron 14"/>
            <p:cNvSpPr/>
            <p:nvPr/>
          </p:nvSpPr>
          <p:spPr>
            <a:xfrm>
              <a:off x="1764061" y="86998"/>
              <a:ext cx="1833324" cy="249036"/>
            </a:xfrm>
            <a:prstGeom prst="chevron">
              <a:avLst/>
            </a:prstGeom>
            <a:solidFill>
              <a:srgbClr val="00B0F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6" name="Chevron 15"/>
            <p:cNvSpPr/>
            <p:nvPr/>
          </p:nvSpPr>
          <p:spPr>
            <a:xfrm>
              <a:off x="3564052" y="86998"/>
              <a:ext cx="1833324" cy="249036"/>
            </a:xfrm>
            <a:prstGeom prst="chevron">
              <a:avLst/>
            </a:prstGeom>
            <a:solidFill>
              <a:srgbClr val="00B0F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Methods</a:t>
              </a:r>
            </a:p>
          </p:txBody>
        </p:sp>
        <p:sp>
          <p:nvSpPr>
            <p:cNvPr id="17" name="Chevron 16"/>
            <p:cNvSpPr/>
            <p:nvPr/>
          </p:nvSpPr>
          <p:spPr>
            <a:xfrm>
              <a:off x="5364044" y="86998"/>
              <a:ext cx="1833324" cy="249036"/>
            </a:xfrm>
            <a:prstGeom prst="chevron">
              <a:avLst/>
            </a:prstGeom>
            <a:solidFill>
              <a:srgbClr val="00B0F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Applications/Results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7164036" y="83826"/>
              <a:ext cx="1833324" cy="249036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dirty="0">
                  <a:solidFill>
                    <a:schemeClr val="tx1"/>
                  </a:solidFill>
                </a:rPr>
                <a:t>Conclusion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8637-E905-4B1D-8477-B87E0E7A3195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Related Work</a:t>
            </a: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dirty="0" smtClean="0"/>
              <a:t>Semantic Games</a:t>
            </a:r>
            <a:endParaRPr lang="en-US" altLang="en-US" dirty="0" smtClean="0"/>
          </a:p>
          <a:p>
            <a:pPr marL="628650"/>
            <a:r>
              <a:rPr lang="en-US" altLang="en-US" dirty="0" smtClean="0"/>
              <a:t>Rating and Ranking Functions</a:t>
            </a:r>
          </a:p>
          <a:p>
            <a:pPr marL="628650"/>
            <a:r>
              <a:rPr lang="en-US" altLang="en-US" dirty="0" smtClean="0"/>
              <a:t>Tournament Scheduling</a:t>
            </a:r>
          </a:p>
          <a:p>
            <a:pPr marL="628650"/>
            <a:r>
              <a:rPr lang="en-US" altLang="en-US" dirty="0" smtClean="0"/>
              <a:t>Match-Level Neutrality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C57B-BB2D-4020-B519-9A8B14989CCB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Rating and Ranking Functions (I)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 dirty="0" smtClean="0"/>
              <a:t>Dominated by heuristic approaches</a:t>
            </a:r>
          </a:p>
          <a:p>
            <a:pPr marL="937260" lvl="1">
              <a:spcBef>
                <a:spcPts val="1452"/>
              </a:spcBef>
            </a:pPr>
            <a:r>
              <a:rPr lang="en-US" altLang="en-US" dirty="0" err="1" smtClean="0"/>
              <a:t>Elo</a:t>
            </a:r>
            <a:r>
              <a:rPr lang="en-US" altLang="en-US" dirty="0" smtClean="0"/>
              <a:t> ratings.</a:t>
            </a:r>
          </a:p>
          <a:p>
            <a:pPr marL="937260" lvl="1">
              <a:spcBef>
                <a:spcPts val="1452"/>
              </a:spcBef>
            </a:pPr>
            <a:r>
              <a:rPr lang="en-US" altLang="en-US" dirty="0" smtClean="0"/>
              <a:t>Who’s #1?</a:t>
            </a:r>
          </a:p>
          <a:p>
            <a:pPr marL="628650">
              <a:spcBef>
                <a:spcPts val="1452"/>
              </a:spcBef>
            </a:pPr>
            <a:r>
              <a:rPr lang="en-US" altLang="en-US" dirty="0" smtClean="0"/>
              <a:t>There are </a:t>
            </a:r>
            <a:r>
              <a:rPr lang="en-US" altLang="en-US" dirty="0" err="1" smtClean="0"/>
              <a:t>axiomatizations</a:t>
            </a:r>
            <a:r>
              <a:rPr lang="en-US" altLang="en-US" dirty="0" smtClean="0"/>
              <a:t> of rating functions in the field of Paired Comparison Analysis.</a:t>
            </a:r>
          </a:p>
          <a:p>
            <a:pPr marL="937260" lvl="1">
              <a:spcBef>
                <a:spcPts val="1452"/>
              </a:spcBef>
            </a:pPr>
            <a:r>
              <a:rPr lang="en-US" altLang="en-US" dirty="0" smtClean="0"/>
              <a:t>CR not on radar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D079-1028-44A2-9504-9489F777E7CC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 Side-Choosing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2BFD-9B03-4620-BC63-3D9BF398E21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2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tx1"/>
          </a:solidFill>
        </a:ln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147250</TotalTime>
  <Words>13351</Words>
  <Application>Microsoft Office PowerPoint</Application>
  <PresentationFormat>Widescreen</PresentationFormat>
  <Paragraphs>1960</Paragraphs>
  <Slides>171</Slides>
  <Notes>10</Notes>
  <HiddenSlides>38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171</vt:i4>
      </vt:variant>
      <vt:variant>
        <vt:lpstr>Custom Shows</vt:lpstr>
      </vt:variant>
      <vt:variant>
        <vt:i4>1</vt:i4>
      </vt:variant>
    </vt:vector>
  </HeadingPairs>
  <TitlesOfParts>
    <vt:vector size="183" baseType="lpstr">
      <vt:lpstr>Apple Symbols</vt:lpstr>
      <vt:lpstr>Arial</vt:lpstr>
      <vt:lpstr>Baskerville Old Face</vt:lpstr>
      <vt:lpstr>Calibri</vt:lpstr>
      <vt:lpstr>Calibri Light</vt:lpstr>
      <vt:lpstr>Cambria Math</vt:lpstr>
      <vt:lpstr>Courier New</vt:lpstr>
      <vt:lpstr>Gill Sans</vt:lpstr>
      <vt:lpstr>Wingdings</vt:lpstr>
      <vt:lpstr>ヒラギノ角ゴ ProN W3</vt:lpstr>
      <vt:lpstr>Office Theme</vt:lpstr>
      <vt:lpstr>   Effective Competition Organization to Obtain Effective Algorithmic Solutions from a Motivated Community</vt:lpstr>
      <vt:lpstr>Solving Complex Problems using the Crowd</vt:lpstr>
      <vt:lpstr>Complex behavior of the crowd!</vt:lpstr>
      <vt:lpstr>Contributions</vt:lpstr>
      <vt:lpstr>What we want: an incentive compatible mechanism</vt:lpstr>
      <vt:lpstr>Contributions: Side-Choosing Games</vt:lpstr>
      <vt:lpstr>Effective Organization of a Motivated Community  to Obtain Effective Algorithmic Solutions </vt:lpstr>
      <vt:lpstr>Abstract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Motivating Example for Side-Choosing Game</vt:lpstr>
      <vt:lpstr>Organization is based on side-choosing games. What is a side-choosing game (SCG)?</vt:lpstr>
      <vt:lpstr>What is a claim? How is collaboration working?</vt:lpstr>
      <vt:lpstr>Organization is based on side-choosing games. What is a side-choosing game (SCG)?</vt:lpstr>
      <vt:lpstr>What is a side-choosing game?</vt:lpstr>
      <vt:lpstr>Side-Choosing Game (SCG) Cases</vt:lpstr>
      <vt:lpstr>To play this SCG</vt:lpstr>
      <vt:lpstr>Another Issue: Distributing the Evaluation Work. </vt:lpstr>
      <vt:lpstr>Voting with Justification</vt:lpstr>
      <vt:lpstr>Another Motivating Example: Software Development: specifying a function</vt:lpstr>
      <vt:lpstr>Gamification of Software Development for Computational Problems</vt:lpstr>
      <vt:lpstr>Formal Science Claims: Saddle Point / Silver Ratio</vt:lpstr>
      <vt:lpstr>PowerPoint Presentation</vt:lpstr>
      <vt:lpstr>What is common to</vt:lpstr>
      <vt:lpstr>Combinatorial Game  </vt:lpstr>
      <vt:lpstr>Combinatorial Game Definition</vt:lpstr>
      <vt:lpstr>Logical Formula Claim⟨φ, A⟩ </vt:lpstr>
      <vt:lpstr>Which view is better?</vt:lpstr>
      <vt:lpstr>Outline for the Talk</vt:lpstr>
      <vt:lpstr>Yaron Singer’s Course: CS 284r:  Incentives and Information in Networks</vt:lpstr>
      <vt:lpstr>Connection to Yaron’s Premise</vt:lpstr>
      <vt:lpstr>Connection to Yaron’s Work</vt:lpstr>
      <vt:lpstr>Definition: Side-Choosing Game</vt:lpstr>
      <vt:lpstr>Combinatorial Game Definition</vt:lpstr>
      <vt:lpstr>Terminology</vt:lpstr>
      <vt:lpstr>Side-Choice Configuration Definition</vt:lpstr>
      <vt:lpstr>Agreement Algorithm Definition</vt:lpstr>
      <vt:lpstr>Motivation for CAA</vt:lpstr>
      <vt:lpstr>Alternative Example for Agreement Algorithm</vt:lpstr>
      <vt:lpstr>Outline Theory</vt:lpstr>
      <vt:lpstr>Examples of Combinatorial Games</vt:lpstr>
      <vt:lpstr>Concepts</vt:lpstr>
      <vt:lpstr>Basic Concepts</vt:lpstr>
      <vt:lpstr>Paper Design</vt:lpstr>
      <vt:lpstr>Standard Example: Semantic Game Rules</vt:lpstr>
      <vt:lpstr>Alt. Comb. Game: Perfect-Information Game in Extensive Form (from Shoham &amp; Leyton-Brown)</vt:lpstr>
      <vt:lpstr>Side-Choosing Games</vt:lpstr>
      <vt:lpstr>Benefits of Side-Choosing Games</vt:lpstr>
      <vt:lpstr>Prominent Example of a Side-Choosing Game</vt:lpstr>
      <vt:lpstr>Toy Example: SCG Trace</vt:lpstr>
      <vt:lpstr>Abstraction Barriers/Important Steps</vt:lpstr>
      <vt:lpstr>What is a Side-Choosing Game Result?</vt:lpstr>
      <vt:lpstr>Side-Choosing Games, Overview</vt:lpstr>
      <vt:lpstr>Terminology</vt:lpstr>
      <vt:lpstr>Agreement Map</vt:lpstr>
      <vt:lpstr>Motivation for CAG</vt:lpstr>
      <vt:lpstr>Alternative for CAG</vt:lpstr>
      <vt:lpstr>What is a Side-Choosing Game (G,AM) for a Combinatorial Game G and an Agreement Map AM? </vt:lpstr>
      <vt:lpstr>From Combinatorial to Side-Choosing Game</vt:lpstr>
      <vt:lpstr>Result of a Side-Choosing Game Play</vt:lpstr>
      <vt:lpstr>Result of several Side-Choosing Game Plays (continued)</vt:lpstr>
      <vt:lpstr>SCG-Tables</vt:lpstr>
      <vt:lpstr>Concepts</vt:lpstr>
      <vt:lpstr>Problem we solve next: Meritocracy Finding</vt:lpstr>
      <vt:lpstr>Informal Reasoning</vt:lpstr>
      <vt:lpstr>Fair Peer-Based Evaluation for n participants</vt:lpstr>
      <vt:lpstr>Non-Negative Effect For Wins (Axiom 1: NNEW)</vt:lpstr>
      <vt:lpstr>Non-Positive Effect For Losses (Axiom 2: NPEL)</vt:lpstr>
      <vt:lpstr>Ranking Functions (Anonymity)</vt:lpstr>
      <vt:lpstr>Collusion-Resistance</vt:lpstr>
      <vt:lpstr>Collusion-Resistance (Axiom 3: CR) </vt:lpstr>
      <vt:lpstr>Collusion-Resistant Axiom: Explanation</vt:lpstr>
      <vt:lpstr>Preparing for the Discovery/Surprise: Locally Fault Based (LFB)</vt:lpstr>
      <vt:lpstr>Discovery: Property of SCG-Tables</vt:lpstr>
      <vt:lpstr>Proof Venn Diagram for Game Kinds involving x,y</vt:lpstr>
      <vt:lpstr>Ranking Axioms Imply</vt:lpstr>
      <vt:lpstr>Finding a concrete LFB function.</vt:lpstr>
      <vt:lpstr>Fault-Counting Scoring Function</vt:lpstr>
      <vt:lpstr>Side-Choosing Game Tournament Design</vt:lpstr>
      <vt:lpstr>Neutrality with CAG</vt:lpstr>
      <vt:lpstr>Incentive Compatibility Theorem</vt:lpstr>
      <vt:lpstr>Incentive Compatibility Theorem</vt:lpstr>
      <vt:lpstr>Quasi-Perfect Player</vt:lpstr>
      <vt:lpstr>Summary Theory</vt:lpstr>
      <vt:lpstr>Solving Problems using the Crowd USE SAFE SIDE-CHOOSING GAMES!</vt:lpstr>
      <vt:lpstr>Application Concepts</vt:lpstr>
      <vt:lpstr>Methods</vt:lpstr>
      <vt:lpstr>Lower barrier of entry for competition designers</vt:lpstr>
      <vt:lpstr>Applications of SCG (1)</vt:lpstr>
      <vt:lpstr>Applications of SCG (2)</vt:lpstr>
      <vt:lpstr>Applications of SCG (3)</vt:lpstr>
      <vt:lpstr>Price for peer evaluation</vt:lpstr>
      <vt:lpstr>Results</vt:lpstr>
      <vt:lpstr>Related Work</vt:lpstr>
      <vt:lpstr>Rating and Ranking Functions (I)</vt:lpstr>
      <vt:lpstr>Rating and Ranking Functions (II)</vt:lpstr>
      <vt:lpstr>Tournament Scheduling</vt:lpstr>
      <vt:lpstr>Match-Level Neutrality</vt:lpstr>
      <vt:lpstr>Future Work</vt:lpstr>
      <vt:lpstr>Financial Support</vt:lpstr>
      <vt:lpstr>Conclusions</vt:lpstr>
      <vt:lpstr>CCIS</vt:lpstr>
      <vt:lpstr>Research at CCIS</vt:lpstr>
      <vt:lpstr>PowerPoint Presentation</vt:lpstr>
      <vt:lpstr>Thank You!</vt:lpstr>
      <vt:lpstr>For Hansruedi</vt:lpstr>
      <vt:lpstr>Collusion-Resistance (Axiom 3: CR) </vt:lpstr>
      <vt:lpstr>Side-Choosing Game</vt:lpstr>
      <vt:lpstr>end Hansruedi</vt:lpstr>
      <vt:lpstr>Combinatorial Games</vt:lpstr>
      <vt:lpstr>Examples of Combinatorial Games</vt:lpstr>
      <vt:lpstr>Standard Example: SCG Rules</vt:lpstr>
      <vt:lpstr>Alt. Comb. Game: Perfect-Information Game in Extensive Form (from Shoham &amp; Leyton-Brown)</vt:lpstr>
      <vt:lpstr>Side-Choosing Games</vt:lpstr>
      <vt:lpstr>Benefits of Side-Choosing Games</vt:lpstr>
      <vt:lpstr>Prominent Example of a Side-Choosing Game</vt:lpstr>
      <vt:lpstr>Toy Example: SCG Trace</vt:lpstr>
      <vt:lpstr>Toy Example: SCG Trace</vt:lpstr>
      <vt:lpstr>Abstraction Barriers/Important Steps</vt:lpstr>
      <vt:lpstr>What is a Side-Choosing Game Result?</vt:lpstr>
      <vt:lpstr>Side-Choosing Games, Overview</vt:lpstr>
      <vt:lpstr>Agreement Map</vt:lpstr>
      <vt:lpstr>Motivation for CAG</vt:lpstr>
      <vt:lpstr>Alternative for CAG</vt:lpstr>
      <vt:lpstr>What is a Side-Choosing Game (G,AM) for a Combinatorial Game G and an Agreement Map AM? </vt:lpstr>
      <vt:lpstr>From Combinatorial to Side-Choosing Game</vt:lpstr>
      <vt:lpstr>Side-Choosing Game between two players x and y for a combinatorial game g</vt:lpstr>
      <vt:lpstr>Result of a Side-Choosing Game Play</vt:lpstr>
      <vt:lpstr>Result of several Side-Choosing Game Plays (continued)</vt:lpstr>
      <vt:lpstr>SCG-Tables</vt:lpstr>
      <vt:lpstr>Core sets, Dan Feldman</vt:lpstr>
      <vt:lpstr>Illustrate that collusion-resistance is essential</vt:lpstr>
      <vt:lpstr>Claim: In full round-robin tournament</vt:lpstr>
      <vt:lpstr>Table extension</vt:lpstr>
      <vt:lpstr>PowerPoint Presentation</vt:lpstr>
      <vt:lpstr>Incentive Compatibility Theorem</vt:lpstr>
      <vt:lpstr>Incentive Compatibility Theorem</vt:lpstr>
      <vt:lpstr>Quasi-Perfect Player</vt:lpstr>
      <vt:lpstr>PowerPoint Presentation</vt:lpstr>
      <vt:lpstr>PowerPoint Presentation</vt:lpstr>
      <vt:lpstr>better: collusion-resistance is essential</vt:lpstr>
      <vt:lpstr>Robust Ranking Functions for Side-Choosing Games</vt:lpstr>
      <vt:lpstr>Theorems to present in paper/talks</vt:lpstr>
      <vt:lpstr>Quasi-Perfect Player</vt:lpstr>
      <vt:lpstr>Equilibrium</vt:lpstr>
      <vt:lpstr>Interpreted logical formulas </vt:lpstr>
      <vt:lpstr>Agreement Algorithm</vt:lpstr>
      <vt:lpstr>Alternative for CAG</vt:lpstr>
      <vt:lpstr>PowerPoint Presentation</vt:lpstr>
      <vt:lpstr>Definition: Side-Choosing Game</vt:lpstr>
      <vt:lpstr>Side-choosing Game (continued)</vt:lpstr>
      <vt:lpstr>Meritocracy Theorem (old)</vt:lpstr>
      <vt:lpstr>PowerPoint Presentation</vt:lpstr>
      <vt:lpstr>Definition: Side-Choosing Game</vt:lpstr>
      <vt:lpstr>Combinatorial Game Definition</vt:lpstr>
      <vt:lpstr>Side-Choice Configuration Definition</vt:lpstr>
      <vt:lpstr>Agreement Algorithm Definition</vt:lpstr>
      <vt:lpstr>Motivation for CAA</vt:lpstr>
      <vt:lpstr>Alternative Example for Agreement Algorithm</vt:lpstr>
      <vt:lpstr>Difference: Balanced Approach</vt:lpstr>
      <vt:lpstr>Price for peer evaluation</vt:lpstr>
      <vt:lpstr>Yaron Singer’s Course: CS 284r:  Incentives and Information in Networks</vt:lpstr>
      <vt:lpstr>Connection to Yaron’s Premise</vt:lpstr>
      <vt:lpstr>Connection to Yaron’s Work</vt:lpstr>
      <vt:lpstr>How does Merlin convince Arthur that the Claim C is true</vt:lpstr>
      <vt:lpstr>Truth is secondary to construction</vt:lpstr>
      <vt:lpstr>From Semantic Games to SCG</vt:lpstr>
      <vt:lpstr>Custom Show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Defense</dc:title>
  <dc:creator>Karl Lieberherr</dc:creator>
  <cp:lastModifiedBy>Karl Lieberherr</cp:lastModifiedBy>
  <cp:revision>865</cp:revision>
  <dcterms:created xsi:type="dcterms:W3CDTF">2014-05-04T12:01:53Z</dcterms:created>
  <dcterms:modified xsi:type="dcterms:W3CDTF">2014-09-19T02:11:52Z</dcterms:modified>
</cp:coreProperties>
</file>