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FB2-EA5E-4866-B13F-085D4BE4D19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0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FB2-EA5E-4866-B13F-085D4BE4D19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0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FB2-EA5E-4866-B13F-085D4BE4D19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9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FB2-EA5E-4866-B13F-085D4BE4D19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FB2-EA5E-4866-B13F-085D4BE4D19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1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FB2-EA5E-4866-B13F-085D4BE4D19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6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FB2-EA5E-4866-B13F-085D4BE4D19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FB2-EA5E-4866-B13F-085D4BE4D19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9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FB2-EA5E-4866-B13F-085D4BE4D19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7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FB2-EA5E-4866-B13F-085D4BE4D19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8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FB2-EA5E-4866-B13F-085D4BE4D19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2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72FB2-EA5E-4866-B13F-085D4BE4D19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4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have seen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3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Builder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Query</a:t>
            </a:r>
          </a:p>
          <a:p>
            <a:r>
              <a:rPr lang="en-US" dirty="0" smtClean="0"/>
              <a:t>Select Table1</a:t>
            </a:r>
          </a:p>
          <a:p>
            <a:r>
              <a:rPr lang="en-US" dirty="0" smtClean="0"/>
              <a:t>Select column B</a:t>
            </a:r>
          </a:p>
          <a:p>
            <a:r>
              <a:rPr lang="en-US" dirty="0" smtClean="0"/>
              <a:t>Select column B</a:t>
            </a:r>
          </a:p>
          <a:p>
            <a:r>
              <a:rPr lang="en-US" dirty="0" smtClean="0"/>
              <a:t>Totals (</a:t>
            </a:r>
            <a:r>
              <a:rPr lang="en-US" dirty="0" err="1" smtClean="0"/>
              <a:t>GroupBy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second column B choose count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99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Table2 (</a:t>
            </a:r>
            <a:r>
              <a:rPr lang="en-US" dirty="0" err="1" smtClean="0"/>
              <a:t>DebateResults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	winner	loser	forced</a:t>
            </a:r>
          </a:p>
          <a:p>
            <a:r>
              <a:rPr lang="en-US" dirty="0" smtClean="0"/>
              <a:t>1	1		2	1</a:t>
            </a:r>
          </a:p>
          <a:p>
            <a:r>
              <a:rPr lang="en-US" dirty="0" smtClean="0"/>
              <a:t>2	2		1	2</a:t>
            </a:r>
          </a:p>
          <a:p>
            <a:r>
              <a:rPr lang="en-US" dirty="0" smtClean="0"/>
              <a:t>3	1		3	3</a:t>
            </a:r>
          </a:p>
          <a:p>
            <a:r>
              <a:rPr lang="en-US" dirty="0" smtClean="0"/>
              <a:t>4	3		2	2</a:t>
            </a:r>
          </a:p>
          <a:p>
            <a:r>
              <a:rPr lang="en-US" dirty="0" smtClean="0"/>
              <a:t>5	4		1	4</a:t>
            </a:r>
          </a:p>
          <a:p>
            <a:r>
              <a:rPr lang="en-US" dirty="0" smtClean="0"/>
              <a:t>6	1		4	4</a:t>
            </a:r>
          </a:p>
          <a:p>
            <a:r>
              <a:rPr lang="en-US" dirty="0" smtClean="0"/>
              <a:t>7	1		5	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73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want: count wins for each debater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winner	</a:t>
            </a:r>
            <a:r>
              <a:rPr lang="en-US" dirty="0" err="1" smtClean="0"/>
              <a:t>CountOfwinner</a:t>
            </a:r>
            <a:endParaRPr lang="en-US" dirty="0" smtClean="0"/>
          </a:p>
          <a:p>
            <a:r>
              <a:rPr lang="en-US" dirty="0" smtClean="0"/>
              <a:t>1		4</a:t>
            </a:r>
          </a:p>
          <a:p>
            <a:r>
              <a:rPr lang="en-US" dirty="0" smtClean="0"/>
              <a:t>2		1</a:t>
            </a:r>
          </a:p>
          <a:p>
            <a:r>
              <a:rPr lang="en-US" dirty="0" smtClean="0"/>
              <a:t>3		1</a:t>
            </a:r>
          </a:p>
          <a:p>
            <a:r>
              <a:rPr lang="en-US" dirty="0" smtClean="0"/>
              <a:t>4		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08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Table2.winner, Count(Table2.winner) AS </a:t>
            </a:r>
            <a:r>
              <a:rPr lang="en-US" dirty="0" err="1" smtClean="0"/>
              <a:t>CountOfwinner</a:t>
            </a:r>
            <a:endParaRPr lang="en-US" dirty="0" smtClean="0"/>
          </a:p>
          <a:p>
            <a:r>
              <a:rPr lang="en-US" dirty="0" smtClean="0"/>
              <a:t>FROM Table2</a:t>
            </a:r>
          </a:p>
          <a:p>
            <a:r>
              <a:rPr lang="en-US" dirty="0" smtClean="0"/>
              <a:t>GROUP BY Table2.winner;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77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Builder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Query</a:t>
            </a:r>
          </a:p>
          <a:p>
            <a:r>
              <a:rPr lang="en-US" dirty="0" smtClean="0"/>
              <a:t>Choose Table2</a:t>
            </a:r>
          </a:p>
          <a:p>
            <a:r>
              <a:rPr lang="en-US" dirty="0" smtClean="0"/>
              <a:t>Select winner column twice</a:t>
            </a:r>
          </a:p>
          <a:p>
            <a:r>
              <a:rPr lang="en-US" dirty="0" smtClean="0"/>
              <a:t>Totals (</a:t>
            </a:r>
            <a:r>
              <a:rPr lang="en-US" dirty="0" err="1" smtClean="0"/>
              <a:t>GroupBy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second winner column: 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55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Table2 (</a:t>
            </a:r>
            <a:r>
              <a:rPr lang="en-US" dirty="0" err="1" smtClean="0"/>
              <a:t>DebateResults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	winner	loser	forced</a:t>
            </a:r>
          </a:p>
          <a:p>
            <a:r>
              <a:rPr lang="en-US" dirty="0" smtClean="0"/>
              <a:t>1	1		2	1</a:t>
            </a:r>
          </a:p>
          <a:p>
            <a:r>
              <a:rPr lang="en-US" dirty="0" smtClean="0"/>
              <a:t>2	2		1	2</a:t>
            </a:r>
          </a:p>
          <a:p>
            <a:r>
              <a:rPr lang="en-US" dirty="0" smtClean="0"/>
              <a:t>3	1		3	3</a:t>
            </a:r>
          </a:p>
          <a:p>
            <a:r>
              <a:rPr lang="en-US" dirty="0" smtClean="0"/>
              <a:t>4	3		2	2</a:t>
            </a:r>
          </a:p>
          <a:p>
            <a:r>
              <a:rPr lang="en-US" dirty="0" smtClean="0"/>
              <a:t>5	4		1	4</a:t>
            </a:r>
          </a:p>
          <a:p>
            <a:r>
              <a:rPr lang="en-US" dirty="0" smtClean="0"/>
              <a:t>6	1		4	4</a:t>
            </a:r>
          </a:p>
          <a:p>
            <a:r>
              <a:rPr lang="en-US" dirty="0" smtClean="0"/>
              <a:t>7	1		5	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07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want: count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Faulter</a:t>
            </a:r>
            <a:r>
              <a:rPr lang="en-US" dirty="0" smtClean="0"/>
              <a:t>	</a:t>
            </a:r>
            <a:r>
              <a:rPr lang="en-US" dirty="0" err="1" smtClean="0"/>
              <a:t>CountOfFaulter</a:t>
            </a:r>
            <a:endParaRPr lang="en-US" dirty="0" smtClean="0"/>
          </a:p>
          <a:p>
            <a:r>
              <a:rPr lang="en-US" dirty="0" smtClean="0"/>
              <a:t>1		2</a:t>
            </a:r>
          </a:p>
          <a:p>
            <a:r>
              <a:rPr lang="en-US" dirty="0" smtClean="0"/>
              <a:t>2		1</a:t>
            </a:r>
          </a:p>
          <a:p>
            <a:r>
              <a:rPr lang="en-US" dirty="0" smtClean="0"/>
              <a:t>5		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9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calculated field for </a:t>
            </a:r>
            <a:r>
              <a:rPr lang="en-US" dirty="0" err="1" smtClean="0"/>
              <a:t>Faulters</a:t>
            </a:r>
            <a:r>
              <a:rPr lang="en-US" dirty="0" smtClean="0"/>
              <a:t>: </a:t>
            </a:r>
            <a:r>
              <a:rPr lang="en-US" dirty="0" err="1" smtClean="0"/>
              <a:t>subquery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want for the </a:t>
            </a:r>
            <a:r>
              <a:rPr lang="en-US" dirty="0" err="1" smtClean="0"/>
              <a:t>subquery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98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 err="1" smtClean="0"/>
              <a:t>Faulter</a:t>
            </a:r>
            <a:r>
              <a:rPr lang="en-US" dirty="0" smtClean="0"/>
              <a:t> column from Loser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Faulter</a:t>
            </a:r>
            <a:r>
              <a:rPr lang="en-US" dirty="0" smtClean="0"/>
              <a:t>	forced</a:t>
            </a:r>
          </a:p>
          <a:p>
            <a:r>
              <a:rPr lang="en-US" dirty="0" smtClean="0"/>
              <a:t>2		1</a:t>
            </a:r>
          </a:p>
          <a:p>
            <a:r>
              <a:rPr lang="en-US" dirty="0" smtClean="0"/>
              <a:t>1		2</a:t>
            </a:r>
          </a:p>
          <a:p>
            <a:r>
              <a:rPr lang="en-US" dirty="0" smtClean="0"/>
              <a:t>1		4</a:t>
            </a:r>
          </a:p>
          <a:p>
            <a:r>
              <a:rPr lang="en-US" dirty="0" smtClean="0"/>
              <a:t>5		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92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Table2.loser AS </a:t>
            </a:r>
            <a:r>
              <a:rPr lang="en-US" dirty="0" err="1" smtClean="0"/>
              <a:t>Faulter</a:t>
            </a:r>
            <a:r>
              <a:rPr lang="en-US" dirty="0" smtClean="0"/>
              <a:t>, Table2.forced</a:t>
            </a:r>
          </a:p>
          <a:p>
            <a:r>
              <a:rPr lang="en-US" dirty="0" smtClean="0"/>
              <a:t>FROM Table2</a:t>
            </a:r>
          </a:p>
          <a:p>
            <a:r>
              <a:rPr lang="en-US" dirty="0" smtClean="0"/>
              <a:t>WHERE (((Table2.loser)&lt;&gt;[forced]));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2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review some of the common patterns we have used.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NOTE: SQL is given for informational purpose only. We have not covered SQL but used the Query </a:t>
            </a:r>
            <a:r>
              <a:rPr lang="en-US" smtClean="0"/>
              <a:t>Builder instead.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22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Builder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Query</a:t>
            </a:r>
          </a:p>
          <a:p>
            <a:r>
              <a:rPr lang="en-US" dirty="0" smtClean="0"/>
              <a:t>select loser column; rename to </a:t>
            </a:r>
            <a:r>
              <a:rPr lang="en-US" dirty="0" err="1" smtClean="0"/>
              <a:t>Faulter</a:t>
            </a:r>
            <a:r>
              <a:rPr lang="en-US" dirty="0" smtClean="0"/>
              <a:t>; condition &lt;&gt;[forced]</a:t>
            </a:r>
          </a:p>
          <a:p>
            <a:r>
              <a:rPr lang="en-US" dirty="0" smtClean="0"/>
              <a:t>select forced column (for checking result)</a:t>
            </a:r>
          </a:p>
          <a:p>
            <a:r>
              <a:rPr lang="en-US" dirty="0" smtClean="0"/>
              <a:t>name </a:t>
            </a:r>
            <a:r>
              <a:rPr lang="en-US" dirty="0" err="1" smtClean="0"/>
              <a:t>subquery</a:t>
            </a:r>
            <a:r>
              <a:rPr lang="en-US" dirty="0" smtClean="0"/>
              <a:t>: Faults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38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Faulter</a:t>
            </a:r>
            <a:r>
              <a:rPr lang="en-US" dirty="0" smtClean="0"/>
              <a:t>	</a:t>
            </a:r>
            <a:r>
              <a:rPr lang="en-US" dirty="0" err="1" smtClean="0"/>
              <a:t>CountOfFaulter</a:t>
            </a:r>
            <a:endParaRPr lang="en-US" dirty="0" smtClean="0"/>
          </a:p>
          <a:p>
            <a:r>
              <a:rPr lang="en-US" dirty="0" smtClean="0"/>
              <a:t>1		2</a:t>
            </a:r>
          </a:p>
          <a:p>
            <a:r>
              <a:rPr lang="en-US" dirty="0" smtClean="0"/>
              <a:t>2		1</a:t>
            </a:r>
          </a:p>
          <a:p>
            <a:r>
              <a:rPr lang="en-US" dirty="0" smtClean="0"/>
              <a:t>5		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15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Faults.Faulter</a:t>
            </a:r>
            <a:r>
              <a:rPr lang="en-US" dirty="0" smtClean="0"/>
              <a:t>, Count(</a:t>
            </a:r>
            <a:r>
              <a:rPr lang="en-US" dirty="0" err="1" smtClean="0"/>
              <a:t>Faults.Faulter</a:t>
            </a:r>
            <a:r>
              <a:rPr lang="en-US" dirty="0" smtClean="0"/>
              <a:t>) AS </a:t>
            </a:r>
            <a:r>
              <a:rPr lang="en-US" dirty="0" err="1" smtClean="0"/>
              <a:t>CountOfFaulter</a:t>
            </a:r>
            <a:endParaRPr lang="en-US" dirty="0" smtClean="0"/>
          </a:p>
          <a:p>
            <a:r>
              <a:rPr lang="en-US" dirty="0" smtClean="0"/>
              <a:t>FROM Faults</a:t>
            </a:r>
          </a:p>
          <a:p>
            <a:r>
              <a:rPr lang="en-US" dirty="0" smtClean="0"/>
              <a:t>GROUP BY </a:t>
            </a:r>
            <a:r>
              <a:rPr lang="en-US" dirty="0" err="1" smtClean="0"/>
              <a:t>Faults.Faulter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24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Builder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Query</a:t>
            </a:r>
          </a:p>
          <a:p>
            <a:r>
              <a:rPr lang="en-US" dirty="0" smtClean="0"/>
              <a:t>Choose </a:t>
            </a:r>
            <a:r>
              <a:rPr lang="en-US" dirty="0" err="1" smtClean="0"/>
              <a:t>subquery</a:t>
            </a:r>
            <a:r>
              <a:rPr lang="en-US" dirty="0" smtClean="0"/>
              <a:t> Faults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Faulter</a:t>
            </a:r>
            <a:r>
              <a:rPr lang="en-US" dirty="0" smtClean="0"/>
              <a:t> column twice</a:t>
            </a:r>
          </a:p>
          <a:p>
            <a:r>
              <a:rPr lang="en-US" dirty="0" smtClean="0"/>
              <a:t>Totals (</a:t>
            </a:r>
            <a:r>
              <a:rPr lang="en-US" dirty="0" err="1" smtClean="0"/>
              <a:t>GroupBy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select Count for second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77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ID	A	B	C</a:t>
            </a:r>
          </a:p>
          <a:p>
            <a:r>
              <a:rPr lang="pt-BR" dirty="0" smtClean="0"/>
              <a:t>1	a1	b1	5</a:t>
            </a:r>
          </a:p>
          <a:p>
            <a:r>
              <a:rPr lang="pt-BR" dirty="0" smtClean="0"/>
              <a:t>2	a1	b1	8</a:t>
            </a:r>
          </a:p>
          <a:p>
            <a:r>
              <a:rPr lang="pt-BR" dirty="0" smtClean="0"/>
              <a:t>3	a1	b2	7</a:t>
            </a:r>
          </a:p>
          <a:p>
            <a:r>
              <a:rPr lang="pt-BR" dirty="0" smtClean="0"/>
              <a:t>4	a1	b2	2</a:t>
            </a:r>
          </a:p>
          <a:p>
            <a:r>
              <a:rPr lang="pt-BR" dirty="0" smtClean="0"/>
              <a:t>5	a1	b2	1</a:t>
            </a:r>
          </a:p>
          <a:p>
            <a:r>
              <a:rPr lang="pt-BR" dirty="0" smtClean="0"/>
              <a:t>6	a2	b1	7</a:t>
            </a:r>
          </a:p>
          <a:p>
            <a:r>
              <a:rPr lang="pt-BR" dirty="0" smtClean="0"/>
              <a:t>7	a2	b1	8</a:t>
            </a:r>
          </a:p>
          <a:p>
            <a:r>
              <a:rPr lang="pt-BR" dirty="0" smtClean="0"/>
              <a:t>8	a3	b2	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6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want: summing for distinguished column of another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	SumOfC</a:t>
            </a:r>
          </a:p>
          <a:p>
            <a:r>
              <a:rPr lang="pt-BR" dirty="0" smtClean="0"/>
              <a:t>a1	23</a:t>
            </a:r>
          </a:p>
          <a:p>
            <a:r>
              <a:rPr lang="pt-BR" dirty="0" smtClean="0"/>
              <a:t>a2	15</a:t>
            </a:r>
          </a:p>
          <a:p>
            <a:r>
              <a:rPr lang="pt-BR" dirty="0" smtClean="0"/>
              <a:t>a3	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62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Table1.A, Sum(Table1.C) AS </a:t>
            </a:r>
            <a:r>
              <a:rPr lang="en-US" dirty="0" err="1" smtClean="0"/>
              <a:t>SumOfC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Table1</a:t>
            </a:r>
          </a:p>
          <a:p>
            <a:pPr marL="0" indent="0">
              <a:buNone/>
            </a:pPr>
            <a:r>
              <a:rPr lang="en-US" dirty="0" smtClean="0"/>
              <a:t>GROUP BY Table1.A;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65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Builder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Query</a:t>
            </a:r>
          </a:p>
          <a:p>
            <a:r>
              <a:rPr lang="en-US" dirty="0" smtClean="0"/>
              <a:t>Choose Table1</a:t>
            </a:r>
          </a:p>
          <a:p>
            <a:r>
              <a:rPr lang="en-US" dirty="0" smtClean="0"/>
              <a:t>Select column A</a:t>
            </a:r>
          </a:p>
          <a:p>
            <a:r>
              <a:rPr lang="en-US" dirty="0" smtClean="0"/>
              <a:t>Select column C</a:t>
            </a:r>
          </a:p>
          <a:p>
            <a:r>
              <a:rPr lang="en-US" dirty="0" smtClean="0"/>
              <a:t>Totals (</a:t>
            </a:r>
            <a:r>
              <a:rPr lang="en-US" dirty="0" err="1" smtClean="0"/>
              <a:t>GroupBy</a:t>
            </a:r>
            <a:r>
              <a:rPr lang="en-US" dirty="0" smtClean="0"/>
              <a:t> default)</a:t>
            </a:r>
          </a:p>
          <a:p>
            <a:r>
              <a:rPr lang="en-US" dirty="0" smtClean="0"/>
              <a:t>Sum for column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49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ID	A	B	C</a:t>
            </a:r>
          </a:p>
          <a:p>
            <a:r>
              <a:rPr lang="pt-BR" dirty="0" smtClean="0"/>
              <a:t>1	a1	b1	5</a:t>
            </a:r>
          </a:p>
          <a:p>
            <a:r>
              <a:rPr lang="pt-BR" dirty="0" smtClean="0"/>
              <a:t>2	a1	b1	8</a:t>
            </a:r>
          </a:p>
          <a:p>
            <a:r>
              <a:rPr lang="pt-BR" dirty="0" smtClean="0"/>
              <a:t>3	a1	b2	7</a:t>
            </a:r>
          </a:p>
          <a:p>
            <a:r>
              <a:rPr lang="pt-BR" dirty="0" smtClean="0"/>
              <a:t>4	a1	b2	2</a:t>
            </a:r>
          </a:p>
          <a:p>
            <a:r>
              <a:rPr lang="pt-BR" dirty="0" smtClean="0"/>
              <a:t>5	a1	b2	1</a:t>
            </a:r>
          </a:p>
          <a:p>
            <a:r>
              <a:rPr lang="pt-BR" dirty="0" smtClean="0"/>
              <a:t>6	a2	b1	7</a:t>
            </a:r>
          </a:p>
          <a:p>
            <a:r>
              <a:rPr lang="pt-BR" dirty="0" smtClean="0"/>
              <a:t>7	a2	b1	8</a:t>
            </a:r>
          </a:p>
          <a:p>
            <a:r>
              <a:rPr lang="pt-BR" dirty="0" smtClean="0"/>
              <a:t>8	a3	b2	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12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want: Counting for distinguished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	</a:t>
            </a:r>
            <a:r>
              <a:rPr lang="en-US" dirty="0" err="1" smtClean="0"/>
              <a:t>CountOfB</a:t>
            </a:r>
            <a:endParaRPr lang="en-US" dirty="0" smtClean="0"/>
          </a:p>
          <a:p>
            <a:r>
              <a:rPr lang="en-US" dirty="0" smtClean="0"/>
              <a:t>b1	4</a:t>
            </a:r>
          </a:p>
          <a:p>
            <a:r>
              <a:rPr lang="en-US" dirty="0" smtClean="0"/>
              <a:t>b2	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69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Table1.B, Count(Table1.B) AS </a:t>
            </a:r>
            <a:r>
              <a:rPr lang="en-US" dirty="0" err="1" smtClean="0"/>
              <a:t>CountOfB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Table1</a:t>
            </a:r>
          </a:p>
          <a:p>
            <a:pPr marL="0" indent="0">
              <a:buNone/>
            </a:pPr>
            <a:r>
              <a:rPr lang="en-US" dirty="0" smtClean="0"/>
              <a:t>GROUP BY Table1.B;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10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306</Words>
  <Application>Microsoft Office PowerPoint</Application>
  <PresentationFormat>Widescreen</PresentationFormat>
  <Paragraphs>126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Access Patterns</vt:lpstr>
      <vt:lpstr>We review some of the common patterns we have used.</vt:lpstr>
      <vt:lpstr>Table</vt:lpstr>
      <vt:lpstr>What we want: summing for distinguished column of another column</vt:lpstr>
      <vt:lpstr>SQL query</vt:lpstr>
      <vt:lpstr>Query Builder Manipulation</vt:lpstr>
      <vt:lpstr>Table</vt:lpstr>
      <vt:lpstr>What we want: Counting for distinguished column</vt:lpstr>
      <vt:lpstr>SQL </vt:lpstr>
      <vt:lpstr>Query Builder Manipulation</vt:lpstr>
      <vt:lpstr>Table2 (DebateResults)</vt:lpstr>
      <vt:lpstr>What we want: count wins for each debater</vt:lpstr>
      <vt:lpstr>SQL</vt:lpstr>
      <vt:lpstr>Query Builder Manipulation</vt:lpstr>
      <vt:lpstr>Table2 (DebateResults)</vt:lpstr>
      <vt:lpstr>What we want: count faults</vt:lpstr>
      <vt:lpstr>Add calculated field for Faulters: subquery</vt:lpstr>
      <vt:lpstr>Create Faulter column from Loser column</vt:lpstr>
      <vt:lpstr>SQL</vt:lpstr>
      <vt:lpstr>Query Builder Manipulation</vt:lpstr>
      <vt:lpstr>Reminder: What we want</vt:lpstr>
      <vt:lpstr>SQL</vt:lpstr>
      <vt:lpstr>Query Builder Manipulation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Patterns</dc:title>
  <dc:creator>Karl Lieberherr</dc:creator>
  <cp:lastModifiedBy>Karl Lieberherr</cp:lastModifiedBy>
  <cp:revision>10</cp:revision>
  <dcterms:created xsi:type="dcterms:W3CDTF">2014-04-08T16:55:07Z</dcterms:created>
  <dcterms:modified xsi:type="dcterms:W3CDTF">2014-04-08T18:17:22Z</dcterms:modified>
</cp:coreProperties>
</file>