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5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6.xml" ContentType="application/vnd.openxmlformats-officedocument.presentationml.notesSlide+xml"/>
  <Override PartName="/ppt/embeddings/oleObject26.bin" ContentType="application/vnd.openxmlformats-officedocument.oleObject"/>
  <Override PartName="/ppt/notesSlides/notesSlide7.xml" ContentType="application/vnd.openxmlformats-officedocument.presentationml.notesSlide+xml"/>
  <Override PartName="/ppt/embeddings/oleObject27.bin" ContentType="application/vnd.openxmlformats-officedocument.oleObject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11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06"/>
  </p:notesMasterIdLst>
  <p:handoutMasterIdLst>
    <p:handoutMasterId r:id="rId107"/>
  </p:handoutMasterIdLst>
  <p:sldIdLst>
    <p:sldId id="256" r:id="rId2"/>
    <p:sldId id="290" r:id="rId3"/>
    <p:sldId id="265" r:id="rId4"/>
    <p:sldId id="335" r:id="rId5"/>
    <p:sldId id="342" r:id="rId6"/>
    <p:sldId id="341" r:id="rId7"/>
    <p:sldId id="343" r:id="rId8"/>
    <p:sldId id="348" r:id="rId9"/>
    <p:sldId id="363" r:id="rId10"/>
    <p:sldId id="272" r:id="rId11"/>
    <p:sldId id="273" r:id="rId12"/>
    <p:sldId id="344" r:id="rId13"/>
    <p:sldId id="346" r:id="rId14"/>
    <p:sldId id="274" r:id="rId15"/>
    <p:sldId id="275" r:id="rId16"/>
    <p:sldId id="276" r:id="rId17"/>
    <p:sldId id="277" r:id="rId18"/>
    <p:sldId id="278" r:id="rId19"/>
    <p:sldId id="279" r:id="rId20"/>
    <p:sldId id="291" r:id="rId21"/>
    <p:sldId id="352" r:id="rId22"/>
    <p:sldId id="353" r:id="rId23"/>
    <p:sldId id="355" r:id="rId24"/>
    <p:sldId id="356" r:id="rId25"/>
    <p:sldId id="357" r:id="rId26"/>
    <p:sldId id="358" r:id="rId27"/>
    <p:sldId id="359" r:id="rId28"/>
    <p:sldId id="360" r:id="rId29"/>
    <p:sldId id="401" r:id="rId30"/>
    <p:sldId id="349" r:id="rId31"/>
    <p:sldId id="364" r:id="rId32"/>
    <p:sldId id="293" r:id="rId33"/>
    <p:sldId id="403" r:id="rId34"/>
    <p:sldId id="370" r:id="rId35"/>
    <p:sldId id="371" r:id="rId36"/>
    <p:sldId id="372" r:id="rId37"/>
    <p:sldId id="373" r:id="rId38"/>
    <p:sldId id="374" r:id="rId39"/>
    <p:sldId id="37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294" r:id="rId49"/>
    <p:sldId id="295" r:id="rId50"/>
    <p:sldId id="296" r:id="rId51"/>
    <p:sldId id="334" r:id="rId52"/>
    <p:sldId id="297" r:id="rId53"/>
    <p:sldId id="298" r:id="rId54"/>
    <p:sldId id="299" r:id="rId55"/>
    <p:sldId id="340" r:id="rId56"/>
    <p:sldId id="366" r:id="rId57"/>
    <p:sldId id="380" r:id="rId58"/>
    <p:sldId id="381" r:id="rId59"/>
    <p:sldId id="382" r:id="rId60"/>
    <p:sldId id="383" r:id="rId61"/>
    <p:sldId id="384" r:id="rId62"/>
    <p:sldId id="385" r:id="rId63"/>
    <p:sldId id="386" r:id="rId64"/>
    <p:sldId id="367" r:id="rId65"/>
    <p:sldId id="368" r:id="rId66"/>
    <p:sldId id="369" r:id="rId67"/>
    <p:sldId id="365" r:id="rId68"/>
    <p:sldId id="378" r:id="rId69"/>
    <p:sldId id="379" r:id="rId70"/>
    <p:sldId id="376" r:id="rId71"/>
    <p:sldId id="387" r:id="rId72"/>
    <p:sldId id="388" r:id="rId73"/>
    <p:sldId id="389" r:id="rId74"/>
    <p:sldId id="390" r:id="rId75"/>
    <p:sldId id="392" r:id="rId76"/>
    <p:sldId id="300" r:id="rId77"/>
    <p:sldId id="393" r:id="rId78"/>
    <p:sldId id="394" r:id="rId79"/>
    <p:sldId id="301" r:id="rId80"/>
    <p:sldId id="302" r:id="rId81"/>
    <p:sldId id="395" r:id="rId82"/>
    <p:sldId id="396" r:id="rId83"/>
    <p:sldId id="397" r:id="rId84"/>
    <p:sldId id="391" r:id="rId85"/>
    <p:sldId id="399" r:id="rId86"/>
    <p:sldId id="400" r:id="rId87"/>
    <p:sldId id="308" r:id="rId88"/>
    <p:sldId id="319" r:id="rId89"/>
    <p:sldId id="324" r:id="rId90"/>
    <p:sldId id="258" r:id="rId91"/>
    <p:sldId id="350" r:id="rId92"/>
    <p:sldId id="362" r:id="rId93"/>
    <p:sldId id="402" r:id="rId94"/>
    <p:sldId id="309" r:id="rId95"/>
    <p:sldId id="311" r:id="rId96"/>
    <p:sldId id="313" r:id="rId97"/>
    <p:sldId id="314" r:id="rId98"/>
    <p:sldId id="263" r:id="rId99"/>
    <p:sldId id="338" r:id="rId100"/>
    <p:sldId id="336" r:id="rId101"/>
    <p:sldId id="404" r:id="rId102"/>
    <p:sldId id="345" r:id="rId103"/>
    <p:sldId id="337" r:id="rId104"/>
    <p:sldId id="347" r:id="rId10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143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notesMaster" Target="notesMasters/notesMaster1.xml"/><Relationship Id="rId107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printerSettings" Target="printerSettings/printerSettings1.bin"/><Relationship Id="rId109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viewProps" Target="viewProp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theme" Target="theme/theme1.xml"/><Relationship Id="rId11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etelgeuse:Documents:School:Experiments:IncrementalPolicyGeneration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etelgeuse:Documents:School:Experiments:GMAA-ICE%20char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etelgeuse:Documents:School:Experiments:GMAA-ICE%20char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etelgeuse:Documents:School:Experiments:GMAA-ICE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DP</c:v>
                </c:pt>
              </c:strCache>
            </c:strRef>
          </c:tx>
          <c:invertIfNegative val="0"/>
          <c:cat>
            <c:strRef>
              <c:f>Sheet4!$A$2:$A$5</c:f>
              <c:strCache>
                <c:ptCount val="4"/>
                <c:pt idx="0">
                  <c:v>Grid 3x3</c:v>
                </c:pt>
                <c:pt idx="1">
                  <c:v>Box Pushing</c:v>
                </c:pt>
                <c:pt idx="2">
                  <c:v>Mars</c:v>
                </c:pt>
                <c:pt idx="3">
                  <c:v>Hotel</c:v>
                </c:pt>
              </c:strCache>
            </c:strRef>
          </c:cat>
          <c:val>
            <c:numRef>
              <c:f>Sheet4!$B$2:$B$5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1.0</c:v>
                </c:pt>
                <c:pt idx="3">
                  <c:v>5.0</c:v>
                </c:pt>
              </c:numCache>
            </c:numRef>
          </c:val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IPG</c:v>
                </c:pt>
              </c:strCache>
            </c:strRef>
          </c:tx>
          <c:invertIfNegative val="0"/>
          <c:cat>
            <c:strRef>
              <c:f>Sheet4!$A$2:$A$5</c:f>
              <c:strCache>
                <c:ptCount val="4"/>
                <c:pt idx="0">
                  <c:v>Grid 3x3</c:v>
                </c:pt>
                <c:pt idx="1">
                  <c:v>Box Pushing</c:v>
                </c:pt>
                <c:pt idx="2">
                  <c:v>Mars</c:v>
                </c:pt>
                <c:pt idx="3">
                  <c:v>Hotel</c:v>
                </c:pt>
              </c:strCache>
            </c:strRef>
          </c:cat>
          <c:val>
            <c:numRef>
              <c:f>Sheet4!$C$2:$C$5</c:f>
              <c:numCache>
                <c:formatCode>General</c:formatCode>
                <c:ptCount val="4"/>
                <c:pt idx="0">
                  <c:v>5.0</c:v>
                </c:pt>
                <c:pt idx="1">
                  <c:v>3.0</c:v>
                </c:pt>
                <c:pt idx="2">
                  <c:v>2.0</c:v>
                </c:pt>
                <c:pt idx="3">
                  <c:v>20.0</c:v>
                </c:pt>
              </c:numCache>
            </c:numRef>
          </c:val>
        </c:ser>
        <c:ser>
          <c:idx val="2"/>
          <c:order val="2"/>
          <c:tx>
            <c:strRef>
              <c:f>Sheet4!$D$1</c:f>
              <c:strCache>
                <c:ptCount val="1"/>
                <c:pt idx="0">
                  <c:v>IPG with start</c:v>
                </c:pt>
              </c:strCache>
            </c:strRef>
          </c:tx>
          <c:invertIfNegative val="0"/>
          <c:cat>
            <c:strRef>
              <c:f>Sheet4!$A$2:$A$5</c:f>
              <c:strCache>
                <c:ptCount val="4"/>
                <c:pt idx="0">
                  <c:v>Grid 3x3</c:v>
                </c:pt>
                <c:pt idx="1">
                  <c:v>Box Pushing</c:v>
                </c:pt>
                <c:pt idx="2">
                  <c:v>Mars</c:v>
                </c:pt>
                <c:pt idx="3">
                  <c:v>Hotel</c:v>
                </c:pt>
              </c:strCache>
            </c:strRef>
          </c:cat>
          <c:val>
            <c:numRef>
              <c:f>Sheet4!$D$2:$D$5</c:f>
              <c:numCache>
                <c:formatCode>General</c:formatCode>
                <c:ptCount val="4"/>
                <c:pt idx="0">
                  <c:v>5.0</c:v>
                </c:pt>
                <c:pt idx="1">
                  <c:v>4.0</c:v>
                </c:pt>
                <c:pt idx="2">
                  <c:v>3.0</c:v>
                </c:pt>
                <c:pt idx="3">
                  <c:v>19.0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0776712"/>
        <c:axId val="-2143607400"/>
      </c:barChart>
      <c:catAx>
        <c:axId val="-2140776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Domain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143607400"/>
        <c:crosses val="autoZero"/>
        <c:auto val="1"/>
        <c:lblAlgn val="ctr"/>
        <c:lblOffset val="100"/>
        <c:noMultiLvlLbl val="0"/>
      </c:catAx>
      <c:valAx>
        <c:axId val="-2143607400"/>
        <c:scaling>
          <c:orientation val="minMax"/>
          <c:max val="2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Horizon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07767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Broadcast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Broadcast Channel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Sheet1!$A$3:$A$4</c:f>
              <c:strCache>
                <c:ptCount val="2"/>
                <c:pt idx="0">
                  <c:v>GMAA*-ICE</c:v>
                </c:pt>
                <c:pt idx="1">
                  <c:v>previous best</c:v>
                </c:pt>
              </c:strCache>
            </c:strRef>
          </c:cat>
          <c:val>
            <c:numRef>
              <c:f>Sheet1!$B$3:$B$4</c:f>
              <c:numCache>
                <c:formatCode>General</c:formatCode>
                <c:ptCount val="2"/>
                <c:pt idx="0">
                  <c:v>900.0</c:v>
                </c:pt>
                <c:pt idx="1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2876792"/>
        <c:axId val="-2142873816"/>
      </c:barChart>
      <c:catAx>
        <c:axId val="-214287679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2873816"/>
        <c:crosses val="autoZero"/>
        <c:auto val="1"/>
        <c:lblAlgn val="ctr"/>
        <c:lblOffset val="100"/>
        <c:noMultiLvlLbl val="0"/>
      </c:catAx>
      <c:valAx>
        <c:axId val="-2142873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2876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Fire Fighting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Fire Fighting S=432 A=3 Ω=2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Sheet1!$A$7:$A$8</c:f>
              <c:strCache>
                <c:ptCount val="2"/>
                <c:pt idx="0">
                  <c:v>GMAA*-ICE</c:v>
                </c:pt>
                <c:pt idx="1">
                  <c:v>previous best</c:v>
                </c:pt>
              </c:strCache>
            </c:strRef>
          </c:cat>
          <c:val>
            <c:numRef>
              <c:f>Sheet1!$B$7:$B$8</c:f>
              <c:numCache>
                <c:formatCode>General</c:formatCode>
                <c:ptCount val="2"/>
                <c:pt idx="0">
                  <c:v>6.0</c:v>
                </c:pt>
                <c:pt idx="1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2904744"/>
        <c:axId val="-2142901768"/>
      </c:barChart>
      <c:catAx>
        <c:axId val="-214290474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2901768"/>
        <c:crosses val="autoZero"/>
        <c:auto val="1"/>
        <c:lblAlgn val="ctr"/>
        <c:lblOffset val="100"/>
        <c:noMultiLvlLbl val="0"/>
      </c:catAx>
      <c:valAx>
        <c:axId val="-2142901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2904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Sheet1!$B$10</c:f>
              <c:strCache>
                <c:ptCount val="1"/>
                <c:pt idx="0">
                  <c:v>Box Pushing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Sheet1!$A$11:$A$12</c:f>
              <c:strCache>
                <c:ptCount val="2"/>
                <c:pt idx="0">
                  <c:v>GMAA*-ICE</c:v>
                </c:pt>
                <c:pt idx="1">
                  <c:v>previous best</c:v>
                </c:pt>
              </c:strCache>
            </c:strRef>
          </c:cat>
          <c:val>
            <c:numRef>
              <c:f>Sheet1!$B$11:$B$12</c:f>
              <c:numCache>
                <c:formatCode>General</c:formatCode>
                <c:ptCount val="2"/>
                <c:pt idx="0">
                  <c:v>4.0</c:v>
                </c:pt>
                <c:pt idx="1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1166568"/>
        <c:axId val="-2140169464"/>
      </c:barChart>
      <c:catAx>
        <c:axId val="-214116656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0169464"/>
        <c:crosses val="autoZero"/>
        <c:auto val="1"/>
        <c:lblAlgn val="ctr"/>
        <c:lblOffset val="100"/>
        <c:noMultiLvlLbl val="0"/>
      </c:catAx>
      <c:valAx>
        <c:axId val="-2140169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1166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1" Type="http://schemas.openxmlformats.org/officeDocument/2006/relationships/image" Target="../media/image51.emf"/><Relationship Id="rId2" Type="http://schemas.openxmlformats.org/officeDocument/2006/relationships/image" Target="../media/image5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74.emf"/><Relationship Id="rId1" Type="http://schemas.openxmlformats.org/officeDocument/2006/relationships/image" Target="../media/image71.emf"/><Relationship Id="rId2" Type="http://schemas.openxmlformats.org/officeDocument/2006/relationships/image" Target="../media/image7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Relationship Id="rId2" Type="http://schemas.openxmlformats.org/officeDocument/2006/relationships/image" Target="../media/image8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72FD8-2182-E440-955D-9A6D3E70A445}" type="datetime1">
              <a:rPr lang="en-US" smtClean="0"/>
              <a:t>5/22/12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E0B14-ABCA-A94A-ACE3-894ED384E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697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C06BA-F4B3-0D42-887E-940F4AFED4EA}" type="datetime1">
              <a:rPr lang="en-US" smtClean="0"/>
              <a:t>5/22/12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95B29-F19D-B041-9114-7B107D481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075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95B29-F19D-B041-9114-7B107D4818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44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Nonlinearity</a:t>
            </a:r>
            <a:r>
              <a:rPr lang="en-US" baseline="0" dirty="0" smtClean="0"/>
              <a:t> due to </a:t>
            </a:r>
            <a:r>
              <a:rPr lang="en-US" baseline="0" dirty="0" err="1" smtClean="0"/>
              <a:t>x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51F0B-904E-AB41-AD19-D3AF1E645348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Goal-directed and Mealy do well even on the very large Mars</a:t>
            </a:r>
            <a:r>
              <a:rPr lang="en-US" baseline="0" dirty="0" smtClean="0"/>
              <a:t> Rover problem. A huge DEC-POMDP.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51F0B-904E-AB41-AD19-D3AF1E645348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Noisy: see walls,</a:t>
            </a:r>
            <a:r>
              <a:rPr lang="en-US" baseline="0" dirty="0" smtClean="0"/>
              <a:t> but could be any wall or shadow</a:t>
            </a:r>
            <a:endParaRPr lang="en-US" dirty="0" smtClean="0"/>
          </a:p>
          <a:p>
            <a:r>
              <a:rPr lang="en-US" dirty="0" smtClean="0"/>
              <a:t>Unobservable:</a:t>
            </a:r>
            <a:r>
              <a:rPr lang="en-US" baseline="0" dirty="0" smtClean="0"/>
              <a:t> see resulting widget, but not machine components</a:t>
            </a:r>
          </a:p>
          <a:p>
            <a:r>
              <a:rPr lang="en-US" dirty="0" smtClean="0"/>
              <a:t>sequential (one decision affects the next), uncertainty (som</a:t>
            </a:r>
            <a:r>
              <a:rPr lang="en-US" baseline="0" dirty="0" smtClean="0"/>
              <a:t>e inaccuracy in movement, passing/shooting, location, unknown info), objective (maximize collection speed and quality)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51F0B-904E-AB41-AD19-D3AF1E64534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Multi-agent (single</a:t>
            </a:r>
            <a:r>
              <a:rPr lang="en-US" baseline="0" dirty="0" smtClean="0"/>
              <a:t> mission to complete, but multiple agents cooperating to get it done)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51F0B-904E-AB41-AD19-D3AF1E64534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the differences</a:t>
            </a:r>
            <a:r>
              <a:rPr lang="en-US" baseline="0" dirty="0" smtClean="0"/>
              <a:t> from POMDPs – no shared information (belief state), so need to deal with own uncertainty as well as consider what the other agents may or may not 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51F0B-904E-AB41-AD19-D3AF1E64534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51F0B-904E-AB41-AD19-D3AF1E64534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Evaluate</a:t>
            </a:r>
            <a:r>
              <a:rPr lang="en-US" baseline="0" dirty="0" smtClean="0"/>
              <a:t> over states of the system and policies of the other agents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51F0B-904E-AB41-AD19-D3AF1E645348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backup</a:t>
            </a:r>
            <a:r>
              <a:rPr lang="en-US" baseline="0" dirty="0" smtClean="0"/>
              <a:t> for</a:t>
            </a:r>
            <a:r>
              <a:rPr lang="en-US" dirty="0" smtClean="0"/>
              <a:t> all agent</a:t>
            </a:r>
            <a:r>
              <a:rPr lang="en-US" baseline="0" dirty="0" smtClean="0"/>
              <a:t>s before you can prune</a:t>
            </a:r>
          </a:p>
          <a:p>
            <a:r>
              <a:rPr lang="en-US" baseline="0" dirty="0" smtClean="0"/>
              <a:t>Nodes merged in pruning when dominated by a distribution</a:t>
            </a:r>
          </a:p>
          <a:p>
            <a:r>
              <a:rPr lang="en-US" baseline="0" dirty="0" smtClean="0"/>
              <a:t>Prune for each agent until no more changes can be made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51F0B-904E-AB41-AD19-D3AF1E645348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important thing</a:t>
            </a:r>
            <a:r>
              <a:rPr lang="en-US" baseline="0" dirty="0" smtClean="0"/>
              <a:t> to note is that original DP runs out of researches after a small horizon while IPG and IPG with start state can scale to larger horizons (and thus produce higher quality solution in infinite-horizon as well)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51F0B-904E-AB41-AD19-D3AF1E645348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95B29-F19D-B041-9114-7B107D48187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6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2605814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79002"/>
            <a:ext cx="6400800" cy="127879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977414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g"/><Relationship Id="rId1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May 21,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dirty="0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6_r_g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4331"/>
            <a:ext cx="2685417" cy="826282"/>
          </a:xfrm>
          <a:prstGeom prst="rect">
            <a:avLst/>
          </a:prstGeom>
        </p:spPr>
      </p:pic>
      <p:pic>
        <p:nvPicPr>
          <p:cNvPr id="9" name="Picture 8" descr="logo-2C-notext-pc.t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76" y="5819188"/>
            <a:ext cx="1524000" cy="10387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28.e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29.emf"/><Relationship Id="rId15" Type="http://schemas.openxmlformats.org/officeDocument/2006/relationships/oleObject" Target="../embeddings/oleObject15.bin"/><Relationship Id="rId16" Type="http://schemas.openxmlformats.org/officeDocument/2006/relationships/image" Target="../media/image3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26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3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44.jpeg"/><Relationship Id="rId5" Type="http://schemas.openxmlformats.org/officeDocument/2006/relationships/oleObject" Target="../embeddings/oleObject23.bin"/><Relationship Id="rId6" Type="http://schemas.openxmlformats.org/officeDocument/2006/relationships/image" Target="../media/image42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4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4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46.emf"/><Relationship Id="rId6" Type="http://schemas.openxmlformats.org/officeDocument/2006/relationships/image" Target="../media/image47.jpe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48.emf"/><Relationship Id="rId6" Type="http://schemas.openxmlformats.org/officeDocument/2006/relationships/image" Target="../media/image47.jpe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emf"/><Relationship Id="rId12" Type="http://schemas.openxmlformats.org/officeDocument/2006/relationships/image" Target="../media/image55.emf"/><Relationship Id="rId13" Type="http://schemas.openxmlformats.org/officeDocument/2006/relationships/image" Target="../media/image5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51.e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52.emf"/><Relationship Id="rId8" Type="http://schemas.openxmlformats.org/officeDocument/2006/relationships/oleObject" Target="../embeddings/oleObject30.bin"/><Relationship Id="rId9" Type="http://schemas.openxmlformats.org/officeDocument/2006/relationships/image" Target="../media/image53.emf"/><Relationship Id="rId10" Type="http://schemas.openxmlformats.org/officeDocument/2006/relationships/oleObject" Target="../embeddings/oleObject31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Relationship Id="rId3" Type="http://schemas.openxmlformats.org/officeDocument/2006/relationships/image" Target="../media/image61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5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5.bin"/><Relationship Id="rId12" Type="http://schemas.openxmlformats.org/officeDocument/2006/relationships/image" Target="../media/image74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71.emf"/><Relationship Id="rId6" Type="http://schemas.openxmlformats.org/officeDocument/2006/relationships/oleObject" Target="../embeddings/oleObject33.bin"/><Relationship Id="rId7" Type="http://schemas.openxmlformats.org/officeDocument/2006/relationships/image" Target="../media/image72.emf"/><Relationship Id="rId8" Type="http://schemas.openxmlformats.org/officeDocument/2006/relationships/oleObject" Target="../embeddings/oleObject34.bin"/><Relationship Id="rId9" Type="http://schemas.openxmlformats.org/officeDocument/2006/relationships/image" Target="../media/image73.emf"/><Relationship Id="rId10" Type="http://schemas.openxmlformats.org/officeDocument/2006/relationships/image" Target="../media/image47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eg"/><Relationship Id="rId3" Type="http://schemas.openxmlformats.org/officeDocument/2006/relationships/image" Target="../media/image77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8.e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e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82.e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83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3" Type="http://schemas.openxmlformats.org/officeDocument/2006/relationships/image" Target="../media/image85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4" Type="http://schemas.openxmlformats.org/officeDocument/2006/relationships/image" Target="../media/image87.jpg"/><Relationship Id="rId5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fensetech.org/wp-content/uploads/2010/05/K-MAX-Helicopter.jpg" TargetMode="Externa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eamcore.usc.edu/projects/dpomd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1788"/>
            <a:ext cx="8001000" cy="2538918"/>
          </a:xfrm>
        </p:spPr>
        <p:txBody>
          <a:bodyPr/>
          <a:lstStyle/>
          <a:p>
            <a:r>
              <a:rPr lang="en-US" sz="4000" b="1" dirty="0"/>
              <a:t>Models of Coordination in </a:t>
            </a:r>
            <a:r>
              <a:rPr lang="en-US" sz="4000" b="1" dirty="0" err="1"/>
              <a:t>Multiagent</a:t>
            </a:r>
            <a:r>
              <a:rPr lang="en-US" sz="4000" b="1" dirty="0"/>
              <a:t> Decision Making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4154081"/>
            <a:ext cx="8001001" cy="1549709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Chris Amato</a:t>
            </a:r>
          </a:p>
          <a:p>
            <a:r>
              <a:rPr lang="en-US" dirty="0"/>
              <a:t>	</a:t>
            </a:r>
            <a:r>
              <a:rPr lang="en-US" sz="1900" dirty="0" smtClean="0"/>
              <a:t>Many slides from a larger tutorial with </a:t>
            </a:r>
            <a:r>
              <a:rPr lang="en-US" sz="1900" dirty="0" err="1" smtClean="0"/>
              <a:t>Matthijs</a:t>
            </a:r>
            <a:r>
              <a:rPr lang="en-US" sz="1900" dirty="0" smtClean="0"/>
              <a:t> </a:t>
            </a:r>
            <a:r>
              <a:rPr lang="en-US" sz="1900" dirty="0" err="1" smtClean="0"/>
              <a:t>Spaan</a:t>
            </a:r>
            <a:r>
              <a:rPr lang="en-US" sz="1900" dirty="0" smtClean="0"/>
              <a:t> and </a:t>
            </a:r>
            <a:r>
              <a:rPr lang="en-US" sz="1900" dirty="0" err="1" smtClean="0"/>
              <a:t>Shlomo</a:t>
            </a:r>
            <a:r>
              <a:rPr lang="en-US" sz="1900" dirty="0" smtClean="0"/>
              <a:t> 	</a:t>
            </a:r>
            <a:r>
              <a:rPr lang="en-US" sz="1900" dirty="0" err="1" smtClean="0"/>
              <a:t>Zilberstein</a:t>
            </a:r>
            <a:endParaRPr lang="en-US" sz="1900" dirty="0" smtClean="0"/>
          </a:p>
          <a:p>
            <a:r>
              <a:rPr lang="en-US" sz="1900" dirty="0" smtClean="0"/>
              <a:t>	Some other slides courtesy of: Dan Bernstein, </a:t>
            </a:r>
            <a:r>
              <a:rPr lang="en-US" sz="1900" dirty="0" err="1" smtClean="0"/>
              <a:t>Frans</a:t>
            </a:r>
            <a:r>
              <a:rPr lang="en-US" sz="1900" dirty="0" smtClean="0"/>
              <a:t> </a:t>
            </a:r>
            <a:r>
              <a:rPr lang="en-US" sz="1900" dirty="0" err="1" smtClean="0"/>
              <a:t>Oliehoek</a:t>
            </a:r>
            <a:r>
              <a:rPr lang="en-US" sz="1900" dirty="0"/>
              <a:t> </a:t>
            </a:r>
            <a:r>
              <a:rPr lang="en-US" sz="1900" dirty="0" smtClean="0"/>
              <a:t>and 	Alan Carlin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CTS Conference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4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Decentralized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Cooperative multiagent problems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Each agent’s choice affects all others, but must be made using only local information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Properties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Often a decentralized solution is required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</a:t>
            </a:r>
            <a:r>
              <a:rPr lang="en-US" dirty="0" smtClean="0"/>
              <a:t>ultiple agents making choices independently of the others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Does not require communication on each step (may be impossible or too costly)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But now agents must also reason about the previous and future choices of the others (more difficult)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30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Scaling Up Optimal Heuristic Search in Dec-POMDPs via Incremental Expansion. </a:t>
            </a:r>
            <a:r>
              <a:rPr lang="en-US" dirty="0" err="1"/>
              <a:t>Frans</a:t>
            </a:r>
            <a:r>
              <a:rPr lang="en-US" dirty="0"/>
              <a:t> A. </a:t>
            </a:r>
            <a:r>
              <a:rPr lang="en-US" dirty="0" err="1"/>
              <a:t>Oliehoek</a:t>
            </a:r>
            <a:r>
              <a:rPr lang="en-US" dirty="0"/>
              <a:t>, </a:t>
            </a:r>
            <a:r>
              <a:rPr lang="en-US" dirty="0" err="1"/>
              <a:t>Matthijs</a:t>
            </a:r>
            <a:r>
              <a:rPr lang="en-US" dirty="0"/>
              <a:t> T. J. </a:t>
            </a:r>
            <a:r>
              <a:rPr lang="en-US" dirty="0" err="1"/>
              <a:t>Spaan</a:t>
            </a:r>
            <a:r>
              <a:rPr lang="en-US" dirty="0"/>
              <a:t> and Christopher Amato. In </a:t>
            </a:r>
            <a:r>
              <a:rPr lang="en-US" i="1" dirty="0"/>
              <a:t>Proceedings of the Twenty-Second International Joint Conference on Artificial Intelligence </a:t>
            </a:r>
            <a:r>
              <a:rPr lang="en-US" dirty="0"/>
              <a:t>(IJCAI-11), Barcelona, Spain, July, 2011</a:t>
            </a:r>
          </a:p>
          <a:p>
            <a:r>
              <a:rPr lang="en-US" b="1" dirty="0"/>
              <a:t>Towards Realistic Decentralized </a:t>
            </a:r>
            <a:r>
              <a:rPr lang="en-US" b="1" dirty="0" err="1"/>
              <a:t>Modelling</a:t>
            </a:r>
            <a:r>
              <a:rPr lang="en-US" b="1" dirty="0"/>
              <a:t> for Use in a Real-World Personal Assistant Agent Scenario. </a:t>
            </a:r>
            <a:r>
              <a:rPr lang="en-US" dirty="0"/>
              <a:t>Christopher Amato, Nathan </a:t>
            </a:r>
            <a:r>
              <a:rPr lang="en-US" dirty="0" err="1"/>
              <a:t>Schurr</a:t>
            </a:r>
            <a:r>
              <a:rPr lang="en-US" dirty="0"/>
              <a:t> and Paul </a:t>
            </a:r>
            <a:r>
              <a:rPr lang="en-US" dirty="0" err="1"/>
              <a:t>Picciano</a:t>
            </a:r>
            <a:r>
              <a:rPr lang="en-US" dirty="0"/>
              <a:t>. In </a:t>
            </a:r>
            <a:r>
              <a:rPr lang="en-US" i="1" dirty="0"/>
              <a:t>Proceedings of the Workshop on </a:t>
            </a:r>
            <a:r>
              <a:rPr lang="en-US" i="1" dirty="0" err="1"/>
              <a:t>Optimisation</a:t>
            </a:r>
            <a:r>
              <a:rPr lang="en-US" i="1" dirty="0"/>
              <a:t> in Multi-Agent Systems (</a:t>
            </a:r>
            <a:r>
              <a:rPr lang="en-US" i="1" dirty="0" err="1"/>
              <a:t>OptMAS</a:t>
            </a:r>
            <a:r>
              <a:rPr lang="en-US" i="1" dirty="0"/>
              <a:t>) at the Tenth International Conference on Autonomous Agents and Multi-Agent Systems </a:t>
            </a:r>
            <a:r>
              <a:rPr lang="en-US" dirty="0"/>
              <a:t>(AAMAS-11), Taipei, Taiwan, May 2011.</a:t>
            </a:r>
          </a:p>
          <a:p>
            <a:r>
              <a:rPr lang="en-US" b="1" dirty="0"/>
              <a:t>Finite-state controllers based on Mealy machines for centralized and decentralized POMDPs.</a:t>
            </a:r>
            <a:r>
              <a:rPr lang="en-US" dirty="0"/>
              <a:t> Christopher Amato, </a:t>
            </a:r>
            <a:r>
              <a:rPr lang="en-US" dirty="0" err="1"/>
              <a:t>Blai</a:t>
            </a:r>
            <a:r>
              <a:rPr lang="en-US" dirty="0"/>
              <a:t> </a:t>
            </a:r>
            <a:r>
              <a:rPr lang="en-US" dirty="0" err="1"/>
              <a:t>Bonet</a:t>
            </a:r>
            <a:r>
              <a:rPr lang="en-US" dirty="0"/>
              <a:t> and </a:t>
            </a:r>
            <a:r>
              <a:rPr lang="en-US" dirty="0" err="1"/>
              <a:t>Shlomo</a:t>
            </a:r>
            <a:r>
              <a:rPr lang="en-US" dirty="0"/>
              <a:t> </a:t>
            </a:r>
            <a:r>
              <a:rPr lang="en-US" dirty="0" err="1"/>
              <a:t>Zilberstein</a:t>
            </a:r>
            <a:r>
              <a:rPr lang="en-US" dirty="0"/>
              <a:t>.</a:t>
            </a:r>
            <a:r>
              <a:rPr lang="en-US" i="1" dirty="0"/>
              <a:t> Proceedings of the Twenty-Fourth National Conference on Artificial </a:t>
            </a:r>
            <a:r>
              <a:rPr lang="en-US" i="1" dirty="0" err="1"/>
              <a:t>Intellgence</a:t>
            </a:r>
            <a:r>
              <a:rPr lang="en-US" i="1" dirty="0"/>
              <a:t> </a:t>
            </a:r>
            <a:r>
              <a:rPr lang="en-US" dirty="0"/>
              <a:t>(AAAI-10), Atlanta, GA, July, 2010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Point-based Backup for Decentralized POMDPs: Complexity and New Algorithms. </a:t>
            </a:r>
            <a:r>
              <a:rPr lang="en-US" dirty="0" err="1" smtClean="0"/>
              <a:t>Akshat</a:t>
            </a:r>
            <a:r>
              <a:rPr lang="en-US" dirty="0" smtClean="0"/>
              <a:t> </a:t>
            </a:r>
            <a:r>
              <a:rPr lang="en-US" dirty="0"/>
              <a:t>Kumar </a:t>
            </a:r>
            <a:r>
              <a:rPr lang="en-US" dirty="0" smtClean="0"/>
              <a:t>and </a:t>
            </a:r>
            <a:r>
              <a:rPr lang="en-US" dirty="0" err="1" smtClean="0"/>
              <a:t>Shlomo</a:t>
            </a:r>
            <a:r>
              <a:rPr lang="en-US" dirty="0" smtClean="0"/>
              <a:t> </a:t>
            </a:r>
            <a:r>
              <a:rPr lang="en-US" dirty="0" err="1" smtClean="0"/>
              <a:t>Zilberstein</a:t>
            </a:r>
            <a:r>
              <a:rPr lang="en-US" dirty="0" smtClean="0"/>
              <a:t>. </a:t>
            </a:r>
            <a:r>
              <a:rPr lang="en-US" dirty="0"/>
              <a:t>In </a:t>
            </a:r>
            <a:r>
              <a:rPr lang="en-US" i="1" dirty="0"/>
              <a:t>Proc. of the International Conference on Autonomous Agents and </a:t>
            </a:r>
            <a:r>
              <a:rPr lang="en-US" i="1" dirty="0" err="1"/>
              <a:t>Multiagent</a:t>
            </a:r>
            <a:r>
              <a:rPr lang="en-US" i="1" dirty="0"/>
              <a:t> Systems (AAMAS)</a:t>
            </a:r>
            <a:r>
              <a:rPr lang="en-US" dirty="0"/>
              <a:t>, pages 1315-1322, 2010</a:t>
            </a:r>
            <a:r>
              <a:rPr lang="en-US" dirty="0" smtClean="0"/>
              <a:t>.</a:t>
            </a:r>
          </a:p>
          <a:p>
            <a:r>
              <a:rPr lang="en-US" b="1" dirty="0"/>
              <a:t>Point-Based Policy Generation for Decentralized POMDPs</a:t>
            </a:r>
            <a:r>
              <a:rPr lang="en-US" dirty="0"/>
              <a:t>, </a:t>
            </a:r>
            <a:r>
              <a:rPr lang="en-US" u="sng" dirty="0" err="1"/>
              <a:t>Feng</a:t>
            </a:r>
            <a:r>
              <a:rPr lang="en-US" u="sng" dirty="0"/>
              <a:t> Wu</a:t>
            </a:r>
            <a:r>
              <a:rPr lang="en-US" dirty="0"/>
              <a:t>, </a:t>
            </a:r>
            <a:r>
              <a:rPr lang="en-US" dirty="0" err="1"/>
              <a:t>Shlomo</a:t>
            </a:r>
            <a:r>
              <a:rPr lang="en-US" dirty="0"/>
              <a:t> </a:t>
            </a:r>
            <a:r>
              <a:rPr lang="en-US" dirty="0" err="1"/>
              <a:t>Zilberstein</a:t>
            </a:r>
            <a:r>
              <a:rPr lang="en-US" dirty="0"/>
              <a:t>, and Xiaoping Chen, </a:t>
            </a:r>
            <a:br>
              <a:rPr lang="en-US" dirty="0"/>
            </a:br>
            <a:r>
              <a:rPr lang="en-US" i="1" dirty="0"/>
              <a:t>Proceedings of the 9th International Conference on Autonomous Agents and Multi-Agent Systems</a:t>
            </a:r>
            <a:r>
              <a:rPr lang="en-US" dirty="0"/>
              <a:t> (AAMAS-10), Page 1307- 1314, Toronto, Canada, May 2010.</a:t>
            </a:r>
          </a:p>
          <a:p>
            <a:r>
              <a:rPr lang="en-US" b="1" dirty="0"/>
              <a:t>Optimizing Fixed-size Stochastic Controllers for POMDPs and Decentralized POMDPs.</a:t>
            </a:r>
            <a:r>
              <a:rPr lang="en-US" dirty="0"/>
              <a:t> Christopher Amato, Daniel S. Bernstein and </a:t>
            </a:r>
            <a:r>
              <a:rPr lang="en-US" dirty="0" err="1"/>
              <a:t>Shlomo</a:t>
            </a:r>
            <a:r>
              <a:rPr lang="en-US" dirty="0"/>
              <a:t> </a:t>
            </a:r>
            <a:r>
              <a:rPr lang="en-US" dirty="0" err="1"/>
              <a:t>Zilberstein</a:t>
            </a:r>
            <a:r>
              <a:rPr lang="en-US" dirty="0"/>
              <a:t>.</a:t>
            </a:r>
            <a:r>
              <a:rPr lang="en-US" i="1" dirty="0"/>
              <a:t> Journal of Autonomous Agents and Multi-Agent Systems </a:t>
            </a:r>
            <a:r>
              <a:rPr lang="en-US" dirty="0"/>
              <a:t>(JAAMAS) 2009.</a:t>
            </a:r>
          </a:p>
          <a:p>
            <a:r>
              <a:rPr lang="en-US" b="1" dirty="0"/>
              <a:t>Incremental Policy Generation for Finite-Horizon DEC-POMDPs.</a:t>
            </a:r>
            <a:r>
              <a:rPr lang="en-US" dirty="0"/>
              <a:t> Christopher Amato, </a:t>
            </a:r>
            <a:r>
              <a:rPr lang="en-US" dirty="0" err="1"/>
              <a:t>Jilles</a:t>
            </a:r>
            <a:r>
              <a:rPr lang="en-US" dirty="0"/>
              <a:t> </a:t>
            </a:r>
            <a:r>
              <a:rPr lang="en-US" dirty="0" err="1"/>
              <a:t>Steeve</a:t>
            </a:r>
            <a:r>
              <a:rPr lang="en-US" dirty="0"/>
              <a:t> </a:t>
            </a:r>
            <a:r>
              <a:rPr lang="en-US" dirty="0" err="1"/>
              <a:t>Dibangoye</a:t>
            </a:r>
            <a:r>
              <a:rPr lang="en-US" dirty="0"/>
              <a:t> and </a:t>
            </a:r>
            <a:r>
              <a:rPr lang="en-US" dirty="0" err="1"/>
              <a:t>Shlomo</a:t>
            </a:r>
            <a:r>
              <a:rPr lang="en-US" dirty="0"/>
              <a:t> </a:t>
            </a:r>
            <a:r>
              <a:rPr lang="en-US" dirty="0" err="1"/>
              <a:t>Zilberstein</a:t>
            </a:r>
            <a:r>
              <a:rPr lang="en-US" dirty="0"/>
              <a:t>. </a:t>
            </a:r>
            <a:r>
              <a:rPr lang="en-US" i="1" dirty="0"/>
              <a:t>Proceedings of the Nineteenth International Conference on Automated Planning and Scheduling </a:t>
            </a:r>
            <a:r>
              <a:rPr lang="en-US" dirty="0"/>
              <a:t>(ICAPS-09), Thessaloniki, Greece, September, 2009</a:t>
            </a:r>
            <a:r>
              <a:rPr lang="en-U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1623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Event-detecting Multi-agent MDPs: Complexity and Constant-Factor Approximation. </a:t>
            </a:r>
            <a:r>
              <a:rPr lang="en-US" dirty="0" err="1"/>
              <a:t>Akshat</a:t>
            </a:r>
            <a:r>
              <a:rPr lang="en-US" dirty="0"/>
              <a:t> Kumar and </a:t>
            </a:r>
            <a:r>
              <a:rPr lang="en-US" dirty="0" err="1"/>
              <a:t>Shlomo</a:t>
            </a:r>
            <a:r>
              <a:rPr lang="en-US" dirty="0"/>
              <a:t> </a:t>
            </a:r>
            <a:r>
              <a:rPr lang="en-US" dirty="0" err="1"/>
              <a:t>Zilberstein</a:t>
            </a:r>
            <a:r>
              <a:rPr lang="en-US" dirty="0"/>
              <a:t>. In </a:t>
            </a:r>
            <a:r>
              <a:rPr lang="en-US" i="1" dirty="0"/>
              <a:t>Proc. of the International Joint Conference on Artificial Intelligence (IJCAI)</a:t>
            </a:r>
            <a:r>
              <a:rPr lang="en-US" dirty="0"/>
              <a:t>, pages 201-207, 2009.</a:t>
            </a:r>
          </a:p>
          <a:p>
            <a:r>
              <a:rPr lang="en-US" b="1" dirty="0"/>
              <a:t>Point-based incremental pruning heuristic for solving finite-horizon DEC-POMDPs</a:t>
            </a:r>
            <a:r>
              <a:rPr lang="en-US" dirty="0"/>
              <a:t>. </a:t>
            </a:r>
            <a:r>
              <a:rPr lang="en-US" dirty="0" err="1"/>
              <a:t>Jilles</a:t>
            </a:r>
            <a:r>
              <a:rPr lang="en-US" dirty="0"/>
              <a:t> S. </a:t>
            </a:r>
            <a:r>
              <a:rPr lang="en-US" dirty="0" err="1"/>
              <a:t>Dibangoye</a:t>
            </a:r>
            <a:r>
              <a:rPr lang="en-US" dirty="0"/>
              <a:t>, Abdel-</a:t>
            </a:r>
            <a:r>
              <a:rPr lang="en-US" dirty="0" err="1"/>
              <a:t>Illah</a:t>
            </a:r>
            <a:r>
              <a:rPr lang="en-US" dirty="0"/>
              <a:t> </a:t>
            </a:r>
            <a:r>
              <a:rPr lang="en-US" dirty="0" err="1"/>
              <a:t>Mouaddib</a:t>
            </a:r>
            <a:r>
              <a:rPr lang="en-US" dirty="0"/>
              <a:t>, and </a:t>
            </a:r>
            <a:r>
              <a:rPr lang="en-US" dirty="0" err="1"/>
              <a:t>Brahim</a:t>
            </a:r>
            <a:r>
              <a:rPr lang="en-US" dirty="0"/>
              <a:t> </a:t>
            </a:r>
            <a:r>
              <a:rPr lang="en-US" dirty="0" err="1"/>
              <a:t>Chaib-draa</a:t>
            </a:r>
            <a:r>
              <a:rPr lang="en-US" dirty="0"/>
              <a:t>. In </a:t>
            </a:r>
            <a:r>
              <a:rPr lang="en-US" i="1" dirty="0"/>
              <a:t>Proc. of the Joint  International Conference on Autonomous Agents and Multi-Agent Systems </a:t>
            </a:r>
            <a:r>
              <a:rPr lang="en-US" dirty="0"/>
              <a:t>, 2009</a:t>
            </a:r>
            <a:r>
              <a:rPr lang="en-US" dirty="0" smtClean="0"/>
              <a:t>.</a:t>
            </a:r>
          </a:p>
          <a:p>
            <a:r>
              <a:rPr lang="en-US" b="1" dirty="0"/>
              <a:t>Constraint-Based Dynamic Programming for Decentralized POMDPs with Structured Interactions. </a:t>
            </a:r>
            <a:r>
              <a:rPr lang="en-US" dirty="0" err="1"/>
              <a:t>Akshat</a:t>
            </a:r>
            <a:r>
              <a:rPr lang="en-US" dirty="0"/>
              <a:t> Kumar and </a:t>
            </a:r>
            <a:r>
              <a:rPr lang="en-US" dirty="0" err="1"/>
              <a:t>Shlomo</a:t>
            </a:r>
            <a:r>
              <a:rPr lang="en-US" dirty="0"/>
              <a:t> </a:t>
            </a:r>
            <a:r>
              <a:rPr lang="en-US" dirty="0" err="1"/>
              <a:t>Zilberstein</a:t>
            </a:r>
            <a:r>
              <a:rPr lang="en-US" dirty="0"/>
              <a:t> In </a:t>
            </a:r>
            <a:r>
              <a:rPr lang="en-US" i="1" dirty="0"/>
              <a:t>Proc. of the International Conference on Autonomous Agents and </a:t>
            </a:r>
            <a:r>
              <a:rPr lang="en-US" i="1" dirty="0" err="1"/>
              <a:t>Multiagent</a:t>
            </a:r>
            <a:r>
              <a:rPr lang="en-US" i="1" dirty="0"/>
              <a:t> Systems (AAMAS)</a:t>
            </a:r>
            <a:r>
              <a:rPr lang="en-US" dirty="0"/>
              <a:t>, pages 561-568, 2009.</a:t>
            </a:r>
          </a:p>
          <a:p>
            <a:r>
              <a:rPr lang="en-US" b="1" dirty="0"/>
              <a:t>Achieving Goals in Decentralized POMDPs.</a:t>
            </a:r>
            <a:r>
              <a:rPr lang="en-US" dirty="0"/>
              <a:t> Christopher Amato and </a:t>
            </a:r>
            <a:r>
              <a:rPr lang="en-US" dirty="0" err="1"/>
              <a:t>Shlomo</a:t>
            </a:r>
            <a:r>
              <a:rPr lang="en-US" dirty="0"/>
              <a:t> </a:t>
            </a:r>
            <a:r>
              <a:rPr lang="en-US" dirty="0" err="1"/>
              <a:t>Zilberstein</a:t>
            </a:r>
            <a:r>
              <a:rPr lang="en-US" dirty="0"/>
              <a:t>. </a:t>
            </a:r>
            <a:r>
              <a:rPr lang="en-US" i="1" dirty="0"/>
              <a:t>Proceedings of the Eighth International Joint Conference on Autonomous Agents and Multi-Agent Systems </a:t>
            </a:r>
            <a:r>
              <a:rPr lang="en-US" dirty="0"/>
              <a:t>(AAMAS-09), Budapest, Hungary, May, 2009.</a:t>
            </a:r>
          </a:p>
          <a:p>
            <a:r>
              <a:rPr lang="en-US" b="1" dirty="0"/>
              <a:t>Policy Iteration for Decentralized Control of Markov Decision Processes.</a:t>
            </a:r>
            <a:r>
              <a:rPr lang="en-US" dirty="0"/>
              <a:t> Daniel S. Bernstein, Christopher Amato, Eric A. Hansen and </a:t>
            </a:r>
            <a:r>
              <a:rPr lang="en-US" dirty="0" err="1"/>
              <a:t>Shlomo</a:t>
            </a:r>
            <a:r>
              <a:rPr lang="en-US" dirty="0"/>
              <a:t> </a:t>
            </a:r>
            <a:r>
              <a:rPr lang="en-US" dirty="0" err="1"/>
              <a:t>Zilberstein</a:t>
            </a:r>
            <a:r>
              <a:rPr lang="en-US" dirty="0"/>
              <a:t>.</a:t>
            </a:r>
            <a:r>
              <a:rPr lang="en-US" i="1" dirty="0"/>
              <a:t> Journal of AI Research </a:t>
            </a:r>
            <a:r>
              <a:rPr lang="en-US" dirty="0"/>
              <a:t>(JAIR), vol. 34, pages 89-132, February, 2009</a:t>
            </a:r>
            <a:r>
              <a:rPr lang="en-US" dirty="0" smtClean="0"/>
              <a:t>.</a:t>
            </a:r>
          </a:p>
          <a:p>
            <a:r>
              <a:rPr lang="en-US" b="1" dirty="0"/>
              <a:t>Analyzing myopic approaches for multi-agent communications. </a:t>
            </a:r>
            <a:r>
              <a:rPr lang="en-US" dirty="0" err="1"/>
              <a:t>Raphen</a:t>
            </a:r>
            <a:r>
              <a:rPr lang="en-US" dirty="0"/>
              <a:t> Becker, Alan Carlin, Victor Lesser, and </a:t>
            </a:r>
            <a:r>
              <a:rPr lang="en-US" dirty="0" err="1"/>
              <a:t>Shlomo</a:t>
            </a:r>
            <a:r>
              <a:rPr lang="en-US" dirty="0"/>
              <a:t> </a:t>
            </a:r>
            <a:r>
              <a:rPr lang="en-US" dirty="0" err="1"/>
              <a:t>Zilberstein</a:t>
            </a:r>
            <a:r>
              <a:rPr lang="en-US" dirty="0"/>
              <a:t>. Computational Intelligence}, 25(1): 31—50, 2009.</a:t>
            </a:r>
          </a:p>
          <a:p>
            <a:r>
              <a:rPr lang="en-US" b="1" dirty="0"/>
              <a:t>Optimal and Approximate Q-value Functions for Decentralized POMDPs.</a:t>
            </a:r>
            <a:r>
              <a:rPr lang="en-US" dirty="0"/>
              <a:t> </a:t>
            </a:r>
            <a:r>
              <a:rPr lang="en-US" dirty="0" err="1"/>
              <a:t>Frans</a:t>
            </a:r>
            <a:r>
              <a:rPr lang="en-US" dirty="0"/>
              <a:t> A. </a:t>
            </a:r>
            <a:r>
              <a:rPr lang="en-US" dirty="0" err="1"/>
              <a:t>Oliehoek</a:t>
            </a:r>
            <a:r>
              <a:rPr lang="en-US" dirty="0"/>
              <a:t>, </a:t>
            </a:r>
            <a:r>
              <a:rPr lang="en-US" dirty="0" err="1"/>
              <a:t>Matthijs</a:t>
            </a:r>
            <a:r>
              <a:rPr lang="en-US" dirty="0"/>
              <a:t> T. J </a:t>
            </a:r>
            <a:r>
              <a:rPr lang="en-US" dirty="0" err="1"/>
              <a:t>Spaan</a:t>
            </a:r>
            <a:r>
              <a:rPr lang="en-US" dirty="0"/>
              <a:t> and Nikos </a:t>
            </a:r>
            <a:r>
              <a:rPr lang="en-US" dirty="0" err="1"/>
              <a:t>Vlassis</a:t>
            </a:r>
            <a:r>
              <a:rPr lang="en-US" dirty="0"/>
              <a:t>. </a:t>
            </a:r>
            <a:r>
              <a:rPr lang="en-US" i="1" dirty="0"/>
              <a:t>Journal of Artificial Intelligence Research</a:t>
            </a:r>
            <a:r>
              <a:rPr lang="en-US" dirty="0"/>
              <a:t>, 32:289–353, 2008.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604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8952"/>
          </a:xfrm>
        </p:spPr>
        <p:txBody>
          <a:bodyPr>
            <a:normAutofit/>
          </a:bodyPr>
          <a:lstStyle/>
          <a:p>
            <a:r>
              <a:rPr lang="en-US" sz="1200" b="1" dirty="0" smtClean="0"/>
              <a:t>Formal </a:t>
            </a:r>
            <a:r>
              <a:rPr lang="en-US" sz="1200" b="1" dirty="0"/>
              <a:t>Models and Algorithms for Decentralized Decision Making Under Uncertainty.</a:t>
            </a:r>
            <a:r>
              <a:rPr lang="en-US" sz="1200" dirty="0"/>
              <a:t> Sven </a:t>
            </a:r>
            <a:r>
              <a:rPr lang="en-US" sz="1200" dirty="0" err="1"/>
              <a:t>Seuken</a:t>
            </a:r>
            <a:r>
              <a:rPr lang="en-US" sz="1200" dirty="0"/>
              <a:t> and </a:t>
            </a:r>
            <a:r>
              <a:rPr lang="en-US" sz="1200" dirty="0" err="1"/>
              <a:t>Shlomo</a:t>
            </a:r>
            <a:r>
              <a:rPr lang="en-US" sz="1200" dirty="0"/>
              <a:t> </a:t>
            </a:r>
            <a:r>
              <a:rPr lang="en-US" sz="1200" dirty="0" err="1"/>
              <a:t>Zilberstein</a:t>
            </a:r>
            <a:r>
              <a:rPr lang="en-US" sz="1200" dirty="0"/>
              <a:t>. </a:t>
            </a:r>
            <a:r>
              <a:rPr lang="en-US" sz="1200" i="1" dirty="0"/>
              <a:t>Journal of Autonomous Agents and Multi-Agent Systems </a:t>
            </a:r>
            <a:r>
              <a:rPr lang="en-US" sz="1200" dirty="0"/>
              <a:t>(JAAMAS). 17:2, pages 190-250, 2008</a:t>
            </a:r>
            <a:r>
              <a:rPr lang="en-US" sz="1200" dirty="0" smtClean="0"/>
              <a:t>.</a:t>
            </a:r>
          </a:p>
          <a:p>
            <a:r>
              <a:rPr lang="en-US" sz="1200" b="1" dirty="0" smtClean="0"/>
              <a:t>Interaction</a:t>
            </a:r>
            <a:r>
              <a:rPr lang="en-US" sz="1200" b="1" dirty="0"/>
              <a:t>-driven M</a:t>
            </a:r>
            <a:r>
              <a:rPr lang="en-US" sz="1200" b="1" dirty="0" smtClean="0"/>
              <a:t>arkov </a:t>
            </a:r>
            <a:r>
              <a:rPr lang="en-US" sz="1200" b="1" dirty="0"/>
              <a:t>games for decentralized </a:t>
            </a:r>
            <a:r>
              <a:rPr lang="en-US" sz="1200" b="1" dirty="0" err="1" smtClean="0"/>
              <a:t>multiagent</a:t>
            </a:r>
            <a:r>
              <a:rPr lang="en-US" sz="1200" b="1" dirty="0" smtClean="0"/>
              <a:t> planning </a:t>
            </a:r>
            <a:r>
              <a:rPr lang="en-US" sz="1200" b="1" dirty="0"/>
              <a:t>under </a:t>
            </a:r>
            <a:r>
              <a:rPr lang="en-US" sz="1200" b="1" dirty="0" smtClean="0"/>
              <a:t>uncertainty</a:t>
            </a:r>
            <a:r>
              <a:rPr lang="en-US" sz="1200" dirty="0" smtClean="0"/>
              <a:t>. </a:t>
            </a:r>
            <a:r>
              <a:rPr lang="en-US" sz="1200" dirty="0" err="1"/>
              <a:t>Matthijs</a:t>
            </a:r>
            <a:r>
              <a:rPr lang="en-US" sz="1200" dirty="0"/>
              <a:t> T. J. </a:t>
            </a:r>
            <a:r>
              <a:rPr lang="en-US" sz="1200" dirty="0" err="1"/>
              <a:t>Spaan</a:t>
            </a:r>
            <a:r>
              <a:rPr lang="en-US" sz="1200" dirty="0"/>
              <a:t> and Francisco S. </a:t>
            </a:r>
            <a:r>
              <a:rPr lang="en-US" sz="1200" dirty="0" err="1" smtClean="0"/>
              <a:t>Melo</a:t>
            </a:r>
            <a:r>
              <a:rPr lang="en-US" sz="1200" dirty="0" smtClean="0"/>
              <a:t>. </a:t>
            </a:r>
            <a:r>
              <a:rPr lang="en-US" sz="1200" i="1" dirty="0" smtClean="0"/>
              <a:t>Proceedings </a:t>
            </a:r>
            <a:r>
              <a:rPr lang="en-US" sz="1200" i="1" dirty="0"/>
              <a:t>of the Joint Conference on Autonomous Agents and Multi Agent </a:t>
            </a:r>
            <a:r>
              <a:rPr lang="en-US" sz="1200" i="1" dirty="0" smtClean="0"/>
              <a:t>Systems</a:t>
            </a:r>
            <a:r>
              <a:rPr lang="en-US" sz="1200" dirty="0" smtClean="0"/>
              <a:t>, </a:t>
            </a:r>
            <a:r>
              <a:rPr lang="en-US" sz="1200" dirty="0"/>
              <a:t>pages 525--532, 2008</a:t>
            </a:r>
            <a:r>
              <a:rPr lang="en-US" sz="1200" dirty="0" smtClean="0"/>
              <a:t>.</a:t>
            </a:r>
          </a:p>
          <a:p>
            <a:r>
              <a:rPr lang="en-US" sz="1200" b="1" dirty="0"/>
              <a:t>Mixed integer linear programming for exact finite-horizon planning in Decentralized </a:t>
            </a:r>
            <a:r>
              <a:rPr lang="en-US" sz="1200" b="1" dirty="0" smtClean="0"/>
              <a:t>POMDPs</a:t>
            </a:r>
            <a:r>
              <a:rPr lang="en-US" sz="1200" dirty="0" smtClean="0"/>
              <a:t>. </a:t>
            </a:r>
            <a:r>
              <a:rPr lang="en-US" sz="1200" dirty="0" err="1" smtClean="0"/>
              <a:t>Raghav</a:t>
            </a:r>
            <a:r>
              <a:rPr lang="en-US" sz="1200" dirty="0" smtClean="0"/>
              <a:t> Aras</a:t>
            </a:r>
            <a:r>
              <a:rPr lang="en-US" sz="1200" dirty="0"/>
              <a:t>, </a:t>
            </a:r>
            <a:r>
              <a:rPr lang="en-US" sz="1200" dirty="0" smtClean="0"/>
              <a:t>Alain </a:t>
            </a:r>
            <a:r>
              <a:rPr lang="en-US" sz="1200" dirty="0" err="1" smtClean="0"/>
              <a:t>Dutech</a:t>
            </a:r>
            <a:r>
              <a:rPr lang="en-US" sz="1200" dirty="0"/>
              <a:t>, and </a:t>
            </a:r>
            <a:r>
              <a:rPr lang="en-US" sz="1200" dirty="0" smtClean="0"/>
              <a:t>Francois </a:t>
            </a:r>
            <a:r>
              <a:rPr lang="en-US" sz="1200" dirty="0" err="1" smtClean="0"/>
              <a:t>Charpillet</a:t>
            </a:r>
            <a:r>
              <a:rPr lang="en-US" sz="1200" dirty="0" smtClean="0"/>
              <a:t>. In Int. </a:t>
            </a:r>
            <a:r>
              <a:rPr lang="en-US" sz="1200" dirty="0"/>
              <a:t>Conf</a:t>
            </a:r>
            <a:r>
              <a:rPr lang="en-US" sz="1200" dirty="0" smtClean="0"/>
              <a:t>. </a:t>
            </a:r>
            <a:r>
              <a:rPr lang="en-US" sz="1200" dirty="0"/>
              <a:t>on Automated Planning and </a:t>
            </a:r>
            <a:r>
              <a:rPr lang="en-US" sz="1200" dirty="0" smtClean="0"/>
              <a:t>Scheduling, </a:t>
            </a:r>
            <a:r>
              <a:rPr lang="en-US" sz="1200" dirty="0"/>
              <a:t>2007</a:t>
            </a:r>
            <a:r>
              <a:rPr lang="en-US" sz="1200" dirty="0" smtClean="0"/>
              <a:t>.</a:t>
            </a:r>
          </a:p>
          <a:p>
            <a:r>
              <a:rPr lang="en-US" sz="1200" b="1" dirty="0" smtClean="0"/>
              <a:t>Value</a:t>
            </a:r>
            <a:r>
              <a:rPr lang="en-US" sz="1200" b="1" dirty="0"/>
              <a:t>-based observation compression for </a:t>
            </a:r>
            <a:r>
              <a:rPr lang="en-US" sz="1200" b="1" dirty="0" smtClean="0"/>
              <a:t>DEC</a:t>
            </a:r>
            <a:r>
              <a:rPr lang="en-US" sz="1200" b="1" dirty="0"/>
              <a:t>-</a:t>
            </a:r>
            <a:r>
              <a:rPr lang="en-US" sz="1200" b="1" dirty="0" smtClean="0"/>
              <a:t>POMDPs</a:t>
            </a:r>
            <a:r>
              <a:rPr lang="en-US" sz="1200" dirty="0" smtClean="0"/>
              <a:t>.</a:t>
            </a:r>
            <a:r>
              <a:rPr lang="en-US" sz="1200" dirty="0"/>
              <a:t> </a:t>
            </a:r>
            <a:r>
              <a:rPr lang="en-US" sz="1200" dirty="0" smtClean="0"/>
              <a:t>Alan Carlin </a:t>
            </a:r>
            <a:r>
              <a:rPr lang="en-US" sz="1200" dirty="0"/>
              <a:t>and </a:t>
            </a:r>
            <a:r>
              <a:rPr lang="en-US" sz="1200" dirty="0" err="1" smtClean="0"/>
              <a:t>Shlomo</a:t>
            </a:r>
            <a:r>
              <a:rPr lang="en-US" sz="1200" dirty="0" smtClean="0"/>
              <a:t> </a:t>
            </a:r>
            <a:r>
              <a:rPr lang="en-US" sz="1200" dirty="0" err="1" smtClean="0"/>
              <a:t>Zilberstein.In</a:t>
            </a:r>
            <a:r>
              <a:rPr lang="en-US" sz="1200" dirty="0" smtClean="0"/>
              <a:t> </a:t>
            </a:r>
            <a:r>
              <a:rPr lang="en-US" sz="1200" i="1" dirty="0"/>
              <a:t>Proceedings of the Joint Conference on Autonomous Agents and Multi Agent Systems</a:t>
            </a:r>
            <a:r>
              <a:rPr lang="en-US" sz="1200" dirty="0" smtClean="0"/>
              <a:t>, </a:t>
            </a:r>
            <a:r>
              <a:rPr lang="en-US" sz="1200" dirty="0"/>
              <a:t>2008</a:t>
            </a:r>
            <a:r>
              <a:rPr lang="en-US" sz="1200" dirty="0" smtClean="0"/>
              <a:t>.</a:t>
            </a:r>
          </a:p>
          <a:p>
            <a:r>
              <a:rPr lang="en-US" sz="1200" b="1" dirty="0" err="1"/>
              <a:t>Multiagent</a:t>
            </a:r>
            <a:r>
              <a:rPr lang="en-US" sz="1200" b="1" dirty="0"/>
              <a:t> planning under uncertainty with stochastic communication </a:t>
            </a:r>
            <a:r>
              <a:rPr lang="en-US" sz="1200" b="1" dirty="0" smtClean="0"/>
              <a:t>delays</a:t>
            </a:r>
            <a:r>
              <a:rPr lang="en-US" sz="1200" dirty="0" smtClean="0"/>
              <a:t>. </a:t>
            </a:r>
            <a:r>
              <a:rPr lang="en-US" sz="1200" dirty="0" err="1" smtClean="0"/>
              <a:t>Matthijs</a:t>
            </a:r>
            <a:r>
              <a:rPr lang="en-US" sz="1200" dirty="0" smtClean="0"/>
              <a:t> T. J</a:t>
            </a:r>
            <a:r>
              <a:rPr lang="en-US" sz="1200" dirty="0"/>
              <a:t>. </a:t>
            </a:r>
            <a:r>
              <a:rPr lang="en-US" sz="1200" dirty="0" err="1"/>
              <a:t>Spaan</a:t>
            </a:r>
            <a:r>
              <a:rPr lang="en-US" sz="1200" dirty="0"/>
              <a:t>, </a:t>
            </a:r>
            <a:r>
              <a:rPr lang="en-US" sz="1200" dirty="0" err="1" smtClean="0"/>
              <a:t>Frans</a:t>
            </a:r>
            <a:r>
              <a:rPr lang="en-US" sz="1200" dirty="0" smtClean="0"/>
              <a:t> A</a:t>
            </a:r>
            <a:r>
              <a:rPr lang="en-US" sz="1200" dirty="0"/>
              <a:t>. </a:t>
            </a:r>
            <a:r>
              <a:rPr lang="en-US" sz="1200" dirty="0" err="1"/>
              <a:t>Oliehoek</a:t>
            </a:r>
            <a:r>
              <a:rPr lang="en-US" sz="1200" dirty="0"/>
              <a:t>, and </a:t>
            </a:r>
            <a:r>
              <a:rPr lang="en-US" sz="1200" dirty="0" smtClean="0"/>
              <a:t>Nikos </a:t>
            </a:r>
            <a:r>
              <a:rPr lang="en-US" sz="1200" dirty="0" err="1" smtClean="0"/>
              <a:t>Vlassis</a:t>
            </a:r>
            <a:r>
              <a:rPr lang="en-US" sz="1200" dirty="0" smtClean="0"/>
              <a:t>. In </a:t>
            </a:r>
            <a:r>
              <a:rPr lang="en-US" sz="1200" i="1" dirty="0" smtClean="0"/>
              <a:t>Int. </a:t>
            </a:r>
            <a:r>
              <a:rPr lang="en-US" sz="1200" i="1" dirty="0"/>
              <a:t>Conf</a:t>
            </a:r>
            <a:r>
              <a:rPr lang="en-US" sz="1200" i="1" dirty="0" smtClean="0"/>
              <a:t>. </a:t>
            </a:r>
            <a:r>
              <a:rPr lang="en-US" sz="1200" i="1" dirty="0"/>
              <a:t>on Automated Planning and </a:t>
            </a:r>
            <a:r>
              <a:rPr lang="en-US" sz="1200" i="1" dirty="0" smtClean="0"/>
              <a:t>Scheduling</a:t>
            </a:r>
            <a:r>
              <a:rPr lang="en-US" sz="1200" dirty="0" smtClean="0"/>
              <a:t>, pages 338</a:t>
            </a:r>
            <a:r>
              <a:rPr lang="en-US" sz="1200" dirty="0"/>
              <a:t>--345, 2008</a:t>
            </a:r>
            <a:r>
              <a:rPr lang="en-US" sz="1200" dirty="0" smtClean="0"/>
              <a:t>.</a:t>
            </a:r>
          </a:p>
          <a:p>
            <a:r>
              <a:rPr lang="en-US" sz="1200" b="1" dirty="0" smtClean="0"/>
              <a:t>Improved </a:t>
            </a:r>
            <a:r>
              <a:rPr lang="en-US" sz="1200" b="1" dirty="0"/>
              <a:t>memory-bounded dynamic programming for </a:t>
            </a:r>
            <a:r>
              <a:rPr lang="en-US" sz="1200" b="1" dirty="0" smtClean="0"/>
              <a:t>decentralized POMDPs</a:t>
            </a:r>
            <a:r>
              <a:rPr lang="en-US" sz="1200" dirty="0" smtClean="0"/>
              <a:t>. </a:t>
            </a:r>
            <a:r>
              <a:rPr lang="en-US" sz="1200" dirty="0"/>
              <a:t>Sven </a:t>
            </a:r>
            <a:r>
              <a:rPr lang="en-US" sz="1200" dirty="0" err="1"/>
              <a:t>Seuken</a:t>
            </a:r>
            <a:r>
              <a:rPr lang="en-US" sz="1200" dirty="0"/>
              <a:t> and </a:t>
            </a:r>
            <a:r>
              <a:rPr lang="en-US" sz="1200" dirty="0" err="1"/>
              <a:t>Shlomo</a:t>
            </a:r>
            <a:r>
              <a:rPr lang="en-US" sz="1200" dirty="0"/>
              <a:t> </a:t>
            </a:r>
            <a:r>
              <a:rPr lang="en-US" sz="1200" dirty="0" err="1"/>
              <a:t>Zilberstein</a:t>
            </a:r>
            <a:r>
              <a:rPr lang="en-US" sz="1200" dirty="0"/>
              <a:t>. </a:t>
            </a:r>
            <a:r>
              <a:rPr lang="en-US" sz="1200" i="1" dirty="0"/>
              <a:t>Proceedings </a:t>
            </a:r>
            <a:r>
              <a:rPr lang="en-US" sz="1200" i="1" dirty="0" smtClean="0"/>
              <a:t>of</a:t>
            </a:r>
            <a:r>
              <a:rPr lang="en-US" sz="1200" dirty="0" smtClean="0"/>
              <a:t> </a:t>
            </a:r>
            <a:r>
              <a:rPr lang="en-US" sz="1200" i="1" dirty="0"/>
              <a:t>Uncertainty in Artificial </a:t>
            </a:r>
            <a:r>
              <a:rPr lang="en-US" sz="1200" i="1" dirty="0" smtClean="0"/>
              <a:t>Intelligence</a:t>
            </a:r>
            <a:r>
              <a:rPr lang="en-US" sz="1200" dirty="0" smtClean="0"/>
              <a:t>, July, 2007</a:t>
            </a:r>
            <a:endParaRPr lang="en-US" sz="1200" dirty="0"/>
          </a:p>
          <a:p>
            <a:r>
              <a:rPr lang="en-US" sz="1200" b="1" dirty="0"/>
              <a:t>Memory-Bounded Dynamic Programming for DEC-POMDPs.</a:t>
            </a:r>
            <a:r>
              <a:rPr lang="en-US" sz="1200" dirty="0"/>
              <a:t> Sven </a:t>
            </a:r>
            <a:r>
              <a:rPr lang="en-US" sz="1200" dirty="0" err="1"/>
              <a:t>Seuken</a:t>
            </a:r>
            <a:r>
              <a:rPr lang="en-US" sz="1200" dirty="0"/>
              <a:t> and </a:t>
            </a:r>
            <a:r>
              <a:rPr lang="en-US" sz="1200" dirty="0" err="1"/>
              <a:t>Shlomo</a:t>
            </a:r>
            <a:r>
              <a:rPr lang="en-US" sz="1200" dirty="0"/>
              <a:t> </a:t>
            </a:r>
            <a:r>
              <a:rPr lang="en-US" sz="1200" dirty="0" err="1"/>
              <a:t>Zilberstein</a:t>
            </a:r>
            <a:r>
              <a:rPr lang="en-US" sz="1200" dirty="0"/>
              <a:t>. </a:t>
            </a:r>
            <a:r>
              <a:rPr lang="en-US" sz="1200" i="1" dirty="0"/>
              <a:t>Proceedings of the Twentieth International Joint Conference on Artificial Intelligences</a:t>
            </a:r>
            <a:r>
              <a:rPr lang="en-US" sz="1200" dirty="0"/>
              <a:t> (IJCAI-07), January </a:t>
            </a:r>
            <a:r>
              <a:rPr lang="en-US" sz="1200" dirty="0" smtClean="0"/>
              <a:t>2007</a:t>
            </a:r>
          </a:p>
          <a:p>
            <a:r>
              <a:rPr lang="en-US" sz="1200" b="1" dirty="0"/>
              <a:t>Networked Distributed POMDPs: A Synthesis of Distributed Constraint Optimization and POMDPs. </a:t>
            </a:r>
            <a:r>
              <a:rPr lang="en-US" sz="1200" dirty="0" err="1"/>
              <a:t>Ranjit</a:t>
            </a:r>
            <a:r>
              <a:rPr lang="en-US" sz="1200" dirty="0"/>
              <a:t> Nair, </a:t>
            </a:r>
            <a:r>
              <a:rPr lang="en-US" sz="1200" dirty="0" err="1"/>
              <a:t>Pradeep</a:t>
            </a:r>
            <a:r>
              <a:rPr lang="en-US" sz="1200" dirty="0"/>
              <a:t> </a:t>
            </a:r>
            <a:r>
              <a:rPr lang="en-US" sz="1200" dirty="0" err="1"/>
              <a:t>Varakantham</a:t>
            </a:r>
            <a:r>
              <a:rPr lang="en-US" sz="1200" dirty="0"/>
              <a:t>, </a:t>
            </a:r>
            <a:r>
              <a:rPr lang="en-US" sz="1200" dirty="0" err="1"/>
              <a:t>Milind</a:t>
            </a:r>
            <a:r>
              <a:rPr lang="en-US" sz="1200" dirty="0"/>
              <a:t> </a:t>
            </a:r>
            <a:r>
              <a:rPr lang="en-US" sz="1200" dirty="0" err="1"/>
              <a:t>Tambe</a:t>
            </a:r>
            <a:r>
              <a:rPr lang="en-US" sz="1200" dirty="0"/>
              <a:t> and Makoto </a:t>
            </a:r>
            <a:r>
              <a:rPr lang="en-US" sz="1200" dirty="0" err="1"/>
              <a:t>Yokoo</a:t>
            </a:r>
            <a:r>
              <a:rPr lang="en-US" sz="1200" dirty="0"/>
              <a:t>. </a:t>
            </a:r>
            <a:r>
              <a:rPr lang="en-US" sz="1200" i="1" dirty="0"/>
              <a:t>Proceedings of the Twentieth National Conference on Artificial Intelligence</a:t>
            </a:r>
            <a:r>
              <a:rPr lang="en-US" sz="1200" dirty="0"/>
              <a:t> (AAAI-05), Pittsburgh, PA, July, 2005</a:t>
            </a:r>
            <a:r>
              <a:rPr lang="en-US" sz="1200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3314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200" b="1" dirty="0"/>
              <a:t>A framework for sequential planning in multi-agent settings. </a:t>
            </a:r>
            <a:r>
              <a:rPr lang="en-US" sz="2200" dirty="0" err="1"/>
              <a:t>Piotr</a:t>
            </a:r>
            <a:r>
              <a:rPr lang="en-US" sz="2200" dirty="0"/>
              <a:t> J. </a:t>
            </a:r>
            <a:r>
              <a:rPr lang="en-US" sz="2200" dirty="0" err="1"/>
              <a:t>Gmytrasiewicz</a:t>
            </a:r>
            <a:r>
              <a:rPr lang="en-US" sz="2200" dirty="0"/>
              <a:t> and </a:t>
            </a:r>
            <a:r>
              <a:rPr lang="en-US" sz="2200" dirty="0" err="1"/>
              <a:t>Prashant</a:t>
            </a:r>
            <a:r>
              <a:rPr lang="en-US" sz="2200" dirty="0"/>
              <a:t> </a:t>
            </a:r>
            <a:r>
              <a:rPr lang="en-US" sz="2200" dirty="0" err="1"/>
              <a:t>Doshi</a:t>
            </a:r>
            <a:r>
              <a:rPr lang="en-US" sz="2200" dirty="0"/>
              <a:t>. </a:t>
            </a:r>
            <a:r>
              <a:rPr lang="en-US" sz="2200" i="1" dirty="0"/>
              <a:t>Journal of Artificial Intelligence Research</a:t>
            </a:r>
            <a:r>
              <a:rPr lang="en-US" sz="2200" dirty="0"/>
              <a:t>, 24:49--79, 2005.</a:t>
            </a:r>
          </a:p>
          <a:p>
            <a:r>
              <a:rPr lang="en-US" sz="2200" b="1" dirty="0" smtClean="0"/>
              <a:t>Bounded </a:t>
            </a:r>
            <a:r>
              <a:rPr lang="en-US" sz="2200" b="1" dirty="0"/>
              <a:t>policy iteration for decentralized POMDPs. </a:t>
            </a:r>
            <a:r>
              <a:rPr lang="en-US" sz="2200" dirty="0" smtClean="0"/>
              <a:t>Daniel S</a:t>
            </a:r>
            <a:r>
              <a:rPr lang="en-US" sz="2200" dirty="0"/>
              <a:t>. Bernstein, </a:t>
            </a:r>
            <a:r>
              <a:rPr lang="en-US" sz="2200" dirty="0" smtClean="0"/>
              <a:t>Eric A</a:t>
            </a:r>
            <a:r>
              <a:rPr lang="en-US" sz="2200" dirty="0"/>
              <a:t>. Hansen, and </a:t>
            </a:r>
            <a:r>
              <a:rPr lang="en-US" sz="2200" dirty="0" err="1" smtClean="0"/>
              <a:t>Shlomo</a:t>
            </a:r>
            <a:r>
              <a:rPr lang="en-US" sz="2200" dirty="0" smtClean="0"/>
              <a:t> </a:t>
            </a:r>
            <a:r>
              <a:rPr lang="en-US" sz="2200" dirty="0" err="1" smtClean="0"/>
              <a:t>Zilberstein</a:t>
            </a:r>
            <a:r>
              <a:rPr lang="en-US" sz="2200" dirty="0" smtClean="0"/>
              <a:t>. In </a:t>
            </a:r>
            <a:r>
              <a:rPr lang="en-US" sz="2200" i="1" dirty="0" smtClean="0"/>
              <a:t>Proc. </a:t>
            </a:r>
            <a:r>
              <a:rPr lang="en-US" sz="2200" i="1" dirty="0"/>
              <a:t>Int</a:t>
            </a:r>
            <a:r>
              <a:rPr lang="en-US" sz="2200" i="1" dirty="0" smtClean="0"/>
              <a:t>. </a:t>
            </a:r>
            <a:r>
              <a:rPr lang="en-US" sz="2200" i="1" dirty="0"/>
              <a:t>Joint Conf</a:t>
            </a:r>
            <a:r>
              <a:rPr lang="en-US" sz="2200" i="1" dirty="0" smtClean="0"/>
              <a:t>. </a:t>
            </a:r>
            <a:r>
              <a:rPr lang="en-US" sz="2200" i="1" dirty="0"/>
              <a:t>on Artificial </a:t>
            </a:r>
            <a:r>
              <a:rPr lang="en-US" sz="2200" i="1" dirty="0" smtClean="0"/>
              <a:t>Intelligence</a:t>
            </a:r>
            <a:r>
              <a:rPr lang="en-US" sz="2200" dirty="0" smtClean="0"/>
              <a:t>, </a:t>
            </a:r>
            <a:r>
              <a:rPr lang="en-US" sz="2200" dirty="0"/>
              <a:t>2005</a:t>
            </a:r>
            <a:r>
              <a:rPr lang="en-US" sz="2200" dirty="0" smtClean="0"/>
              <a:t>.</a:t>
            </a:r>
            <a:endParaRPr lang="en-US" sz="2200" b="1" dirty="0" smtClean="0"/>
          </a:p>
          <a:p>
            <a:r>
              <a:rPr lang="en-US" sz="2200" b="1" dirty="0" smtClean="0"/>
              <a:t>An </a:t>
            </a:r>
            <a:r>
              <a:rPr lang="en-US" sz="2200" b="1" dirty="0"/>
              <a:t>optimal best-first search algorithm for solving infinite horizon DEC-</a:t>
            </a:r>
            <a:r>
              <a:rPr lang="en-US" sz="2200" b="1" dirty="0" smtClean="0"/>
              <a:t>POMDPs</a:t>
            </a:r>
            <a:r>
              <a:rPr lang="en-US" sz="2200" dirty="0" smtClean="0"/>
              <a:t>. Daniel </a:t>
            </a:r>
            <a:r>
              <a:rPr lang="en-US" sz="2200" dirty="0" err="1" smtClean="0"/>
              <a:t>Szer</a:t>
            </a:r>
            <a:r>
              <a:rPr lang="en-US" sz="2200" dirty="0" smtClean="0"/>
              <a:t> </a:t>
            </a:r>
            <a:r>
              <a:rPr lang="en-US" sz="2200" dirty="0"/>
              <a:t>and </a:t>
            </a:r>
            <a:r>
              <a:rPr lang="en-US" sz="2200" dirty="0" smtClean="0"/>
              <a:t>Francois </a:t>
            </a:r>
            <a:r>
              <a:rPr lang="en-US" sz="2200" dirty="0" err="1" smtClean="0"/>
              <a:t>Charpillet</a:t>
            </a:r>
            <a:r>
              <a:rPr lang="en-US" sz="2200" dirty="0" smtClean="0"/>
              <a:t>. In </a:t>
            </a:r>
            <a:r>
              <a:rPr lang="en-US" sz="2200" i="1" dirty="0" smtClean="0"/>
              <a:t>European </a:t>
            </a:r>
            <a:r>
              <a:rPr lang="en-US" sz="2200" i="1" dirty="0"/>
              <a:t>Conference on Machine </a:t>
            </a:r>
            <a:r>
              <a:rPr lang="en-US" sz="2200" i="1" dirty="0" smtClean="0"/>
              <a:t>Learning</a:t>
            </a:r>
            <a:r>
              <a:rPr lang="en-US" sz="2200" dirty="0" smtClean="0"/>
              <a:t>, </a:t>
            </a:r>
            <a:r>
              <a:rPr lang="en-US" sz="2200" dirty="0"/>
              <a:t>2005</a:t>
            </a:r>
            <a:r>
              <a:rPr lang="en-US" sz="2200" dirty="0" smtClean="0"/>
              <a:t>.</a:t>
            </a:r>
            <a:endParaRPr lang="en-US" sz="2200" b="1" dirty="0" smtClean="0"/>
          </a:p>
          <a:p>
            <a:r>
              <a:rPr lang="en-US" sz="2200" b="1" dirty="0" smtClean="0"/>
              <a:t>MAA</a:t>
            </a:r>
            <a:r>
              <a:rPr lang="en-US" sz="2200" b="1" dirty="0"/>
              <a:t>*: A Heuristic Search Algorithm for Solving Decentralized POMDPS. </a:t>
            </a:r>
            <a:r>
              <a:rPr lang="en-US" sz="2200" dirty="0"/>
              <a:t>Daniel </a:t>
            </a:r>
            <a:r>
              <a:rPr lang="en-US" sz="2200" dirty="0" err="1"/>
              <a:t>Szer</a:t>
            </a:r>
            <a:r>
              <a:rPr lang="en-US" sz="2200" dirty="0"/>
              <a:t>, Francois </a:t>
            </a:r>
            <a:r>
              <a:rPr lang="en-US" sz="2200" dirty="0" err="1"/>
              <a:t>Charpillet</a:t>
            </a:r>
            <a:r>
              <a:rPr lang="en-US" sz="2200" dirty="0"/>
              <a:t>, </a:t>
            </a:r>
            <a:r>
              <a:rPr lang="en-US" sz="2200" dirty="0" err="1"/>
              <a:t>Shlomo</a:t>
            </a:r>
            <a:r>
              <a:rPr lang="en-US" sz="2200" dirty="0"/>
              <a:t> </a:t>
            </a:r>
            <a:r>
              <a:rPr lang="en-US" sz="2200" dirty="0" err="1"/>
              <a:t>Zilberstein</a:t>
            </a:r>
            <a:r>
              <a:rPr lang="en-US" sz="2200" dirty="0"/>
              <a:t>. </a:t>
            </a:r>
            <a:r>
              <a:rPr lang="en-US" sz="2200" i="1" dirty="0"/>
              <a:t>Proceedings of the 21st International Conference on Uncertainty in Artificial Intelligence</a:t>
            </a:r>
            <a:r>
              <a:rPr lang="en-US" sz="2200" dirty="0"/>
              <a:t> (UAI-05), Edinburgh, Scotland, July </a:t>
            </a:r>
            <a:r>
              <a:rPr lang="en-US" sz="2200" dirty="0" smtClean="0"/>
              <a:t>2005</a:t>
            </a:r>
          </a:p>
          <a:p>
            <a:r>
              <a:rPr lang="en-US" sz="2200" b="1" dirty="0"/>
              <a:t>Reasoning about joint beliefs for execution-time communication </a:t>
            </a:r>
            <a:r>
              <a:rPr lang="en-US" sz="2200" b="1" dirty="0" smtClean="0"/>
              <a:t>decisions</a:t>
            </a:r>
            <a:r>
              <a:rPr lang="en-US" sz="2200" dirty="0" smtClean="0"/>
              <a:t>. </a:t>
            </a:r>
            <a:r>
              <a:rPr lang="en-US" sz="2200" dirty="0" err="1" smtClean="0"/>
              <a:t>Maayan</a:t>
            </a:r>
            <a:r>
              <a:rPr lang="en-US" sz="2200" dirty="0" smtClean="0"/>
              <a:t> </a:t>
            </a:r>
            <a:r>
              <a:rPr lang="en-US" sz="2200" dirty="0"/>
              <a:t>Roth, </a:t>
            </a:r>
            <a:r>
              <a:rPr lang="en-US" sz="2200" dirty="0" smtClean="0"/>
              <a:t>Reid G. Simmons and Manuela M. </a:t>
            </a:r>
            <a:r>
              <a:rPr lang="en-US" sz="2200" dirty="0" err="1" smtClean="0"/>
              <a:t>Veloso</a:t>
            </a:r>
            <a:r>
              <a:rPr lang="en-US" sz="2200" dirty="0" smtClean="0"/>
              <a:t>. </a:t>
            </a:r>
            <a:r>
              <a:rPr lang="en-US" sz="2200" i="1" dirty="0"/>
              <a:t>Proc. of Int. Joint Conference on Autonomous Agents </a:t>
            </a:r>
            <a:r>
              <a:rPr lang="en-US" sz="2200" i="1" dirty="0" smtClean="0"/>
              <a:t>and Multi </a:t>
            </a:r>
            <a:r>
              <a:rPr lang="en-US" sz="2200" i="1" dirty="0"/>
              <a:t>Agent </a:t>
            </a:r>
            <a:r>
              <a:rPr lang="en-US" sz="2200" i="1" dirty="0" smtClean="0"/>
              <a:t>Systems, </a:t>
            </a:r>
            <a:r>
              <a:rPr lang="en-US" sz="2200" dirty="0" smtClean="0"/>
              <a:t>2005</a:t>
            </a:r>
          </a:p>
          <a:p>
            <a:r>
              <a:rPr lang="en-US" sz="2200" b="1" dirty="0" smtClean="0"/>
              <a:t>Dynamic </a:t>
            </a:r>
            <a:r>
              <a:rPr lang="en-US" sz="2200" b="1" dirty="0"/>
              <a:t>Programming for Partially Observable Stochastic Games.</a:t>
            </a:r>
            <a:r>
              <a:rPr lang="en-US" sz="2200" dirty="0"/>
              <a:t> Eric A. Hansen, Daniel S. Bernstein, and </a:t>
            </a:r>
            <a:r>
              <a:rPr lang="en-US" sz="2200" dirty="0" err="1"/>
              <a:t>Shlomo</a:t>
            </a:r>
            <a:r>
              <a:rPr lang="en-US" sz="2200" dirty="0"/>
              <a:t> </a:t>
            </a:r>
            <a:r>
              <a:rPr lang="en-US" sz="2200" dirty="0" err="1"/>
              <a:t>Zilberstein</a:t>
            </a:r>
            <a:r>
              <a:rPr lang="en-US" sz="2200" dirty="0"/>
              <a:t>. </a:t>
            </a:r>
            <a:r>
              <a:rPr lang="en-US" sz="2200" i="1" dirty="0"/>
              <a:t>Proceedings of the 19th National Conference on Artificial Intelligence</a:t>
            </a:r>
            <a:r>
              <a:rPr lang="en-US" sz="2200" dirty="0"/>
              <a:t> (AAAI-04), 709-715, San Jose, California, July </a:t>
            </a:r>
            <a:r>
              <a:rPr lang="en-US" sz="2200" dirty="0" smtClean="0"/>
              <a:t>2004</a:t>
            </a:r>
          </a:p>
          <a:p>
            <a:r>
              <a:rPr lang="en-US" sz="2200" b="1" dirty="0" smtClean="0"/>
              <a:t>Approximate </a:t>
            </a:r>
            <a:r>
              <a:rPr lang="en-US" sz="2200" b="1" dirty="0"/>
              <a:t>solutions for partially observable stochastic games </a:t>
            </a:r>
            <a:r>
              <a:rPr lang="en-US" sz="2200" b="1" dirty="0" smtClean="0"/>
              <a:t>with common payoffs.</a:t>
            </a:r>
            <a:r>
              <a:rPr lang="en-US" sz="2200" b="1" dirty="0"/>
              <a:t> </a:t>
            </a:r>
            <a:r>
              <a:rPr lang="en-US" sz="2200" dirty="0" smtClean="0"/>
              <a:t>Rosemary Emery</a:t>
            </a:r>
            <a:r>
              <a:rPr lang="en-US" sz="2200" dirty="0"/>
              <a:t>-</a:t>
            </a:r>
            <a:r>
              <a:rPr lang="en-US" sz="2200" dirty="0" err="1"/>
              <a:t>Montemerlo</a:t>
            </a:r>
            <a:r>
              <a:rPr lang="en-US" sz="2200" dirty="0"/>
              <a:t>, </a:t>
            </a:r>
            <a:r>
              <a:rPr lang="en-US" sz="2200" dirty="0" smtClean="0"/>
              <a:t>Geoff Gordon</a:t>
            </a:r>
            <a:r>
              <a:rPr lang="en-US" sz="2200" dirty="0"/>
              <a:t>, </a:t>
            </a:r>
            <a:r>
              <a:rPr lang="en-US" sz="2200" dirty="0" smtClean="0"/>
              <a:t>Jeff Schneider</a:t>
            </a:r>
            <a:r>
              <a:rPr lang="en-US" sz="2200" dirty="0"/>
              <a:t>, and </a:t>
            </a:r>
            <a:r>
              <a:rPr lang="en-US" sz="2200" dirty="0" smtClean="0"/>
              <a:t>Sebastian </a:t>
            </a:r>
            <a:r>
              <a:rPr lang="en-US" sz="2200" dirty="0" err="1" smtClean="0"/>
              <a:t>Thrun</a:t>
            </a:r>
            <a:r>
              <a:rPr lang="en-US" sz="2200" dirty="0" smtClean="0"/>
              <a:t>. In </a:t>
            </a:r>
            <a:r>
              <a:rPr lang="en-US" sz="2200" i="1" dirty="0"/>
              <a:t>Proceedings of the </a:t>
            </a:r>
            <a:r>
              <a:rPr lang="en-US" sz="2200" i="1" dirty="0" smtClean="0"/>
              <a:t>Joint </a:t>
            </a:r>
            <a:r>
              <a:rPr lang="en-US" sz="2200" i="1" dirty="0"/>
              <a:t>Conference on Autonomous Agents </a:t>
            </a:r>
            <a:r>
              <a:rPr lang="en-US" sz="2200" i="1" dirty="0" smtClean="0"/>
              <a:t>and Multi </a:t>
            </a:r>
            <a:r>
              <a:rPr lang="en-US" sz="2200" i="1" dirty="0"/>
              <a:t>Agent </a:t>
            </a:r>
            <a:r>
              <a:rPr lang="en-US" sz="2200" i="1" dirty="0" smtClean="0"/>
              <a:t>Systems</a:t>
            </a:r>
            <a:r>
              <a:rPr lang="en-US" sz="2200" dirty="0" smtClean="0"/>
              <a:t>, </a:t>
            </a:r>
            <a:r>
              <a:rPr lang="en-US" sz="2200" dirty="0"/>
              <a:t>2004</a:t>
            </a:r>
            <a:r>
              <a:rPr lang="en-US" sz="2200" dirty="0" smtClean="0"/>
              <a:t>.</a:t>
            </a:r>
          </a:p>
          <a:p>
            <a:r>
              <a:rPr lang="en-US" sz="2200" b="1" dirty="0"/>
              <a:t>An approximate dynamic programming approach to decentralized </a:t>
            </a:r>
            <a:r>
              <a:rPr lang="en-US" sz="2200" b="1" dirty="0" smtClean="0"/>
              <a:t>control of </a:t>
            </a:r>
            <a:r>
              <a:rPr lang="en-US" sz="2200" b="1" dirty="0"/>
              <a:t>stochastic </a:t>
            </a:r>
            <a:r>
              <a:rPr lang="en-US" sz="2200" b="1" dirty="0" smtClean="0"/>
              <a:t>systems. </a:t>
            </a:r>
            <a:r>
              <a:rPr lang="en-US" sz="2200" dirty="0" smtClean="0"/>
              <a:t>Randy </a:t>
            </a:r>
            <a:r>
              <a:rPr lang="en-US" sz="2200" dirty="0" err="1" smtClean="0"/>
              <a:t>Cogill</a:t>
            </a:r>
            <a:r>
              <a:rPr lang="en-US" sz="2200" dirty="0"/>
              <a:t>, Michael </a:t>
            </a:r>
            <a:r>
              <a:rPr lang="en-US" sz="2200" dirty="0" err="1" smtClean="0"/>
              <a:t>Rotkowitz</a:t>
            </a:r>
            <a:r>
              <a:rPr lang="en-US" sz="2200" dirty="0" smtClean="0"/>
              <a:t>, </a:t>
            </a:r>
            <a:r>
              <a:rPr lang="en-US" sz="2200" dirty="0"/>
              <a:t>Benjamin Van Roy </a:t>
            </a:r>
            <a:r>
              <a:rPr lang="en-US" sz="2200" dirty="0" smtClean="0"/>
              <a:t>and Sanjay </a:t>
            </a:r>
            <a:r>
              <a:rPr lang="en-US" sz="2200" dirty="0" err="1" smtClean="0"/>
              <a:t>Lall</a:t>
            </a:r>
            <a:r>
              <a:rPr lang="en-US" sz="2200" dirty="0"/>
              <a:t>.</a:t>
            </a:r>
            <a:r>
              <a:rPr lang="en-US" sz="2200" dirty="0" smtClean="0"/>
              <a:t> </a:t>
            </a:r>
            <a:r>
              <a:rPr lang="en-US" sz="2200" dirty="0"/>
              <a:t>In </a:t>
            </a:r>
            <a:r>
              <a:rPr lang="en-US" sz="2200" i="1" dirty="0" smtClean="0"/>
              <a:t>Proceedings </a:t>
            </a:r>
            <a:r>
              <a:rPr lang="en-US" sz="2200" i="1" dirty="0"/>
              <a:t>of the 2004 </a:t>
            </a:r>
            <a:r>
              <a:rPr lang="en-US" sz="2200" i="1" dirty="0" err="1"/>
              <a:t>Allerton</a:t>
            </a:r>
            <a:r>
              <a:rPr lang="en-US" sz="2200" i="1" dirty="0"/>
              <a:t> Conference </a:t>
            </a:r>
            <a:r>
              <a:rPr lang="en-US" sz="2200" i="1" dirty="0" smtClean="0"/>
              <a:t>on Communication</a:t>
            </a:r>
            <a:r>
              <a:rPr lang="en-US" sz="2200" i="1" dirty="0"/>
              <a:t>, Control, and </a:t>
            </a:r>
            <a:r>
              <a:rPr lang="en-US" sz="2200" i="1" dirty="0" smtClean="0"/>
              <a:t>Computing</a:t>
            </a:r>
            <a:r>
              <a:rPr lang="en-US" sz="2200" dirty="0" smtClean="0"/>
              <a:t>, </a:t>
            </a:r>
            <a:r>
              <a:rPr lang="en-US" sz="2200" dirty="0"/>
              <a:t>2004</a:t>
            </a:r>
            <a:r>
              <a:rPr lang="en-US" sz="2200" dirty="0" smtClean="0"/>
              <a:t>.</a:t>
            </a:r>
          </a:p>
          <a:p>
            <a:r>
              <a:rPr lang="en-US" sz="2200" b="1" i="1" dirty="0"/>
              <a:t>Decentralized Control of Cooperative Systems: Categorization and Complexity </a:t>
            </a:r>
            <a:r>
              <a:rPr lang="en-US" sz="2200" b="1" i="1" dirty="0" smtClean="0"/>
              <a:t>Analysis. </a:t>
            </a:r>
            <a:r>
              <a:rPr lang="en-US" sz="2200" dirty="0" smtClean="0"/>
              <a:t>Claudia </a:t>
            </a:r>
            <a:r>
              <a:rPr lang="en-US" sz="2200" dirty="0"/>
              <a:t>V. Goldman and </a:t>
            </a:r>
            <a:r>
              <a:rPr lang="en-US" sz="2200" dirty="0" err="1" smtClean="0"/>
              <a:t>Shlomo</a:t>
            </a:r>
            <a:r>
              <a:rPr lang="en-US" sz="2200" dirty="0" smtClean="0"/>
              <a:t> </a:t>
            </a:r>
            <a:r>
              <a:rPr lang="en-US" sz="2200" dirty="0" err="1" smtClean="0"/>
              <a:t>Zilberstein</a:t>
            </a:r>
            <a:r>
              <a:rPr lang="en-US" sz="2200" dirty="0" smtClean="0"/>
              <a:t>. </a:t>
            </a:r>
            <a:r>
              <a:rPr lang="en-US" sz="2200" i="1" dirty="0" smtClean="0"/>
              <a:t>Journal of Artificial Intelligence Research </a:t>
            </a:r>
            <a:r>
              <a:rPr lang="en-US" sz="2200" dirty="0" smtClean="0"/>
              <a:t>Volume </a:t>
            </a:r>
            <a:r>
              <a:rPr lang="en-US" sz="2200" dirty="0"/>
              <a:t>22, pages 143-</a:t>
            </a:r>
            <a:r>
              <a:rPr lang="en-US" sz="2200" dirty="0" smtClean="0"/>
              <a:t>174, 2004.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6129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0624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Communication for improving policy computation in distributed POMDPs</a:t>
            </a:r>
            <a:r>
              <a:rPr lang="en-US" dirty="0"/>
              <a:t>. </a:t>
            </a:r>
            <a:r>
              <a:rPr lang="en-US" dirty="0" err="1"/>
              <a:t>Ranjit</a:t>
            </a:r>
            <a:r>
              <a:rPr lang="en-US" dirty="0"/>
              <a:t> Nair, </a:t>
            </a:r>
            <a:r>
              <a:rPr lang="en-US" dirty="0" err="1"/>
              <a:t>Milind</a:t>
            </a:r>
            <a:r>
              <a:rPr lang="en-US" dirty="0"/>
              <a:t> </a:t>
            </a:r>
            <a:r>
              <a:rPr lang="en-US" dirty="0" err="1"/>
              <a:t>Tambe</a:t>
            </a:r>
            <a:r>
              <a:rPr lang="en-US" dirty="0"/>
              <a:t>, </a:t>
            </a:r>
            <a:r>
              <a:rPr lang="en-US" dirty="0" err="1"/>
              <a:t>Maayan</a:t>
            </a:r>
            <a:r>
              <a:rPr lang="en-US" dirty="0"/>
              <a:t> Roth, and Makoto </a:t>
            </a:r>
            <a:r>
              <a:rPr lang="en-US" dirty="0" err="1"/>
              <a:t>Yokoo</a:t>
            </a:r>
            <a:r>
              <a:rPr lang="en-US" dirty="0"/>
              <a:t>.</a:t>
            </a:r>
            <a:r>
              <a:rPr lang="en-US" i="1" dirty="0"/>
              <a:t> Proc. of Int. Joint Conference on Autonomous Agents and Multi Agent Systems</a:t>
            </a:r>
            <a:r>
              <a:rPr lang="en-US" dirty="0"/>
              <a:t>, 2004.</a:t>
            </a:r>
          </a:p>
          <a:p>
            <a:r>
              <a:rPr lang="en-US" b="1" dirty="0" smtClean="0"/>
              <a:t>Planning</a:t>
            </a:r>
            <a:r>
              <a:rPr lang="en-US" b="1" dirty="0"/>
              <a:t>, Learning and Coordination in </a:t>
            </a:r>
            <a:r>
              <a:rPr lang="en-US" b="1" dirty="0" err="1"/>
              <a:t>Multiagent</a:t>
            </a:r>
            <a:r>
              <a:rPr lang="en-US" b="1" dirty="0"/>
              <a:t> Decision Processes</a:t>
            </a:r>
            <a:r>
              <a:rPr lang="en-US" dirty="0"/>
              <a:t>. Craig </a:t>
            </a:r>
            <a:r>
              <a:rPr lang="en-US" dirty="0" err="1"/>
              <a:t>Boutilier</a:t>
            </a:r>
            <a:r>
              <a:rPr lang="en-US" dirty="0"/>
              <a:t> </a:t>
            </a:r>
            <a:r>
              <a:rPr lang="en-US" i="1" dirty="0"/>
              <a:t>Sixth Conference on Theoretical Aspects of Rationality and Knowledge (TARK-96), Amsterdam, pp.195--210 (1996). </a:t>
            </a:r>
            <a:endParaRPr lang="en-US" dirty="0"/>
          </a:p>
          <a:p>
            <a:r>
              <a:rPr lang="en-US" b="1" dirty="0" smtClean="0"/>
              <a:t>Taming </a:t>
            </a:r>
            <a:r>
              <a:rPr lang="en-US" b="1" dirty="0"/>
              <a:t>Decentralized POMDPs: Towards Efficient Policy Computation for </a:t>
            </a:r>
            <a:r>
              <a:rPr lang="en-US" b="1" dirty="0" err="1"/>
              <a:t>Multiagent</a:t>
            </a:r>
            <a:r>
              <a:rPr lang="en-US" b="1" dirty="0"/>
              <a:t> Settings.</a:t>
            </a:r>
            <a:r>
              <a:rPr lang="en-US" dirty="0"/>
              <a:t> </a:t>
            </a:r>
            <a:r>
              <a:rPr lang="en-US" dirty="0" err="1"/>
              <a:t>Ranjit</a:t>
            </a:r>
            <a:r>
              <a:rPr lang="en-US" dirty="0"/>
              <a:t> Nair, David </a:t>
            </a:r>
            <a:r>
              <a:rPr lang="en-US" dirty="0" err="1"/>
              <a:t>Pynadath</a:t>
            </a:r>
            <a:r>
              <a:rPr lang="en-US" dirty="0"/>
              <a:t>, Makoto </a:t>
            </a:r>
            <a:r>
              <a:rPr lang="en-US" dirty="0" err="1"/>
              <a:t>Yokoo</a:t>
            </a:r>
            <a:r>
              <a:rPr lang="en-US" dirty="0"/>
              <a:t>, </a:t>
            </a:r>
            <a:r>
              <a:rPr lang="en-US" dirty="0" err="1"/>
              <a:t>Milind</a:t>
            </a:r>
            <a:r>
              <a:rPr lang="en-US" dirty="0"/>
              <a:t> </a:t>
            </a:r>
            <a:r>
              <a:rPr lang="en-US" dirty="0" err="1"/>
              <a:t>Tambe</a:t>
            </a:r>
            <a:r>
              <a:rPr lang="en-US" dirty="0"/>
              <a:t> and Stacy </a:t>
            </a:r>
            <a:r>
              <a:rPr lang="en-US" dirty="0" err="1"/>
              <a:t>Marsella</a:t>
            </a:r>
            <a:r>
              <a:rPr lang="en-US" dirty="0"/>
              <a:t>. </a:t>
            </a:r>
            <a:r>
              <a:rPr lang="en-US" i="1" dirty="0"/>
              <a:t>Proceedings of the Eighteenth International Joint Conference on Artificial Intelligence</a:t>
            </a:r>
            <a:r>
              <a:rPr lang="en-US" dirty="0"/>
              <a:t> (IJCAI-03), Acapulco, Mexico, August, 2003</a:t>
            </a:r>
            <a:r>
              <a:rPr lang="en-US" dirty="0" smtClean="0"/>
              <a:t>.</a:t>
            </a: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Complexity of Decentralized Control of Markov Decision Processes.</a:t>
            </a:r>
            <a:r>
              <a:rPr lang="en-US" dirty="0"/>
              <a:t> Daniel S. Bernstein, Robert </a:t>
            </a:r>
            <a:r>
              <a:rPr lang="en-US" dirty="0" err="1"/>
              <a:t>Givan</a:t>
            </a:r>
            <a:r>
              <a:rPr lang="en-US" dirty="0"/>
              <a:t>, Neil </a:t>
            </a:r>
            <a:r>
              <a:rPr lang="en-US" dirty="0" err="1"/>
              <a:t>Immerman</a:t>
            </a:r>
            <a:r>
              <a:rPr lang="en-US" dirty="0"/>
              <a:t>, and </a:t>
            </a:r>
            <a:r>
              <a:rPr lang="en-US" dirty="0" err="1"/>
              <a:t>Shlomo</a:t>
            </a:r>
            <a:r>
              <a:rPr lang="en-US" dirty="0"/>
              <a:t> </a:t>
            </a:r>
            <a:r>
              <a:rPr lang="en-US" dirty="0" err="1"/>
              <a:t>Zilberstein</a:t>
            </a:r>
            <a:r>
              <a:rPr lang="en-US" dirty="0"/>
              <a:t>. </a:t>
            </a:r>
            <a:r>
              <a:rPr lang="en-US" i="1" dirty="0"/>
              <a:t>Mathematics of Operations Research</a:t>
            </a:r>
            <a:r>
              <a:rPr lang="en-US" dirty="0"/>
              <a:t>, 27(4):819-840, November 2002.</a:t>
            </a:r>
          </a:p>
          <a:p>
            <a:r>
              <a:rPr lang="en-US" b="1" dirty="0"/>
              <a:t>The Communicative </a:t>
            </a:r>
            <a:r>
              <a:rPr lang="en-US" b="1" dirty="0" err="1"/>
              <a:t>Multiagent</a:t>
            </a:r>
            <a:r>
              <a:rPr lang="en-US" b="1" dirty="0"/>
              <a:t> Team Decision Problem: Analyzing Teamwork Theories and Models.</a:t>
            </a:r>
            <a:r>
              <a:rPr lang="en-US" dirty="0"/>
              <a:t> David V. </a:t>
            </a:r>
            <a:r>
              <a:rPr lang="en-US" dirty="0" err="1"/>
              <a:t>Pynadath</a:t>
            </a:r>
            <a:r>
              <a:rPr lang="en-US" dirty="0"/>
              <a:t> and </a:t>
            </a:r>
            <a:r>
              <a:rPr lang="en-US" dirty="0" err="1"/>
              <a:t>Milind</a:t>
            </a:r>
            <a:r>
              <a:rPr lang="en-US" dirty="0"/>
              <a:t> </a:t>
            </a:r>
            <a:r>
              <a:rPr lang="en-US" dirty="0" err="1"/>
              <a:t>Tambe</a:t>
            </a:r>
            <a:r>
              <a:rPr lang="en-US" dirty="0"/>
              <a:t>. </a:t>
            </a:r>
            <a:r>
              <a:rPr lang="en-US" i="1" dirty="0"/>
              <a:t>Journal of Artificial Intelligence Research (JAIR)</a:t>
            </a:r>
            <a:r>
              <a:rPr lang="en-US" dirty="0"/>
              <a:t>, Volume 16, pp. 389-423. 2002.</a:t>
            </a:r>
          </a:p>
          <a:p>
            <a:r>
              <a:rPr lang="en-US" b="1" dirty="0"/>
              <a:t>Decision-theoretic control of planetary rovers</a:t>
            </a:r>
            <a:r>
              <a:rPr lang="en-US" dirty="0"/>
              <a:t>. </a:t>
            </a:r>
            <a:r>
              <a:rPr lang="en-US" dirty="0" err="1"/>
              <a:t>Shlomo</a:t>
            </a:r>
            <a:r>
              <a:rPr lang="en-US" dirty="0"/>
              <a:t> </a:t>
            </a:r>
            <a:r>
              <a:rPr lang="en-US" dirty="0" err="1"/>
              <a:t>Zilberstein</a:t>
            </a:r>
            <a:r>
              <a:rPr lang="en-US" dirty="0"/>
              <a:t>, Richard Washington, Daniels S. Bernstein, and Abdel-</a:t>
            </a:r>
            <a:r>
              <a:rPr lang="en-US" dirty="0" err="1"/>
              <a:t>Illah</a:t>
            </a:r>
            <a:r>
              <a:rPr lang="en-US" dirty="0"/>
              <a:t> </a:t>
            </a:r>
            <a:r>
              <a:rPr lang="en-US" dirty="0" err="1"/>
              <a:t>Mouaddib</a:t>
            </a:r>
            <a:r>
              <a:rPr lang="en-US" dirty="0"/>
              <a:t>. In </a:t>
            </a:r>
            <a:r>
              <a:rPr lang="en-US" i="1" dirty="0"/>
              <a:t>Plan-Based control of Robotic Agents</a:t>
            </a:r>
            <a:r>
              <a:rPr lang="en-US" dirty="0"/>
              <a:t>, volume 2466 of LNAI, pages 270--289. Springer, 2002</a:t>
            </a:r>
            <a:r>
              <a:rPr lang="en-US" dirty="0" smtClean="0"/>
              <a:t>.</a:t>
            </a:r>
          </a:p>
          <a:p>
            <a:r>
              <a:rPr lang="en-US" b="1" dirty="0"/>
              <a:t>Reinforcement learning for adaptive </a:t>
            </a:r>
            <a:r>
              <a:rPr lang="en-US" b="1" dirty="0" smtClean="0"/>
              <a:t>routing. </a:t>
            </a:r>
            <a:r>
              <a:rPr lang="en-US" dirty="0" smtClean="0"/>
              <a:t>Leonid </a:t>
            </a:r>
            <a:r>
              <a:rPr lang="en-US" dirty="0" err="1" smtClean="0"/>
              <a:t>Peshkin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Virginia </a:t>
            </a:r>
            <a:r>
              <a:rPr lang="en-US" dirty="0" err="1" smtClean="0"/>
              <a:t>Savova</a:t>
            </a:r>
            <a:r>
              <a:rPr lang="en-US" dirty="0" smtClean="0"/>
              <a:t>. </a:t>
            </a:r>
            <a:r>
              <a:rPr lang="en-US" dirty="0"/>
              <a:t>In Proceedings of the </a:t>
            </a:r>
            <a:r>
              <a:rPr lang="en-US" dirty="0" smtClean="0"/>
              <a:t>International </a:t>
            </a:r>
            <a:r>
              <a:rPr lang="en-US" dirty="0"/>
              <a:t>Joint </a:t>
            </a:r>
            <a:r>
              <a:rPr lang="en-US" dirty="0" smtClean="0"/>
              <a:t>Conference </a:t>
            </a:r>
            <a:r>
              <a:rPr lang="en-US" dirty="0"/>
              <a:t>on Neural </a:t>
            </a:r>
            <a:r>
              <a:rPr lang="en-US" dirty="0" smtClean="0"/>
              <a:t>Networks, </a:t>
            </a:r>
            <a:r>
              <a:rPr lang="en-US" dirty="0"/>
              <a:t>2002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Decentralized </a:t>
            </a:r>
            <a:r>
              <a:rPr lang="en-US" b="1" dirty="0"/>
              <a:t>control of a multiple access broadcast </a:t>
            </a:r>
            <a:r>
              <a:rPr lang="en-US" b="1" dirty="0" smtClean="0"/>
              <a:t>channel: Performance </a:t>
            </a:r>
            <a:r>
              <a:rPr lang="en-US" b="1" dirty="0"/>
              <a:t>bounds</a:t>
            </a:r>
            <a:r>
              <a:rPr lang="en-US" b="1" dirty="0" smtClean="0"/>
              <a:t>.</a:t>
            </a:r>
            <a:r>
              <a:rPr lang="en-US" b="1" dirty="0"/>
              <a:t> </a:t>
            </a:r>
            <a:r>
              <a:rPr lang="en-US" dirty="0" smtClean="0"/>
              <a:t>James M</a:t>
            </a:r>
            <a:r>
              <a:rPr lang="en-US" dirty="0"/>
              <a:t>. </a:t>
            </a:r>
            <a:r>
              <a:rPr lang="en-US" dirty="0" err="1"/>
              <a:t>Ooi</a:t>
            </a:r>
            <a:r>
              <a:rPr lang="en-US" dirty="0"/>
              <a:t> and </a:t>
            </a:r>
            <a:r>
              <a:rPr lang="en-US" dirty="0" smtClean="0"/>
              <a:t>Gregory W</a:t>
            </a:r>
            <a:r>
              <a:rPr lang="en-US" dirty="0"/>
              <a:t>. </a:t>
            </a:r>
            <a:r>
              <a:rPr lang="en-US" dirty="0" err="1" smtClean="0"/>
              <a:t>Wornell</a:t>
            </a:r>
            <a:r>
              <a:rPr lang="en-US" dirty="0" smtClean="0"/>
              <a:t>. In </a:t>
            </a:r>
            <a:r>
              <a:rPr lang="en-US" i="1" dirty="0"/>
              <a:t>Proceedings of the </a:t>
            </a:r>
            <a:r>
              <a:rPr lang="en-US" i="1" dirty="0" smtClean="0"/>
              <a:t>35th </a:t>
            </a:r>
            <a:r>
              <a:rPr lang="en-US" i="1" dirty="0"/>
              <a:t>Conference on Decision and </a:t>
            </a:r>
            <a:r>
              <a:rPr lang="en-US" i="1" dirty="0" smtClean="0"/>
              <a:t>Control</a:t>
            </a:r>
            <a:r>
              <a:rPr lang="en-US" dirty="0" smtClean="0"/>
              <a:t>, </a:t>
            </a:r>
            <a:r>
              <a:rPr lang="en-US" dirty="0"/>
              <a:t>1996</a:t>
            </a:r>
            <a:r>
              <a:rPr lang="en-U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2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cooperative multiagent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M</a:t>
            </a:r>
            <a:r>
              <a:rPr lang="en-US" sz="2200" dirty="0" smtClean="0">
                <a:solidFill>
                  <a:schemeClr val="tx1"/>
                </a:solidFill>
              </a:rPr>
              <a:t>ulti-</a:t>
            </a:r>
            <a:r>
              <a:rPr lang="en-US" sz="2200" dirty="0" smtClean="0"/>
              <a:t>agent</a:t>
            </a:r>
            <a:r>
              <a:rPr lang="en-US" sz="2200" dirty="0" smtClean="0">
                <a:solidFill>
                  <a:schemeClr val="tx1"/>
                </a:solidFill>
              </a:rPr>
              <a:t> planning </a:t>
            </a:r>
            <a:r>
              <a:rPr lang="en-US" sz="2200" dirty="0" smtClean="0"/>
              <a:t>(examples below, reconnaissance, etc.) </a:t>
            </a:r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 smtClean="0"/>
              <a:t>Human-robot coordination (combat, industry, etc.)</a:t>
            </a:r>
          </a:p>
          <a:p>
            <a:r>
              <a:rPr lang="en-US" sz="2200" dirty="0" smtClean="0"/>
              <a:t>S</a:t>
            </a:r>
            <a:r>
              <a:rPr lang="en-US" sz="2200" dirty="0" smtClean="0">
                <a:solidFill>
                  <a:schemeClr val="tx1"/>
                </a:solidFill>
              </a:rPr>
              <a:t>ensor networks (e.g. target tracking from multiple viewpoints)</a:t>
            </a:r>
            <a:endParaRPr lang="en-US" sz="2200" dirty="0" smtClean="0"/>
          </a:p>
          <a:p>
            <a:r>
              <a:rPr lang="en-US" sz="2200" dirty="0"/>
              <a:t>E</a:t>
            </a:r>
            <a:r>
              <a:rPr lang="en-US" sz="2200" dirty="0" smtClean="0">
                <a:solidFill>
                  <a:schemeClr val="tx1"/>
                </a:solidFill>
              </a:rPr>
              <a:t>-commerce (e.g. decentralized web agents, stock markets)</a:t>
            </a:r>
          </a:p>
        </p:txBody>
      </p:sp>
      <p:pic>
        <p:nvPicPr>
          <p:cNvPr id="6" name="Picture 5" descr="CombatRob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69" y="3884282"/>
            <a:ext cx="3247450" cy="1840222"/>
          </a:xfrm>
          <a:prstGeom prst="rect">
            <a:avLst/>
          </a:prstGeom>
        </p:spPr>
      </p:pic>
      <p:pic>
        <p:nvPicPr>
          <p:cNvPr id="9" name="Picture 8" descr="robocupRescueSi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324" y="3886732"/>
            <a:ext cx="2471485" cy="1837771"/>
          </a:xfrm>
          <a:prstGeom prst="rect">
            <a:avLst/>
          </a:prstGeom>
        </p:spPr>
      </p:pic>
      <p:pic>
        <p:nvPicPr>
          <p:cNvPr id="8" name="Picture 7" descr="mslroverconfig2_vs_m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7527" y="3886732"/>
            <a:ext cx="2445268" cy="183777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05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network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 </a:t>
            </a:r>
            <a:r>
              <a:rPr lang="en-US" dirty="0"/>
              <a:t>networks for</a:t>
            </a:r>
          </a:p>
          <a:p>
            <a:pPr lvl="1"/>
            <a:r>
              <a:rPr lang="en-US" dirty="0" smtClean="0"/>
              <a:t>Target </a:t>
            </a:r>
            <a:r>
              <a:rPr lang="en-US" dirty="0"/>
              <a:t>tracking </a:t>
            </a:r>
            <a:r>
              <a:rPr lang="en-US" sz="1600" dirty="0" smtClean="0"/>
              <a:t>(Nair et al., 05, Kumar and </a:t>
            </a:r>
            <a:r>
              <a:rPr lang="en-US" sz="1600" dirty="0" err="1" smtClean="0"/>
              <a:t>Zilberstein</a:t>
            </a:r>
            <a:r>
              <a:rPr lang="en-US" sz="1600" dirty="0" smtClean="0"/>
              <a:t> 09-AAMAS) </a:t>
            </a:r>
          </a:p>
          <a:p>
            <a:pPr lvl="1"/>
            <a:r>
              <a:rPr lang="en-US" dirty="0" smtClean="0"/>
              <a:t>Weather </a:t>
            </a:r>
            <a:r>
              <a:rPr lang="en-US" dirty="0"/>
              <a:t>phenomena </a:t>
            </a:r>
            <a:r>
              <a:rPr lang="en-US" sz="1600" dirty="0" smtClean="0"/>
              <a:t>(Kumar </a:t>
            </a:r>
            <a:r>
              <a:rPr lang="en-US" sz="1600" dirty="0"/>
              <a:t>and </a:t>
            </a:r>
            <a:r>
              <a:rPr lang="en-US" sz="1600" dirty="0" err="1"/>
              <a:t>Zilberstein</a:t>
            </a:r>
            <a:r>
              <a:rPr lang="en-US" sz="1600" dirty="0"/>
              <a:t> </a:t>
            </a:r>
            <a:r>
              <a:rPr lang="en-US" sz="1600" dirty="0" smtClean="0"/>
              <a:t>09-IJCAI) </a:t>
            </a:r>
            <a:endParaRPr lang="en-US" sz="1600" dirty="0"/>
          </a:p>
          <a:p>
            <a:r>
              <a:rPr lang="en-US" dirty="0" smtClean="0"/>
              <a:t>Two </a:t>
            </a:r>
            <a:r>
              <a:rPr lang="en-US" dirty="0"/>
              <a:t>or more cooperating </a:t>
            </a:r>
            <a:r>
              <a:rPr lang="en-US" dirty="0" smtClean="0"/>
              <a:t>sensors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akshatWeatherRada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493" y="3429000"/>
            <a:ext cx="4061014" cy="276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59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possible application </a:t>
            </a:r>
            <a:r>
              <a:rPr lang="en-US" dirty="0"/>
              <a:t>domains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</a:t>
            </a:r>
            <a:r>
              <a:rPr lang="en-US" dirty="0"/>
              <a:t>-robot coordination</a:t>
            </a:r>
          </a:p>
          <a:p>
            <a:pPr lvl="1"/>
            <a:r>
              <a:rPr lang="en-US" dirty="0" smtClean="0"/>
              <a:t>Space </a:t>
            </a:r>
            <a:r>
              <a:rPr lang="en-US" dirty="0"/>
              <a:t>exploration rovers </a:t>
            </a:r>
            <a:r>
              <a:rPr lang="en-US" sz="1600" dirty="0"/>
              <a:t>(</a:t>
            </a:r>
            <a:r>
              <a:rPr lang="en-US" sz="1600" dirty="0" err="1" smtClean="0"/>
              <a:t>Zilberstein</a:t>
            </a:r>
            <a:r>
              <a:rPr lang="en-US" sz="1600" dirty="0" smtClean="0"/>
              <a:t> et al., 02)</a:t>
            </a:r>
            <a:endParaRPr lang="en-US" sz="1600" dirty="0"/>
          </a:p>
          <a:p>
            <a:pPr lvl="1"/>
            <a:r>
              <a:rPr lang="en-US" dirty="0" smtClean="0"/>
              <a:t>Helicopter </a:t>
            </a:r>
            <a:r>
              <a:rPr lang="en-US" dirty="0"/>
              <a:t>flights </a:t>
            </a:r>
            <a:r>
              <a:rPr lang="en-US" sz="1600" dirty="0" smtClean="0"/>
              <a:t>(</a:t>
            </a:r>
            <a:r>
              <a:rPr lang="en-US" sz="1600" dirty="0" err="1" smtClean="0"/>
              <a:t>Pynadath</a:t>
            </a:r>
            <a:r>
              <a:rPr lang="en-US" sz="1600" dirty="0" smtClean="0"/>
              <a:t> and </a:t>
            </a:r>
            <a:r>
              <a:rPr lang="en-US" sz="1600" dirty="0" err="1" smtClean="0"/>
              <a:t>Tambe</a:t>
            </a:r>
            <a:r>
              <a:rPr lang="en-US" sz="1600" dirty="0" smtClean="0"/>
              <a:t>, 02)</a:t>
            </a:r>
            <a:endParaRPr lang="en-US" sz="1600" dirty="0"/>
          </a:p>
          <a:p>
            <a:pPr lvl="1"/>
            <a:r>
              <a:rPr lang="en-US" dirty="0" smtClean="0"/>
              <a:t>Navigation </a:t>
            </a:r>
            <a:r>
              <a:rPr lang="en-US" sz="1600" dirty="0" smtClean="0"/>
              <a:t>(Emery</a:t>
            </a:r>
            <a:r>
              <a:rPr lang="en-US" sz="1600" dirty="0"/>
              <a:t>-</a:t>
            </a:r>
            <a:r>
              <a:rPr lang="en-US" sz="1600" dirty="0" err="1" smtClean="0"/>
              <a:t>Montemerlo</a:t>
            </a:r>
            <a:r>
              <a:rPr lang="en-US" sz="1600" dirty="0" smtClean="0"/>
              <a:t> et al., 05; </a:t>
            </a:r>
            <a:r>
              <a:rPr lang="en-US" sz="1600" dirty="0" err="1" smtClean="0"/>
              <a:t>Spaan</a:t>
            </a:r>
            <a:r>
              <a:rPr lang="en-US" sz="1600" dirty="0" smtClean="0"/>
              <a:t> and </a:t>
            </a:r>
            <a:r>
              <a:rPr lang="en-US" sz="1600" dirty="0" err="1" smtClean="0"/>
              <a:t>Melo</a:t>
            </a:r>
            <a:r>
              <a:rPr lang="en-US" sz="1600" dirty="0" smtClean="0"/>
              <a:t> 08)</a:t>
            </a:r>
            <a:endParaRPr lang="en-US" sz="1600" dirty="0"/>
          </a:p>
          <a:p>
            <a:r>
              <a:rPr lang="en-US" dirty="0" smtClean="0"/>
              <a:t>Load </a:t>
            </a:r>
            <a:r>
              <a:rPr lang="en-US" dirty="0"/>
              <a:t>balancing for decentralized queues </a:t>
            </a:r>
            <a:r>
              <a:rPr lang="en-US" sz="1600" dirty="0"/>
              <a:t>(</a:t>
            </a:r>
            <a:r>
              <a:rPr lang="en-US" sz="1600" dirty="0" err="1" smtClean="0"/>
              <a:t>Cogill</a:t>
            </a:r>
            <a:r>
              <a:rPr lang="en-US" sz="1600" dirty="0" smtClean="0"/>
              <a:t> et al., 04)</a:t>
            </a:r>
            <a:endParaRPr lang="en-US" sz="1600" dirty="0"/>
          </a:p>
          <a:p>
            <a:r>
              <a:rPr lang="en-US" dirty="0" smtClean="0"/>
              <a:t>Multi</a:t>
            </a:r>
            <a:r>
              <a:rPr lang="en-US" dirty="0"/>
              <a:t>-access broadcast channels</a:t>
            </a:r>
            <a:r>
              <a:rPr lang="en-US" i="1" dirty="0"/>
              <a:t> </a:t>
            </a:r>
            <a:r>
              <a:rPr lang="en-US" sz="1600" i="1" dirty="0"/>
              <a:t>(</a:t>
            </a:r>
            <a:r>
              <a:rPr lang="en-US" sz="1600" i="1" dirty="0" err="1" smtClean="0"/>
              <a:t>Ooi</a:t>
            </a:r>
            <a:r>
              <a:rPr lang="en-US" sz="1600" i="1" dirty="0" smtClean="0"/>
              <a:t> and </a:t>
            </a:r>
            <a:r>
              <a:rPr lang="en-US" sz="1600" i="1" dirty="0" err="1" smtClean="0"/>
              <a:t>Wornell</a:t>
            </a:r>
            <a:r>
              <a:rPr lang="en-US" sz="1600" i="1" dirty="0" smtClean="0"/>
              <a:t>, 96)</a:t>
            </a:r>
            <a:endParaRPr lang="en-US" sz="1600" i="1" dirty="0"/>
          </a:p>
          <a:p>
            <a:r>
              <a:rPr lang="en-US" dirty="0" smtClean="0"/>
              <a:t>Network </a:t>
            </a:r>
            <a:r>
              <a:rPr lang="en-US" dirty="0"/>
              <a:t>routing </a:t>
            </a:r>
            <a:r>
              <a:rPr lang="en-US" sz="1600" dirty="0"/>
              <a:t>(</a:t>
            </a:r>
            <a:r>
              <a:rPr lang="en-US" sz="1600" dirty="0" err="1" smtClean="0"/>
              <a:t>Peshkin</a:t>
            </a:r>
            <a:r>
              <a:rPr lang="en-US" sz="1600" dirty="0" smtClean="0"/>
              <a:t> and </a:t>
            </a:r>
            <a:r>
              <a:rPr lang="en-US" sz="1600" dirty="0" err="1" smtClean="0"/>
              <a:t>Savova</a:t>
            </a:r>
            <a:r>
              <a:rPr lang="en-US" sz="1600" dirty="0" smtClean="0"/>
              <a:t>, 02)</a:t>
            </a:r>
            <a:endParaRPr lang="en-US" sz="1600" dirty="0"/>
          </a:p>
          <a:p>
            <a:r>
              <a:rPr lang="en-US" dirty="0" smtClean="0"/>
              <a:t>Sensor </a:t>
            </a:r>
            <a:r>
              <a:rPr lang="en-US" dirty="0"/>
              <a:t>network management </a:t>
            </a:r>
            <a:r>
              <a:rPr lang="en-US" sz="1600" dirty="0"/>
              <a:t>(</a:t>
            </a:r>
            <a:r>
              <a:rPr lang="en-US" sz="1600" dirty="0" smtClean="0"/>
              <a:t>Nair et al., 05)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24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cooperating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Decentralized partially observable Markov decision process (Dec-POMDP) also called </a:t>
            </a:r>
            <a:r>
              <a:rPr lang="en-US" sz="2000" dirty="0" err="1"/>
              <a:t>m</a:t>
            </a:r>
            <a:r>
              <a:rPr lang="en-US" sz="2000" dirty="0" err="1" smtClean="0"/>
              <a:t>ultiagent</a:t>
            </a:r>
            <a:r>
              <a:rPr lang="en-US" sz="2000" dirty="0" smtClean="0"/>
              <a:t> team decision problem (MTDP)</a:t>
            </a:r>
          </a:p>
          <a:p>
            <a:r>
              <a:rPr lang="en-US" sz="2000" dirty="0" smtClean="0"/>
              <a:t>Extension of the single agent POMDP</a:t>
            </a:r>
          </a:p>
          <a:p>
            <a:r>
              <a:rPr lang="en-US" sz="2000" dirty="0" smtClean="0"/>
              <a:t>Multiagent sequential decision-making under uncertainty</a:t>
            </a:r>
          </a:p>
          <a:p>
            <a:pPr lvl="1"/>
            <a:r>
              <a:rPr lang="en-US" sz="1800" dirty="0" smtClean="0"/>
              <a:t>At each stage, each agent takes an action and receives:</a:t>
            </a:r>
          </a:p>
          <a:p>
            <a:pPr lvl="2"/>
            <a:r>
              <a:rPr lang="en-US" sz="1600" dirty="0" smtClean="0"/>
              <a:t>A local observation</a:t>
            </a:r>
          </a:p>
          <a:p>
            <a:pPr lvl="2"/>
            <a:r>
              <a:rPr lang="en-US" sz="1600" dirty="0" smtClean="0"/>
              <a:t>A joint immediate reward</a:t>
            </a:r>
            <a:endParaRPr lang="en-US" sz="1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397000" y="3695423"/>
            <a:ext cx="5679980" cy="2386053"/>
            <a:chOff x="1397000" y="3191311"/>
            <a:chExt cx="7637463" cy="3569307"/>
          </a:xfrm>
        </p:grpSpPr>
        <p:pic>
          <p:nvPicPr>
            <p:cNvPr id="5" name="Picture 5" descr="LunarRover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97000" y="3746935"/>
              <a:ext cx="1370013" cy="1163637"/>
            </a:xfrm>
            <a:prstGeom prst="rect">
              <a:avLst/>
            </a:prstGeom>
            <a:noFill/>
            <a:effectLst>
              <a:outerShdw blurRad="50800" dist="38100" dir="8100000" algn="bl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6" descr="LunarRover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90663" y="5412222"/>
              <a:ext cx="1370012" cy="1163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6705600" y="4764522"/>
              <a:ext cx="2328863" cy="1203325"/>
            </a:xfrm>
            <a:prstGeom prst="roundRect">
              <a:avLst>
                <a:gd name="adj" fmla="val 16667"/>
              </a:avLst>
            </a:prstGeom>
            <a:solidFill>
              <a:srgbClr val="C80000"/>
            </a:solidFill>
            <a:ln w="12700" cap="sq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 wrap="none" lIns="111409" tIns="55704" rIns="111409" bIns="55704" anchor="ctr">
              <a:prstTxWarp prst="textNoShape">
                <a:avLst/>
              </a:prstTxWarp>
            </a:bodyPr>
            <a:lstStyle/>
            <a:p>
              <a:pPr defTabSz="1114425"/>
              <a:r>
                <a:rPr kumimoji="1" lang="en-US" sz="2200" dirty="0">
                  <a:solidFill>
                    <a:schemeClr val="bg1"/>
                  </a:solidFill>
                  <a:latin typeface="Times New Roman" charset="0"/>
                </a:rPr>
                <a:t>Environment</a:t>
              </a:r>
              <a:endParaRPr kumimoji="1" lang="en-US" sz="2200" dirty="0">
                <a:latin typeface="Times New Roman" charset="0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 rot="585851">
              <a:off x="4375967" y="3386417"/>
              <a:ext cx="741667" cy="81284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111409" tIns="55704" rIns="111409" bIns="55704">
              <a:prstTxWarp prst="textNoShape">
                <a:avLst/>
              </a:prstTxWarp>
              <a:spAutoFit/>
            </a:bodyPr>
            <a:lstStyle/>
            <a:p>
              <a:pPr algn="l" defTabSz="1114425"/>
              <a:r>
                <a:rPr kumimoji="1" lang="en-US" sz="2800" b="1" dirty="0">
                  <a:solidFill>
                    <a:srgbClr val="31367E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Times New Roman" charset="0"/>
                </a:rPr>
                <a:t>a</a:t>
              </a:r>
              <a:r>
                <a:rPr kumimoji="1" lang="en-US" sz="2800" b="1" baseline="-25000" dirty="0">
                  <a:solidFill>
                    <a:srgbClr val="31367E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Times New Roman" charset="0"/>
                </a:rPr>
                <a:t>1</a:t>
              </a:r>
              <a:endParaRPr kumimoji="1" lang="en-US" sz="2800" dirty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 rot="545867">
              <a:off x="4208426" y="4447248"/>
              <a:ext cx="814388" cy="81284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111409" tIns="55704" rIns="111409" bIns="55704">
              <a:prstTxWarp prst="textNoShape">
                <a:avLst/>
              </a:prstTxWarp>
              <a:spAutoFit/>
            </a:bodyPr>
            <a:lstStyle/>
            <a:p>
              <a:pPr algn="l" defTabSz="1114425"/>
              <a:r>
                <a:rPr kumimoji="1" lang="en-US" sz="2800" b="1" dirty="0">
                  <a:solidFill>
                    <a:srgbClr val="027E11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Times New Roman" charset="0"/>
                </a:rPr>
                <a:t>o</a:t>
              </a:r>
              <a:r>
                <a:rPr kumimoji="1" lang="en-US" sz="2800" b="1" baseline="-25000" dirty="0">
                  <a:solidFill>
                    <a:srgbClr val="027E11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Times New Roman" charset="0"/>
                </a:rPr>
                <a:t>1</a:t>
              </a:r>
              <a:endParaRPr kumimoji="1" lang="en-US" sz="2800" dirty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7264399" y="3911701"/>
              <a:ext cx="1484313" cy="890587"/>
            </a:xfrm>
            <a:prstGeom prst="curvedDownArrow">
              <a:avLst>
                <a:gd name="adj1" fmla="val 33333"/>
                <a:gd name="adj2" fmla="val 66667"/>
                <a:gd name="adj3" fmla="val 33333"/>
              </a:avLst>
            </a:prstGeom>
            <a:solidFill>
              <a:srgbClr val="DEDCE5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 rot="21018923">
              <a:off x="3167063" y="5967847"/>
              <a:ext cx="3444875" cy="369888"/>
            </a:xfrm>
            <a:prstGeom prst="leftArrow">
              <a:avLst>
                <a:gd name="adj1" fmla="val 50000"/>
                <a:gd name="adj2" fmla="val 232832"/>
              </a:avLst>
            </a:prstGeom>
            <a:solidFill>
              <a:srgbClr val="3399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 rot="21074861" flipH="1" flipV="1">
              <a:off x="3167063" y="5596372"/>
              <a:ext cx="3444875" cy="371475"/>
            </a:xfrm>
            <a:prstGeom prst="leftArrow">
              <a:avLst>
                <a:gd name="adj1" fmla="val 50000"/>
                <a:gd name="adj2" fmla="val 231838"/>
              </a:avLst>
            </a:prstGeom>
            <a:solidFill>
              <a:srgbClr val="31367E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 rot="20943826" flipH="1">
              <a:off x="4284405" y="4908766"/>
              <a:ext cx="837933" cy="81284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111409" tIns="55704" rIns="111409" bIns="55704">
              <a:prstTxWarp prst="textNoShape">
                <a:avLst/>
              </a:prstTxWarp>
              <a:spAutoFit/>
            </a:bodyPr>
            <a:lstStyle/>
            <a:p>
              <a:pPr algn="l" defTabSz="1114425"/>
              <a:r>
                <a:rPr kumimoji="1" lang="en-US" sz="2800" b="1" dirty="0" smtClean="0">
                  <a:solidFill>
                    <a:srgbClr val="31367E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Times New Roman" charset="0"/>
                </a:rPr>
                <a:t>a</a:t>
              </a:r>
              <a:r>
                <a:rPr kumimoji="1" lang="en-US" sz="2800" b="1" baseline="-25000" dirty="0">
                  <a:solidFill>
                    <a:srgbClr val="31367E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Times New Roman" charset="0"/>
                </a:rPr>
                <a:t>n</a:t>
              </a:r>
              <a:endParaRPr kumimoji="1" lang="en-US" sz="2800" dirty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 rot="20958165" flipH="1">
              <a:off x="4586439" y="5947769"/>
              <a:ext cx="815976" cy="81284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111409" tIns="55704" rIns="111409" bIns="55704">
              <a:prstTxWarp prst="textNoShape">
                <a:avLst/>
              </a:prstTxWarp>
              <a:spAutoFit/>
            </a:bodyPr>
            <a:lstStyle/>
            <a:p>
              <a:pPr algn="l" defTabSz="1114425"/>
              <a:r>
                <a:rPr kumimoji="1" lang="en-US" sz="2800" b="1" dirty="0" smtClean="0">
                  <a:solidFill>
                    <a:srgbClr val="027E11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Times New Roman" charset="0"/>
                </a:rPr>
                <a:t>o</a:t>
              </a:r>
              <a:r>
                <a:rPr kumimoji="1" lang="en-US" sz="2800" b="1" baseline="-25000" dirty="0">
                  <a:solidFill>
                    <a:srgbClr val="027E11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Times New Roman" charset="0"/>
                </a:rPr>
                <a:t>n</a:t>
              </a:r>
              <a:endParaRPr kumimoji="1" lang="en-US" sz="2800" dirty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 rot="581463" flipH="1">
              <a:off x="3073400" y="4116822"/>
              <a:ext cx="3446463" cy="369888"/>
            </a:xfrm>
            <a:prstGeom prst="leftArrow">
              <a:avLst>
                <a:gd name="adj1" fmla="val 50000"/>
                <a:gd name="adj2" fmla="val 232940"/>
              </a:avLst>
            </a:prstGeom>
            <a:solidFill>
              <a:srgbClr val="31367E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 rot="527146" flipV="1">
              <a:off x="2979738" y="4486710"/>
              <a:ext cx="3446462" cy="369887"/>
            </a:xfrm>
            <a:prstGeom prst="leftArrow">
              <a:avLst>
                <a:gd name="adj1" fmla="val 50000"/>
                <a:gd name="adj2" fmla="val 232940"/>
              </a:avLst>
            </a:prstGeom>
            <a:solidFill>
              <a:srgbClr val="3399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7637463" y="3191311"/>
              <a:ext cx="441325" cy="145741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111409" tIns="55704" rIns="111409" bIns="55704">
              <a:prstTxWarp prst="textNoShape">
                <a:avLst/>
              </a:prstTxWarp>
              <a:spAutoFit/>
            </a:bodyPr>
            <a:lstStyle/>
            <a:p>
              <a:pPr algn="l" defTabSz="1114425"/>
              <a:r>
                <a:rPr kumimoji="1" lang="en-US" sz="2800" b="1" dirty="0" err="1">
                  <a:solidFill>
                    <a:srgbClr val="C80000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Times New Roman" charset="0"/>
                </a:rPr>
                <a:t>r</a:t>
              </a:r>
              <a:endParaRPr kumimoji="1" lang="en-US" sz="2800" dirty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charset="0"/>
              </a:endParaRPr>
            </a:p>
          </p:txBody>
        </p:sp>
      </p:grpSp>
      <p:sp>
        <p:nvSpPr>
          <p:cNvPr id="19" name="Oval 18"/>
          <p:cNvSpPr/>
          <p:nvPr/>
        </p:nvSpPr>
        <p:spPr bwMode="auto">
          <a:xfrm>
            <a:off x="1868875" y="4921449"/>
            <a:ext cx="53474" cy="55205"/>
          </a:xfrm>
          <a:prstGeom prst="ellipse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868874" y="5027348"/>
            <a:ext cx="53474" cy="55205"/>
          </a:xfrm>
          <a:prstGeom prst="ellipse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868875" y="5131684"/>
            <a:ext cx="53474" cy="55205"/>
          </a:xfrm>
          <a:prstGeom prst="ellipse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50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Dec-POMDP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 Dec-POMDP can be defined with the tuple: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M = &lt;</a:t>
            </a:r>
            <a:r>
              <a:rPr lang="en-US" i="1" dirty="0" smtClean="0">
                <a:sym typeface="Symbol" charset="2"/>
              </a:rPr>
              <a:t>I</a:t>
            </a:r>
            <a:r>
              <a:rPr lang="en-US" dirty="0" smtClean="0">
                <a:sym typeface="Symbol" charset="2"/>
              </a:rPr>
              <a:t>, </a:t>
            </a:r>
            <a:r>
              <a:rPr lang="en-US" i="1" dirty="0" smtClean="0"/>
              <a:t>S</a:t>
            </a:r>
            <a:r>
              <a:rPr lang="en-US" dirty="0" smtClean="0"/>
              <a:t>, {</a:t>
            </a:r>
            <a:r>
              <a:rPr lang="en-US" i="1" dirty="0" smtClean="0"/>
              <a:t>A</a:t>
            </a:r>
            <a:r>
              <a:rPr lang="en-US" i="1" baseline="-25000" dirty="0" smtClean="0"/>
              <a:t>i</a:t>
            </a:r>
            <a:r>
              <a:rPr lang="en-US" dirty="0" smtClean="0"/>
              <a:t>}, </a:t>
            </a:r>
            <a:r>
              <a:rPr lang="en-US" i="1" dirty="0" smtClean="0"/>
              <a:t>P</a:t>
            </a:r>
            <a:r>
              <a:rPr lang="en-US" dirty="0" smtClean="0"/>
              <a:t>, </a:t>
            </a:r>
            <a:r>
              <a:rPr lang="en-US" i="1" dirty="0" smtClean="0"/>
              <a:t>R</a:t>
            </a:r>
            <a:r>
              <a:rPr lang="en-US" dirty="0" smtClean="0"/>
              <a:t>, {</a:t>
            </a:r>
            <a:r>
              <a:rPr lang="en-US" i="1" dirty="0" err="1" smtClean="0"/>
              <a:t>Ω</a:t>
            </a:r>
            <a:r>
              <a:rPr lang="en-US" i="1" baseline="-25000" dirty="0" err="1" smtClean="0">
                <a:sym typeface="Symbol" charset="2"/>
              </a:rPr>
              <a:t>i</a:t>
            </a:r>
            <a:r>
              <a:rPr lang="en-US" dirty="0" smtClean="0">
                <a:sym typeface="Symbol" charset="2"/>
              </a:rPr>
              <a:t>}</a:t>
            </a:r>
            <a:r>
              <a:rPr lang="en-US" dirty="0" smtClean="0"/>
              <a:t>, </a:t>
            </a:r>
            <a:r>
              <a:rPr lang="en-US" i="1" dirty="0" smtClean="0"/>
              <a:t>O</a:t>
            </a:r>
            <a:r>
              <a:rPr lang="en-US" dirty="0" smtClean="0"/>
              <a:t>&gt;</a:t>
            </a:r>
            <a:endParaRPr lang="en-US" dirty="0" smtClean="0">
              <a:sym typeface="Symbol" charset="2"/>
            </a:endParaRPr>
          </a:p>
          <a:p>
            <a:pPr lvl="1">
              <a:lnSpc>
                <a:spcPct val="90000"/>
              </a:lnSpc>
            </a:pPr>
            <a:r>
              <a:rPr lang="en-US" i="1" dirty="0" smtClean="0"/>
              <a:t>I</a:t>
            </a:r>
            <a:r>
              <a:rPr lang="en-US" dirty="0" smtClean="0"/>
              <a:t>, a finite set of agents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S</a:t>
            </a:r>
            <a:r>
              <a:rPr lang="en-US" dirty="0" smtClean="0"/>
              <a:t>, a finite set of states with designated initial state distribution b</a:t>
            </a:r>
            <a:r>
              <a:rPr lang="en-US" baseline="-25000" dirty="0" smtClean="0"/>
              <a:t>0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i="1" dirty="0" smtClean="0"/>
              <a:t>A</a:t>
            </a:r>
            <a:r>
              <a:rPr lang="en-US" i="1" baseline="-25000" dirty="0" smtClean="0"/>
              <a:t>i</a:t>
            </a:r>
            <a:r>
              <a:rPr lang="en-US" dirty="0" smtClean="0"/>
              <a:t>, each agent’s finite set of actions 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P</a:t>
            </a:r>
            <a:r>
              <a:rPr lang="en-US" dirty="0" smtClean="0"/>
              <a:t>, the state transition model:  </a:t>
            </a:r>
            <a:endParaRPr lang="en-US" i="1" dirty="0" smtClean="0"/>
          </a:p>
          <a:p>
            <a:pPr lvl="1">
              <a:lnSpc>
                <a:spcPct val="90000"/>
              </a:lnSpc>
            </a:pPr>
            <a:r>
              <a:rPr lang="en-US" i="1" dirty="0" smtClean="0"/>
              <a:t>R</a:t>
            </a:r>
            <a:r>
              <a:rPr lang="en-US" dirty="0" smtClean="0"/>
              <a:t>, the reward model: </a:t>
            </a:r>
          </a:p>
          <a:p>
            <a:pPr lvl="1">
              <a:lnSpc>
                <a:spcPct val="90000"/>
              </a:lnSpc>
            </a:pPr>
            <a:r>
              <a:rPr lang="en-US" i="1" dirty="0" err="1" smtClean="0">
                <a:sym typeface="Symbol" charset="2"/>
              </a:rPr>
              <a:t>Ω</a:t>
            </a:r>
            <a:r>
              <a:rPr lang="en-US" i="1" baseline="-25000" dirty="0" err="1" smtClean="0">
                <a:sym typeface="Symbol" charset="2"/>
              </a:rPr>
              <a:t>i</a:t>
            </a:r>
            <a:r>
              <a:rPr lang="en-US" dirty="0" smtClean="0"/>
              <a:t>, each agent’s finite set of observations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O</a:t>
            </a:r>
            <a:r>
              <a:rPr lang="en-US" dirty="0" smtClean="0"/>
              <a:t>, the observation model: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67579" y="5074708"/>
            <a:ext cx="4008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Functions depend on all agents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124706"/>
              </p:ext>
            </p:extLst>
          </p:nvPr>
        </p:nvGraphicFramePr>
        <p:xfrm>
          <a:off x="4232507" y="3415710"/>
          <a:ext cx="112014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9" name="Equation" r:id="rId3" imgW="622300" imgH="203200" progId="Equation.3">
                  <p:embed/>
                </p:oleObj>
              </mc:Choice>
              <mc:Fallback>
                <p:oleObj name="Equation" r:id="rId3" imgW="622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2507" y="3415710"/>
                        <a:ext cx="1120140" cy="36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935826"/>
              </p:ext>
            </p:extLst>
          </p:nvPr>
        </p:nvGraphicFramePr>
        <p:xfrm>
          <a:off x="3410005" y="3756868"/>
          <a:ext cx="80010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0" name="Equation" r:id="rId5" imgW="444500" imgH="203200" progId="Equation.3">
                  <p:embed/>
                </p:oleObj>
              </mc:Choice>
              <mc:Fallback>
                <p:oleObj name="Equation" r:id="rId5" imgW="444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0005" y="3756868"/>
                        <a:ext cx="800100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915740"/>
              </p:ext>
            </p:extLst>
          </p:nvPr>
        </p:nvGraphicFramePr>
        <p:xfrm>
          <a:off x="3976651" y="4433110"/>
          <a:ext cx="10969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1" name="Equation" r:id="rId7" imgW="609600" imgH="203200" progId="Equation.3">
                  <p:embed/>
                </p:oleObj>
              </mc:Choice>
              <mc:Fallback>
                <p:oleObj name="Equation" r:id="rId7" imgW="609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76651" y="4433110"/>
                        <a:ext cx="1096963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981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Dec-POMDP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local </a:t>
            </a:r>
            <a:r>
              <a:rPr lang="en-US" dirty="0" err="1" smtClean="0">
                <a:solidFill>
                  <a:srgbClr val="FF0000"/>
                </a:solidFill>
              </a:rPr>
              <a:t>polic</a:t>
            </a:r>
            <a:r>
              <a:rPr lang="en-AU" dirty="0" err="1" smtClean="0">
                <a:solidFill>
                  <a:srgbClr val="FF0000"/>
                </a:solidFill>
              </a:rPr>
              <a:t>y</a:t>
            </a:r>
            <a:r>
              <a:rPr lang="en-AU" dirty="0" smtClean="0"/>
              <a:t> for each agent is a mapping from its observation sequences to actions, </a:t>
            </a:r>
            <a:r>
              <a:rPr lang="en-AU" i="1" dirty="0" err="1" smtClean="0"/>
              <a:t>Ω</a:t>
            </a:r>
            <a:r>
              <a:rPr lang="en-AU" baseline="30000" dirty="0" smtClean="0"/>
              <a:t>* </a:t>
            </a:r>
            <a:r>
              <a:rPr lang="en-US" dirty="0" err="1">
                <a:sym typeface="Monotype Sorts" charset="2"/>
              </a:rPr>
              <a:t></a:t>
            </a:r>
            <a:r>
              <a:rPr lang="en-US" dirty="0" smtClean="0">
                <a:sym typeface="Euclid Symbol" charset="2"/>
              </a:rPr>
              <a:t> </a:t>
            </a:r>
            <a:r>
              <a:rPr lang="en-US" i="1" dirty="0" smtClean="0"/>
              <a:t>A </a:t>
            </a:r>
          </a:p>
          <a:p>
            <a:pPr lvl="1"/>
            <a:r>
              <a:rPr lang="en-AU" dirty="0" smtClean="0"/>
              <a:t>State is unknown, so beneficial to remember history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joint </a:t>
            </a:r>
            <a:r>
              <a:rPr lang="en-US" dirty="0" err="1" smtClean="0">
                <a:solidFill>
                  <a:srgbClr val="FF0000"/>
                </a:solidFill>
              </a:rPr>
              <a:t>polic</a:t>
            </a:r>
            <a:r>
              <a:rPr lang="en-AU" dirty="0" err="1" smtClean="0">
                <a:solidFill>
                  <a:srgbClr val="FF0000"/>
                </a:solidFill>
              </a:rPr>
              <a:t>y</a:t>
            </a:r>
            <a:r>
              <a:rPr lang="en-AU" dirty="0" smtClean="0"/>
              <a:t> is a local policy for each agent </a:t>
            </a:r>
            <a:endParaRPr lang="en-US" dirty="0" smtClean="0"/>
          </a:p>
          <a:p>
            <a:r>
              <a:rPr lang="en-AU" dirty="0" smtClean="0"/>
              <a:t>Goal is to maximize expected cumulative reward over a finite or infinite horizon</a:t>
            </a:r>
          </a:p>
          <a:p>
            <a:pPr lvl="1"/>
            <a:r>
              <a:rPr lang="en-AU" dirty="0" smtClean="0"/>
              <a:t>For infinite-horizon </a:t>
            </a:r>
            <a:r>
              <a:rPr lang="en-US" dirty="0" smtClean="0"/>
              <a:t>cannot remember the full observation history </a:t>
            </a:r>
            <a:endParaRPr lang="en-AU" dirty="0" smtClean="0"/>
          </a:p>
          <a:p>
            <a:pPr lvl="1"/>
            <a:r>
              <a:rPr lang="en-AU" dirty="0" smtClean="0"/>
              <a:t>In infinite case, a discount factor, </a:t>
            </a:r>
            <a:r>
              <a:rPr lang="en-AU" dirty="0" err="1" smtClean="0"/>
              <a:t>γ</a:t>
            </a:r>
            <a:r>
              <a:rPr lang="en-AU" dirty="0" smtClean="0">
                <a:sym typeface="Symbol" charset="2"/>
              </a:rPr>
              <a:t>, is used</a:t>
            </a:r>
            <a:endParaRPr lang="en-US" dirty="0" smtClean="0">
              <a:sym typeface="Symbol" charset="2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61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2-Agent Navigation</a:t>
            </a:r>
            <a:endParaRPr lang="en-US" dirty="0"/>
          </a:p>
        </p:txBody>
      </p:sp>
      <p:sp>
        <p:nvSpPr>
          <p:cNvPr id="4" name="Text Box 3" descr="White marble"/>
          <p:cNvSpPr txBox="1">
            <a:spLocks noChangeArrowheads="1"/>
          </p:cNvSpPr>
          <p:nvPr/>
        </p:nvSpPr>
        <p:spPr bwMode="auto">
          <a:xfrm>
            <a:off x="4962307" y="2143528"/>
            <a:ext cx="3551576" cy="316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438" tIns="55719" rIns="111438" bIns="55719">
            <a:prstTxWarp prst="textNoShape">
              <a:avLst/>
            </a:prstTxWarp>
            <a:spAutoFit/>
          </a:bodyPr>
          <a:lstStyle/>
          <a:p>
            <a:pPr algn="l" defTabSz="1114425" eaLnBrk="0" hangingPunct="0">
              <a:lnSpc>
                <a:spcPct val="90000"/>
              </a:lnSpc>
            </a:pPr>
            <a:r>
              <a:rPr lang="en-AU" sz="2000" dirty="0">
                <a:solidFill>
                  <a:srgbClr val="FF3300"/>
                </a:solidFill>
                <a:latin typeface="Arial" charset="0"/>
              </a:rPr>
              <a:t>States:</a:t>
            </a:r>
            <a:r>
              <a:rPr lang="en-AU" sz="2000" dirty="0">
                <a:latin typeface="Arial" charset="0"/>
              </a:rPr>
              <a:t> grid cell pairs </a:t>
            </a:r>
          </a:p>
          <a:p>
            <a:pPr algn="l" defTabSz="1114425" eaLnBrk="0" hangingPunct="0">
              <a:lnSpc>
                <a:spcPct val="90000"/>
              </a:lnSpc>
            </a:pPr>
            <a:r>
              <a:rPr lang="en-AU" sz="2000" dirty="0">
                <a:latin typeface="Arial" charset="0"/>
              </a:rPr>
              <a:t>  </a:t>
            </a:r>
          </a:p>
          <a:p>
            <a:pPr algn="l" defTabSz="1114425" eaLnBrk="0" hangingPunct="0">
              <a:lnSpc>
                <a:spcPct val="90000"/>
              </a:lnSpc>
            </a:pPr>
            <a:r>
              <a:rPr lang="en-AU" sz="2000" dirty="0">
                <a:solidFill>
                  <a:srgbClr val="FF3300"/>
                </a:solidFill>
                <a:latin typeface="Arial" charset="0"/>
              </a:rPr>
              <a:t>Actions:</a:t>
            </a:r>
            <a:r>
              <a:rPr lang="en-AU" sz="2000" dirty="0">
                <a:latin typeface="Arial" charset="0"/>
              </a:rPr>
              <a:t> move    </a:t>
            </a:r>
            <a:r>
              <a:rPr lang="en-AU" sz="2000" dirty="0">
                <a:latin typeface="Arial" charset="0"/>
                <a:sym typeface="Symbol" charset="2"/>
              </a:rPr>
              <a:t>,   ,    ,    ,  stay</a:t>
            </a:r>
            <a:endParaRPr lang="en-AU" sz="2000" dirty="0">
              <a:latin typeface="Arial" charset="0"/>
            </a:endParaRPr>
          </a:p>
          <a:p>
            <a:pPr algn="l" defTabSz="1114425" eaLnBrk="0" hangingPunct="0">
              <a:lnSpc>
                <a:spcPct val="90000"/>
              </a:lnSpc>
            </a:pPr>
            <a:endParaRPr lang="en-AU" sz="2000" dirty="0">
              <a:latin typeface="Arial" charset="0"/>
            </a:endParaRPr>
          </a:p>
          <a:p>
            <a:pPr algn="l" defTabSz="1114425" eaLnBrk="0" hangingPunct="0">
              <a:lnSpc>
                <a:spcPct val="90000"/>
              </a:lnSpc>
            </a:pPr>
            <a:r>
              <a:rPr lang="en-AU" sz="2000" dirty="0">
                <a:solidFill>
                  <a:srgbClr val="FF3300"/>
                </a:solidFill>
                <a:latin typeface="Arial" charset="0"/>
              </a:rPr>
              <a:t>Transitions:</a:t>
            </a:r>
            <a:r>
              <a:rPr lang="en-AU" sz="2000" dirty="0">
                <a:latin typeface="Arial" charset="0"/>
              </a:rPr>
              <a:t> noisy</a:t>
            </a:r>
          </a:p>
          <a:p>
            <a:pPr algn="l" defTabSz="1114425" eaLnBrk="0" hangingPunct="0">
              <a:lnSpc>
                <a:spcPct val="90000"/>
              </a:lnSpc>
            </a:pPr>
            <a:endParaRPr lang="en-AU" sz="2000" dirty="0">
              <a:latin typeface="Arial" charset="0"/>
            </a:endParaRPr>
          </a:p>
          <a:p>
            <a:pPr algn="l" defTabSz="1114425" eaLnBrk="0" hangingPunct="0">
              <a:lnSpc>
                <a:spcPct val="90000"/>
              </a:lnSpc>
            </a:pPr>
            <a:r>
              <a:rPr lang="en-AU" sz="2000" dirty="0">
                <a:solidFill>
                  <a:srgbClr val="FF3300"/>
                </a:solidFill>
                <a:latin typeface="Arial" charset="0"/>
              </a:rPr>
              <a:t>Observations:</a:t>
            </a:r>
            <a:r>
              <a:rPr lang="en-AU" sz="2000" dirty="0">
                <a:latin typeface="Arial" charset="0"/>
              </a:rPr>
              <a:t> red lines</a:t>
            </a:r>
          </a:p>
          <a:p>
            <a:pPr algn="l" defTabSz="1114425" eaLnBrk="0" hangingPunct="0">
              <a:lnSpc>
                <a:spcPct val="90000"/>
              </a:lnSpc>
            </a:pPr>
            <a:endParaRPr lang="en-AU" sz="2000" dirty="0" smtClean="0">
              <a:latin typeface="Arial" charset="0"/>
            </a:endParaRPr>
          </a:p>
          <a:p>
            <a:pPr algn="l" defTabSz="1114425" eaLnBrk="0" hangingPunct="0">
              <a:lnSpc>
                <a:spcPct val="90000"/>
              </a:lnSpc>
            </a:pPr>
            <a:r>
              <a:rPr lang="en-AU" sz="2000" dirty="0" smtClean="0">
                <a:solidFill>
                  <a:srgbClr val="FF3300"/>
                </a:solidFill>
                <a:latin typeface="Arial" charset="0"/>
              </a:rPr>
              <a:t>Rewards:</a:t>
            </a:r>
            <a:r>
              <a:rPr lang="en-AU" sz="2000" dirty="0" smtClean="0">
                <a:latin typeface="Arial" charset="0"/>
              </a:rPr>
              <a:t> negative unless sharing the same square</a:t>
            </a:r>
            <a:endParaRPr lang="en-US" sz="2000" dirty="0"/>
          </a:p>
        </p:txBody>
      </p:sp>
      <p:grpSp>
        <p:nvGrpSpPr>
          <p:cNvPr id="5" name="Group 127"/>
          <p:cNvGrpSpPr>
            <a:grpSpLocks noRot="1"/>
          </p:cNvGrpSpPr>
          <p:nvPr/>
        </p:nvGrpSpPr>
        <p:grpSpPr bwMode="auto">
          <a:xfrm>
            <a:off x="600627" y="1646435"/>
            <a:ext cx="4091090" cy="4249436"/>
            <a:chOff x="411" y="1282"/>
            <a:chExt cx="3109" cy="2992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131" y="3900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743" y="3900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354" y="3900"/>
              <a:ext cx="389" cy="37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966" y="3900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577" y="3900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188" y="3900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800" y="3900"/>
              <a:ext cx="388" cy="37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11" y="3900"/>
              <a:ext cx="389" cy="37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131" y="3526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743" y="3526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354" y="3526"/>
              <a:ext cx="389" cy="37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966" y="3526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577" y="3526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188" y="3526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800" y="3526"/>
              <a:ext cx="388" cy="37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11" y="3526"/>
              <a:ext cx="389" cy="37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131" y="3152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743" y="3152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354" y="3152"/>
              <a:ext cx="389" cy="37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966" y="3152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577" y="3152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188" y="3152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800" y="3152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11" y="3152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131" y="2778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743" y="2778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354" y="2778"/>
              <a:ext cx="389" cy="37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966" y="2778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1577" y="2778"/>
              <a:ext cx="389" cy="37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188" y="2778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800" y="2778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411" y="2778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3131" y="2404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2743" y="2404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2354" y="2404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1966" y="2404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1577" y="2404"/>
              <a:ext cx="389" cy="37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1188" y="2404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800" y="2404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411" y="2404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3131" y="2030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2743" y="2030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2354" y="2030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966" y="2030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1577" y="2030"/>
              <a:ext cx="389" cy="37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1188" y="2030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800" y="2030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411" y="2030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3131" y="1656"/>
              <a:ext cx="389" cy="37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2743" y="1656"/>
              <a:ext cx="388" cy="37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2354" y="1656"/>
              <a:ext cx="389" cy="37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1966" y="1656"/>
              <a:ext cx="388" cy="37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1577" y="1656"/>
              <a:ext cx="389" cy="37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1188" y="1656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800" y="1656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411" y="1656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3131" y="1282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2743" y="1282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2354" y="1282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1966" y="1282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1577" y="1282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1188" y="1282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800" y="1282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411" y="1282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70" name="Line 69"/>
            <p:cNvSpPr>
              <a:spLocks noChangeShapeType="1"/>
            </p:cNvSpPr>
            <p:nvPr/>
          </p:nvSpPr>
          <p:spPr bwMode="auto">
            <a:xfrm>
              <a:off x="411" y="1282"/>
              <a:ext cx="310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70"/>
            <p:cNvSpPr>
              <a:spLocks noChangeShapeType="1"/>
            </p:cNvSpPr>
            <p:nvPr/>
          </p:nvSpPr>
          <p:spPr bwMode="auto">
            <a:xfrm>
              <a:off x="411" y="1656"/>
              <a:ext cx="31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71"/>
            <p:cNvSpPr>
              <a:spLocks noChangeShapeType="1"/>
            </p:cNvSpPr>
            <p:nvPr/>
          </p:nvSpPr>
          <p:spPr bwMode="auto">
            <a:xfrm>
              <a:off x="411" y="2030"/>
              <a:ext cx="31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72"/>
            <p:cNvSpPr>
              <a:spLocks noChangeShapeType="1"/>
            </p:cNvSpPr>
            <p:nvPr/>
          </p:nvSpPr>
          <p:spPr bwMode="auto">
            <a:xfrm>
              <a:off x="411" y="2404"/>
              <a:ext cx="31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73"/>
            <p:cNvSpPr>
              <a:spLocks noChangeShapeType="1"/>
            </p:cNvSpPr>
            <p:nvPr/>
          </p:nvSpPr>
          <p:spPr bwMode="auto">
            <a:xfrm>
              <a:off x="411" y="2778"/>
              <a:ext cx="31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74"/>
            <p:cNvSpPr>
              <a:spLocks noChangeShapeType="1"/>
            </p:cNvSpPr>
            <p:nvPr/>
          </p:nvSpPr>
          <p:spPr bwMode="auto">
            <a:xfrm>
              <a:off x="411" y="3152"/>
              <a:ext cx="31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5"/>
            <p:cNvSpPr>
              <a:spLocks noChangeShapeType="1"/>
            </p:cNvSpPr>
            <p:nvPr/>
          </p:nvSpPr>
          <p:spPr bwMode="auto">
            <a:xfrm>
              <a:off x="411" y="3526"/>
              <a:ext cx="31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76"/>
            <p:cNvSpPr>
              <a:spLocks noChangeShapeType="1"/>
            </p:cNvSpPr>
            <p:nvPr/>
          </p:nvSpPr>
          <p:spPr bwMode="auto">
            <a:xfrm>
              <a:off x="411" y="3900"/>
              <a:ext cx="31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77"/>
            <p:cNvSpPr>
              <a:spLocks noChangeShapeType="1"/>
            </p:cNvSpPr>
            <p:nvPr/>
          </p:nvSpPr>
          <p:spPr bwMode="auto">
            <a:xfrm>
              <a:off x="411" y="4274"/>
              <a:ext cx="310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78"/>
            <p:cNvSpPr>
              <a:spLocks noChangeShapeType="1"/>
            </p:cNvSpPr>
            <p:nvPr/>
          </p:nvSpPr>
          <p:spPr bwMode="auto">
            <a:xfrm>
              <a:off x="411" y="1282"/>
              <a:ext cx="0" cy="299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79"/>
            <p:cNvSpPr>
              <a:spLocks noChangeShapeType="1"/>
            </p:cNvSpPr>
            <p:nvPr/>
          </p:nvSpPr>
          <p:spPr bwMode="auto">
            <a:xfrm>
              <a:off x="800" y="1282"/>
              <a:ext cx="0" cy="29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80"/>
            <p:cNvSpPr>
              <a:spLocks noChangeShapeType="1"/>
            </p:cNvSpPr>
            <p:nvPr/>
          </p:nvSpPr>
          <p:spPr bwMode="auto">
            <a:xfrm>
              <a:off x="1188" y="1282"/>
              <a:ext cx="0" cy="29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81"/>
            <p:cNvSpPr>
              <a:spLocks noChangeShapeType="1"/>
            </p:cNvSpPr>
            <p:nvPr/>
          </p:nvSpPr>
          <p:spPr bwMode="auto">
            <a:xfrm>
              <a:off x="1577" y="1282"/>
              <a:ext cx="0" cy="29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82"/>
            <p:cNvSpPr>
              <a:spLocks noChangeShapeType="1"/>
            </p:cNvSpPr>
            <p:nvPr/>
          </p:nvSpPr>
          <p:spPr bwMode="auto">
            <a:xfrm>
              <a:off x="1966" y="1282"/>
              <a:ext cx="0" cy="29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83"/>
            <p:cNvSpPr>
              <a:spLocks noChangeShapeType="1"/>
            </p:cNvSpPr>
            <p:nvPr/>
          </p:nvSpPr>
          <p:spPr bwMode="auto">
            <a:xfrm>
              <a:off x="2354" y="1282"/>
              <a:ext cx="0" cy="29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84"/>
            <p:cNvSpPr>
              <a:spLocks noChangeShapeType="1"/>
            </p:cNvSpPr>
            <p:nvPr/>
          </p:nvSpPr>
          <p:spPr bwMode="auto">
            <a:xfrm>
              <a:off x="2743" y="1282"/>
              <a:ext cx="0" cy="29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85"/>
            <p:cNvSpPr>
              <a:spLocks noChangeShapeType="1"/>
            </p:cNvSpPr>
            <p:nvPr/>
          </p:nvSpPr>
          <p:spPr bwMode="auto">
            <a:xfrm>
              <a:off x="3131" y="1282"/>
              <a:ext cx="0" cy="29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86"/>
            <p:cNvSpPr>
              <a:spLocks noChangeShapeType="1"/>
            </p:cNvSpPr>
            <p:nvPr/>
          </p:nvSpPr>
          <p:spPr bwMode="auto">
            <a:xfrm>
              <a:off x="3520" y="1282"/>
              <a:ext cx="0" cy="299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782219" y="2376101"/>
            <a:ext cx="1235617" cy="1241313"/>
            <a:chOff x="1056" y="1248"/>
            <a:chExt cx="768" cy="720"/>
          </a:xfrm>
        </p:grpSpPr>
        <p:grpSp>
          <p:nvGrpSpPr>
            <p:cNvPr id="89" name="Group 88"/>
            <p:cNvGrpSpPr>
              <a:grpSpLocks/>
            </p:cNvGrpSpPr>
            <p:nvPr/>
          </p:nvGrpSpPr>
          <p:grpSpPr bwMode="auto">
            <a:xfrm>
              <a:off x="1298" y="1491"/>
              <a:ext cx="288" cy="204"/>
              <a:chOff x="4320" y="1728"/>
              <a:chExt cx="816" cy="576"/>
            </a:xfrm>
          </p:grpSpPr>
          <p:sp>
            <p:nvSpPr>
              <p:cNvPr id="98" name="Oval 89"/>
              <p:cNvSpPr>
                <a:spLocks noChangeArrowheads="1"/>
              </p:cNvSpPr>
              <p:nvPr/>
            </p:nvSpPr>
            <p:spPr bwMode="auto">
              <a:xfrm>
                <a:off x="4320" y="1728"/>
                <a:ext cx="576" cy="288"/>
              </a:xfrm>
              <a:prstGeom prst="ellipse">
                <a:avLst/>
              </a:prstGeom>
              <a:solidFill>
                <a:srgbClr val="BEC7C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90"/>
              <p:cNvSpPr>
                <a:spLocks noChangeArrowheads="1"/>
              </p:cNvSpPr>
              <p:nvPr/>
            </p:nvSpPr>
            <p:spPr bwMode="auto">
              <a:xfrm>
                <a:off x="4320" y="1872"/>
                <a:ext cx="576" cy="33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Oval 91"/>
              <p:cNvSpPr>
                <a:spLocks noChangeArrowheads="1"/>
              </p:cNvSpPr>
              <p:nvPr/>
            </p:nvSpPr>
            <p:spPr bwMode="auto">
              <a:xfrm>
                <a:off x="4320" y="2112"/>
                <a:ext cx="192" cy="192"/>
              </a:xfrm>
              <a:prstGeom prst="ellipse">
                <a:avLst/>
              </a:prstGeom>
              <a:solidFill>
                <a:srgbClr val="BEC7C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Oval 92"/>
              <p:cNvSpPr>
                <a:spLocks noChangeArrowheads="1"/>
              </p:cNvSpPr>
              <p:nvPr/>
            </p:nvSpPr>
            <p:spPr bwMode="auto">
              <a:xfrm>
                <a:off x="4704" y="2112"/>
                <a:ext cx="192" cy="19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Line 93"/>
              <p:cNvSpPr>
                <a:spLocks noChangeShapeType="1"/>
              </p:cNvSpPr>
              <p:nvPr/>
            </p:nvSpPr>
            <p:spPr bwMode="auto">
              <a:xfrm>
                <a:off x="4896" y="196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Line 94"/>
              <p:cNvSpPr>
                <a:spLocks noChangeShapeType="1"/>
              </p:cNvSpPr>
              <p:nvPr/>
            </p:nvSpPr>
            <p:spPr bwMode="auto">
              <a:xfrm>
                <a:off x="5040" y="1872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Line 95"/>
              <p:cNvSpPr>
                <a:spLocks noChangeShapeType="1"/>
              </p:cNvSpPr>
              <p:nvPr/>
            </p:nvSpPr>
            <p:spPr bwMode="auto">
              <a:xfrm>
                <a:off x="5040" y="187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Line 96"/>
              <p:cNvSpPr>
                <a:spLocks noChangeShapeType="1"/>
              </p:cNvSpPr>
              <p:nvPr/>
            </p:nvSpPr>
            <p:spPr bwMode="auto">
              <a:xfrm>
                <a:off x="5040" y="2016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 flipV="1">
              <a:off x="1440" y="1248"/>
              <a:ext cx="0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98"/>
            <p:cNvSpPr>
              <a:spLocks noChangeShapeType="1"/>
            </p:cNvSpPr>
            <p:nvPr/>
          </p:nvSpPr>
          <p:spPr bwMode="auto">
            <a:xfrm flipV="1">
              <a:off x="1440" y="1776"/>
              <a:ext cx="0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99"/>
            <p:cNvSpPr>
              <a:spLocks noChangeShapeType="1"/>
            </p:cNvSpPr>
            <p:nvPr/>
          </p:nvSpPr>
          <p:spPr bwMode="auto">
            <a:xfrm rot="16200000" flipV="1">
              <a:off x="1728" y="1488"/>
              <a:ext cx="0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100"/>
            <p:cNvSpPr>
              <a:spLocks noChangeShapeType="1"/>
            </p:cNvSpPr>
            <p:nvPr/>
          </p:nvSpPr>
          <p:spPr bwMode="auto">
            <a:xfrm rot="16200000" flipV="1">
              <a:off x="1152" y="1488"/>
              <a:ext cx="0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 rot="13410304" flipV="1">
              <a:off x="1728" y="1248"/>
              <a:ext cx="1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 rot="13410304" flipV="1">
              <a:off x="1152" y="1776"/>
              <a:ext cx="1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103"/>
            <p:cNvSpPr>
              <a:spLocks noChangeShapeType="1"/>
            </p:cNvSpPr>
            <p:nvPr/>
          </p:nvSpPr>
          <p:spPr bwMode="auto">
            <a:xfrm rot="18810304" flipV="1">
              <a:off x="1151" y="1249"/>
              <a:ext cx="1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104"/>
            <p:cNvSpPr>
              <a:spLocks noChangeShapeType="1"/>
            </p:cNvSpPr>
            <p:nvPr/>
          </p:nvSpPr>
          <p:spPr bwMode="auto">
            <a:xfrm rot="18810304" flipV="1">
              <a:off x="1727" y="1777"/>
              <a:ext cx="1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6" name="Group 105"/>
          <p:cNvGrpSpPr>
            <a:grpSpLocks/>
          </p:cNvGrpSpPr>
          <p:nvPr/>
        </p:nvGrpSpPr>
        <p:grpSpPr bwMode="auto">
          <a:xfrm>
            <a:off x="3340902" y="3982948"/>
            <a:ext cx="1234301" cy="1241313"/>
            <a:chOff x="1056" y="1248"/>
            <a:chExt cx="768" cy="720"/>
          </a:xfrm>
        </p:grpSpPr>
        <p:grpSp>
          <p:nvGrpSpPr>
            <p:cNvPr id="107" name="Group 106"/>
            <p:cNvGrpSpPr>
              <a:grpSpLocks/>
            </p:cNvGrpSpPr>
            <p:nvPr/>
          </p:nvGrpSpPr>
          <p:grpSpPr bwMode="auto">
            <a:xfrm>
              <a:off x="1298" y="1491"/>
              <a:ext cx="288" cy="204"/>
              <a:chOff x="4320" y="1728"/>
              <a:chExt cx="816" cy="576"/>
            </a:xfrm>
          </p:grpSpPr>
          <p:sp>
            <p:nvSpPr>
              <p:cNvPr id="116" name="Oval 107"/>
              <p:cNvSpPr>
                <a:spLocks noChangeArrowheads="1"/>
              </p:cNvSpPr>
              <p:nvPr/>
            </p:nvSpPr>
            <p:spPr bwMode="auto">
              <a:xfrm>
                <a:off x="4320" y="1728"/>
                <a:ext cx="576" cy="288"/>
              </a:xfrm>
              <a:prstGeom prst="ellipse">
                <a:avLst/>
              </a:prstGeom>
              <a:solidFill>
                <a:srgbClr val="BEC7C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Rectangle 108"/>
              <p:cNvSpPr>
                <a:spLocks noChangeArrowheads="1"/>
              </p:cNvSpPr>
              <p:nvPr/>
            </p:nvSpPr>
            <p:spPr bwMode="auto">
              <a:xfrm>
                <a:off x="4320" y="1872"/>
                <a:ext cx="576" cy="336"/>
              </a:xfrm>
              <a:prstGeom prst="rect">
                <a:avLst/>
              </a:prstGeom>
              <a:solidFill>
                <a:srgbClr val="29293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Oval 109"/>
              <p:cNvSpPr>
                <a:spLocks noChangeArrowheads="1"/>
              </p:cNvSpPr>
              <p:nvPr/>
            </p:nvSpPr>
            <p:spPr bwMode="auto">
              <a:xfrm>
                <a:off x="4320" y="2112"/>
                <a:ext cx="192" cy="192"/>
              </a:xfrm>
              <a:prstGeom prst="ellipse">
                <a:avLst/>
              </a:prstGeom>
              <a:solidFill>
                <a:srgbClr val="BEC7C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Oval 110"/>
              <p:cNvSpPr>
                <a:spLocks noChangeArrowheads="1"/>
              </p:cNvSpPr>
              <p:nvPr/>
            </p:nvSpPr>
            <p:spPr bwMode="auto">
              <a:xfrm>
                <a:off x="4704" y="2112"/>
                <a:ext cx="192" cy="192"/>
              </a:xfrm>
              <a:prstGeom prst="ellipse">
                <a:avLst/>
              </a:prstGeom>
              <a:solidFill>
                <a:srgbClr val="BEC7C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Line 111"/>
              <p:cNvSpPr>
                <a:spLocks noChangeShapeType="1"/>
              </p:cNvSpPr>
              <p:nvPr/>
            </p:nvSpPr>
            <p:spPr bwMode="auto">
              <a:xfrm>
                <a:off x="4896" y="196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Line 112"/>
              <p:cNvSpPr>
                <a:spLocks noChangeShapeType="1"/>
              </p:cNvSpPr>
              <p:nvPr/>
            </p:nvSpPr>
            <p:spPr bwMode="auto">
              <a:xfrm>
                <a:off x="5040" y="1872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Line 113"/>
              <p:cNvSpPr>
                <a:spLocks noChangeShapeType="1"/>
              </p:cNvSpPr>
              <p:nvPr/>
            </p:nvSpPr>
            <p:spPr bwMode="auto">
              <a:xfrm>
                <a:off x="5040" y="187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Line 114"/>
              <p:cNvSpPr>
                <a:spLocks noChangeShapeType="1"/>
              </p:cNvSpPr>
              <p:nvPr/>
            </p:nvSpPr>
            <p:spPr bwMode="auto">
              <a:xfrm>
                <a:off x="5040" y="2016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8" name="Line 115"/>
            <p:cNvSpPr>
              <a:spLocks noChangeShapeType="1"/>
            </p:cNvSpPr>
            <p:nvPr/>
          </p:nvSpPr>
          <p:spPr bwMode="auto">
            <a:xfrm flipV="1">
              <a:off x="1440" y="1248"/>
              <a:ext cx="0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116"/>
            <p:cNvSpPr>
              <a:spLocks noChangeShapeType="1"/>
            </p:cNvSpPr>
            <p:nvPr/>
          </p:nvSpPr>
          <p:spPr bwMode="auto">
            <a:xfrm flipV="1">
              <a:off x="1440" y="1776"/>
              <a:ext cx="0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17"/>
            <p:cNvSpPr>
              <a:spLocks noChangeShapeType="1"/>
            </p:cNvSpPr>
            <p:nvPr/>
          </p:nvSpPr>
          <p:spPr bwMode="auto">
            <a:xfrm rot="16200000" flipV="1">
              <a:off x="1728" y="1488"/>
              <a:ext cx="0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118"/>
            <p:cNvSpPr>
              <a:spLocks noChangeShapeType="1"/>
            </p:cNvSpPr>
            <p:nvPr/>
          </p:nvSpPr>
          <p:spPr bwMode="auto">
            <a:xfrm rot="16200000" flipV="1">
              <a:off x="1152" y="1488"/>
              <a:ext cx="0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19"/>
            <p:cNvSpPr>
              <a:spLocks noChangeShapeType="1"/>
            </p:cNvSpPr>
            <p:nvPr/>
          </p:nvSpPr>
          <p:spPr bwMode="auto">
            <a:xfrm rot="13410304" flipV="1">
              <a:off x="1728" y="1248"/>
              <a:ext cx="1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120"/>
            <p:cNvSpPr>
              <a:spLocks noChangeShapeType="1"/>
            </p:cNvSpPr>
            <p:nvPr/>
          </p:nvSpPr>
          <p:spPr bwMode="auto">
            <a:xfrm rot="13410304" flipV="1">
              <a:off x="1152" y="1776"/>
              <a:ext cx="1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121"/>
            <p:cNvSpPr>
              <a:spLocks noChangeShapeType="1"/>
            </p:cNvSpPr>
            <p:nvPr/>
          </p:nvSpPr>
          <p:spPr bwMode="auto">
            <a:xfrm rot="18810304" flipV="1">
              <a:off x="1151" y="1249"/>
              <a:ext cx="1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122"/>
            <p:cNvSpPr>
              <a:spLocks noChangeShapeType="1"/>
            </p:cNvSpPr>
            <p:nvPr/>
          </p:nvSpPr>
          <p:spPr bwMode="auto">
            <a:xfrm rot="18810304" flipV="1">
              <a:off x="1727" y="1777"/>
              <a:ext cx="1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4" name="AutoShape 123" descr="White marble"/>
          <p:cNvSpPr>
            <a:spLocks noChangeArrowheads="1"/>
          </p:cNvSpPr>
          <p:nvPr/>
        </p:nvSpPr>
        <p:spPr bwMode="auto">
          <a:xfrm>
            <a:off x="6790589" y="2753540"/>
            <a:ext cx="153958" cy="248547"/>
          </a:xfrm>
          <a:prstGeom prst="upArrow">
            <a:avLst>
              <a:gd name="adj1" fmla="val 50000"/>
              <a:gd name="adj2" fmla="val 37393"/>
            </a:avLst>
          </a:prstGeom>
          <a:solidFill>
            <a:srgbClr val="BEC7C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AutoShape 124" descr="White marble"/>
          <p:cNvSpPr>
            <a:spLocks noChangeArrowheads="1"/>
          </p:cNvSpPr>
          <p:nvPr/>
        </p:nvSpPr>
        <p:spPr bwMode="auto">
          <a:xfrm flipH="1" flipV="1">
            <a:off x="7059629" y="2766498"/>
            <a:ext cx="155275" cy="248547"/>
          </a:xfrm>
          <a:prstGeom prst="upArrow">
            <a:avLst>
              <a:gd name="adj1" fmla="val 50000"/>
              <a:gd name="adj2" fmla="val 37076"/>
            </a:avLst>
          </a:prstGeom>
          <a:solidFill>
            <a:srgbClr val="BEC7C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AutoShape 125" descr="White marble"/>
          <p:cNvSpPr>
            <a:spLocks noChangeArrowheads="1"/>
          </p:cNvSpPr>
          <p:nvPr/>
        </p:nvSpPr>
        <p:spPr bwMode="auto">
          <a:xfrm rot="5400000">
            <a:off x="7388615" y="2772660"/>
            <a:ext cx="166172" cy="231596"/>
          </a:xfrm>
          <a:prstGeom prst="upArrow">
            <a:avLst>
              <a:gd name="adj1" fmla="val 50000"/>
              <a:gd name="adj2" fmla="val 37607"/>
            </a:avLst>
          </a:prstGeom>
          <a:solidFill>
            <a:srgbClr val="BEC7C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AutoShape 126" descr="White marble"/>
          <p:cNvSpPr>
            <a:spLocks noChangeArrowheads="1"/>
          </p:cNvSpPr>
          <p:nvPr/>
        </p:nvSpPr>
        <p:spPr bwMode="auto">
          <a:xfrm rot="16200000">
            <a:off x="7723767" y="2772660"/>
            <a:ext cx="166172" cy="231596"/>
          </a:xfrm>
          <a:prstGeom prst="upArrow">
            <a:avLst>
              <a:gd name="adj1" fmla="val 50000"/>
              <a:gd name="adj2" fmla="val 37607"/>
            </a:avLst>
          </a:prstGeom>
          <a:solidFill>
            <a:srgbClr val="BEC7C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128" name="Footer Placeholder 1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129" name="Slide Number Placeholder 1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9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solving Dec-POMDPs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Partial </a:t>
            </a:r>
            <a:r>
              <a:rPr lang="en-US" dirty="0" err="1" smtClean="0"/>
              <a:t>observability</a:t>
            </a:r>
            <a:r>
              <a:rPr lang="en-US" dirty="0" smtClean="0"/>
              <a:t> makes the problem difficult to solve</a:t>
            </a:r>
          </a:p>
          <a:p>
            <a:r>
              <a:rPr lang="en-US" dirty="0" smtClean="0"/>
              <a:t>No common state estimate (centralized belief state)</a:t>
            </a:r>
          </a:p>
          <a:p>
            <a:pPr lvl="1"/>
            <a:r>
              <a:rPr lang="en-US" dirty="0" smtClean="0"/>
              <a:t>Each agent depends on the others</a:t>
            </a:r>
          </a:p>
          <a:p>
            <a:pPr lvl="1"/>
            <a:r>
              <a:rPr lang="en-US" dirty="0" smtClean="0"/>
              <a:t>This requires a belief over the possible policies of the other agents</a:t>
            </a:r>
          </a:p>
          <a:p>
            <a:pPr lvl="1"/>
            <a:r>
              <a:rPr lang="en-US" dirty="0" smtClean="0"/>
              <a:t>Can’t transform Dec-POMDPs into a continuous state MDP (how POMDPs are typically solved)</a:t>
            </a:r>
          </a:p>
          <a:p>
            <a:r>
              <a:rPr lang="en-US" dirty="0" smtClean="0"/>
              <a:t>Therefore, Dec-POMDPs cannot be solved by centralized (POMDP) algorithms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7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complexity results</a:t>
            </a:r>
            <a:endParaRPr lang="en-US" dirty="0"/>
          </a:p>
        </p:txBody>
      </p:sp>
      <p:sp>
        <p:nvSpPr>
          <p:cNvPr id="5" name="Rectangle 5" descr="White marble"/>
          <p:cNvSpPr>
            <a:spLocks noChangeArrowheads="1"/>
          </p:cNvSpPr>
          <p:nvPr/>
        </p:nvSpPr>
        <p:spPr bwMode="auto">
          <a:xfrm>
            <a:off x="1487924" y="5503007"/>
            <a:ext cx="6168152" cy="4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1409" tIns="55704" rIns="111409" bIns="55704">
            <a:prstTxWarp prst="textNoShape">
              <a:avLst/>
            </a:prstTxWarp>
            <a:spAutoFit/>
          </a:bodyPr>
          <a:lstStyle/>
          <a:p>
            <a:pPr defTabSz="1114425"/>
            <a:r>
              <a:rPr lang="en-US" sz="2200" dirty="0">
                <a:latin typeface="Arial"/>
                <a:cs typeface="Arial"/>
              </a:rPr>
              <a:t>subclasses and finite horizon complexity results</a:t>
            </a: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326867" y="1671417"/>
          <a:ext cx="8493125" cy="362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" name="Artwork" r:id="rId3" imgW="8078328" imgH="3448531" progId="">
                  <p:embed/>
                </p:oleObj>
              </mc:Choice>
              <mc:Fallback>
                <p:oleObj name="Artwork" r:id="rId3" imgW="8078328" imgH="344853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67" y="1671417"/>
                        <a:ext cx="8493125" cy="3624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363880" y="3666904"/>
            <a:ext cx="382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1409" tIns="55704" rIns="111409" bIns="55704">
            <a:prstTxWarp prst="textNoShape">
              <a:avLst/>
            </a:prstTxWarp>
            <a:spAutoFit/>
          </a:bodyPr>
          <a:lstStyle/>
          <a:p>
            <a:pPr defTabSz="1114425" eaLnBrk="0" hangingPunct="0"/>
            <a:r>
              <a:rPr lang="en-US" sz="1900" dirty="0">
                <a:solidFill>
                  <a:srgbClr val="CC0000"/>
                </a:solidFill>
                <a:latin typeface="Arial" charset="0"/>
              </a:rPr>
              <a:t>P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994519" y="3651029"/>
            <a:ext cx="1201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1409" tIns="55704" rIns="111409" bIns="55704">
            <a:prstTxWarp prst="textNoShape">
              <a:avLst/>
            </a:prstTxWarp>
            <a:spAutoFit/>
          </a:bodyPr>
          <a:lstStyle/>
          <a:p>
            <a:pPr defTabSz="1114425" eaLnBrk="0" hangingPunct="0"/>
            <a:r>
              <a:rPr lang="en-US" sz="1900" dirty="0">
                <a:solidFill>
                  <a:srgbClr val="CC0000"/>
                </a:solidFill>
                <a:latin typeface="Arial" charset="0"/>
              </a:rPr>
              <a:t>PSPACE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072030" y="3658967"/>
            <a:ext cx="879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1409" tIns="55704" rIns="111409" bIns="55704">
            <a:prstTxWarp prst="textNoShape">
              <a:avLst/>
            </a:prstTxWarp>
            <a:spAutoFit/>
          </a:bodyPr>
          <a:lstStyle/>
          <a:p>
            <a:pPr defTabSz="1114425" eaLnBrk="0" hangingPunct="0"/>
            <a:r>
              <a:rPr lang="en-US" sz="1900" dirty="0">
                <a:solidFill>
                  <a:srgbClr val="CC0000"/>
                </a:solidFill>
                <a:latin typeface="Arial" charset="0"/>
              </a:rPr>
              <a:t>NEXP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072039" y="2134709"/>
            <a:ext cx="879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1409" tIns="55704" rIns="111409" bIns="55704">
            <a:prstTxWarp prst="textNoShape">
              <a:avLst/>
            </a:prstTxWarp>
            <a:spAutoFit/>
          </a:bodyPr>
          <a:lstStyle/>
          <a:p>
            <a:pPr defTabSz="1114425" eaLnBrk="0" hangingPunct="0"/>
            <a:r>
              <a:rPr lang="en-US" sz="1900" dirty="0">
                <a:solidFill>
                  <a:srgbClr val="CC0000"/>
                </a:solidFill>
                <a:latin typeface="Arial" charset="0"/>
              </a:rPr>
              <a:t>NEXP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7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1850"/>
            <a:ext cx="8229600" cy="2823085"/>
          </a:xfrm>
        </p:spPr>
        <p:txBody>
          <a:bodyPr>
            <a:normAutofit/>
          </a:bodyPr>
          <a:lstStyle/>
          <a:p>
            <a:r>
              <a:rPr lang="en-US" dirty="0" smtClean="0"/>
              <a:t>Agents </a:t>
            </a:r>
            <a:r>
              <a:rPr lang="en-US" dirty="0"/>
              <a:t>situated in a world, receiving information and choosing </a:t>
            </a:r>
            <a:r>
              <a:rPr lang="en-US" dirty="0" smtClean="0"/>
              <a:t>actions </a:t>
            </a:r>
          </a:p>
          <a:p>
            <a:pPr lvl="1"/>
            <a:r>
              <a:rPr lang="en-US" dirty="0" smtClean="0"/>
              <a:t>Uncertainty about outcomes and sensors</a:t>
            </a:r>
          </a:p>
          <a:p>
            <a:pPr lvl="1"/>
            <a:r>
              <a:rPr lang="en-US" dirty="0" smtClean="0"/>
              <a:t>Sequential domains</a:t>
            </a:r>
          </a:p>
          <a:p>
            <a:pPr lvl="1"/>
            <a:r>
              <a:rPr lang="en-US" dirty="0" smtClean="0"/>
              <a:t>Cooperative multi-agent</a:t>
            </a:r>
          </a:p>
          <a:p>
            <a:pPr lvl="1"/>
            <a:r>
              <a:rPr lang="en-US" dirty="0" smtClean="0"/>
              <a:t>Decision-theoretic approach</a:t>
            </a:r>
          </a:p>
          <a:p>
            <a:r>
              <a:rPr lang="en-US" dirty="0" smtClean="0"/>
              <a:t>Developing approaches to scale to real-world domains</a:t>
            </a:r>
          </a:p>
        </p:txBody>
      </p:sp>
      <p:pic>
        <p:nvPicPr>
          <p:cNvPr id="6" name="Picture 1" descr="DSC006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430" y="4202214"/>
            <a:ext cx="3181621" cy="179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fma_three_quad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76" y="4202212"/>
            <a:ext cx="3340706" cy="179286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64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with other models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5" y="5202515"/>
            <a:ext cx="914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Ovals represent complexity, while colors represent number of agents and cooperative or competitive models</a:t>
            </a:r>
            <a:endParaRPr lang="en-US" dirty="0"/>
          </a:p>
        </p:txBody>
      </p:sp>
      <p:pic>
        <p:nvPicPr>
          <p:cNvPr id="6" name="Content Placeholder 3" descr="BigComplexity.pdf"/>
          <p:cNvPicPr>
            <a:picLocks/>
          </p:cNvPicPr>
          <p:nvPr/>
        </p:nvPicPr>
        <p:blipFill rotWithShape="1">
          <a:blip r:embed="rId2">
            <a:alphaModFix/>
          </a:blip>
          <a:srcRect l="3551" r="3551"/>
          <a:stretch/>
        </p:blipFill>
        <p:spPr bwMode="auto">
          <a:xfrm rot="16200000" flipH="1" flipV="1">
            <a:off x="1288189" y="-1273606"/>
            <a:ext cx="6555066" cy="91314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84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parti</a:t>
            </a:r>
            <a:r>
              <a:rPr lang="en-US" i="1" dirty="0"/>
              <a:t>ally observable stochastic </a:t>
            </a:r>
            <a:r>
              <a:rPr lang="en-US" i="1" dirty="0" smtClean="0"/>
              <a:t>game </a:t>
            </a:r>
            <a:r>
              <a:rPr lang="en-US" dirty="0" smtClean="0"/>
              <a:t>(</a:t>
            </a:r>
            <a:r>
              <a:rPr lang="en-US" dirty="0"/>
              <a:t>POSG) is a </a:t>
            </a:r>
            <a:r>
              <a:rPr lang="en-US" dirty="0" smtClean="0"/>
              <a:t>tuple </a:t>
            </a:r>
            <a:r>
              <a:rPr lang="en-US" dirty="0"/>
              <a:t>M = &lt;</a:t>
            </a:r>
            <a:r>
              <a:rPr lang="en-US" i="1" dirty="0">
                <a:sym typeface="Symbol" charset="2"/>
              </a:rPr>
              <a:t>I</a:t>
            </a:r>
            <a:r>
              <a:rPr lang="en-US" dirty="0">
                <a:sym typeface="Symbol" charset="2"/>
              </a:rPr>
              <a:t>, </a:t>
            </a:r>
            <a:r>
              <a:rPr lang="en-US" i="1" dirty="0"/>
              <a:t>S</a:t>
            </a:r>
            <a:r>
              <a:rPr lang="en-US" dirty="0"/>
              <a:t>, {</a:t>
            </a:r>
            <a:r>
              <a:rPr lang="en-US" i="1" dirty="0"/>
              <a:t>A</a:t>
            </a:r>
            <a:r>
              <a:rPr lang="en-US" i="1" baseline="-25000" dirty="0"/>
              <a:t>i</a:t>
            </a:r>
            <a:r>
              <a:rPr lang="en-US" dirty="0"/>
              <a:t>}, 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 smtClean="0"/>
              <a:t>{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}</a:t>
            </a:r>
            <a:r>
              <a:rPr lang="en-US" dirty="0" smtClean="0"/>
              <a:t>, </a:t>
            </a:r>
            <a:r>
              <a:rPr lang="en-US" dirty="0"/>
              <a:t>{</a:t>
            </a:r>
            <a:r>
              <a:rPr lang="en-US" i="1" dirty="0" err="1"/>
              <a:t>Ω</a:t>
            </a:r>
            <a:r>
              <a:rPr lang="en-US" i="1" baseline="-25000" dirty="0" err="1">
                <a:sym typeface="Symbol" charset="2"/>
              </a:rPr>
              <a:t>i</a:t>
            </a:r>
            <a:r>
              <a:rPr lang="en-US" dirty="0">
                <a:sym typeface="Symbol" charset="2"/>
              </a:rPr>
              <a:t>}</a:t>
            </a:r>
            <a:r>
              <a:rPr lang="en-US" dirty="0"/>
              <a:t>, </a:t>
            </a:r>
            <a:r>
              <a:rPr lang="en-US" i="1" dirty="0"/>
              <a:t>O</a:t>
            </a:r>
            <a:r>
              <a:rPr lang="en-US" dirty="0" smtClean="0"/>
              <a:t>&gt;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smtClean="0"/>
              <a:t>where</a:t>
            </a:r>
            <a:endParaRPr lang="en-US" dirty="0"/>
          </a:p>
          <a:p>
            <a:pPr lvl="1"/>
            <a:r>
              <a:rPr lang="en-US" dirty="0" smtClean="0"/>
              <a:t>All </a:t>
            </a:r>
            <a:r>
              <a:rPr lang="en-US" dirty="0"/>
              <a:t>the components except the reward function are the same as in a DEC-POMDP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agent has an individual reward function</a:t>
            </a:r>
            <a:r>
              <a:rPr lang="en-US" dirty="0" smtClean="0"/>
              <a:t>:</a:t>
            </a:r>
          </a:p>
          <a:p>
            <a:pPr lvl="2"/>
            <a:r>
              <a:rPr lang="en-US" i="1" dirty="0" err="1" smtClean="0"/>
              <a:t>R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(</a:t>
            </a:r>
            <a:r>
              <a:rPr lang="en-US" i="1" dirty="0" err="1" smtClean="0"/>
              <a:t>s,a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) </a:t>
            </a:r>
            <a:r>
              <a:rPr lang="en-US" dirty="0" smtClean="0"/>
              <a:t>denotes </a:t>
            </a:r>
            <a:r>
              <a:rPr lang="en-US" dirty="0"/>
              <a:t>the reward obtained after action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i</a:t>
            </a:r>
            <a:r>
              <a:rPr lang="en-US" dirty="0" smtClean="0"/>
              <a:t> was </a:t>
            </a:r>
            <a:r>
              <a:rPr lang="en-US" dirty="0"/>
              <a:t>taken by agent </a:t>
            </a:r>
            <a:r>
              <a:rPr lang="en-US" i="1" dirty="0" err="1" smtClean="0"/>
              <a:t>i</a:t>
            </a:r>
            <a:r>
              <a:rPr lang="en-US" dirty="0" smtClean="0"/>
              <a:t> and </a:t>
            </a:r>
            <a:r>
              <a:rPr lang="en-US" dirty="0"/>
              <a:t>a state transition to </a:t>
            </a:r>
            <a:r>
              <a:rPr lang="en-US" i="1" dirty="0" smtClean="0"/>
              <a:t>s’ </a:t>
            </a:r>
            <a:r>
              <a:rPr lang="en-US" dirty="0" smtClean="0"/>
              <a:t>occurred</a:t>
            </a:r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is the self-interested version of the DEC-POMDP model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375297"/>
              </p:ext>
            </p:extLst>
          </p:nvPr>
        </p:nvGraphicFramePr>
        <p:xfrm>
          <a:off x="6154738" y="3095625"/>
          <a:ext cx="164941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Equation" r:id="rId3" imgW="939800" imgH="228600" progId="Equation.3">
                  <p:embed/>
                </p:oleObj>
              </mc:Choice>
              <mc:Fallback>
                <p:oleObj name="Equation" r:id="rId3" imgW="939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54738" y="3095625"/>
                        <a:ext cx="1649412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3724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I-POMDPs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Interactive </a:t>
            </a:r>
            <a:r>
              <a:rPr lang="en-US" dirty="0"/>
              <a:t>POMDPs (I-POMDPs) extend state space </a:t>
            </a:r>
            <a:r>
              <a:rPr lang="en-US" dirty="0" smtClean="0"/>
              <a:t>with behavioral </a:t>
            </a:r>
            <a:r>
              <a:rPr lang="en-US" dirty="0"/>
              <a:t>models of other agents </a:t>
            </a:r>
            <a:r>
              <a:rPr lang="en-US" sz="1700" dirty="0"/>
              <a:t>(</a:t>
            </a:r>
            <a:r>
              <a:rPr lang="en-US" sz="1700" dirty="0" err="1" smtClean="0"/>
              <a:t>Gmytrasiewicz</a:t>
            </a:r>
            <a:r>
              <a:rPr lang="en-US" sz="1700" dirty="0" smtClean="0"/>
              <a:t> and </a:t>
            </a:r>
            <a:r>
              <a:rPr lang="en-US" sz="1700" dirty="0" err="1" smtClean="0"/>
              <a:t>Doshi</a:t>
            </a:r>
            <a:r>
              <a:rPr lang="en-US" sz="1700" dirty="0" smtClean="0"/>
              <a:t> 05)</a:t>
            </a:r>
            <a:endParaRPr lang="en-US" sz="1700" dirty="0"/>
          </a:p>
          <a:p>
            <a:r>
              <a:rPr lang="en-US" dirty="0" smtClean="0"/>
              <a:t>Agents </a:t>
            </a:r>
            <a:r>
              <a:rPr lang="en-US" dirty="0"/>
              <a:t>maintain beliefs over physical and models of </a:t>
            </a:r>
            <a:r>
              <a:rPr lang="en-US" dirty="0" smtClean="0"/>
              <a:t>others</a:t>
            </a:r>
            <a:endParaRPr lang="en-US" dirty="0"/>
          </a:p>
          <a:p>
            <a:r>
              <a:rPr lang="en-US" dirty="0" smtClean="0"/>
              <a:t>Recursive modeling</a:t>
            </a:r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assuming a finite nesting, beliefs and </a:t>
            </a:r>
            <a:r>
              <a:rPr lang="en-US" dirty="0" smtClean="0"/>
              <a:t>value functions can </a:t>
            </a:r>
            <a:r>
              <a:rPr lang="en-US" dirty="0"/>
              <a:t>be computed (approximately).</a:t>
            </a:r>
          </a:p>
          <a:p>
            <a:r>
              <a:rPr lang="en-US" dirty="0" smtClean="0"/>
              <a:t>Finitely </a:t>
            </a:r>
            <a:r>
              <a:rPr lang="en-US" dirty="0"/>
              <a:t>nested I-POMDPs can be solved as a set of </a:t>
            </a:r>
            <a:r>
              <a:rPr lang="en-US" dirty="0" smtClean="0"/>
              <a:t>POMDPs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80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Dec-MDPs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Joint </a:t>
            </a:r>
            <a:r>
              <a:rPr lang="en-US" i="1" dirty="0"/>
              <a:t>full </a:t>
            </a:r>
            <a:r>
              <a:rPr lang="en-US" i="1" dirty="0" err="1"/>
              <a:t>observability</a:t>
            </a:r>
            <a:r>
              <a:rPr lang="en-US" i="1" dirty="0"/>
              <a:t> </a:t>
            </a:r>
            <a:r>
              <a:rPr lang="en-US" i="1" dirty="0" smtClean="0"/>
              <a:t>= collective </a:t>
            </a:r>
            <a:r>
              <a:rPr lang="en-US" i="1" dirty="0" err="1" smtClean="0"/>
              <a:t>observability</a:t>
            </a:r>
            <a:endParaRPr lang="en-US" i="1" dirty="0"/>
          </a:p>
          <a:p>
            <a:r>
              <a:rPr lang="en-US" dirty="0"/>
              <a:t>A </a:t>
            </a:r>
            <a:r>
              <a:rPr lang="en-US" dirty="0" smtClean="0"/>
              <a:t>Dec-</a:t>
            </a:r>
            <a:r>
              <a:rPr lang="en-US" dirty="0"/>
              <a:t>POMDP is </a:t>
            </a:r>
            <a:r>
              <a:rPr lang="en-US" i="1" dirty="0"/>
              <a:t>jointly fully observable </a:t>
            </a:r>
            <a:r>
              <a:rPr lang="en-US" dirty="0"/>
              <a:t>if the </a:t>
            </a:r>
            <a:r>
              <a:rPr lang="en-US" i="1" dirty="0" smtClean="0"/>
              <a:t>n</a:t>
            </a:r>
            <a:r>
              <a:rPr lang="en-US" dirty="0" smtClean="0"/>
              <a:t>-</a:t>
            </a:r>
            <a:r>
              <a:rPr lang="en-US" dirty="0"/>
              <a:t>tuple of observations made by all the agents uniquely determine the current global state. </a:t>
            </a:r>
          </a:p>
          <a:p>
            <a:pPr lvl="1"/>
            <a:r>
              <a:rPr lang="en-US" dirty="0"/>
              <a:t>That is, if </a:t>
            </a:r>
            <a:r>
              <a:rPr lang="en-US" dirty="0" smtClean="0"/>
              <a:t>                      then </a:t>
            </a:r>
          </a:p>
          <a:p>
            <a:r>
              <a:rPr lang="en-US" dirty="0" smtClean="0"/>
              <a:t>A </a:t>
            </a:r>
            <a:r>
              <a:rPr lang="en-US" i="1" dirty="0"/>
              <a:t>decentralized Markov decision process </a:t>
            </a:r>
            <a:r>
              <a:rPr lang="en-US" i="1" dirty="0" smtClean="0"/>
              <a:t>(Dec-MDP) </a:t>
            </a:r>
            <a:r>
              <a:rPr lang="en-US" dirty="0"/>
              <a:t>is a </a:t>
            </a:r>
            <a:r>
              <a:rPr lang="en-US" dirty="0" smtClean="0"/>
              <a:t>Dec-POMDP with </a:t>
            </a:r>
            <a:r>
              <a:rPr lang="en-US" dirty="0"/>
              <a:t>joint full </a:t>
            </a:r>
            <a:r>
              <a:rPr lang="en-US" dirty="0" err="1"/>
              <a:t>observability</a:t>
            </a:r>
            <a:r>
              <a:rPr lang="en-US" dirty="0"/>
              <a:t>.</a:t>
            </a:r>
          </a:p>
          <a:p>
            <a:r>
              <a:rPr lang="en-US" dirty="0" smtClean="0"/>
              <a:t>A </a:t>
            </a:r>
            <a:r>
              <a:rPr lang="en-US" dirty="0"/>
              <a:t>stronger result</a:t>
            </a:r>
            <a:r>
              <a:rPr lang="en-US" dirty="0" smtClean="0"/>
              <a:t>: </a:t>
            </a:r>
            <a:r>
              <a:rPr lang="en-US" dirty="0"/>
              <a:t>The problem is NEXP-hard even when the state is jointly observed! </a:t>
            </a:r>
          </a:p>
          <a:p>
            <a:pPr lvl="1"/>
            <a:r>
              <a:rPr lang="en-US" dirty="0"/>
              <a:t>That is, two-agent finite-horizon DEC-MDPs are NEXP-hard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865959"/>
              </p:ext>
            </p:extLst>
          </p:nvPr>
        </p:nvGraphicFramePr>
        <p:xfrm>
          <a:off x="2112403" y="3253914"/>
          <a:ext cx="148272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2" name="Equation" r:id="rId3" imgW="889000" imgH="203200" progId="Equation.3">
                  <p:embed/>
                </p:oleObj>
              </mc:Choice>
              <mc:Fallback>
                <p:oleObj name="Equation" r:id="rId3" imgW="889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403" y="3253914"/>
                        <a:ext cx="1482725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508815"/>
              </p:ext>
            </p:extLst>
          </p:nvPr>
        </p:nvGraphicFramePr>
        <p:xfrm>
          <a:off x="4233862" y="3253914"/>
          <a:ext cx="118586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3" name="Equation" r:id="rId5" imgW="711200" imgH="203200" progId="Equation.3">
                  <p:embed/>
                </p:oleObj>
              </mc:Choice>
              <mc:Fallback>
                <p:oleObj name="Equation" r:id="rId5" imgW="711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2" y="3253914"/>
                        <a:ext cx="1185862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4866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Dec-POMDPs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factored n-</a:t>
            </a:r>
            <a:r>
              <a:rPr lang="en-US" i="1" dirty="0"/>
              <a:t>agent </a:t>
            </a:r>
            <a:r>
              <a:rPr lang="en-US" i="1" dirty="0" smtClean="0"/>
              <a:t>Dec-MDP </a:t>
            </a:r>
            <a:r>
              <a:rPr lang="en-US" dirty="0"/>
              <a:t>is a </a:t>
            </a:r>
            <a:r>
              <a:rPr lang="en-US" dirty="0" smtClean="0"/>
              <a:t>Dec-</a:t>
            </a:r>
            <a:r>
              <a:rPr lang="en-US" dirty="0"/>
              <a:t>MDP for which the world state can </a:t>
            </a:r>
            <a:r>
              <a:rPr lang="en-US" dirty="0" smtClean="0"/>
              <a:t>be factored </a:t>
            </a:r>
            <a:r>
              <a:rPr lang="en-US" dirty="0"/>
              <a:t>into </a:t>
            </a:r>
            <a:r>
              <a:rPr lang="en-US" i="1" dirty="0" smtClean="0"/>
              <a:t>n+1 </a:t>
            </a:r>
            <a:r>
              <a:rPr lang="en-US" dirty="0" smtClean="0"/>
              <a:t>components</a:t>
            </a:r>
            <a:r>
              <a:rPr lang="en-US" dirty="0"/>
              <a:t>, </a:t>
            </a:r>
            <a:r>
              <a:rPr lang="en-US" i="1" dirty="0" smtClean="0"/>
              <a:t>S</a:t>
            </a:r>
            <a:r>
              <a:rPr lang="en-US" i="1" dirty="0"/>
              <a:t>= </a:t>
            </a:r>
            <a:r>
              <a:rPr lang="en-US" i="1" dirty="0" smtClean="0"/>
              <a:t>S</a:t>
            </a:r>
            <a:r>
              <a:rPr lang="en-US" i="1" baseline="-25000" dirty="0" smtClean="0"/>
              <a:t>0</a:t>
            </a:r>
            <a:r>
              <a:rPr lang="en-US" i="1" dirty="0" smtClean="0"/>
              <a:t> ×S</a:t>
            </a:r>
            <a:r>
              <a:rPr lang="en-US" i="1" baseline="-25000" dirty="0" smtClean="0"/>
              <a:t>1</a:t>
            </a:r>
            <a:r>
              <a:rPr lang="en-US" i="1" dirty="0" smtClean="0"/>
              <a:t> ×…×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n</a:t>
            </a:r>
            <a:endParaRPr lang="en-US" i="1" dirty="0"/>
          </a:p>
          <a:p>
            <a:r>
              <a:rPr lang="en-US" dirty="0" smtClean="0"/>
              <a:t>A </a:t>
            </a:r>
            <a:r>
              <a:rPr lang="en-US" dirty="0"/>
              <a:t>factored, </a:t>
            </a:r>
            <a:r>
              <a:rPr lang="en-US" i="1" dirty="0" smtClean="0"/>
              <a:t>n</a:t>
            </a:r>
            <a:r>
              <a:rPr lang="en-US" dirty="0" smtClean="0"/>
              <a:t>-</a:t>
            </a:r>
            <a:r>
              <a:rPr lang="en-US" dirty="0"/>
              <a:t>agent </a:t>
            </a:r>
            <a:r>
              <a:rPr lang="en-US" dirty="0" smtClean="0"/>
              <a:t>Dec-</a:t>
            </a:r>
            <a:r>
              <a:rPr lang="en-US" dirty="0"/>
              <a:t>MDP is said to be </a:t>
            </a:r>
            <a:r>
              <a:rPr lang="en-US" i="1" dirty="0" smtClean="0"/>
              <a:t>locally </a:t>
            </a:r>
            <a:r>
              <a:rPr lang="en-US" i="1" dirty="0"/>
              <a:t>fully </a:t>
            </a:r>
            <a:r>
              <a:rPr lang="en-US" i="1" dirty="0" smtClean="0"/>
              <a:t>observable </a:t>
            </a:r>
            <a:r>
              <a:rPr lang="en-US" dirty="0"/>
              <a:t>if each agent observes its own state </a:t>
            </a:r>
            <a:r>
              <a:rPr lang="en-US" dirty="0" smtClean="0"/>
              <a:t>component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Local </a:t>
            </a:r>
            <a:r>
              <a:rPr lang="en-US" dirty="0"/>
              <a:t>state/observation/</a:t>
            </a:r>
            <a:r>
              <a:rPr lang="en-US" dirty="0" smtClean="0"/>
              <a:t>action                is </a:t>
            </a:r>
            <a:r>
              <a:rPr lang="en-US" dirty="0"/>
              <a:t>referred to as the local </a:t>
            </a:r>
            <a:r>
              <a:rPr lang="en-US" dirty="0" smtClean="0"/>
              <a:t>state,            as </a:t>
            </a:r>
            <a:r>
              <a:rPr lang="en-US" dirty="0"/>
              <a:t>the local action, and </a:t>
            </a:r>
            <a:r>
              <a:rPr lang="en-US" dirty="0" smtClean="0"/>
              <a:t>          as </a:t>
            </a:r>
            <a:r>
              <a:rPr lang="en-US" dirty="0"/>
              <a:t>the local </a:t>
            </a:r>
            <a:r>
              <a:rPr lang="en-US" dirty="0" smtClean="0"/>
              <a:t>observation for </a:t>
            </a:r>
            <a:r>
              <a:rPr lang="en-US" dirty="0"/>
              <a:t>agent </a:t>
            </a:r>
            <a:r>
              <a:rPr lang="en-US" i="1" dirty="0" smtClean="0"/>
              <a:t>I</a:t>
            </a:r>
            <a:endParaRPr lang="en-US" dirty="0"/>
          </a:p>
          <a:p>
            <a:r>
              <a:rPr lang="en-US" i="1" dirty="0" smtClean="0"/>
              <a:t>Full </a:t>
            </a:r>
            <a:r>
              <a:rPr lang="en-US" i="1" dirty="0" err="1"/>
              <a:t>observability</a:t>
            </a:r>
            <a:r>
              <a:rPr lang="en-US" i="1" dirty="0"/>
              <a:t> </a:t>
            </a:r>
            <a:r>
              <a:rPr lang="en-US" i="1" dirty="0" smtClean="0"/>
              <a:t>= individual </a:t>
            </a:r>
            <a:r>
              <a:rPr lang="en-US" i="1" dirty="0" err="1" smtClean="0"/>
              <a:t>observability</a:t>
            </a:r>
            <a:endParaRPr lang="en-US" i="1" dirty="0"/>
          </a:p>
          <a:p>
            <a:r>
              <a:rPr lang="en-US" dirty="0"/>
              <a:t>A </a:t>
            </a:r>
            <a:r>
              <a:rPr lang="en-US" dirty="0" smtClean="0"/>
              <a:t>Dec-</a:t>
            </a:r>
            <a:r>
              <a:rPr lang="en-US" dirty="0"/>
              <a:t>POMDP is fully observable if there exists </a:t>
            </a:r>
            <a:r>
              <a:rPr lang="en-US" dirty="0" smtClean="0"/>
              <a:t>a mapping </a:t>
            </a:r>
            <a:r>
              <a:rPr lang="en-US" dirty="0"/>
              <a:t>for each agent </a:t>
            </a:r>
            <a:r>
              <a:rPr lang="en-US" i="1" dirty="0" err="1"/>
              <a:t>i</a:t>
            </a:r>
            <a:r>
              <a:rPr lang="en-US" dirty="0" smtClean="0"/>
              <a:t>,                such that whenever               is </a:t>
            </a:r>
            <a:r>
              <a:rPr lang="en-US" dirty="0"/>
              <a:t>non-zero </a:t>
            </a:r>
            <a:r>
              <a:rPr lang="en-US" dirty="0" smtClean="0"/>
              <a:t>then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095061"/>
              </p:ext>
            </p:extLst>
          </p:nvPr>
        </p:nvGraphicFramePr>
        <p:xfrm>
          <a:off x="3506998" y="3124325"/>
          <a:ext cx="2130005" cy="37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6" name="Equation" r:id="rId3" imgW="1206500" imgH="215900" progId="Equation.3">
                  <p:embed/>
                </p:oleObj>
              </mc:Choice>
              <mc:Fallback>
                <p:oleObj name="Equation" r:id="rId3" imgW="1206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998" y="3124325"/>
                        <a:ext cx="2130005" cy="3799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342776"/>
              </p:ext>
            </p:extLst>
          </p:nvPr>
        </p:nvGraphicFramePr>
        <p:xfrm>
          <a:off x="4490711" y="3549276"/>
          <a:ext cx="11430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7" name="Equation" r:id="rId5" imgW="685800" imgH="215900" progId="Equation.3">
                  <p:embed/>
                </p:oleObj>
              </mc:Choice>
              <mc:Fallback>
                <p:oleObj name="Equation" r:id="rId5" imgW="685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0711" y="3549276"/>
                        <a:ext cx="114300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878"/>
              </p:ext>
            </p:extLst>
          </p:nvPr>
        </p:nvGraphicFramePr>
        <p:xfrm>
          <a:off x="2181412" y="3886386"/>
          <a:ext cx="7620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8" name="Equation" r:id="rId7" imgW="457200" imgH="215900" progId="Equation.3">
                  <p:embed/>
                </p:oleObj>
              </mc:Choice>
              <mc:Fallback>
                <p:oleObj name="Equation" r:id="rId7" imgW="4572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412" y="3886386"/>
                        <a:ext cx="76200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399882"/>
              </p:ext>
            </p:extLst>
          </p:nvPr>
        </p:nvGraphicFramePr>
        <p:xfrm>
          <a:off x="5901765" y="3886386"/>
          <a:ext cx="7620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9" name="Equation" r:id="rId9" imgW="457200" imgH="215900" progId="Equation.3">
                  <p:embed/>
                </p:oleObj>
              </mc:Choice>
              <mc:Fallback>
                <p:oleObj name="Equation" r:id="rId9" imgW="4572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1765" y="3886386"/>
                        <a:ext cx="76200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087334"/>
              </p:ext>
            </p:extLst>
          </p:nvPr>
        </p:nvGraphicFramePr>
        <p:xfrm>
          <a:off x="2313175" y="5375555"/>
          <a:ext cx="11430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0" name="Equation" r:id="rId11" imgW="685800" imgH="215900" progId="Equation.3">
                  <p:embed/>
                </p:oleObj>
              </mc:Choice>
              <mc:Fallback>
                <p:oleObj name="Equation" r:id="rId11" imgW="685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3175" y="5375555"/>
                        <a:ext cx="114300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920160"/>
              </p:ext>
            </p:extLst>
          </p:nvPr>
        </p:nvGraphicFramePr>
        <p:xfrm>
          <a:off x="6020546" y="5360614"/>
          <a:ext cx="110172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1" name="Equation" r:id="rId13" imgW="660400" imgH="203200" progId="Equation.3">
                  <p:embed/>
                </p:oleObj>
              </mc:Choice>
              <mc:Fallback>
                <p:oleObj name="Equation" r:id="rId13" imgW="660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0546" y="5360614"/>
                        <a:ext cx="1101725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67347"/>
              </p:ext>
            </p:extLst>
          </p:nvPr>
        </p:nvGraphicFramePr>
        <p:xfrm>
          <a:off x="1297175" y="5698751"/>
          <a:ext cx="10160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2" name="Equation" r:id="rId15" imgW="609600" imgH="215900" progId="Equation.3">
                  <p:embed/>
                </p:oleObj>
              </mc:Choice>
              <mc:Fallback>
                <p:oleObj name="Equation" r:id="rId15" imgW="609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7175" y="5698751"/>
                        <a:ext cx="101600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1763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Dec-POMDPs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i="1" dirty="0"/>
              <a:t>multi-agent Markov decision </a:t>
            </a:r>
            <a:r>
              <a:rPr lang="en-US" i="1" dirty="0" smtClean="0"/>
              <a:t>process (MMDP) </a:t>
            </a:r>
            <a:r>
              <a:rPr lang="en-US" dirty="0"/>
              <a:t>is a </a:t>
            </a:r>
            <a:r>
              <a:rPr lang="en-US" dirty="0" smtClean="0"/>
              <a:t>Dec-</a:t>
            </a:r>
            <a:r>
              <a:rPr lang="en-US" dirty="0"/>
              <a:t>POMDP with </a:t>
            </a:r>
            <a:r>
              <a:rPr lang="en-US" dirty="0" smtClean="0"/>
              <a:t>full </a:t>
            </a:r>
            <a:r>
              <a:rPr lang="en-US" dirty="0" err="1"/>
              <a:t>o</a:t>
            </a:r>
            <a:r>
              <a:rPr lang="en-US" dirty="0" err="1" smtClean="0"/>
              <a:t>bservability</a:t>
            </a:r>
            <a:r>
              <a:rPr lang="en-US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Boutilier</a:t>
            </a:r>
            <a:r>
              <a:rPr lang="en-US" sz="1600" dirty="0" smtClean="0"/>
              <a:t>, 96)</a:t>
            </a:r>
            <a:endParaRPr lang="en-US" sz="1600" dirty="0"/>
          </a:p>
          <a:p>
            <a:r>
              <a:rPr lang="en-US" dirty="0" smtClean="0"/>
              <a:t>A </a:t>
            </a:r>
            <a:r>
              <a:rPr lang="en-US" dirty="0"/>
              <a:t>factored, </a:t>
            </a:r>
            <a:r>
              <a:rPr lang="en-US" i="1" dirty="0" smtClean="0"/>
              <a:t>n</a:t>
            </a:r>
            <a:r>
              <a:rPr lang="en-US" dirty="0" smtClean="0"/>
              <a:t>-</a:t>
            </a:r>
            <a:r>
              <a:rPr lang="en-US" dirty="0"/>
              <a:t>agent </a:t>
            </a:r>
            <a:r>
              <a:rPr lang="en-US" dirty="0" smtClean="0"/>
              <a:t>Dec-</a:t>
            </a:r>
            <a:r>
              <a:rPr lang="en-US" dirty="0"/>
              <a:t>MDP is said to be </a:t>
            </a:r>
            <a:r>
              <a:rPr lang="en-US" i="1" dirty="0" smtClean="0"/>
              <a:t>transition independent </a:t>
            </a:r>
            <a:r>
              <a:rPr lang="en-US" dirty="0" smtClean="0"/>
              <a:t>if there </a:t>
            </a:r>
            <a:r>
              <a:rPr lang="en-US" dirty="0"/>
              <a:t>exists </a:t>
            </a:r>
            <a:r>
              <a:rPr lang="en-US" i="1" dirty="0" smtClean="0"/>
              <a:t>P</a:t>
            </a:r>
            <a:r>
              <a:rPr lang="en-US" i="1" baseline="-25000" dirty="0" smtClean="0"/>
              <a:t>0</a:t>
            </a:r>
            <a:r>
              <a:rPr lang="en-US" dirty="0" smtClean="0"/>
              <a:t> through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r>
              <a:rPr lang="en-US" dirty="0" smtClean="0"/>
              <a:t> such </a:t>
            </a:r>
            <a:r>
              <a:rPr lang="en-US" dirty="0"/>
              <a:t>that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factored, </a:t>
            </a:r>
            <a:r>
              <a:rPr lang="en-US" i="1" dirty="0" smtClean="0"/>
              <a:t>n</a:t>
            </a:r>
            <a:r>
              <a:rPr lang="en-US" dirty="0" smtClean="0"/>
              <a:t>-</a:t>
            </a:r>
            <a:r>
              <a:rPr lang="en-US" dirty="0"/>
              <a:t>agent </a:t>
            </a:r>
            <a:r>
              <a:rPr lang="en-US" dirty="0" smtClean="0"/>
              <a:t>Dec-</a:t>
            </a:r>
            <a:r>
              <a:rPr lang="en-US" dirty="0"/>
              <a:t>MDP is said to be </a:t>
            </a:r>
            <a:r>
              <a:rPr lang="en-US" i="1" dirty="0" smtClean="0"/>
              <a:t>observation independent </a:t>
            </a:r>
            <a:r>
              <a:rPr lang="en-US" dirty="0" smtClean="0"/>
              <a:t>if there </a:t>
            </a:r>
            <a:r>
              <a:rPr lang="en-US" dirty="0"/>
              <a:t>exists </a:t>
            </a:r>
            <a:r>
              <a:rPr lang="en-US" i="1" dirty="0" smtClean="0"/>
              <a:t>O</a:t>
            </a:r>
            <a:r>
              <a:rPr lang="en-US" i="1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through </a:t>
            </a:r>
            <a:r>
              <a:rPr lang="en-US" i="1" dirty="0" smtClean="0"/>
              <a:t>O</a:t>
            </a:r>
            <a:r>
              <a:rPr lang="en-US" i="1" baseline="-25000" dirty="0" smtClean="0"/>
              <a:t>n</a:t>
            </a:r>
            <a:r>
              <a:rPr lang="en-US" dirty="0" smtClean="0"/>
              <a:t> such </a:t>
            </a:r>
            <a:r>
              <a:rPr lang="en-US" dirty="0"/>
              <a:t>that: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767665"/>
              </p:ext>
            </p:extLst>
          </p:nvPr>
        </p:nvGraphicFramePr>
        <p:xfrm>
          <a:off x="287615" y="3531907"/>
          <a:ext cx="591026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7" name="Equation" r:id="rId3" imgW="2730500" imgH="215900" progId="Equation.3">
                  <p:embed/>
                </p:oleObj>
              </mc:Choice>
              <mc:Fallback>
                <p:oleObj name="Equation" r:id="rId3" imgW="2730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15" y="3531907"/>
                        <a:ext cx="5910263" cy="4667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289809"/>
              </p:ext>
            </p:extLst>
          </p:nvPr>
        </p:nvGraphicFramePr>
        <p:xfrm>
          <a:off x="1059400" y="5423647"/>
          <a:ext cx="7484232" cy="46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8" name="Equation" r:id="rId5" imgW="3429000" imgH="215900" progId="Equation.3">
                  <p:embed/>
                </p:oleObj>
              </mc:Choice>
              <mc:Fallback>
                <p:oleObj name="Equation" r:id="rId5" imgW="3429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9400" y="5423647"/>
                        <a:ext cx="7484232" cy="4697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934324"/>
              </p:ext>
            </p:extLst>
          </p:nvPr>
        </p:nvGraphicFramePr>
        <p:xfrm>
          <a:off x="6154445" y="3314464"/>
          <a:ext cx="281622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9" name="Equation" r:id="rId7" imgW="1689100" imgH="622300" progId="Equation.3">
                  <p:embed/>
                </p:oleObj>
              </mc:Choice>
              <mc:Fallback>
                <p:oleObj name="Equation" r:id="rId7" imgW="16891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445" y="3314464"/>
                        <a:ext cx="2816225" cy="1033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1240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Dec-POMDPs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factored, </a:t>
            </a:r>
            <a:r>
              <a:rPr lang="en-US" i="1" dirty="0" smtClean="0"/>
              <a:t>n</a:t>
            </a:r>
            <a:r>
              <a:rPr lang="en-US" dirty="0" smtClean="0"/>
              <a:t>-</a:t>
            </a:r>
            <a:r>
              <a:rPr lang="en-US" dirty="0"/>
              <a:t>agent </a:t>
            </a:r>
            <a:r>
              <a:rPr lang="en-US" dirty="0" smtClean="0"/>
              <a:t>Dec-</a:t>
            </a:r>
            <a:r>
              <a:rPr lang="en-US" dirty="0"/>
              <a:t>MDP is said to </a:t>
            </a:r>
            <a:r>
              <a:rPr lang="en-US" dirty="0" smtClean="0"/>
              <a:t>be </a:t>
            </a:r>
            <a:r>
              <a:rPr lang="en-US" i="1" dirty="0" smtClean="0"/>
              <a:t>reward independent </a:t>
            </a:r>
            <a:r>
              <a:rPr lang="en-US" dirty="0" smtClean="0"/>
              <a:t>if there </a:t>
            </a:r>
            <a:r>
              <a:rPr lang="en-US" dirty="0"/>
              <a:t>exist </a:t>
            </a:r>
            <a:r>
              <a:rPr lang="en-US" dirty="0" err="1" smtClean="0"/>
              <a:t>ƒ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 smtClean="0"/>
              <a:t>R</a:t>
            </a:r>
            <a:r>
              <a:rPr lang="en-US" baseline="-25000" dirty="0"/>
              <a:t>1</a:t>
            </a:r>
            <a:r>
              <a:rPr lang="en-US" dirty="0" smtClean="0"/>
              <a:t> </a:t>
            </a:r>
            <a:r>
              <a:rPr lang="en-US" dirty="0"/>
              <a:t>through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n</a:t>
            </a:r>
            <a:r>
              <a:rPr lang="en-US" dirty="0" smtClean="0"/>
              <a:t> such </a:t>
            </a:r>
            <a:r>
              <a:rPr lang="en-US" dirty="0"/>
              <a:t>that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 example, additive rewards</a:t>
            </a:r>
          </a:p>
          <a:p>
            <a:r>
              <a:rPr lang="en-US" dirty="0" smtClean="0"/>
              <a:t>If </a:t>
            </a:r>
            <a:r>
              <a:rPr lang="en-US" dirty="0"/>
              <a:t>a </a:t>
            </a:r>
            <a:r>
              <a:rPr lang="en-US" dirty="0" smtClean="0"/>
              <a:t>Dec-</a:t>
            </a:r>
            <a:r>
              <a:rPr lang="en-US" dirty="0"/>
              <a:t>MDP has independent observations and transitions, then </a:t>
            </a:r>
            <a:r>
              <a:rPr lang="en-US" dirty="0" smtClean="0"/>
              <a:t>the Dec-</a:t>
            </a:r>
            <a:r>
              <a:rPr lang="en-US" dirty="0"/>
              <a:t>MDP is locally fully observable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13857"/>
              </p:ext>
            </p:extLst>
          </p:nvPr>
        </p:nvGraphicFramePr>
        <p:xfrm>
          <a:off x="1730375" y="2415614"/>
          <a:ext cx="56832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2" name="Equation" r:id="rId3" imgW="2603500" imgH="215900" progId="Equation.3">
                  <p:embed/>
                </p:oleObj>
              </mc:Choice>
              <mc:Fallback>
                <p:oleObj name="Equation" r:id="rId3" imgW="2603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2415614"/>
                        <a:ext cx="5683250" cy="469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170212"/>
              </p:ext>
            </p:extLst>
          </p:nvPr>
        </p:nvGraphicFramePr>
        <p:xfrm>
          <a:off x="1668463" y="3028134"/>
          <a:ext cx="5807075" cy="1107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3" name="Equation" r:id="rId5" imgW="2857500" imgH="546100" progId="Equation.3">
                  <p:embed/>
                </p:oleObj>
              </mc:Choice>
              <mc:Fallback>
                <p:oleObj name="Equation" r:id="rId5" imgW="28575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3" y="3028134"/>
                        <a:ext cx="5807075" cy="11070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3849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complexity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36471"/>
              </p:ext>
            </p:extLst>
          </p:nvPr>
        </p:nvGraphicFramePr>
        <p:xfrm>
          <a:off x="897653" y="1611995"/>
          <a:ext cx="7348695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9565"/>
                <a:gridCol w="2449565"/>
                <a:gridCol w="24495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Observability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General communication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Free communication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MMDP (P-complete)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MMDP (P-complete)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Joint full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Dec-MDP (NEXP)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MMDP (P-complete)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Partial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Dec-POMDP (NEXP)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MPOMDP (PSPACE)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 descr="comple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20" y="3301067"/>
            <a:ext cx="4645100" cy="324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27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ND-POMDPs </a:t>
            </a:r>
            <a:r>
              <a:rPr lang="en-US" sz="1600" dirty="0" smtClean="0">
                <a:solidFill>
                  <a:srgbClr val="292934"/>
                </a:solidFill>
              </a:rPr>
              <a:t>(Nair et al., 05)</a:t>
            </a:r>
            <a:endParaRPr lang="en-US" sz="1600" dirty="0">
              <a:solidFill>
                <a:srgbClr val="2929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network distributed POMDP </a:t>
            </a:r>
            <a:r>
              <a:rPr lang="en-US" dirty="0" smtClean="0"/>
              <a:t>(ND-POMDP) is a factored </a:t>
            </a:r>
            <a:r>
              <a:rPr lang="en-US" i="1" dirty="0" smtClean="0"/>
              <a:t>n</a:t>
            </a:r>
            <a:r>
              <a:rPr lang="en-US" dirty="0" smtClean="0"/>
              <a:t>-agent</a:t>
            </a:r>
            <a:r>
              <a:rPr lang="en-US" i="1" dirty="0" smtClean="0"/>
              <a:t> </a:t>
            </a:r>
            <a:r>
              <a:rPr lang="en-US" dirty="0" smtClean="0"/>
              <a:t>Dec-POMDP with independent transitions and observations as well as a decomposable reward function</a:t>
            </a:r>
          </a:p>
          <a:p>
            <a:r>
              <a:rPr lang="en-US" dirty="0" smtClean="0"/>
              <a:t>That is,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Where </a:t>
            </a:r>
            <a:r>
              <a:rPr lang="en-US" i="1" dirty="0" smtClean="0"/>
              <a:t>l </a:t>
            </a:r>
            <a:r>
              <a:rPr lang="en-US" dirty="0" smtClean="0"/>
              <a:t>is the subgroup of agents of size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Model locality of interaction</a:t>
            </a:r>
          </a:p>
          <a:p>
            <a:pPr lvl="1"/>
            <a:r>
              <a:rPr lang="en-US" dirty="0" smtClean="0"/>
              <a:t>Doesn’t make joint full </a:t>
            </a:r>
            <a:r>
              <a:rPr lang="en-US" dirty="0" err="1" smtClean="0"/>
              <a:t>observability</a:t>
            </a:r>
            <a:r>
              <a:rPr lang="en-US" dirty="0" smtClean="0"/>
              <a:t> assumption of Dec-MDPs</a:t>
            </a:r>
          </a:p>
          <a:p>
            <a:pPr lvl="1"/>
            <a:r>
              <a:rPr lang="en-US" dirty="0" smtClean="0"/>
              <a:t>Complexity depends on </a:t>
            </a:r>
            <a:r>
              <a:rPr lang="en-US" i="1" dirty="0" smtClean="0"/>
              <a:t>k </a:t>
            </a:r>
            <a:r>
              <a:rPr lang="en-US" dirty="0" smtClean="0"/>
              <a:t>(but still NEXP in worst case)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7" name="Group 101"/>
          <p:cNvGrpSpPr>
            <a:grpSpLocks/>
          </p:cNvGrpSpPr>
          <p:nvPr/>
        </p:nvGrpSpPr>
        <p:grpSpPr bwMode="auto">
          <a:xfrm>
            <a:off x="2821447" y="5070544"/>
            <a:ext cx="3257550" cy="1143000"/>
            <a:chOff x="1500" y="1488"/>
            <a:chExt cx="2140" cy="912"/>
          </a:xfrm>
        </p:grpSpPr>
        <p:sp>
          <p:nvSpPr>
            <p:cNvPr id="8" name="AutoShape 50"/>
            <p:cNvSpPr>
              <a:spLocks noChangeArrowheads="1"/>
            </p:cNvSpPr>
            <p:nvPr/>
          </p:nvSpPr>
          <p:spPr bwMode="auto">
            <a:xfrm>
              <a:off x="1776" y="1680"/>
              <a:ext cx="144" cy="144"/>
            </a:xfrm>
            <a:prstGeom prst="flowChartConnector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" name="Text Box 51"/>
            <p:cNvSpPr txBox="1">
              <a:spLocks noChangeArrowheads="1"/>
            </p:cNvSpPr>
            <p:nvPr/>
          </p:nvSpPr>
          <p:spPr bwMode="auto">
            <a:xfrm>
              <a:off x="1500" y="1488"/>
              <a:ext cx="36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Ag1</a:t>
              </a:r>
            </a:p>
          </p:txBody>
        </p:sp>
        <p:sp>
          <p:nvSpPr>
            <p:cNvPr id="10" name="AutoShape 52"/>
            <p:cNvSpPr>
              <a:spLocks noChangeArrowheads="1"/>
            </p:cNvSpPr>
            <p:nvPr/>
          </p:nvSpPr>
          <p:spPr bwMode="auto">
            <a:xfrm>
              <a:off x="2636" y="1680"/>
              <a:ext cx="144" cy="144"/>
            </a:xfrm>
            <a:prstGeom prst="flowChartConnector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1" name="Text Box 53"/>
            <p:cNvSpPr txBox="1">
              <a:spLocks noChangeArrowheads="1"/>
            </p:cNvSpPr>
            <p:nvPr/>
          </p:nvSpPr>
          <p:spPr bwMode="auto">
            <a:xfrm>
              <a:off x="2304" y="1488"/>
              <a:ext cx="36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Ag2</a:t>
              </a:r>
            </a:p>
          </p:txBody>
        </p:sp>
        <p:sp>
          <p:nvSpPr>
            <p:cNvPr id="12" name="AutoShape 54"/>
            <p:cNvSpPr>
              <a:spLocks noChangeArrowheads="1"/>
            </p:cNvSpPr>
            <p:nvPr/>
          </p:nvSpPr>
          <p:spPr bwMode="auto">
            <a:xfrm>
              <a:off x="3496" y="1680"/>
              <a:ext cx="144" cy="144"/>
            </a:xfrm>
            <a:prstGeom prst="flowChartConnector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3" name="Text Box 55"/>
            <p:cNvSpPr txBox="1">
              <a:spLocks noChangeArrowheads="1"/>
            </p:cNvSpPr>
            <p:nvPr/>
          </p:nvSpPr>
          <p:spPr bwMode="auto">
            <a:xfrm>
              <a:off x="3264" y="1488"/>
              <a:ext cx="36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Ag3</a:t>
              </a:r>
            </a:p>
          </p:txBody>
        </p:sp>
        <p:sp>
          <p:nvSpPr>
            <p:cNvPr id="14" name="AutoShape 56"/>
            <p:cNvSpPr>
              <a:spLocks noChangeArrowheads="1"/>
            </p:cNvSpPr>
            <p:nvPr/>
          </p:nvSpPr>
          <p:spPr bwMode="auto">
            <a:xfrm>
              <a:off x="2640" y="2256"/>
              <a:ext cx="144" cy="144"/>
            </a:xfrm>
            <a:prstGeom prst="flowChartConnector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5" name="Text Box 57"/>
            <p:cNvSpPr txBox="1">
              <a:spLocks noChangeArrowheads="1"/>
            </p:cNvSpPr>
            <p:nvPr/>
          </p:nvSpPr>
          <p:spPr bwMode="auto">
            <a:xfrm>
              <a:off x="2316" y="2064"/>
              <a:ext cx="36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Ag5</a:t>
              </a:r>
            </a:p>
          </p:txBody>
        </p:sp>
        <p:sp>
          <p:nvSpPr>
            <p:cNvPr id="16" name="AutoShape 58"/>
            <p:cNvSpPr>
              <a:spLocks noChangeArrowheads="1"/>
            </p:cNvSpPr>
            <p:nvPr/>
          </p:nvSpPr>
          <p:spPr bwMode="auto">
            <a:xfrm>
              <a:off x="3496" y="2256"/>
              <a:ext cx="144" cy="144"/>
            </a:xfrm>
            <a:prstGeom prst="flowChartConnector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7" name="Text Box 59"/>
            <p:cNvSpPr txBox="1">
              <a:spLocks noChangeArrowheads="1"/>
            </p:cNvSpPr>
            <p:nvPr/>
          </p:nvSpPr>
          <p:spPr bwMode="auto">
            <a:xfrm>
              <a:off x="3216" y="2064"/>
              <a:ext cx="36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Ag4</a:t>
              </a:r>
            </a:p>
          </p:txBody>
        </p:sp>
        <p:sp>
          <p:nvSpPr>
            <p:cNvPr id="18" name="Line 60"/>
            <p:cNvSpPr>
              <a:spLocks noChangeShapeType="1"/>
            </p:cNvSpPr>
            <p:nvPr/>
          </p:nvSpPr>
          <p:spPr bwMode="auto">
            <a:xfrm>
              <a:off x="1920" y="1752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9" name="Line 61"/>
            <p:cNvSpPr>
              <a:spLocks noChangeShapeType="1"/>
            </p:cNvSpPr>
            <p:nvPr/>
          </p:nvSpPr>
          <p:spPr bwMode="auto">
            <a:xfrm>
              <a:off x="2776" y="1752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" name="Line 62"/>
            <p:cNvSpPr>
              <a:spLocks noChangeShapeType="1"/>
            </p:cNvSpPr>
            <p:nvPr/>
          </p:nvSpPr>
          <p:spPr bwMode="auto">
            <a:xfrm>
              <a:off x="2704" y="1824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1" name="Line 63"/>
            <p:cNvSpPr>
              <a:spLocks noChangeShapeType="1"/>
            </p:cNvSpPr>
            <p:nvPr/>
          </p:nvSpPr>
          <p:spPr bwMode="auto">
            <a:xfrm>
              <a:off x="3560" y="1824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2" name="Line 64"/>
            <p:cNvSpPr>
              <a:spLocks noChangeShapeType="1"/>
            </p:cNvSpPr>
            <p:nvPr/>
          </p:nvSpPr>
          <p:spPr bwMode="auto">
            <a:xfrm>
              <a:off x="2776" y="2328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</p:grp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546406"/>
              </p:ext>
            </p:extLst>
          </p:nvPr>
        </p:nvGraphicFramePr>
        <p:xfrm>
          <a:off x="1798753" y="2739406"/>
          <a:ext cx="6105431" cy="779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7" name="Equation" r:id="rId3" imgW="2870200" imgH="368300" progId="Equation.3">
                  <p:embed/>
                </p:oleObj>
              </mc:Choice>
              <mc:Fallback>
                <p:oleObj name="Equation" r:id="rId3" imgW="28702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753" y="2739406"/>
                        <a:ext cx="6105431" cy="77961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5270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Factored Dec-POMDPs </a:t>
            </a:r>
            <a:r>
              <a:rPr lang="en-US" sz="1600" dirty="0" smtClean="0">
                <a:solidFill>
                  <a:srgbClr val="292934"/>
                </a:solidFill>
              </a:rPr>
              <a:t>(</a:t>
            </a:r>
            <a:r>
              <a:rPr lang="en-US" sz="1600" dirty="0" err="1" smtClean="0">
                <a:solidFill>
                  <a:srgbClr val="292934"/>
                </a:solidFill>
              </a:rPr>
              <a:t>Oliehoek</a:t>
            </a:r>
            <a:r>
              <a:rPr lang="en-US" sz="1600" dirty="0" smtClean="0">
                <a:solidFill>
                  <a:srgbClr val="292934"/>
                </a:solidFill>
              </a:rPr>
              <a:t> et al., 08)</a:t>
            </a:r>
            <a:endParaRPr lang="en-US" sz="1600" dirty="0">
              <a:solidFill>
                <a:srgbClr val="2929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58255" cy="4876800"/>
          </a:xfrm>
        </p:spPr>
        <p:txBody>
          <a:bodyPr>
            <a:normAutofit/>
          </a:bodyPr>
          <a:lstStyle/>
          <a:p>
            <a:r>
              <a:rPr lang="en-US" dirty="0"/>
              <a:t>Motivation: exploit locality of interaction, but </a:t>
            </a:r>
            <a:r>
              <a:rPr lang="en-US" dirty="0" smtClean="0"/>
              <a:t>no strict </a:t>
            </a:r>
            <a:r>
              <a:rPr lang="en-US" dirty="0"/>
              <a:t>independence </a:t>
            </a:r>
            <a:r>
              <a:rPr lang="en-US" dirty="0" smtClean="0"/>
              <a:t>assumptions</a:t>
            </a:r>
            <a:endParaRPr lang="en-US" dirty="0"/>
          </a:p>
          <a:p>
            <a:r>
              <a:rPr lang="en-US" dirty="0" smtClean="0"/>
              <a:t>More </a:t>
            </a:r>
            <a:r>
              <a:rPr lang="en-US" dirty="0"/>
              <a:t>general and powerful than ND-</a:t>
            </a:r>
            <a:r>
              <a:rPr lang="en-US" dirty="0" smtClean="0"/>
              <a:t>POMDPs</a:t>
            </a:r>
            <a:endParaRPr lang="en-US" dirty="0"/>
          </a:p>
          <a:p>
            <a:r>
              <a:rPr lang="en-US" dirty="0" smtClean="0"/>
              <a:t>Less </a:t>
            </a:r>
            <a:r>
              <a:rPr lang="en-US" dirty="0"/>
              <a:t>scalable (non-stationary interaction graph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6" descr="facto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182" y="1513897"/>
            <a:ext cx="3577643" cy="453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4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371600"/>
            <a:ext cx="8327263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Background </a:t>
            </a:r>
            <a:r>
              <a:rPr lang="en-US" dirty="0"/>
              <a:t>on </a:t>
            </a:r>
            <a:r>
              <a:rPr lang="en-US" dirty="0" smtClean="0"/>
              <a:t>decision</a:t>
            </a:r>
            <a:r>
              <a:rPr lang="en-US" dirty="0"/>
              <a:t>-theoretic planning </a:t>
            </a:r>
          </a:p>
          <a:p>
            <a:r>
              <a:rPr lang="en-US" dirty="0"/>
              <a:t>Models for cooperative sequential decision-making </a:t>
            </a:r>
            <a:endParaRPr lang="en-US" dirty="0" smtClean="0"/>
          </a:p>
          <a:p>
            <a:pPr lvl="1"/>
            <a:r>
              <a:rPr lang="en-US" dirty="0" smtClean="0"/>
              <a:t>Dec</a:t>
            </a:r>
            <a:r>
              <a:rPr lang="en-US" dirty="0"/>
              <a:t>-</a:t>
            </a:r>
            <a:r>
              <a:rPr lang="en-US" dirty="0" smtClean="0"/>
              <a:t>POMDPs and MTDPs </a:t>
            </a:r>
          </a:p>
          <a:p>
            <a:pPr lvl="1"/>
            <a:r>
              <a:rPr lang="en-US" dirty="0" smtClean="0"/>
              <a:t>Notable subclasses (Dec-MDPs, ND-POMDPs)</a:t>
            </a:r>
          </a:p>
          <a:p>
            <a:pPr lvl="1"/>
            <a:r>
              <a:rPr lang="en-US" dirty="0"/>
              <a:t>Related competitive </a:t>
            </a:r>
            <a:r>
              <a:rPr lang="en-US" dirty="0" smtClean="0"/>
              <a:t>models (POSGs, I-POMDPs)</a:t>
            </a:r>
            <a:endParaRPr lang="en-US" dirty="0"/>
          </a:p>
          <a:p>
            <a:r>
              <a:rPr lang="en-US" dirty="0"/>
              <a:t>Optimal </a:t>
            </a:r>
            <a:r>
              <a:rPr lang="en-US" dirty="0" smtClean="0"/>
              <a:t>algorithms</a:t>
            </a:r>
          </a:p>
          <a:p>
            <a:pPr lvl="1"/>
            <a:r>
              <a:rPr lang="en-US" dirty="0" smtClean="0"/>
              <a:t>Finite and infinite horizon</a:t>
            </a:r>
          </a:p>
          <a:p>
            <a:pPr lvl="1"/>
            <a:r>
              <a:rPr lang="en-US" dirty="0" smtClean="0"/>
              <a:t>Top down and bottom up</a:t>
            </a:r>
          </a:p>
          <a:p>
            <a:r>
              <a:rPr lang="en-US" dirty="0" smtClean="0"/>
              <a:t>Approximate </a:t>
            </a:r>
            <a:r>
              <a:rPr lang="en-US" dirty="0"/>
              <a:t>algorithms </a:t>
            </a:r>
            <a:endParaRPr lang="en-US" dirty="0" smtClean="0"/>
          </a:p>
          <a:p>
            <a:pPr lvl="1"/>
            <a:r>
              <a:rPr lang="en-US" dirty="0" smtClean="0"/>
              <a:t>Finite and infinite horizon</a:t>
            </a:r>
            <a:endParaRPr lang="en-US" dirty="0"/>
          </a:p>
          <a:p>
            <a:r>
              <a:rPr lang="en-US" dirty="0"/>
              <a:t>Communication </a:t>
            </a:r>
            <a:endParaRPr lang="en-US" dirty="0" smtClean="0"/>
          </a:p>
          <a:p>
            <a:r>
              <a:rPr lang="en-US" dirty="0" smtClean="0"/>
              <a:t>Applications </a:t>
            </a:r>
            <a:r>
              <a:rPr lang="en-US" dirty="0"/>
              <a:t>being targeted </a:t>
            </a:r>
            <a:endParaRPr lang="en-US" dirty="0" smtClean="0"/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6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produce a solution for these models?</a:t>
            </a:r>
          </a:p>
          <a:p>
            <a:r>
              <a:rPr lang="en-US" dirty="0" smtClean="0"/>
              <a:t>Will discuss</a:t>
            </a:r>
          </a:p>
          <a:p>
            <a:pPr lvl="1"/>
            <a:r>
              <a:rPr lang="en-US" dirty="0" smtClean="0"/>
              <a:t>Solution representations</a:t>
            </a:r>
          </a:p>
          <a:p>
            <a:pPr lvl="1"/>
            <a:r>
              <a:rPr lang="en-US" dirty="0" smtClean="0"/>
              <a:t>Optimal methods</a:t>
            </a:r>
          </a:p>
          <a:p>
            <a:pPr lvl="1"/>
            <a:r>
              <a:rPr lang="en-US" dirty="0" smtClean="0"/>
              <a:t>Approximate methods</a:t>
            </a:r>
          </a:p>
          <a:p>
            <a:pPr lvl="1"/>
            <a:r>
              <a:rPr lang="en-US" dirty="0" smtClean="0"/>
              <a:t>Subclasses</a:t>
            </a:r>
          </a:p>
          <a:p>
            <a:pPr lvl="1"/>
            <a:r>
              <a:rPr lang="en-US" dirty="0" smtClean="0"/>
              <a:t>Communication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49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representations – finite horizon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5495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 smtClean="0"/>
              <a:t>Policy trees, one for each agent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Nodes define actions, links define observations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One leaf for each history for the given horizon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2200" dirty="0" smtClean="0"/>
              <a:t>Evaluation:</a:t>
            </a:r>
          </a:p>
          <a:p>
            <a:pPr lvl="1">
              <a:lnSpc>
                <a:spcPct val="140000"/>
              </a:lnSpc>
            </a:pPr>
            <a:r>
              <a:rPr lang="en-US" sz="1900" dirty="0" smtClean="0"/>
              <a:t>Starting from a node </a:t>
            </a:r>
            <a:r>
              <a:rPr lang="en-US" sz="1900" i="1" dirty="0" smtClean="0">
                <a:latin typeface="Times New Roman"/>
                <a:cs typeface="Times New Roman"/>
              </a:rPr>
              <a:t>q</a:t>
            </a:r>
            <a:r>
              <a:rPr lang="en-US" sz="1900" dirty="0" smtClean="0"/>
              <a:t>, taking the associated action and transition</a:t>
            </a:r>
            <a:endParaRPr lang="en-US" sz="19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4543314" y="3502054"/>
            <a:ext cx="53474" cy="55205"/>
          </a:xfrm>
          <a:prstGeom prst="ellipse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349080" y="3503366"/>
            <a:ext cx="53474" cy="55205"/>
          </a:xfrm>
          <a:prstGeom prst="ellipse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37547" y="3503115"/>
            <a:ext cx="53474" cy="55205"/>
          </a:xfrm>
          <a:prstGeom prst="ellipse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</a:endParaRP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851717"/>
              </p:ext>
            </p:extLst>
          </p:nvPr>
        </p:nvGraphicFramePr>
        <p:xfrm>
          <a:off x="2197100" y="5219700"/>
          <a:ext cx="631825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3" name="Equation" r:id="rId3" imgW="3314700" imgH="368300" progId="Equation.3">
                  <p:embed/>
                </p:oleObj>
              </mc:Choice>
              <mc:Fallback>
                <p:oleObj name="Equation" r:id="rId3" imgW="3314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5219700"/>
                        <a:ext cx="6318250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dectigerH4optimal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0" y="2659531"/>
            <a:ext cx="4385767" cy="2494468"/>
          </a:xfrm>
          <a:prstGeom prst="rect">
            <a:avLst/>
          </a:prstGeom>
        </p:spPr>
      </p:pic>
      <p:pic>
        <p:nvPicPr>
          <p:cNvPr id="15" name="Picture 14" descr="dectigerH4optimal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08" y="2669921"/>
            <a:ext cx="4385767" cy="249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59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1382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Policy representations – infinite horizon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98" y="1073566"/>
            <a:ext cx="7856326" cy="4495800"/>
          </a:xfrm>
        </p:spPr>
        <p:txBody>
          <a:bodyPr>
            <a:noAutofit/>
          </a:bodyPr>
          <a:lstStyle/>
          <a:p>
            <a:pPr lvl="1">
              <a:spcAft>
                <a:spcPts val="600"/>
              </a:spcAft>
            </a:pPr>
            <a:endParaRPr lang="en-US" dirty="0" smtClean="0"/>
          </a:p>
          <a:p>
            <a:pPr lvl="1">
              <a:spcAft>
                <a:spcPts val="0"/>
              </a:spcAft>
            </a:pPr>
            <a:r>
              <a:rPr lang="en-US" sz="1800" dirty="0" smtClean="0"/>
              <a:t>Designated initial node</a:t>
            </a:r>
          </a:p>
          <a:p>
            <a:pPr lvl="1">
              <a:spcAft>
                <a:spcPts val="0"/>
              </a:spcAft>
            </a:pPr>
            <a:r>
              <a:rPr lang="en-US" sz="1800" dirty="0" smtClean="0"/>
              <a:t>Nodes define actions</a:t>
            </a:r>
          </a:p>
          <a:p>
            <a:pPr lvl="1">
              <a:spcAft>
                <a:spcPts val="0"/>
              </a:spcAft>
            </a:pPr>
            <a:r>
              <a:rPr lang="en-US" sz="1800" dirty="0" smtClean="0"/>
              <a:t>Transitions based on</a:t>
            </a:r>
          </a:p>
          <a:p>
            <a:pPr lvl="2">
              <a:spcAft>
                <a:spcPts val="0"/>
              </a:spcAft>
              <a:buNone/>
            </a:pPr>
            <a:r>
              <a:rPr lang="en-US" dirty="0" smtClean="0"/>
              <a:t>observations seen</a:t>
            </a:r>
          </a:p>
          <a:p>
            <a:pPr lvl="1">
              <a:spcAft>
                <a:spcPts val="0"/>
              </a:spcAft>
            </a:pPr>
            <a:r>
              <a:rPr lang="en-US" sz="1800" dirty="0" smtClean="0"/>
              <a:t>Inherently infinite-horizon</a:t>
            </a:r>
          </a:p>
          <a:p>
            <a:pPr lvl="1">
              <a:spcAft>
                <a:spcPts val="0"/>
              </a:spcAft>
            </a:pPr>
            <a:r>
              <a:rPr lang="en-US" sz="1800" dirty="0" smtClean="0"/>
              <a:t>With fixed memory, </a:t>
            </a:r>
          </a:p>
          <a:p>
            <a:pPr lvl="2">
              <a:spcAft>
                <a:spcPts val="0"/>
              </a:spcAft>
              <a:buNone/>
            </a:pPr>
            <a:r>
              <a:rPr lang="en-US" dirty="0" smtClean="0"/>
              <a:t>randomness can help</a:t>
            </a:r>
          </a:p>
          <a:p>
            <a:pPr lvl="1">
              <a:spcAft>
                <a:spcPts val="0"/>
              </a:spcAft>
            </a:pPr>
            <a:r>
              <a:rPr lang="en-US" sz="1800" dirty="0" smtClean="0"/>
              <a:t>One controller for each agent</a:t>
            </a:r>
          </a:p>
          <a:p>
            <a:pPr lvl="1">
              <a:spcAft>
                <a:spcPts val="0"/>
              </a:spcAft>
            </a:pPr>
            <a:endParaRPr lang="en-US" sz="1800" dirty="0" smtClean="0"/>
          </a:p>
          <a:p>
            <a:pPr lvl="1">
              <a:spcAft>
                <a:spcPts val="0"/>
              </a:spcAft>
            </a:pPr>
            <a:endParaRPr lang="en-US" sz="1800" dirty="0" smtClean="0"/>
          </a:p>
          <a:p>
            <a:pPr lvl="1">
              <a:spcAft>
                <a:spcPts val="0"/>
              </a:spcAft>
            </a:pPr>
            <a:r>
              <a:rPr lang="en-US" sz="1800" dirty="0" smtClean="0"/>
              <a:t>Value for node </a:t>
            </a:r>
            <a:r>
              <a:rPr lang="en-US" sz="1800" i="1" dirty="0">
                <a:latin typeface="+mj-lt"/>
                <a:cs typeface="American Typewriter"/>
              </a:rPr>
              <a:t> </a:t>
            </a:r>
            <a:r>
              <a:rPr lang="en-US" sz="1800" i="1" dirty="0" smtClean="0">
                <a:latin typeface="+mj-lt"/>
                <a:cs typeface="American Typewriter"/>
              </a:rPr>
              <a:t> 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smtClean="0"/>
              <a:t>and state </a:t>
            </a:r>
            <a:r>
              <a:rPr lang="en-US" sz="1800" i="1" dirty="0" smtClean="0">
                <a:cs typeface="American Typewriter"/>
              </a:rPr>
              <a:t>s</a:t>
            </a:r>
            <a:r>
              <a:rPr lang="en-US" dirty="0" smtClean="0"/>
              <a:t>: </a:t>
            </a:r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2">
              <a:buNone/>
            </a:pPr>
            <a:r>
              <a:rPr lang="en-US" dirty="0" smtClean="0"/>
              <a:t> 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7" name="Picture 56" descr="1controller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1" y="1385616"/>
            <a:ext cx="4592450" cy="3154500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5872374" y="1555694"/>
            <a:ext cx="3248527" cy="866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14425" eaLnBrk="0" hangingPunct="0">
              <a:lnSpc>
                <a:spcPct val="90000"/>
              </a:lnSpc>
              <a:spcAft>
                <a:spcPts val="600"/>
              </a:spcAft>
            </a:pPr>
            <a:r>
              <a:rPr lang="en-AU" sz="1600" dirty="0" smtClean="0">
                <a:solidFill>
                  <a:srgbClr val="FF3300"/>
                </a:solidFill>
                <a:latin typeface="Arial" charset="0"/>
              </a:rPr>
              <a:t>Actions:</a:t>
            </a:r>
            <a:r>
              <a:rPr lang="en-AU" sz="1600" dirty="0" smtClean="0">
                <a:latin typeface="Arial" charset="0"/>
              </a:rPr>
              <a:t> move in direction or stop</a:t>
            </a:r>
          </a:p>
          <a:p>
            <a:pPr defTabSz="1114425" eaLnBrk="0" hangingPunct="0">
              <a:lnSpc>
                <a:spcPct val="90000"/>
              </a:lnSpc>
            </a:pPr>
            <a:r>
              <a:rPr lang="en-AU" sz="1600" dirty="0" smtClean="0">
                <a:solidFill>
                  <a:srgbClr val="FF3300"/>
                </a:solidFill>
                <a:latin typeface="Arial" charset="0"/>
              </a:rPr>
              <a:t>Observations:</a:t>
            </a:r>
            <a:r>
              <a:rPr lang="en-AU" sz="1600" dirty="0" smtClean="0">
                <a:latin typeface="Arial" charset="0"/>
              </a:rPr>
              <a:t> wall left, wall right</a:t>
            </a:r>
          </a:p>
          <a:p>
            <a:pPr defTabSz="1114425" eaLnBrk="0" hangingPunct="0">
              <a:lnSpc>
                <a:spcPct val="90000"/>
              </a:lnSpc>
            </a:pPr>
            <a:endParaRPr lang="en-AU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9040" y="4478385"/>
            <a:ext cx="4575107" cy="7114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1" algn="just">
              <a:lnSpc>
                <a:spcPct val="120000"/>
              </a:lnSpc>
            </a:pPr>
            <a:r>
              <a:rPr lang="en-US" sz="1700" dirty="0" smtClean="0"/>
              <a:t>Action selection, </a:t>
            </a:r>
            <a:r>
              <a:rPr lang="en-US" sz="1700" i="1" dirty="0" err="1" smtClean="0">
                <a:latin typeface="+mj-lt"/>
              </a:rPr>
              <a:t>P(a|q</a:t>
            </a:r>
            <a:r>
              <a:rPr lang="en-US" sz="1700" i="1" dirty="0" smtClean="0">
                <a:latin typeface="+mj-lt"/>
              </a:rPr>
              <a:t>)</a:t>
            </a:r>
            <a:r>
              <a:rPr lang="en-US" sz="1700" dirty="0" smtClean="0"/>
              <a:t>: </a:t>
            </a:r>
            <a:r>
              <a:rPr lang="en-US" sz="1700" i="1" dirty="0" smtClean="0"/>
              <a:t>Q </a:t>
            </a:r>
            <a:r>
              <a:rPr lang="en-US" sz="1700" i="1" dirty="0" err="1" smtClean="0">
                <a:sym typeface="Monotype Sorts" charset="2"/>
              </a:rPr>
              <a:t></a:t>
            </a:r>
            <a:r>
              <a:rPr lang="en-US" sz="1700" i="1" dirty="0" smtClean="0">
                <a:sym typeface="Euclid Symbol" charset="2"/>
              </a:rPr>
              <a:t> </a:t>
            </a:r>
            <a:r>
              <a:rPr lang="en-US" sz="1700" dirty="0" smtClean="0">
                <a:sym typeface="Euclid Symbol" charset="2"/>
              </a:rPr>
              <a:t>Δ</a:t>
            </a:r>
            <a:r>
              <a:rPr lang="en-US" sz="1700" i="1" dirty="0" smtClean="0"/>
              <a:t>A</a:t>
            </a:r>
          </a:p>
          <a:p>
            <a:pPr lvl="1">
              <a:lnSpc>
                <a:spcPct val="120000"/>
              </a:lnSpc>
            </a:pPr>
            <a:r>
              <a:rPr lang="en-US" sz="1700" dirty="0" smtClean="0">
                <a:ea typeface="Lucida Grande" charset="0"/>
                <a:cs typeface="Lucida Grande" charset="0"/>
              </a:rPr>
              <a:t>Transitions, </a:t>
            </a:r>
            <a:r>
              <a:rPr lang="en-US" sz="1700" i="1" dirty="0" err="1" smtClean="0">
                <a:latin typeface="+mj-lt"/>
                <a:ea typeface="Lucida Grande" charset="0"/>
                <a:cs typeface="Lucida Grande" charset="0"/>
              </a:rPr>
              <a:t>P(q’|q,o</a:t>
            </a:r>
            <a:r>
              <a:rPr lang="en-US" sz="1700" i="1" dirty="0" smtClean="0">
                <a:latin typeface="+mj-lt"/>
                <a:ea typeface="Lucida Grande" charset="0"/>
                <a:cs typeface="Lucida Grande" charset="0"/>
              </a:rPr>
              <a:t>)</a:t>
            </a:r>
            <a:r>
              <a:rPr lang="en-US" sz="1700" dirty="0" smtClean="0"/>
              <a:t>: </a:t>
            </a:r>
            <a:r>
              <a:rPr lang="en-US" sz="1700" i="1" dirty="0" smtClean="0"/>
              <a:t>Q ×</a:t>
            </a:r>
            <a:r>
              <a:rPr lang="en-US" sz="1700" i="1" dirty="0" smtClean="0">
                <a:sym typeface="Symbol" charset="2"/>
              </a:rPr>
              <a:t> </a:t>
            </a:r>
            <a:r>
              <a:rPr lang="en-US" sz="1700" i="1" dirty="0" smtClean="0"/>
              <a:t>O </a:t>
            </a:r>
            <a:r>
              <a:rPr lang="en-US" sz="1700" i="1" dirty="0" err="1" smtClean="0">
                <a:sym typeface="Monotype Sorts" charset="2"/>
              </a:rPr>
              <a:t></a:t>
            </a:r>
            <a:r>
              <a:rPr lang="en-US" sz="1700" i="1" dirty="0" smtClean="0">
                <a:sym typeface="Monotype Sorts" charset="2"/>
              </a:rPr>
              <a:t> </a:t>
            </a:r>
            <a:r>
              <a:rPr lang="en-US" sz="1700" dirty="0" smtClean="0">
                <a:sym typeface="Monotype Sorts" charset="2"/>
              </a:rPr>
              <a:t>Δ</a:t>
            </a:r>
            <a:r>
              <a:rPr lang="en-US" sz="1700" i="1" dirty="0" smtClean="0"/>
              <a:t>Q</a:t>
            </a:r>
            <a:endParaRPr lang="en-US" sz="1700" i="1" dirty="0" smtClean="0">
              <a:latin typeface="Helvetica" charset="0"/>
            </a:endParaRP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983707"/>
              </p:ext>
            </p:extLst>
          </p:nvPr>
        </p:nvGraphicFramePr>
        <p:xfrm>
          <a:off x="538163" y="5163303"/>
          <a:ext cx="8069262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" name="Equation" r:id="rId5" imgW="4838700" imgH="495300" progId="Equation.3">
                  <p:embed/>
                </p:oleObj>
              </mc:Choice>
              <mc:Fallback>
                <p:oleObj name="Equation" r:id="rId5" imgW="48387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5163303"/>
                        <a:ext cx="8069262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592889"/>
              </p:ext>
            </p:extLst>
          </p:nvPr>
        </p:nvGraphicFramePr>
        <p:xfrm>
          <a:off x="2117183" y="4884982"/>
          <a:ext cx="200025" cy="32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" name="Equation" r:id="rId7" imgW="127000" imgH="203200" progId="Equation.3">
                  <p:embed/>
                </p:oleObj>
              </mc:Choice>
              <mc:Fallback>
                <p:oleObj name="Equation" r:id="rId7" imgW="127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7183" y="4884982"/>
                        <a:ext cx="200025" cy="32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1902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methods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to produce the optimal solution for a problem</a:t>
            </a:r>
          </a:p>
          <a:p>
            <a:r>
              <a:rPr lang="en-US" dirty="0" smtClean="0"/>
              <a:t>That is, optimal horizon </a:t>
            </a:r>
            <a:r>
              <a:rPr lang="en-US" i="1" dirty="0" smtClean="0"/>
              <a:t>h</a:t>
            </a:r>
            <a:r>
              <a:rPr lang="en-US" dirty="0" smtClean="0"/>
              <a:t> tree or </a:t>
            </a:r>
            <a:r>
              <a:rPr lang="en-US" i="1" dirty="0" err="1" smtClean="0"/>
              <a:t>ε</a:t>
            </a:r>
            <a:r>
              <a:rPr lang="en-US" dirty="0" smtClean="0"/>
              <a:t>-optimal controller</a:t>
            </a:r>
          </a:p>
          <a:p>
            <a:r>
              <a:rPr lang="en-US" dirty="0" smtClean="0"/>
              <a:t>Do this in a bottom up or a top down manner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09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up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the policies up for each agent simultaneously</a:t>
            </a:r>
          </a:p>
          <a:p>
            <a:r>
              <a:rPr lang="en-US" dirty="0" smtClean="0"/>
              <a:t>Begin </a:t>
            </a:r>
            <a:r>
              <a:rPr lang="en-US" dirty="0"/>
              <a:t>on the last step (single action) and continue until the first</a:t>
            </a:r>
          </a:p>
          <a:p>
            <a:r>
              <a:rPr lang="en-US" dirty="0" smtClean="0"/>
              <a:t>When </a:t>
            </a:r>
            <a:r>
              <a:rPr lang="en-US" dirty="0"/>
              <a:t>done, choose highest value set of trees for any initial </a:t>
            </a:r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66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Exhaustive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 </a:t>
            </a:r>
            <a:r>
              <a:rPr lang="en-US" dirty="0"/>
              <a:t>all possible policies for the set of agents</a:t>
            </a:r>
          </a:p>
          <a:p>
            <a:r>
              <a:rPr lang="en-US" dirty="0" smtClean="0"/>
              <a:t>Do </a:t>
            </a:r>
            <a:r>
              <a:rPr lang="en-US" dirty="0"/>
              <a:t>this in a bottom up </a:t>
            </a:r>
            <a:r>
              <a:rPr lang="en-US" dirty="0" smtClean="0"/>
              <a:t>fashion</a:t>
            </a:r>
          </a:p>
          <a:p>
            <a:r>
              <a:rPr lang="en-US" dirty="0"/>
              <a:t>Stop when the desired horizon is </a:t>
            </a:r>
            <a:r>
              <a:rPr lang="en-US" dirty="0" smtClean="0"/>
              <a:t>reached</a:t>
            </a:r>
            <a:endParaRPr lang="en-US" dirty="0"/>
          </a:p>
          <a:p>
            <a:r>
              <a:rPr lang="en-US" dirty="0" smtClean="0"/>
              <a:t>Trivially </a:t>
            </a:r>
            <a:r>
              <a:rPr lang="en-US" dirty="0"/>
              <a:t>includes an optimal set of trees when finished</a:t>
            </a:r>
          </a:p>
          <a:p>
            <a:r>
              <a:rPr lang="en-US" dirty="0" smtClean="0"/>
              <a:t>Choose </a:t>
            </a:r>
            <a:r>
              <a:rPr lang="en-US" dirty="0"/>
              <a:t>the set of policies with the highest value at the initial belief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061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Exhaustive search example (2 agents)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324681" y="1334670"/>
            <a:ext cx="6494639" cy="4640417"/>
            <a:chOff x="1822098" y="1061357"/>
            <a:chExt cx="6494639" cy="5388429"/>
          </a:xfrm>
        </p:grpSpPr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5080000" y="1061357"/>
              <a:ext cx="0" cy="53884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008" tIns="50004" rIns="100008" bIns="5000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1822098" y="5857875"/>
              <a:ext cx="1329972" cy="483054"/>
              <a:chOff x="1033" y="3732"/>
              <a:chExt cx="754" cy="284"/>
            </a:xfrm>
          </p:grpSpPr>
          <p:sp>
            <p:nvSpPr>
              <p:cNvPr id="58379" name="Oval 6"/>
              <p:cNvSpPr>
                <a:spLocks noChangeArrowheads="1"/>
              </p:cNvSpPr>
              <p:nvPr/>
            </p:nvSpPr>
            <p:spPr bwMode="auto">
              <a:xfrm>
                <a:off x="1033" y="3768"/>
                <a:ext cx="252" cy="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80" name="Oval 7"/>
              <p:cNvSpPr>
                <a:spLocks noChangeArrowheads="1"/>
              </p:cNvSpPr>
              <p:nvPr/>
            </p:nvSpPr>
            <p:spPr bwMode="auto">
              <a:xfrm>
                <a:off x="1536" y="3786"/>
                <a:ext cx="251" cy="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81" name="Text Box 8"/>
              <p:cNvSpPr txBox="1">
                <a:spLocks noChangeArrowheads="1"/>
              </p:cNvSpPr>
              <p:nvPr/>
            </p:nvSpPr>
            <p:spPr bwMode="auto">
              <a:xfrm>
                <a:off x="1038" y="3732"/>
                <a:ext cx="23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a</a:t>
                </a:r>
                <a:r>
                  <a:rPr lang="en-AU" baseline="-25000">
                    <a:latin typeface="Times New Roman" charset="0"/>
                  </a:rPr>
                  <a:t>1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8382" name="Text Box 9"/>
              <p:cNvSpPr txBox="1">
                <a:spLocks noChangeArrowheads="1"/>
              </p:cNvSpPr>
              <p:nvPr/>
            </p:nvSpPr>
            <p:spPr bwMode="auto">
              <a:xfrm>
                <a:off x="1536" y="3744"/>
                <a:ext cx="23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a</a:t>
                </a:r>
                <a:r>
                  <a:rPr lang="en-AU" baseline="-25000">
                    <a:latin typeface="Times New Roman" charset="0"/>
                  </a:rPr>
                  <a:t>2</a:t>
                </a:r>
                <a:endParaRPr lang="en-US" baseline="-25000">
                  <a:latin typeface="Times New Roman" charset="0"/>
                </a:endParaRPr>
              </a:p>
            </p:txBody>
          </p:sp>
        </p:grp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6986765" y="5857875"/>
              <a:ext cx="1329972" cy="483054"/>
              <a:chOff x="3961" y="3732"/>
              <a:chExt cx="754" cy="284"/>
            </a:xfrm>
          </p:grpSpPr>
          <p:sp>
            <p:nvSpPr>
              <p:cNvPr id="58375" name="Oval 11"/>
              <p:cNvSpPr>
                <a:spLocks noChangeArrowheads="1"/>
              </p:cNvSpPr>
              <p:nvPr/>
            </p:nvSpPr>
            <p:spPr bwMode="auto">
              <a:xfrm>
                <a:off x="3961" y="3768"/>
                <a:ext cx="252" cy="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76" name="Oval 12"/>
              <p:cNvSpPr>
                <a:spLocks noChangeArrowheads="1"/>
              </p:cNvSpPr>
              <p:nvPr/>
            </p:nvSpPr>
            <p:spPr bwMode="auto">
              <a:xfrm>
                <a:off x="4464" y="3786"/>
                <a:ext cx="251" cy="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77" name="Text Box 13"/>
              <p:cNvSpPr txBox="1">
                <a:spLocks noChangeArrowheads="1"/>
              </p:cNvSpPr>
              <p:nvPr/>
            </p:nvSpPr>
            <p:spPr bwMode="auto">
              <a:xfrm>
                <a:off x="3966" y="3732"/>
                <a:ext cx="23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a</a:t>
                </a:r>
                <a:r>
                  <a:rPr lang="en-AU" baseline="-25000">
                    <a:latin typeface="Times New Roman" charset="0"/>
                  </a:rPr>
                  <a:t>1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8378" name="Text Box 14"/>
              <p:cNvSpPr txBox="1">
                <a:spLocks noChangeArrowheads="1"/>
              </p:cNvSpPr>
              <p:nvPr/>
            </p:nvSpPr>
            <p:spPr bwMode="auto">
              <a:xfrm>
                <a:off x="4464" y="3744"/>
                <a:ext cx="23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a</a:t>
                </a:r>
                <a:r>
                  <a:rPr lang="en-AU" baseline="-25000">
                    <a:latin typeface="Times New Roman" charset="0"/>
                  </a:rPr>
                  <a:t>2</a:t>
                </a:r>
                <a:endParaRPr lang="en-US" baseline="-25000">
                  <a:latin typeface="Times New Roman" charset="0"/>
                </a:endParaRPr>
              </a:p>
            </p:txBody>
          </p:sp>
        </p:grp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009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Exhaustive search continued</a:t>
            </a:r>
            <a:endParaRPr lang="en-US" dirty="0"/>
          </a:p>
        </p:txBody>
      </p:sp>
      <p:grpSp>
        <p:nvGrpSpPr>
          <p:cNvPr id="183" name="Group 182"/>
          <p:cNvGrpSpPr/>
          <p:nvPr/>
        </p:nvGrpSpPr>
        <p:grpSpPr>
          <a:xfrm>
            <a:off x="199320" y="1334670"/>
            <a:ext cx="8745361" cy="4659794"/>
            <a:chOff x="366889" y="1061357"/>
            <a:chExt cx="8745361" cy="5388429"/>
          </a:xfrm>
        </p:grpSpPr>
        <p:sp>
          <p:nvSpPr>
            <p:cNvPr id="59396" name="Line 4"/>
            <p:cNvSpPr>
              <a:spLocks noChangeShapeType="1"/>
            </p:cNvSpPr>
            <p:nvPr/>
          </p:nvSpPr>
          <p:spPr bwMode="auto">
            <a:xfrm>
              <a:off x="4769556" y="1061357"/>
              <a:ext cx="0" cy="53884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008" tIns="50004" rIns="100008" bIns="5000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366889" y="2204357"/>
              <a:ext cx="3750028" cy="4156982"/>
              <a:chOff x="464" y="1392"/>
              <a:chExt cx="2126" cy="2444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464" y="2256"/>
                <a:ext cx="654" cy="716"/>
                <a:chOff x="540" y="1572"/>
                <a:chExt cx="654" cy="716"/>
              </a:xfrm>
            </p:grpSpPr>
            <p:sp>
              <p:nvSpPr>
                <p:cNvPr id="59565" name="Oval 7"/>
                <p:cNvSpPr>
                  <a:spLocks noChangeArrowheads="1"/>
                </p:cNvSpPr>
                <p:nvPr/>
              </p:nvSpPr>
              <p:spPr bwMode="auto">
                <a:xfrm>
                  <a:off x="756" y="1608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566" name="Oval 8"/>
                <p:cNvSpPr>
                  <a:spLocks noChangeArrowheads="1"/>
                </p:cNvSpPr>
                <p:nvPr/>
              </p:nvSpPr>
              <p:spPr bwMode="auto">
                <a:xfrm>
                  <a:off x="587" y="2058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567" name="Oval 9"/>
                <p:cNvSpPr>
                  <a:spLocks noChangeArrowheads="1"/>
                </p:cNvSpPr>
                <p:nvPr/>
              </p:nvSpPr>
              <p:spPr bwMode="auto">
                <a:xfrm>
                  <a:off x="923" y="2058"/>
                  <a:ext cx="231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59568" name="AutoShape 10"/>
                <p:cNvCxnSpPr>
                  <a:cxnSpLocks noChangeShapeType="1"/>
                  <a:stCxn id="59566" idx="0"/>
                  <a:endCxn id="59565" idx="3"/>
                </p:cNvCxnSpPr>
                <p:nvPr/>
              </p:nvCxnSpPr>
              <p:spPr bwMode="auto">
                <a:xfrm flipV="1">
                  <a:off x="702" y="1804"/>
                  <a:ext cx="88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69" name="AutoShape 11"/>
                <p:cNvCxnSpPr>
                  <a:cxnSpLocks noChangeShapeType="1"/>
                  <a:stCxn id="59567" idx="0"/>
                  <a:endCxn id="59565" idx="5"/>
                </p:cNvCxnSpPr>
                <p:nvPr/>
              </p:nvCxnSpPr>
              <p:spPr bwMode="auto">
                <a:xfrm flipH="1" flipV="1">
                  <a:off x="952" y="1804"/>
                  <a:ext cx="87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57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744" y="157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7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76" y="2016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7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912" y="2016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7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540" y="174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7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964" y="1750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</p:grpSp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>
                <a:off x="1200" y="2256"/>
                <a:ext cx="654" cy="716"/>
                <a:chOff x="1236" y="1584"/>
                <a:chExt cx="654" cy="716"/>
              </a:xfrm>
            </p:grpSpPr>
            <p:sp>
              <p:nvSpPr>
                <p:cNvPr id="59555" name="Oval 18"/>
                <p:cNvSpPr>
                  <a:spLocks noChangeArrowheads="1"/>
                </p:cNvSpPr>
                <p:nvPr/>
              </p:nvSpPr>
              <p:spPr bwMode="auto">
                <a:xfrm>
                  <a:off x="1452" y="162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556" name="Oval 19"/>
                <p:cNvSpPr>
                  <a:spLocks noChangeArrowheads="1"/>
                </p:cNvSpPr>
                <p:nvPr/>
              </p:nvSpPr>
              <p:spPr bwMode="auto">
                <a:xfrm>
                  <a:off x="1283" y="207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557" name="Oval 20"/>
                <p:cNvSpPr>
                  <a:spLocks noChangeArrowheads="1"/>
                </p:cNvSpPr>
                <p:nvPr/>
              </p:nvSpPr>
              <p:spPr bwMode="auto">
                <a:xfrm>
                  <a:off x="1619" y="2070"/>
                  <a:ext cx="231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59558" name="AutoShape 21"/>
                <p:cNvCxnSpPr>
                  <a:cxnSpLocks noChangeShapeType="1"/>
                  <a:stCxn id="59556" idx="0"/>
                  <a:endCxn id="59555" idx="3"/>
                </p:cNvCxnSpPr>
                <p:nvPr/>
              </p:nvCxnSpPr>
              <p:spPr bwMode="auto">
                <a:xfrm flipV="1">
                  <a:off x="1398" y="1816"/>
                  <a:ext cx="88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59" name="AutoShape 22"/>
                <p:cNvCxnSpPr>
                  <a:cxnSpLocks noChangeShapeType="1"/>
                  <a:stCxn id="59557" idx="0"/>
                  <a:endCxn id="59555" idx="5"/>
                </p:cNvCxnSpPr>
                <p:nvPr/>
              </p:nvCxnSpPr>
              <p:spPr bwMode="auto">
                <a:xfrm flipH="1" flipV="1">
                  <a:off x="1648" y="1816"/>
                  <a:ext cx="87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56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440" y="158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61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272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6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608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6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236" y="175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64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660" y="176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</p:grpSp>
          <p:grpSp>
            <p:nvGrpSpPr>
              <p:cNvPr id="5" name="Group 28"/>
              <p:cNvGrpSpPr>
                <a:grpSpLocks/>
              </p:cNvGrpSpPr>
              <p:nvPr/>
            </p:nvGrpSpPr>
            <p:grpSpPr bwMode="auto">
              <a:xfrm>
                <a:off x="1936" y="2256"/>
                <a:ext cx="654" cy="716"/>
                <a:chOff x="1956" y="1584"/>
                <a:chExt cx="654" cy="716"/>
              </a:xfrm>
            </p:grpSpPr>
            <p:sp>
              <p:nvSpPr>
                <p:cNvPr id="59545" name="Oval 29"/>
                <p:cNvSpPr>
                  <a:spLocks noChangeArrowheads="1"/>
                </p:cNvSpPr>
                <p:nvPr/>
              </p:nvSpPr>
              <p:spPr bwMode="auto">
                <a:xfrm>
                  <a:off x="2172" y="162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546" name="Oval 30"/>
                <p:cNvSpPr>
                  <a:spLocks noChangeArrowheads="1"/>
                </p:cNvSpPr>
                <p:nvPr/>
              </p:nvSpPr>
              <p:spPr bwMode="auto">
                <a:xfrm>
                  <a:off x="2003" y="207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547" name="Oval 31"/>
                <p:cNvSpPr>
                  <a:spLocks noChangeArrowheads="1"/>
                </p:cNvSpPr>
                <p:nvPr/>
              </p:nvSpPr>
              <p:spPr bwMode="auto">
                <a:xfrm>
                  <a:off x="2339" y="2070"/>
                  <a:ext cx="231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59548" name="AutoShape 32"/>
                <p:cNvCxnSpPr>
                  <a:cxnSpLocks noChangeShapeType="1"/>
                  <a:stCxn id="59546" idx="0"/>
                  <a:endCxn id="59545" idx="3"/>
                </p:cNvCxnSpPr>
                <p:nvPr/>
              </p:nvCxnSpPr>
              <p:spPr bwMode="auto">
                <a:xfrm flipV="1">
                  <a:off x="2118" y="1816"/>
                  <a:ext cx="88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49" name="AutoShape 33"/>
                <p:cNvCxnSpPr>
                  <a:cxnSpLocks noChangeShapeType="1"/>
                  <a:stCxn id="59547" idx="0"/>
                  <a:endCxn id="59545" idx="5"/>
                </p:cNvCxnSpPr>
                <p:nvPr/>
              </p:nvCxnSpPr>
              <p:spPr bwMode="auto">
                <a:xfrm flipH="1" flipV="1">
                  <a:off x="2368" y="1816"/>
                  <a:ext cx="87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55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160" y="158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5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992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5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328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5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956" y="175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5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380" y="176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</p:grpSp>
          <p:grpSp>
            <p:nvGrpSpPr>
              <p:cNvPr id="6" name="Group 39"/>
              <p:cNvGrpSpPr>
                <a:grpSpLocks/>
              </p:cNvGrpSpPr>
              <p:nvPr/>
            </p:nvGrpSpPr>
            <p:grpSpPr bwMode="auto">
              <a:xfrm>
                <a:off x="1584" y="1392"/>
                <a:ext cx="654" cy="716"/>
                <a:chOff x="2676" y="1584"/>
                <a:chExt cx="654" cy="716"/>
              </a:xfrm>
            </p:grpSpPr>
            <p:sp>
              <p:nvSpPr>
                <p:cNvPr id="59535" name="Oval 40"/>
                <p:cNvSpPr>
                  <a:spLocks noChangeArrowheads="1"/>
                </p:cNvSpPr>
                <p:nvPr/>
              </p:nvSpPr>
              <p:spPr bwMode="auto">
                <a:xfrm>
                  <a:off x="2892" y="162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536" name="Oval 41"/>
                <p:cNvSpPr>
                  <a:spLocks noChangeArrowheads="1"/>
                </p:cNvSpPr>
                <p:nvPr/>
              </p:nvSpPr>
              <p:spPr bwMode="auto">
                <a:xfrm>
                  <a:off x="2723" y="207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537" name="Oval 42"/>
                <p:cNvSpPr>
                  <a:spLocks noChangeArrowheads="1"/>
                </p:cNvSpPr>
                <p:nvPr/>
              </p:nvSpPr>
              <p:spPr bwMode="auto">
                <a:xfrm>
                  <a:off x="3059" y="2070"/>
                  <a:ext cx="231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59538" name="AutoShape 43"/>
                <p:cNvCxnSpPr>
                  <a:cxnSpLocks noChangeShapeType="1"/>
                  <a:stCxn id="59536" idx="0"/>
                  <a:endCxn id="59535" idx="3"/>
                </p:cNvCxnSpPr>
                <p:nvPr/>
              </p:nvCxnSpPr>
              <p:spPr bwMode="auto">
                <a:xfrm flipV="1">
                  <a:off x="2838" y="1816"/>
                  <a:ext cx="88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39" name="AutoShape 44"/>
                <p:cNvCxnSpPr>
                  <a:cxnSpLocks noChangeShapeType="1"/>
                  <a:stCxn id="59537" idx="0"/>
                  <a:endCxn id="59535" idx="5"/>
                </p:cNvCxnSpPr>
                <p:nvPr/>
              </p:nvCxnSpPr>
              <p:spPr bwMode="auto">
                <a:xfrm flipH="1" flipV="1">
                  <a:off x="3088" y="1816"/>
                  <a:ext cx="87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540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880" y="158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41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712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42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048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43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676" y="175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44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100" y="176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</p:grpSp>
          <p:grpSp>
            <p:nvGrpSpPr>
              <p:cNvPr id="7" name="Group 50"/>
              <p:cNvGrpSpPr>
                <a:grpSpLocks/>
              </p:cNvGrpSpPr>
              <p:nvPr/>
            </p:nvGrpSpPr>
            <p:grpSpPr bwMode="auto">
              <a:xfrm>
                <a:off x="464" y="3120"/>
                <a:ext cx="654" cy="716"/>
                <a:chOff x="540" y="1572"/>
                <a:chExt cx="654" cy="716"/>
              </a:xfrm>
            </p:grpSpPr>
            <p:sp>
              <p:nvSpPr>
                <p:cNvPr id="59525" name="Oval 51"/>
                <p:cNvSpPr>
                  <a:spLocks noChangeArrowheads="1"/>
                </p:cNvSpPr>
                <p:nvPr/>
              </p:nvSpPr>
              <p:spPr bwMode="auto">
                <a:xfrm>
                  <a:off x="756" y="1608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526" name="Oval 52"/>
                <p:cNvSpPr>
                  <a:spLocks noChangeArrowheads="1"/>
                </p:cNvSpPr>
                <p:nvPr/>
              </p:nvSpPr>
              <p:spPr bwMode="auto">
                <a:xfrm>
                  <a:off x="587" y="2058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527" name="Oval 53"/>
                <p:cNvSpPr>
                  <a:spLocks noChangeArrowheads="1"/>
                </p:cNvSpPr>
                <p:nvPr/>
              </p:nvSpPr>
              <p:spPr bwMode="auto">
                <a:xfrm>
                  <a:off x="923" y="2058"/>
                  <a:ext cx="231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59528" name="AutoShape 54"/>
                <p:cNvCxnSpPr>
                  <a:cxnSpLocks noChangeShapeType="1"/>
                  <a:stCxn id="59526" idx="0"/>
                  <a:endCxn id="59525" idx="3"/>
                </p:cNvCxnSpPr>
                <p:nvPr/>
              </p:nvCxnSpPr>
              <p:spPr bwMode="auto">
                <a:xfrm flipV="1">
                  <a:off x="702" y="1804"/>
                  <a:ext cx="88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29" name="AutoShape 55"/>
                <p:cNvCxnSpPr>
                  <a:cxnSpLocks noChangeShapeType="1"/>
                  <a:stCxn id="59527" idx="0"/>
                  <a:endCxn id="59525" idx="5"/>
                </p:cNvCxnSpPr>
                <p:nvPr/>
              </p:nvCxnSpPr>
              <p:spPr bwMode="auto">
                <a:xfrm flipH="1" flipV="1">
                  <a:off x="952" y="1804"/>
                  <a:ext cx="87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530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744" y="157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31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576" y="2016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32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912" y="2016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33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540" y="174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34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964" y="1750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</p:grpSp>
          <p:grpSp>
            <p:nvGrpSpPr>
              <p:cNvPr id="8" name="Group 61"/>
              <p:cNvGrpSpPr>
                <a:grpSpLocks/>
              </p:cNvGrpSpPr>
              <p:nvPr/>
            </p:nvGrpSpPr>
            <p:grpSpPr bwMode="auto">
              <a:xfrm>
                <a:off x="1200" y="3120"/>
                <a:ext cx="654" cy="716"/>
                <a:chOff x="1236" y="1584"/>
                <a:chExt cx="654" cy="716"/>
              </a:xfrm>
            </p:grpSpPr>
            <p:sp>
              <p:nvSpPr>
                <p:cNvPr id="59515" name="Oval 62"/>
                <p:cNvSpPr>
                  <a:spLocks noChangeArrowheads="1"/>
                </p:cNvSpPr>
                <p:nvPr/>
              </p:nvSpPr>
              <p:spPr bwMode="auto">
                <a:xfrm>
                  <a:off x="1452" y="162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516" name="Oval 63"/>
                <p:cNvSpPr>
                  <a:spLocks noChangeArrowheads="1"/>
                </p:cNvSpPr>
                <p:nvPr/>
              </p:nvSpPr>
              <p:spPr bwMode="auto">
                <a:xfrm>
                  <a:off x="1283" y="207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517" name="Oval 64"/>
                <p:cNvSpPr>
                  <a:spLocks noChangeArrowheads="1"/>
                </p:cNvSpPr>
                <p:nvPr/>
              </p:nvSpPr>
              <p:spPr bwMode="auto">
                <a:xfrm>
                  <a:off x="1619" y="2070"/>
                  <a:ext cx="231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59518" name="AutoShape 65"/>
                <p:cNvCxnSpPr>
                  <a:cxnSpLocks noChangeShapeType="1"/>
                  <a:stCxn id="59516" idx="0"/>
                  <a:endCxn id="59515" idx="3"/>
                </p:cNvCxnSpPr>
                <p:nvPr/>
              </p:nvCxnSpPr>
              <p:spPr bwMode="auto">
                <a:xfrm flipV="1">
                  <a:off x="1398" y="1816"/>
                  <a:ext cx="88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19" name="AutoShape 66"/>
                <p:cNvCxnSpPr>
                  <a:cxnSpLocks noChangeShapeType="1"/>
                  <a:stCxn id="59517" idx="0"/>
                  <a:endCxn id="59515" idx="5"/>
                </p:cNvCxnSpPr>
                <p:nvPr/>
              </p:nvCxnSpPr>
              <p:spPr bwMode="auto">
                <a:xfrm flipH="1" flipV="1">
                  <a:off x="1648" y="1816"/>
                  <a:ext cx="87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520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1440" y="158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21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1272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22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1608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23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236" y="175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24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1660" y="176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</p:grpSp>
          <p:grpSp>
            <p:nvGrpSpPr>
              <p:cNvPr id="9" name="Group 72"/>
              <p:cNvGrpSpPr>
                <a:grpSpLocks/>
              </p:cNvGrpSpPr>
              <p:nvPr/>
            </p:nvGrpSpPr>
            <p:grpSpPr bwMode="auto">
              <a:xfrm>
                <a:off x="1936" y="3120"/>
                <a:ext cx="654" cy="716"/>
                <a:chOff x="1956" y="1584"/>
                <a:chExt cx="654" cy="716"/>
              </a:xfrm>
            </p:grpSpPr>
            <p:sp>
              <p:nvSpPr>
                <p:cNvPr id="59505" name="Oval 73"/>
                <p:cNvSpPr>
                  <a:spLocks noChangeArrowheads="1"/>
                </p:cNvSpPr>
                <p:nvPr/>
              </p:nvSpPr>
              <p:spPr bwMode="auto">
                <a:xfrm>
                  <a:off x="2172" y="162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506" name="Oval 74"/>
                <p:cNvSpPr>
                  <a:spLocks noChangeArrowheads="1"/>
                </p:cNvSpPr>
                <p:nvPr/>
              </p:nvSpPr>
              <p:spPr bwMode="auto">
                <a:xfrm>
                  <a:off x="2003" y="207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507" name="Oval 75"/>
                <p:cNvSpPr>
                  <a:spLocks noChangeArrowheads="1"/>
                </p:cNvSpPr>
                <p:nvPr/>
              </p:nvSpPr>
              <p:spPr bwMode="auto">
                <a:xfrm>
                  <a:off x="2339" y="2070"/>
                  <a:ext cx="231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59508" name="AutoShape 76"/>
                <p:cNvCxnSpPr>
                  <a:cxnSpLocks noChangeShapeType="1"/>
                  <a:stCxn id="59506" idx="0"/>
                  <a:endCxn id="59505" idx="3"/>
                </p:cNvCxnSpPr>
                <p:nvPr/>
              </p:nvCxnSpPr>
              <p:spPr bwMode="auto">
                <a:xfrm flipV="1">
                  <a:off x="2118" y="1816"/>
                  <a:ext cx="88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09" name="AutoShape 77"/>
                <p:cNvCxnSpPr>
                  <a:cxnSpLocks noChangeShapeType="1"/>
                  <a:stCxn id="59507" idx="0"/>
                  <a:endCxn id="59505" idx="5"/>
                </p:cNvCxnSpPr>
                <p:nvPr/>
              </p:nvCxnSpPr>
              <p:spPr bwMode="auto">
                <a:xfrm flipH="1" flipV="1">
                  <a:off x="2368" y="1816"/>
                  <a:ext cx="87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510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2160" y="158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11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1992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12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328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13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1956" y="175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14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2380" y="176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</p:grpSp>
          <p:grpSp>
            <p:nvGrpSpPr>
              <p:cNvPr id="10" name="Group 83"/>
              <p:cNvGrpSpPr>
                <a:grpSpLocks/>
              </p:cNvGrpSpPr>
              <p:nvPr/>
            </p:nvGrpSpPr>
            <p:grpSpPr bwMode="auto">
              <a:xfrm>
                <a:off x="816" y="1392"/>
                <a:ext cx="654" cy="716"/>
                <a:chOff x="2676" y="1584"/>
                <a:chExt cx="654" cy="716"/>
              </a:xfrm>
            </p:grpSpPr>
            <p:sp>
              <p:nvSpPr>
                <p:cNvPr id="59495" name="Oval 84"/>
                <p:cNvSpPr>
                  <a:spLocks noChangeArrowheads="1"/>
                </p:cNvSpPr>
                <p:nvPr/>
              </p:nvSpPr>
              <p:spPr bwMode="auto">
                <a:xfrm>
                  <a:off x="2892" y="162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96" name="Oval 85"/>
                <p:cNvSpPr>
                  <a:spLocks noChangeArrowheads="1"/>
                </p:cNvSpPr>
                <p:nvPr/>
              </p:nvSpPr>
              <p:spPr bwMode="auto">
                <a:xfrm>
                  <a:off x="2723" y="207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97" name="Oval 86"/>
                <p:cNvSpPr>
                  <a:spLocks noChangeArrowheads="1"/>
                </p:cNvSpPr>
                <p:nvPr/>
              </p:nvSpPr>
              <p:spPr bwMode="auto">
                <a:xfrm>
                  <a:off x="3059" y="2070"/>
                  <a:ext cx="231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59498" name="AutoShape 87"/>
                <p:cNvCxnSpPr>
                  <a:cxnSpLocks noChangeShapeType="1"/>
                  <a:stCxn id="59496" idx="0"/>
                  <a:endCxn id="59495" idx="3"/>
                </p:cNvCxnSpPr>
                <p:nvPr/>
              </p:nvCxnSpPr>
              <p:spPr bwMode="auto">
                <a:xfrm flipV="1">
                  <a:off x="2838" y="1816"/>
                  <a:ext cx="88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99" name="AutoShape 88"/>
                <p:cNvCxnSpPr>
                  <a:cxnSpLocks noChangeShapeType="1"/>
                  <a:stCxn id="59497" idx="0"/>
                  <a:endCxn id="59495" idx="5"/>
                </p:cNvCxnSpPr>
                <p:nvPr/>
              </p:nvCxnSpPr>
              <p:spPr bwMode="auto">
                <a:xfrm flipH="1" flipV="1">
                  <a:off x="3088" y="1816"/>
                  <a:ext cx="87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500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2880" y="158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01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712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02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3048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03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2676" y="175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04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3100" y="176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</p:grpSp>
        </p:grpSp>
        <p:grpSp>
          <p:nvGrpSpPr>
            <p:cNvPr id="11" name="Group 94"/>
            <p:cNvGrpSpPr>
              <a:grpSpLocks/>
            </p:cNvGrpSpPr>
            <p:nvPr/>
          </p:nvGrpSpPr>
          <p:grpSpPr bwMode="auto">
            <a:xfrm>
              <a:off x="5362222" y="2204357"/>
              <a:ext cx="3750028" cy="4156982"/>
              <a:chOff x="464" y="1392"/>
              <a:chExt cx="2126" cy="2444"/>
            </a:xfrm>
          </p:grpSpPr>
          <p:grpSp>
            <p:nvGrpSpPr>
              <p:cNvPr id="12" name="Group 95"/>
              <p:cNvGrpSpPr>
                <a:grpSpLocks/>
              </p:cNvGrpSpPr>
              <p:nvPr/>
            </p:nvGrpSpPr>
            <p:grpSpPr bwMode="auto">
              <a:xfrm>
                <a:off x="464" y="2256"/>
                <a:ext cx="654" cy="716"/>
                <a:chOff x="540" y="1572"/>
                <a:chExt cx="654" cy="716"/>
              </a:xfrm>
            </p:grpSpPr>
            <p:sp>
              <p:nvSpPr>
                <p:cNvPr id="59477" name="Oval 96"/>
                <p:cNvSpPr>
                  <a:spLocks noChangeArrowheads="1"/>
                </p:cNvSpPr>
                <p:nvPr/>
              </p:nvSpPr>
              <p:spPr bwMode="auto">
                <a:xfrm>
                  <a:off x="756" y="1608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78" name="Oval 97"/>
                <p:cNvSpPr>
                  <a:spLocks noChangeArrowheads="1"/>
                </p:cNvSpPr>
                <p:nvPr/>
              </p:nvSpPr>
              <p:spPr bwMode="auto">
                <a:xfrm>
                  <a:off x="587" y="2058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79" name="Oval 98"/>
                <p:cNvSpPr>
                  <a:spLocks noChangeArrowheads="1"/>
                </p:cNvSpPr>
                <p:nvPr/>
              </p:nvSpPr>
              <p:spPr bwMode="auto">
                <a:xfrm>
                  <a:off x="923" y="2058"/>
                  <a:ext cx="231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59480" name="AutoShape 99"/>
                <p:cNvCxnSpPr>
                  <a:cxnSpLocks noChangeShapeType="1"/>
                  <a:stCxn id="59478" idx="0"/>
                  <a:endCxn id="59477" idx="3"/>
                </p:cNvCxnSpPr>
                <p:nvPr/>
              </p:nvCxnSpPr>
              <p:spPr bwMode="auto">
                <a:xfrm flipV="1">
                  <a:off x="702" y="1804"/>
                  <a:ext cx="88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81" name="AutoShape 100"/>
                <p:cNvCxnSpPr>
                  <a:cxnSpLocks noChangeShapeType="1"/>
                  <a:stCxn id="59479" idx="0"/>
                  <a:endCxn id="59477" idx="5"/>
                </p:cNvCxnSpPr>
                <p:nvPr/>
              </p:nvCxnSpPr>
              <p:spPr bwMode="auto">
                <a:xfrm flipH="1" flipV="1">
                  <a:off x="952" y="1804"/>
                  <a:ext cx="87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482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744" y="157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83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576" y="2016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84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912" y="2016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85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540" y="174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86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964" y="1750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</p:grpSp>
          <p:grpSp>
            <p:nvGrpSpPr>
              <p:cNvPr id="13" name="Group 106"/>
              <p:cNvGrpSpPr>
                <a:grpSpLocks/>
              </p:cNvGrpSpPr>
              <p:nvPr/>
            </p:nvGrpSpPr>
            <p:grpSpPr bwMode="auto">
              <a:xfrm>
                <a:off x="1200" y="2256"/>
                <a:ext cx="654" cy="716"/>
                <a:chOff x="1236" y="1584"/>
                <a:chExt cx="654" cy="716"/>
              </a:xfrm>
            </p:grpSpPr>
            <p:sp>
              <p:nvSpPr>
                <p:cNvPr id="59467" name="Oval 107"/>
                <p:cNvSpPr>
                  <a:spLocks noChangeArrowheads="1"/>
                </p:cNvSpPr>
                <p:nvPr/>
              </p:nvSpPr>
              <p:spPr bwMode="auto">
                <a:xfrm>
                  <a:off x="1452" y="162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68" name="Oval 108"/>
                <p:cNvSpPr>
                  <a:spLocks noChangeArrowheads="1"/>
                </p:cNvSpPr>
                <p:nvPr/>
              </p:nvSpPr>
              <p:spPr bwMode="auto">
                <a:xfrm>
                  <a:off x="1283" y="207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69" name="Oval 109"/>
                <p:cNvSpPr>
                  <a:spLocks noChangeArrowheads="1"/>
                </p:cNvSpPr>
                <p:nvPr/>
              </p:nvSpPr>
              <p:spPr bwMode="auto">
                <a:xfrm>
                  <a:off x="1619" y="2070"/>
                  <a:ext cx="231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59470" name="AutoShape 110"/>
                <p:cNvCxnSpPr>
                  <a:cxnSpLocks noChangeShapeType="1"/>
                  <a:stCxn id="59468" idx="0"/>
                  <a:endCxn id="59467" idx="3"/>
                </p:cNvCxnSpPr>
                <p:nvPr/>
              </p:nvCxnSpPr>
              <p:spPr bwMode="auto">
                <a:xfrm flipV="1">
                  <a:off x="1398" y="1816"/>
                  <a:ext cx="88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71" name="AutoShape 111"/>
                <p:cNvCxnSpPr>
                  <a:cxnSpLocks noChangeShapeType="1"/>
                  <a:stCxn id="59469" idx="0"/>
                  <a:endCxn id="59467" idx="5"/>
                </p:cNvCxnSpPr>
                <p:nvPr/>
              </p:nvCxnSpPr>
              <p:spPr bwMode="auto">
                <a:xfrm flipH="1" flipV="1">
                  <a:off x="1648" y="1816"/>
                  <a:ext cx="87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472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1440" y="158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73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1272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74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1608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75" name="Text Box 115"/>
                <p:cNvSpPr txBox="1">
                  <a:spLocks noChangeArrowheads="1"/>
                </p:cNvSpPr>
                <p:nvPr/>
              </p:nvSpPr>
              <p:spPr bwMode="auto">
                <a:xfrm>
                  <a:off x="1236" y="175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76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1660" y="176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</p:grpSp>
          <p:grpSp>
            <p:nvGrpSpPr>
              <p:cNvPr id="14" name="Group 117"/>
              <p:cNvGrpSpPr>
                <a:grpSpLocks/>
              </p:cNvGrpSpPr>
              <p:nvPr/>
            </p:nvGrpSpPr>
            <p:grpSpPr bwMode="auto">
              <a:xfrm>
                <a:off x="1936" y="2256"/>
                <a:ext cx="654" cy="716"/>
                <a:chOff x="1956" y="1584"/>
                <a:chExt cx="654" cy="716"/>
              </a:xfrm>
            </p:grpSpPr>
            <p:sp>
              <p:nvSpPr>
                <p:cNvPr id="59457" name="Oval 118"/>
                <p:cNvSpPr>
                  <a:spLocks noChangeArrowheads="1"/>
                </p:cNvSpPr>
                <p:nvPr/>
              </p:nvSpPr>
              <p:spPr bwMode="auto">
                <a:xfrm>
                  <a:off x="2172" y="162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58" name="Oval 119"/>
                <p:cNvSpPr>
                  <a:spLocks noChangeArrowheads="1"/>
                </p:cNvSpPr>
                <p:nvPr/>
              </p:nvSpPr>
              <p:spPr bwMode="auto">
                <a:xfrm>
                  <a:off x="2003" y="207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59" name="Oval 120"/>
                <p:cNvSpPr>
                  <a:spLocks noChangeArrowheads="1"/>
                </p:cNvSpPr>
                <p:nvPr/>
              </p:nvSpPr>
              <p:spPr bwMode="auto">
                <a:xfrm>
                  <a:off x="2339" y="2070"/>
                  <a:ext cx="231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59460" name="AutoShape 121"/>
                <p:cNvCxnSpPr>
                  <a:cxnSpLocks noChangeShapeType="1"/>
                  <a:stCxn id="59458" idx="0"/>
                  <a:endCxn id="59457" idx="3"/>
                </p:cNvCxnSpPr>
                <p:nvPr/>
              </p:nvCxnSpPr>
              <p:spPr bwMode="auto">
                <a:xfrm flipV="1">
                  <a:off x="2118" y="1816"/>
                  <a:ext cx="88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61" name="AutoShape 122"/>
                <p:cNvCxnSpPr>
                  <a:cxnSpLocks noChangeShapeType="1"/>
                  <a:stCxn id="59459" idx="0"/>
                  <a:endCxn id="59457" idx="5"/>
                </p:cNvCxnSpPr>
                <p:nvPr/>
              </p:nvCxnSpPr>
              <p:spPr bwMode="auto">
                <a:xfrm flipH="1" flipV="1">
                  <a:off x="2368" y="1816"/>
                  <a:ext cx="87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462" name="Text Box 123"/>
                <p:cNvSpPr txBox="1">
                  <a:spLocks noChangeArrowheads="1"/>
                </p:cNvSpPr>
                <p:nvPr/>
              </p:nvSpPr>
              <p:spPr bwMode="auto">
                <a:xfrm>
                  <a:off x="2160" y="158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63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1992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64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2328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65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1956" y="175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66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2380" y="176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</p:grpSp>
          <p:grpSp>
            <p:nvGrpSpPr>
              <p:cNvPr id="15" name="Group 128"/>
              <p:cNvGrpSpPr>
                <a:grpSpLocks/>
              </p:cNvGrpSpPr>
              <p:nvPr/>
            </p:nvGrpSpPr>
            <p:grpSpPr bwMode="auto">
              <a:xfrm>
                <a:off x="1584" y="1392"/>
                <a:ext cx="654" cy="716"/>
                <a:chOff x="2676" y="1584"/>
                <a:chExt cx="654" cy="716"/>
              </a:xfrm>
            </p:grpSpPr>
            <p:sp>
              <p:nvSpPr>
                <p:cNvPr id="59447" name="Oval 129"/>
                <p:cNvSpPr>
                  <a:spLocks noChangeArrowheads="1"/>
                </p:cNvSpPr>
                <p:nvPr/>
              </p:nvSpPr>
              <p:spPr bwMode="auto">
                <a:xfrm>
                  <a:off x="2892" y="162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48" name="Oval 130"/>
                <p:cNvSpPr>
                  <a:spLocks noChangeArrowheads="1"/>
                </p:cNvSpPr>
                <p:nvPr/>
              </p:nvSpPr>
              <p:spPr bwMode="auto">
                <a:xfrm>
                  <a:off x="2723" y="207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49" name="Oval 131"/>
                <p:cNvSpPr>
                  <a:spLocks noChangeArrowheads="1"/>
                </p:cNvSpPr>
                <p:nvPr/>
              </p:nvSpPr>
              <p:spPr bwMode="auto">
                <a:xfrm>
                  <a:off x="3059" y="2070"/>
                  <a:ext cx="231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59450" name="AutoShape 132"/>
                <p:cNvCxnSpPr>
                  <a:cxnSpLocks noChangeShapeType="1"/>
                  <a:stCxn id="59448" idx="0"/>
                  <a:endCxn id="59447" idx="3"/>
                </p:cNvCxnSpPr>
                <p:nvPr/>
              </p:nvCxnSpPr>
              <p:spPr bwMode="auto">
                <a:xfrm flipV="1">
                  <a:off x="2838" y="1816"/>
                  <a:ext cx="88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51" name="AutoShape 133"/>
                <p:cNvCxnSpPr>
                  <a:cxnSpLocks noChangeShapeType="1"/>
                  <a:stCxn id="59449" idx="0"/>
                  <a:endCxn id="59447" idx="5"/>
                </p:cNvCxnSpPr>
                <p:nvPr/>
              </p:nvCxnSpPr>
              <p:spPr bwMode="auto">
                <a:xfrm flipH="1" flipV="1">
                  <a:off x="3088" y="1816"/>
                  <a:ext cx="87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452" name="Text Box 134"/>
                <p:cNvSpPr txBox="1">
                  <a:spLocks noChangeArrowheads="1"/>
                </p:cNvSpPr>
                <p:nvPr/>
              </p:nvSpPr>
              <p:spPr bwMode="auto">
                <a:xfrm>
                  <a:off x="2880" y="158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53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2712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54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3048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55" name="Text Box 137"/>
                <p:cNvSpPr txBox="1">
                  <a:spLocks noChangeArrowheads="1"/>
                </p:cNvSpPr>
                <p:nvPr/>
              </p:nvSpPr>
              <p:spPr bwMode="auto">
                <a:xfrm>
                  <a:off x="2676" y="175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56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3100" y="176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</p:grpSp>
          <p:grpSp>
            <p:nvGrpSpPr>
              <p:cNvPr id="16" name="Group 139"/>
              <p:cNvGrpSpPr>
                <a:grpSpLocks/>
              </p:cNvGrpSpPr>
              <p:nvPr/>
            </p:nvGrpSpPr>
            <p:grpSpPr bwMode="auto">
              <a:xfrm>
                <a:off x="464" y="3120"/>
                <a:ext cx="654" cy="716"/>
                <a:chOff x="540" y="1572"/>
                <a:chExt cx="654" cy="716"/>
              </a:xfrm>
            </p:grpSpPr>
            <p:sp>
              <p:nvSpPr>
                <p:cNvPr id="59437" name="Oval 140"/>
                <p:cNvSpPr>
                  <a:spLocks noChangeArrowheads="1"/>
                </p:cNvSpPr>
                <p:nvPr/>
              </p:nvSpPr>
              <p:spPr bwMode="auto">
                <a:xfrm>
                  <a:off x="756" y="1608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38" name="Oval 141"/>
                <p:cNvSpPr>
                  <a:spLocks noChangeArrowheads="1"/>
                </p:cNvSpPr>
                <p:nvPr/>
              </p:nvSpPr>
              <p:spPr bwMode="auto">
                <a:xfrm>
                  <a:off x="587" y="2058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39" name="Oval 142"/>
                <p:cNvSpPr>
                  <a:spLocks noChangeArrowheads="1"/>
                </p:cNvSpPr>
                <p:nvPr/>
              </p:nvSpPr>
              <p:spPr bwMode="auto">
                <a:xfrm>
                  <a:off x="923" y="2058"/>
                  <a:ext cx="231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59440" name="AutoShape 143"/>
                <p:cNvCxnSpPr>
                  <a:cxnSpLocks noChangeShapeType="1"/>
                  <a:stCxn id="59438" idx="0"/>
                  <a:endCxn id="59437" idx="3"/>
                </p:cNvCxnSpPr>
                <p:nvPr/>
              </p:nvCxnSpPr>
              <p:spPr bwMode="auto">
                <a:xfrm flipV="1">
                  <a:off x="702" y="1804"/>
                  <a:ext cx="88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41" name="AutoShape 144"/>
                <p:cNvCxnSpPr>
                  <a:cxnSpLocks noChangeShapeType="1"/>
                  <a:stCxn id="59439" idx="0"/>
                  <a:endCxn id="59437" idx="5"/>
                </p:cNvCxnSpPr>
                <p:nvPr/>
              </p:nvCxnSpPr>
              <p:spPr bwMode="auto">
                <a:xfrm flipH="1" flipV="1">
                  <a:off x="952" y="1804"/>
                  <a:ext cx="87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442" name="Text Box 145"/>
                <p:cNvSpPr txBox="1">
                  <a:spLocks noChangeArrowheads="1"/>
                </p:cNvSpPr>
                <p:nvPr/>
              </p:nvSpPr>
              <p:spPr bwMode="auto">
                <a:xfrm>
                  <a:off x="744" y="157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43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576" y="2016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44" name="Text Box 147"/>
                <p:cNvSpPr txBox="1">
                  <a:spLocks noChangeArrowheads="1"/>
                </p:cNvSpPr>
                <p:nvPr/>
              </p:nvSpPr>
              <p:spPr bwMode="auto">
                <a:xfrm>
                  <a:off x="912" y="2016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45" name="Text Box 148"/>
                <p:cNvSpPr txBox="1">
                  <a:spLocks noChangeArrowheads="1"/>
                </p:cNvSpPr>
                <p:nvPr/>
              </p:nvSpPr>
              <p:spPr bwMode="auto">
                <a:xfrm>
                  <a:off x="540" y="174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46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964" y="1750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</p:grpSp>
          <p:grpSp>
            <p:nvGrpSpPr>
              <p:cNvPr id="17" name="Group 150"/>
              <p:cNvGrpSpPr>
                <a:grpSpLocks/>
              </p:cNvGrpSpPr>
              <p:nvPr/>
            </p:nvGrpSpPr>
            <p:grpSpPr bwMode="auto">
              <a:xfrm>
                <a:off x="1200" y="3120"/>
                <a:ext cx="654" cy="716"/>
                <a:chOff x="1236" y="1584"/>
                <a:chExt cx="654" cy="716"/>
              </a:xfrm>
            </p:grpSpPr>
            <p:sp>
              <p:nvSpPr>
                <p:cNvPr id="59427" name="Oval 151"/>
                <p:cNvSpPr>
                  <a:spLocks noChangeArrowheads="1"/>
                </p:cNvSpPr>
                <p:nvPr/>
              </p:nvSpPr>
              <p:spPr bwMode="auto">
                <a:xfrm>
                  <a:off x="1452" y="162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28" name="Oval 152"/>
                <p:cNvSpPr>
                  <a:spLocks noChangeArrowheads="1"/>
                </p:cNvSpPr>
                <p:nvPr/>
              </p:nvSpPr>
              <p:spPr bwMode="auto">
                <a:xfrm>
                  <a:off x="1283" y="207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29" name="Oval 153"/>
                <p:cNvSpPr>
                  <a:spLocks noChangeArrowheads="1"/>
                </p:cNvSpPr>
                <p:nvPr/>
              </p:nvSpPr>
              <p:spPr bwMode="auto">
                <a:xfrm>
                  <a:off x="1619" y="2070"/>
                  <a:ext cx="231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59430" name="AutoShape 154"/>
                <p:cNvCxnSpPr>
                  <a:cxnSpLocks noChangeShapeType="1"/>
                  <a:stCxn id="59428" idx="0"/>
                  <a:endCxn id="59427" idx="3"/>
                </p:cNvCxnSpPr>
                <p:nvPr/>
              </p:nvCxnSpPr>
              <p:spPr bwMode="auto">
                <a:xfrm flipV="1">
                  <a:off x="1398" y="1816"/>
                  <a:ext cx="88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31" name="AutoShape 155"/>
                <p:cNvCxnSpPr>
                  <a:cxnSpLocks noChangeShapeType="1"/>
                  <a:stCxn id="59429" idx="0"/>
                  <a:endCxn id="59427" idx="5"/>
                </p:cNvCxnSpPr>
                <p:nvPr/>
              </p:nvCxnSpPr>
              <p:spPr bwMode="auto">
                <a:xfrm flipH="1" flipV="1">
                  <a:off x="1648" y="1816"/>
                  <a:ext cx="87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432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1440" y="158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33" name="Text Box 157"/>
                <p:cNvSpPr txBox="1">
                  <a:spLocks noChangeArrowheads="1"/>
                </p:cNvSpPr>
                <p:nvPr/>
              </p:nvSpPr>
              <p:spPr bwMode="auto">
                <a:xfrm>
                  <a:off x="1272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34" name="Text Box 158"/>
                <p:cNvSpPr txBox="1">
                  <a:spLocks noChangeArrowheads="1"/>
                </p:cNvSpPr>
                <p:nvPr/>
              </p:nvSpPr>
              <p:spPr bwMode="auto">
                <a:xfrm>
                  <a:off x="1608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35" name="Text Box 159"/>
                <p:cNvSpPr txBox="1">
                  <a:spLocks noChangeArrowheads="1"/>
                </p:cNvSpPr>
                <p:nvPr/>
              </p:nvSpPr>
              <p:spPr bwMode="auto">
                <a:xfrm>
                  <a:off x="1236" y="175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36" name="Text Box 160"/>
                <p:cNvSpPr txBox="1">
                  <a:spLocks noChangeArrowheads="1"/>
                </p:cNvSpPr>
                <p:nvPr/>
              </p:nvSpPr>
              <p:spPr bwMode="auto">
                <a:xfrm>
                  <a:off x="1660" y="176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</p:grpSp>
          <p:grpSp>
            <p:nvGrpSpPr>
              <p:cNvPr id="18" name="Group 161"/>
              <p:cNvGrpSpPr>
                <a:grpSpLocks/>
              </p:cNvGrpSpPr>
              <p:nvPr/>
            </p:nvGrpSpPr>
            <p:grpSpPr bwMode="auto">
              <a:xfrm>
                <a:off x="1936" y="3120"/>
                <a:ext cx="654" cy="716"/>
                <a:chOff x="1956" y="1584"/>
                <a:chExt cx="654" cy="716"/>
              </a:xfrm>
            </p:grpSpPr>
            <p:sp>
              <p:nvSpPr>
                <p:cNvPr id="59417" name="Oval 162"/>
                <p:cNvSpPr>
                  <a:spLocks noChangeArrowheads="1"/>
                </p:cNvSpPr>
                <p:nvPr/>
              </p:nvSpPr>
              <p:spPr bwMode="auto">
                <a:xfrm>
                  <a:off x="2172" y="162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18" name="Oval 163"/>
                <p:cNvSpPr>
                  <a:spLocks noChangeArrowheads="1"/>
                </p:cNvSpPr>
                <p:nvPr/>
              </p:nvSpPr>
              <p:spPr bwMode="auto">
                <a:xfrm>
                  <a:off x="2003" y="207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19" name="Oval 164"/>
                <p:cNvSpPr>
                  <a:spLocks noChangeArrowheads="1"/>
                </p:cNvSpPr>
                <p:nvPr/>
              </p:nvSpPr>
              <p:spPr bwMode="auto">
                <a:xfrm>
                  <a:off x="2339" y="2070"/>
                  <a:ext cx="231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59420" name="AutoShape 165"/>
                <p:cNvCxnSpPr>
                  <a:cxnSpLocks noChangeShapeType="1"/>
                  <a:stCxn id="59418" idx="0"/>
                  <a:endCxn id="59417" idx="3"/>
                </p:cNvCxnSpPr>
                <p:nvPr/>
              </p:nvCxnSpPr>
              <p:spPr bwMode="auto">
                <a:xfrm flipV="1">
                  <a:off x="2118" y="1816"/>
                  <a:ext cx="88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21" name="AutoShape 166"/>
                <p:cNvCxnSpPr>
                  <a:cxnSpLocks noChangeShapeType="1"/>
                  <a:stCxn id="59419" idx="0"/>
                  <a:endCxn id="59417" idx="5"/>
                </p:cNvCxnSpPr>
                <p:nvPr/>
              </p:nvCxnSpPr>
              <p:spPr bwMode="auto">
                <a:xfrm flipH="1" flipV="1">
                  <a:off x="2368" y="1816"/>
                  <a:ext cx="87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422" name="Text Box 167"/>
                <p:cNvSpPr txBox="1">
                  <a:spLocks noChangeArrowheads="1"/>
                </p:cNvSpPr>
                <p:nvPr/>
              </p:nvSpPr>
              <p:spPr bwMode="auto">
                <a:xfrm>
                  <a:off x="2160" y="158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23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1992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24" name="Text Box 169"/>
                <p:cNvSpPr txBox="1">
                  <a:spLocks noChangeArrowheads="1"/>
                </p:cNvSpPr>
                <p:nvPr/>
              </p:nvSpPr>
              <p:spPr bwMode="auto">
                <a:xfrm>
                  <a:off x="2328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25" name="Text Box 170"/>
                <p:cNvSpPr txBox="1">
                  <a:spLocks noChangeArrowheads="1"/>
                </p:cNvSpPr>
                <p:nvPr/>
              </p:nvSpPr>
              <p:spPr bwMode="auto">
                <a:xfrm>
                  <a:off x="1956" y="175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26" name="Text Box 171"/>
                <p:cNvSpPr txBox="1">
                  <a:spLocks noChangeArrowheads="1"/>
                </p:cNvSpPr>
                <p:nvPr/>
              </p:nvSpPr>
              <p:spPr bwMode="auto">
                <a:xfrm>
                  <a:off x="2380" y="176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</p:grpSp>
          <p:grpSp>
            <p:nvGrpSpPr>
              <p:cNvPr id="19" name="Group 172"/>
              <p:cNvGrpSpPr>
                <a:grpSpLocks/>
              </p:cNvGrpSpPr>
              <p:nvPr/>
            </p:nvGrpSpPr>
            <p:grpSpPr bwMode="auto">
              <a:xfrm>
                <a:off x="816" y="1392"/>
                <a:ext cx="654" cy="716"/>
                <a:chOff x="2676" y="1584"/>
                <a:chExt cx="654" cy="716"/>
              </a:xfrm>
            </p:grpSpPr>
            <p:sp>
              <p:nvSpPr>
                <p:cNvPr id="59407" name="Oval 173"/>
                <p:cNvSpPr>
                  <a:spLocks noChangeArrowheads="1"/>
                </p:cNvSpPr>
                <p:nvPr/>
              </p:nvSpPr>
              <p:spPr bwMode="auto">
                <a:xfrm>
                  <a:off x="2892" y="162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08" name="Oval 174"/>
                <p:cNvSpPr>
                  <a:spLocks noChangeArrowheads="1"/>
                </p:cNvSpPr>
                <p:nvPr/>
              </p:nvSpPr>
              <p:spPr bwMode="auto">
                <a:xfrm>
                  <a:off x="2723" y="207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09" name="Oval 175"/>
                <p:cNvSpPr>
                  <a:spLocks noChangeArrowheads="1"/>
                </p:cNvSpPr>
                <p:nvPr/>
              </p:nvSpPr>
              <p:spPr bwMode="auto">
                <a:xfrm>
                  <a:off x="3059" y="2070"/>
                  <a:ext cx="231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59410" name="AutoShape 176"/>
                <p:cNvCxnSpPr>
                  <a:cxnSpLocks noChangeShapeType="1"/>
                  <a:stCxn id="59408" idx="0"/>
                  <a:endCxn id="59407" idx="3"/>
                </p:cNvCxnSpPr>
                <p:nvPr/>
              </p:nvCxnSpPr>
              <p:spPr bwMode="auto">
                <a:xfrm flipV="1">
                  <a:off x="2838" y="1816"/>
                  <a:ext cx="88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11" name="AutoShape 177"/>
                <p:cNvCxnSpPr>
                  <a:cxnSpLocks noChangeShapeType="1"/>
                  <a:stCxn id="59409" idx="0"/>
                  <a:endCxn id="59407" idx="5"/>
                </p:cNvCxnSpPr>
                <p:nvPr/>
              </p:nvCxnSpPr>
              <p:spPr bwMode="auto">
                <a:xfrm flipH="1" flipV="1">
                  <a:off x="3088" y="1816"/>
                  <a:ext cx="87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412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2880" y="158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13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2712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14" name="Text Box 180"/>
                <p:cNvSpPr txBox="1">
                  <a:spLocks noChangeArrowheads="1"/>
                </p:cNvSpPr>
                <p:nvPr/>
              </p:nvSpPr>
              <p:spPr bwMode="auto">
                <a:xfrm>
                  <a:off x="3048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15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2676" y="175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16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3100" y="176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</p:grpSp>
        </p:grpSp>
      </p:grp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64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Exhaustive search </a:t>
            </a:r>
            <a:r>
              <a:rPr lang="en-US" dirty="0" smtClean="0"/>
              <a:t>continued</a:t>
            </a:r>
            <a:endParaRPr lang="en-US" dirty="0"/>
          </a:p>
        </p:txBody>
      </p:sp>
      <p:grpSp>
        <p:nvGrpSpPr>
          <p:cNvPr id="577" name="Group 576"/>
          <p:cNvGrpSpPr/>
          <p:nvPr/>
        </p:nvGrpSpPr>
        <p:grpSpPr>
          <a:xfrm>
            <a:off x="84667" y="1339762"/>
            <a:ext cx="8985007" cy="4670583"/>
            <a:chOff x="84667" y="1061357"/>
            <a:chExt cx="9059333" cy="5388429"/>
          </a:xfrm>
        </p:grpSpPr>
        <p:sp>
          <p:nvSpPr>
            <p:cNvPr id="64516" name="Line 4"/>
            <p:cNvSpPr>
              <a:spLocks noChangeShapeType="1"/>
            </p:cNvSpPr>
            <p:nvPr/>
          </p:nvSpPr>
          <p:spPr bwMode="auto">
            <a:xfrm>
              <a:off x="4656667" y="1061357"/>
              <a:ext cx="0" cy="53884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008" tIns="50004" rIns="100008" bIns="5000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84667" y="1347107"/>
              <a:ext cx="4148667" cy="4871357"/>
              <a:chOff x="336" y="1018"/>
              <a:chExt cx="2352" cy="2864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336" y="1018"/>
                <a:ext cx="2352" cy="426"/>
                <a:chOff x="528" y="1018"/>
                <a:chExt cx="2352" cy="426"/>
              </a:xfrm>
            </p:grpSpPr>
            <p:grpSp>
              <p:nvGrpSpPr>
                <p:cNvPr id="4" name="Group 7"/>
                <p:cNvGrpSpPr>
                  <a:grpSpLocks/>
                </p:cNvGrpSpPr>
                <p:nvPr/>
              </p:nvGrpSpPr>
              <p:grpSpPr bwMode="auto">
                <a:xfrm>
                  <a:off x="528" y="1018"/>
                  <a:ext cx="480" cy="425"/>
                  <a:chOff x="432" y="1110"/>
                  <a:chExt cx="1310" cy="1160"/>
                </a:xfrm>
              </p:grpSpPr>
              <p:sp>
                <p:nvSpPr>
                  <p:cNvPr id="65076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77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78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79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5080" name="AutoShape 12"/>
                  <p:cNvCxnSpPr>
                    <a:cxnSpLocks noChangeShapeType="1"/>
                    <a:stCxn id="65078" idx="0"/>
                    <a:endCxn id="65077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81" name="AutoShape 13"/>
                  <p:cNvCxnSpPr>
                    <a:cxnSpLocks noChangeShapeType="1"/>
                    <a:stCxn id="65079" idx="0"/>
                    <a:endCxn id="65077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5082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83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84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5085" name="AutoShape 17"/>
                  <p:cNvCxnSpPr>
                    <a:cxnSpLocks noChangeShapeType="1"/>
                    <a:stCxn id="65083" idx="0"/>
                    <a:endCxn id="65082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86" name="AutoShape 18"/>
                  <p:cNvCxnSpPr>
                    <a:cxnSpLocks noChangeShapeType="1"/>
                    <a:stCxn id="65084" idx="0"/>
                    <a:endCxn id="65082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87" name="AutoShape 19"/>
                  <p:cNvCxnSpPr>
                    <a:cxnSpLocks noChangeShapeType="1"/>
                    <a:stCxn id="65077" idx="0"/>
                    <a:endCxn id="65076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88" name="AutoShape 20"/>
                  <p:cNvCxnSpPr>
                    <a:cxnSpLocks noChangeShapeType="1"/>
                    <a:stCxn id="65076" idx="5"/>
                    <a:endCxn id="65082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5" name="Group 21"/>
                <p:cNvGrpSpPr>
                  <a:grpSpLocks/>
                </p:cNvGrpSpPr>
                <p:nvPr/>
              </p:nvGrpSpPr>
              <p:grpSpPr bwMode="auto">
                <a:xfrm>
                  <a:off x="1152" y="1019"/>
                  <a:ext cx="480" cy="425"/>
                  <a:chOff x="432" y="1110"/>
                  <a:chExt cx="1310" cy="1160"/>
                </a:xfrm>
              </p:grpSpPr>
              <p:sp>
                <p:nvSpPr>
                  <p:cNvPr id="65063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64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65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66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5067" name="AutoShape 26"/>
                  <p:cNvCxnSpPr>
                    <a:cxnSpLocks noChangeShapeType="1"/>
                    <a:stCxn id="65065" idx="0"/>
                    <a:endCxn id="65064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68" name="AutoShape 27"/>
                  <p:cNvCxnSpPr>
                    <a:cxnSpLocks noChangeShapeType="1"/>
                    <a:stCxn id="65066" idx="0"/>
                    <a:endCxn id="65064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5069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70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71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5072" name="AutoShape 31"/>
                  <p:cNvCxnSpPr>
                    <a:cxnSpLocks noChangeShapeType="1"/>
                    <a:stCxn id="65070" idx="0"/>
                    <a:endCxn id="65069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73" name="AutoShape 32"/>
                  <p:cNvCxnSpPr>
                    <a:cxnSpLocks noChangeShapeType="1"/>
                    <a:stCxn id="65071" idx="0"/>
                    <a:endCxn id="65069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74" name="AutoShape 33"/>
                  <p:cNvCxnSpPr>
                    <a:cxnSpLocks noChangeShapeType="1"/>
                    <a:stCxn id="65064" idx="0"/>
                    <a:endCxn id="65063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75" name="AutoShape 34"/>
                  <p:cNvCxnSpPr>
                    <a:cxnSpLocks noChangeShapeType="1"/>
                    <a:stCxn id="65063" idx="5"/>
                    <a:endCxn id="65069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6" name="Group 35"/>
                <p:cNvGrpSpPr>
                  <a:grpSpLocks/>
                </p:cNvGrpSpPr>
                <p:nvPr/>
              </p:nvGrpSpPr>
              <p:grpSpPr bwMode="auto">
                <a:xfrm>
                  <a:off x="1776" y="1019"/>
                  <a:ext cx="480" cy="425"/>
                  <a:chOff x="432" y="1110"/>
                  <a:chExt cx="1310" cy="1160"/>
                </a:xfrm>
              </p:grpSpPr>
              <p:sp>
                <p:nvSpPr>
                  <p:cNvPr id="65050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51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52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53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5054" name="AutoShape 40"/>
                  <p:cNvCxnSpPr>
                    <a:cxnSpLocks noChangeShapeType="1"/>
                    <a:stCxn id="65052" idx="0"/>
                    <a:endCxn id="65051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55" name="AutoShape 41"/>
                  <p:cNvCxnSpPr>
                    <a:cxnSpLocks noChangeShapeType="1"/>
                    <a:stCxn id="65053" idx="0"/>
                    <a:endCxn id="65051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5056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57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58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5059" name="AutoShape 45"/>
                  <p:cNvCxnSpPr>
                    <a:cxnSpLocks noChangeShapeType="1"/>
                    <a:stCxn id="65057" idx="0"/>
                    <a:endCxn id="65056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60" name="AutoShape 46"/>
                  <p:cNvCxnSpPr>
                    <a:cxnSpLocks noChangeShapeType="1"/>
                    <a:stCxn id="65058" idx="0"/>
                    <a:endCxn id="65056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61" name="AutoShape 47"/>
                  <p:cNvCxnSpPr>
                    <a:cxnSpLocks noChangeShapeType="1"/>
                    <a:stCxn id="65051" idx="0"/>
                    <a:endCxn id="65050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62" name="AutoShape 48"/>
                  <p:cNvCxnSpPr>
                    <a:cxnSpLocks noChangeShapeType="1"/>
                    <a:stCxn id="65050" idx="5"/>
                    <a:endCxn id="65056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7" name="Group 49"/>
                <p:cNvGrpSpPr>
                  <a:grpSpLocks/>
                </p:cNvGrpSpPr>
                <p:nvPr/>
              </p:nvGrpSpPr>
              <p:grpSpPr bwMode="auto">
                <a:xfrm>
                  <a:off x="2400" y="1019"/>
                  <a:ext cx="480" cy="425"/>
                  <a:chOff x="432" y="1110"/>
                  <a:chExt cx="1310" cy="1160"/>
                </a:xfrm>
              </p:grpSpPr>
              <p:sp>
                <p:nvSpPr>
                  <p:cNvPr id="65037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38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39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40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5041" name="AutoShape 54"/>
                  <p:cNvCxnSpPr>
                    <a:cxnSpLocks noChangeShapeType="1"/>
                    <a:stCxn id="65039" idx="0"/>
                    <a:endCxn id="65038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42" name="AutoShape 55"/>
                  <p:cNvCxnSpPr>
                    <a:cxnSpLocks noChangeShapeType="1"/>
                    <a:stCxn id="65040" idx="0"/>
                    <a:endCxn id="65038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5043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44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45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5046" name="AutoShape 59"/>
                  <p:cNvCxnSpPr>
                    <a:cxnSpLocks noChangeShapeType="1"/>
                    <a:stCxn id="65044" idx="0"/>
                    <a:endCxn id="65043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47" name="AutoShape 60"/>
                  <p:cNvCxnSpPr>
                    <a:cxnSpLocks noChangeShapeType="1"/>
                    <a:stCxn id="65045" idx="0"/>
                    <a:endCxn id="65043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48" name="AutoShape 61"/>
                  <p:cNvCxnSpPr>
                    <a:cxnSpLocks noChangeShapeType="1"/>
                    <a:stCxn id="65038" idx="0"/>
                    <a:endCxn id="65037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49" name="AutoShape 62"/>
                  <p:cNvCxnSpPr>
                    <a:cxnSpLocks noChangeShapeType="1"/>
                    <a:stCxn id="65037" idx="5"/>
                    <a:endCxn id="65043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8" name="Group 63"/>
              <p:cNvGrpSpPr>
                <a:grpSpLocks/>
              </p:cNvGrpSpPr>
              <p:nvPr/>
            </p:nvGrpSpPr>
            <p:grpSpPr bwMode="auto">
              <a:xfrm>
                <a:off x="336" y="1631"/>
                <a:ext cx="2352" cy="426"/>
                <a:chOff x="528" y="1631"/>
                <a:chExt cx="2352" cy="426"/>
              </a:xfrm>
            </p:grpSpPr>
            <p:grpSp>
              <p:nvGrpSpPr>
                <p:cNvPr id="9" name="Group 64"/>
                <p:cNvGrpSpPr>
                  <a:grpSpLocks/>
                </p:cNvGrpSpPr>
                <p:nvPr/>
              </p:nvGrpSpPr>
              <p:grpSpPr bwMode="auto">
                <a:xfrm>
                  <a:off x="528" y="1631"/>
                  <a:ext cx="480" cy="425"/>
                  <a:chOff x="432" y="1110"/>
                  <a:chExt cx="1310" cy="1160"/>
                </a:xfrm>
              </p:grpSpPr>
              <p:sp>
                <p:nvSpPr>
                  <p:cNvPr id="65020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21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22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23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5024" name="AutoShape 69"/>
                  <p:cNvCxnSpPr>
                    <a:cxnSpLocks noChangeShapeType="1"/>
                    <a:stCxn id="65022" idx="0"/>
                    <a:endCxn id="65021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25" name="AutoShape 70"/>
                  <p:cNvCxnSpPr>
                    <a:cxnSpLocks noChangeShapeType="1"/>
                    <a:stCxn id="65023" idx="0"/>
                    <a:endCxn id="65021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5026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27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28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5029" name="AutoShape 74"/>
                  <p:cNvCxnSpPr>
                    <a:cxnSpLocks noChangeShapeType="1"/>
                    <a:stCxn id="65027" idx="0"/>
                    <a:endCxn id="65026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30" name="AutoShape 75"/>
                  <p:cNvCxnSpPr>
                    <a:cxnSpLocks noChangeShapeType="1"/>
                    <a:stCxn id="65028" idx="0"/>
                    <a:endCxn id="65026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31" name="AutoShape 76"/>
                  <p:cNvCxnSpPr>
                    <a:cxnSpLocks noChangeShapeType="1"/>
                    <a:stCxn id="65021" idx="0"/>
                    <a:endCxn id="65020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32" name="AutoShape 77"/>
                  <p:cNvCxnSpPr>
                    <a:cxnSpLocks noChangeShapeType="1"/>
                    <a:stCxn id="65020" idx="5"/>
                    <a:endCxn id="65026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0" name="Group 78"/>
                <p:cNvGrpSpPr>
                  <a:grpSpLocks/>
                </p:cNvGrpSpPr>
                <p:nvPr/>
              </p:nvGrpSpPr>
              <p:grpSpPr bwMode="auto">
                <a:xfrm>
                  <a:off x="1152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5007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08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09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10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5011" name="AutoShape 83"/>
                  <p:cNvCxnSpPr>
                    <a:cxnSpLocks noChangeShapeType="1"/>
                    <a:stCxn id="65009" idx="0"/>
                    <a:endCxn id="65008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12" name="AutoShape 84"/>
                  <p:cNvCxnSpPr>
                    <a:cxnSpLocks noChangeShapeType="1"/>
                    <a:stCxn id="65010" idx="0"/>
                    <a:endCxn id="65008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5013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14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15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5016" name="AutoShape 88"/>
                  <p:cNvCxnSpPr>
                    <a:cxnSpLocks noChangeShapeType="1"/>
                    <a:stCxn id="65014" idx="0"/>
                    <a:endCxn id="65013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17" name="AutoShape 89"/>
                  <p:cNvCxnSpPr>
                    <a:cxnSpLocks noChangeShapeType="1"/>
                    <a:stCxn id="65015" idx="0"/>
                    <a:endCxn id="65013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18" name="AutoShape 90"/>
                  <p:cNvCxnSpPr>
                    <a:cxnSpLocks noChangeShapeType="1"/>
                    <a:stCxn id="65008" idx="0"/>
                    <a:endCxn id="65007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19" name="AutoShape 91"/>
                  <p:cNvCxnSpPr>
                    <a:cxnSpLocks noChangeShapeType="1"/>
                    <a:stCxn id="65007" idx="5"/>
                    <a:endCxn id="65013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1" name="Group 92"/>
                <p:cNvGrpSpPr>
                  <a:grpSpLocks/>
                </p:cNvGrpSpPr>
                <p:nvPr/>
              </p:nvGrpSpPr>
              <p:grpSpPr bwMode="auto">
                <a:xfrm>
                  <a:off x="1776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4994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95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96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97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998" name="AutoShape 97"/>
                  <p:cNvCxnSpPr>
                    <a:cxnSpLocks noChangeShapeType="1"/>
                    <a:stCxn id="64996" idx="0"/>
                    <a:endCxn id="64995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99" name="AutoShape 98"/>
                  <p:cNvCxnSpPr>
                    <a:cxnSpLocks noChangeShapeType="1"/>
                    <a:stCxn id="64997" idx="0"/>
                    <a:endCxn id="64995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5000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01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02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5003" name="AutoShape 102"/>
                  <p:cNvCxnSpPr>
                    <a:cxnSpLocks noChangeShapeType="1"/>
                    <a:stCxn id="65001" idx="0"/>
                    <a:endCxn id="65000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04" name="AutoShape 103"/>
                  <p:cNvCxnSpPr>
                    <a:cxnSpLocks noChangeShapeType="1"/>
                    <a:stCxn id="65002" idx="0"/>
                    <a:endCxn id="65000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05" name="AutoShape 104"/>
                  <p:cNvCxnSpPr>
                    <a:cxnSpLocks noChangeShapeType="1"/>
                    <a:stCxn id="64995" idx="0"/>
                    <a:endCxn id="64994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06" name="AutoShape 105"/>
                  <p:cNvCxnSpPr>
                    <a:cxnSpLocks noChangeShapeType="1"/>
                    <a:stCxn id="64994" idx="5"/>
                    <a:endCxn id="65000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2" name="Group 106"/>
                <p:cNvGrpSpPr>
                  <a:grpSpLocks/>
                </p:cNvGrpSpPr>
                <p:nvPr/>
              </p:nvGrpSpPr>
              <p:grpSpPr bwMode="auto">
                <a:xfrm>
                  <a:off x="2400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4981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82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83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84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985" name="AutoShape 111"/>
                  <p:cNvCxnSpPr>
                    <a:cxnSpLocks noChangeShapeType="1"/>
                    <a:stCxn id="64983" idx="0"/>
                    <a:endCxn id="64982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86" name="AutoShape 112"/>
                  <p:cNvCxnSpPr>
                    <a:cxnSpLocks noChangeShapeType="1"/>
                    <a:stCxn id="64984" idx="0"/>
                    <a:endCxn id="64982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987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88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89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990" name="AutoShape 116"/>
                  <p:cNvCxnSpPr>
                    <a:cxnSpLocks noChangeShapeType="1"/>
                    <a:stCxn id="64988" idx="0"/>
                    <a:endCxn id="64987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91" name="AutoShape 117"/>
                  <p:cNvCxnSpPr>
                    <a:cxnSpLocks noChangeShapeType="1"/>
                    <a:stCxn id="64989" idx="0"/>
                    <a:endCxn id="64987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92" name="AutoShape 118"/>
                  <p:cNvCxnSpPr>
                    <a:cxnSpLocks noChangeShapeType="1"/>
                    <a:stCxn id="64982" idx="0"/>
                    <a:endCxn id="64981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93" name="AutoShape 119"/>
                  <p:cNvCxnSpPr>
                    <a:cxnSpLocks noChangeShapeType="1"/>
                    <a:stCxn id="64981" idx="5"/>
                    <a:endCxn id="64987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13" name="Group 120"/>
              <p:cNvGrpSpPr>
                <a:grpSpLocks/>
              </p:cNvGrpSpPr>
              <p:nvPr/>
            </p:nvGrpSpPr>
            <p:grpSpPr bwMode="auto">
              <a:xfrm>
                <a:off x="336" y="2256"/>
                <a:ext cx="2352" cy="426"/>
                <a:chOff x="528" y="1018"/>
                <a:chExt cx="2352" cy="426"/>
              </a:xfrm>
            </p:grpSpPr>
            <p:grpSp>
              <p:nvGrpSpPr>
                <p:cNvPr id="14" name="Group 121"/>
                <p:cNvGrpSpPr>
                  <a:grpSpLocks/>
                </p:cNvGrpSpPr>
                <p:nvPr/>
              </p:nvGrpSpPr>
              <p:grpSpPr bwMode="auto">
                <a:xfrm>
                  <a:off x="528" y="1018"/>
                  <a:ext cx="480" cy="425"/>
                  <a:chOff x="432" y="1110"/>
                  <a:chExt cx="1310" cy="1160"/>
                </a:xfrm>
              </p:grpSpPr>
              <p:sp>
                <p:nvSpPr>
                  <p:cNvPr id="64964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65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66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67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968" name="AutoShape 126"/>
                  <p:cNvCxnSpPr>
                    <a:cxnSpLocks noChangeShapeType="1"/>
                    <a:stCxn id="64966" idx="0"/>
                    <a:endCxn id="64965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69" name="AutoShape 127"/>
                  <p:cNvCxnSpPr>
                    <a:cxnSpLocks noChangeShapeType="1"/>
                    <a:stCxn id="64967" idx="0"/>
                    <a:endCxn id="64965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970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71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72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973" name="AutoShape 131"/>
                  <p:cNvCxnSpPr>
                    <a:cxnSpLocks noChangeShapeType="1"/>
                    <a:stCxn id="64971" idx="0"/>
                    <a:endCxn id="64970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74" name="AutoShape 132"/>
                  <p:cNvCxnSpPr>
                    <a:cxnSpLocks noChangeShapeType="1"/>
                    <a:stCxn id="64972" idx="0"/>
                    <a:endCxn id="64970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75" name="AutoShape 133"/>
                  <p:cNvCxnSpPr>
                    <a:cxnSpLocks noChangeShapeType="1"/>
                    <a:stCxn id="64965" idx="0"/>
                    <a:endCxn id="64964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76" name="AutoShape 134"/>
                  <p:cNvCxnSpPr>
                    <a:cxnSpLocks noChangeShapeType="1"/>
                    <a:stCxn id="64964" idx="5"/>
                    <a:endCxn id="64970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5" name="Group 135"/>
                <p:cNvGrpSpPr>
                  <a:grpSpLocks/>
                </p:cNvGrpSpPr>
                <p:nvPr/>
              </p:nvGrpSpPr>
              <p:grpSpPr bwMode="auto">
                <a:xfrm>
                  <a:off x="1152" y="1019"/>
                  <a:ext cx="480" cy="425"/>
                  <a:chOff x="432" y="1110"/>
                  <a:chExt cx="1310" cy="1160"/>
                </a:xfrm>
              </p:grpSpPr>
              <p:sp>
                <p:nvSpPr>
                  <p:cNvPr id="64951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52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53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54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955" name="AutoShape 140"/>
                  <p:cNvCxnSpPr>
                    <a:cxnSpLocks noChangeShapeType="1"/>
                    <a:stCxn id="64953" idx="0"/>
                    <a:endCxn id="64952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56" name="AutoShape 141"/>
                  <p:cNvCxnSpPr>
                    <a:cxnSpLocks noChangeShapeType="1"/>
                    <a:stCxn id="64954" idx="0"/>
                    <a:endCxn id="64952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957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58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59" name="Oval 144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960" name="AutoShape 145"/>
                  <p:cNvCxnSpPr>
                    <a:cxnSpLocks noChangeShapeType="1"/>
                    <a:stCxn id="64958" idx="0"/>
                    <a:endCxn id="64957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61" name="AutoShape 146"/>
                  <p:cNvCxnSpPr>
                    <a:cxnSpLocks noChangeShapeType="1"/>
                    <a:stCxn id="64959" idx="0"/>
                    <a:endCxn id="64957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62" name="AutoShape 147"/>
                  <p:cNvCxnSpPr>
                    <a:cxnSpLocks noChangeShapeType="1"/>
                    <a:stCxn id="64952" idx="0"/>
                    <a:endCxn id="64951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63" name="AutoShape 148"/>
                  <p:cNvCxnSpPr>
                    <a:cxnSpLocks noChangeShapeType="1"/>
                    <a:stCxn id="64951" idx="5"/>
                    <a:endCxn id="64957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6" name="Group 149"/>
                <p:cNvGrpSpPr>
                  <a:grpSpLocks/>
                </p:cNvGrpSpPr>
                <p:nvPr/>
              </p:nvGrpSpPr>
              <p:grpSpPr bwMode="auto">
                <a:xfrm>
                  <a:off x="1776" y="1019"/>
                  <a:ext cx="480" cy="425"/>
                  <a:chOff x="432" y="1110"/>
                  <a:chExt cx="1310" cy="1160"/>
                </a:xfrm>
              </p:grpSpPr>
              <p:sp>
                <p:nvSpPr>
                  <p:cNvPr id="64938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39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40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41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942" name="AutoShape 154"/>
                  <p:cNvCxnSpPr>
                    <a:cxnSpLocks noChangeShapeType="1"/>
                    <a:stCxn id="64940" idx="0"/>
                    <a:endCxn id="64939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43" name="AutoShape 155"/>
                  <p:cNvCxnSpPr>
                    <a:cxnSpLocks noChangeShapeType="1"/>
                    <a:stCxn id="64941" idx="0"/>
                    <a:endCxn id="64939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944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45" name="Oval 157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46" name="Oval 158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947" name="AutoShape 159"/>
                  <p:cNvCxnSpPr>
                    <a:cxnSpLocks noChangeShapeType="1"/>
                    <a:stCxn id="64945" idx="0"/>
                    <a:endCxn id="64944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48" name="AutoShape 160"/>
                  <p:cNvCxnSpPr>
                    <a:cxnSpLocks noChangeShapeType="1"/>
                    <a:stCxn id="64946" idx="0"/>
                    <a:endCxn id="64944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49" name="AutoShape 161"/>
                  <p:cNvCxnSpPr>
                    <a:cxnSpLocks noChangeShapeType="1"/>
                    <a:stCxn id="64939" idx="0"/>
                    <a:endCxn id="64938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50" name="AutoShape 162"/>
                  <p:cNvCxnSpPr>
                    <a:cxnSpLocks noChangeShapeType="1"/>
                    <a:stCxn id="64938" idx="5"/>
                    <a:endCxn id="64944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7" name="Group 163"/>
                <p:cNvGrpSpPr>
                  <a:grpSpLocks/>
                </p:cNvGrpSpPr>
                <p:nvPr/>
              </p:nvGrpSpPr>
              <p:grpSpPr bwMode="auto">
                <a:xfrm>
                  <a:off x="2400" y="1019"/>
                  <a:ext cx="480" cy="425"/>
                  <a:chOff x="432" y="1110"/>
                  <a:chExt cx="1310" cy="1160"/>
                </a:xfrm>
              </p:grpSpPr>
              <p:sp>
                <p:nvSpPr>
                  <p:cNvPr id="64925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26" name="Oval 165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27" name="Oval 166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28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929" name="AutoShape 168"/>
                  <p:cNvCxnSpPr>
                    <a:cxnSpLocks noChangeShapeType="1"/>
                    <a:stCxn id="64927" idx="0"/>
                    <a:endCxn id="64926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30" name="AutoShape 169"/>
                  <p:cNvCxnSpPr>
                    <a:cxnSpLocks noChangeShapeType="1"/>
                    <a:stCxn id="64928" idx="0"/>
                    <a:endCxn id="64926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931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32" name="Oval 171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33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934" name="AutoShape 173"/>
                  <p:cNvCxnSpPr>
                    <a:cxnSpLocks noChangeShapeType="1"/>
                    <a:stCxn id="64932" idx="0"/>
                    <a:endCxn id="64931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35" name="AutoShape 174"/>
                  <p:cNvCxnSpPr>
                    <a:cxnSpLocks noChangeShapeType="1"/>
                    <a:stCxn id="64933" idx="0"/>
                    <a:endCxn id="64931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36" name="AutoShape 175"/>
                  <p:cNvCxnSpPr>
                    <a:cxnSpLocks noChangeShapeType="1"/>
                    <a:stCxn id="64926" idx="0"/>
                    <a:endCxn id="64925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37" name="AutoShape 176"/>
                  <p:cNvCxnSpPr>
                    <a:cxnSpLocks noChangeShapeType="1"/>
                    <a:stCxn id="64925" idx="5"/>
                    <a:endCxn id="64931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18" name="Group 177"/>
              <p:cNvGrpSpPr>
                <a:grpSpLocks/>
              </p:cNvGrpSpPr>
              <p:nvPr/>
            </p:nvGrpSpPr>
            <p:grpSpPr bwMode="auto">
              <a:xfrm>
                <a:off x="336" y="2869"/>
                <a:ext cx="2352" cy="426"/>
                <a:chOff x="528" y="1631"/>
                <a:chExt cx="2352" cy="426"/>
              </a:xfrm>
            </p:grpSpPr>
            <p:grpSp>
              <p:nvGrpSpPr>
                <p:cNvPr id="19" name="Group 178"/>
                <p:cNvGrpSpPr>
                  <a:grpSpLocks/>
                </p:cNvGrpSpPr>
                <p:nvPr/>
              </p:nvGrpSpPr>
              <p:grpSpPr bwMode="auto">
                <a:xfrm>
                  <a:off x="528" y="1631"/>
                  <a:ext cx="480" cy="425"/>
                  <a:chOff x="432" y="1110"/>
                  <a:chExt cx="1310" cy="1160"/>
                </a:xfrm>
              </p:grpSpPr>
              <p:sp>
                <p:nvSpPr>
                  <p:cNvPr id="64908" name="Oval 179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09" name="Oval 180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10" name="Oval 181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11" name="Oval 182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912" name="AutoShape 183"/>
                  <p:cNvCxnSpPr>
                    <a:cxnSpLocks noChangeShapeType="1"/>
                    <a:stCxn id="64910" idx="0"/>
                    <a:endCxn id="64909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13" name="AutoShape 184"/>
                  <p:cNvCxnSpPr>
                    <a:cxnSpLocks noChangeShapeType="1"/>
                    <a:stCxn id="64911" idx="0"/>
                    <a:endCxn id="64909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914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15" name="Oval 186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16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917" name="AutoShape 188"/>
                  <p:cNvCxnSpPr>
                    <a:cxnSpLocks noChangeShapeType="1"/>
                    <a:stCxn id="64915" idx="0"/>
                    <a:endCxn id="64914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18" name="AutoShape 189"/>
                  <p:cNvCxnSpPr>
                    <a:cxnSpLocks noChangeShapeType="1"/>
                    <a:stCxn id="64916" idx="0"/>
                    <a:endCxn id="64914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19" name="AutoShape 190"/>
                  <p:cNvCxnSpPr>
                    <a:cxnSpLocks noChangeShapeType="1"/>
                    <a:stCxn id="64909" idx="0"/>
                    <a:endCxn id="64908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20" name="AutoShape 191"/>
                  <p:cNvCxnSpPr>
                    <a:cxnSpLocks noChangeShapeType="1"/>
                    <a:stCxn id="64908" idx="5"/>
                    <a:endCxn id="64914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0" name="Group 192"/>
                <p:cNvGrpSpPr>
                  <a:grpSpLocks/>
                </p:cNvGrpSpPr>
                <p:nvPr/>
              </p:nvGrpSpPr>
              <p:grpSpPr bwMode="auto">
                <a:xfrm>
                  <a:off x="1152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4895" name="Oval 193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96" name="Oval 194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97" name="Oval 19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98" name="Oval 196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899" name="AutoShape 197"/>
                  <p:cNvCxnSpPr>
                    <a:cxnSpLocks noChangeShapeType="1"/>
                    <a:stCxn id="64897" idx="0"/>
                    <a:endCxn id="64896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00" name="AutoShape 198"/>
                  <p:cNvCxnSpPr>
                    <a:cxnSpLocks noChangeShapeType="1"/>
                    <a:stCxn id="64898" idx="0"/>
                    <a:endCxn id="64896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901" name="Oval 199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02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03" name="Oval 201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904" name="AutoShape 202"/>
                  <p:cNvCxnSpPr>
                    <a:cxnSpLocks noChangeShapeType="1"/>
                    <a:stCxn id="64902" idx="0"/>
                    <a:endCxn id="64901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05" name="AutoShape 203"/>
                  <p:cNvCxnSpPr>
                    <a:cxnSpLocks noChangeShapeType="1"/>
                    <a:stCxn id="64903" idx="0"/>
                    <a:endCxn id="64901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06" name="AutoShape 204"/>
                  <p:cNvCxnSpPr>
                    <a:cxnSpLocks noChangeShapeType="1"/>
                    <a:stCxn id="64896" idx="0"/>
                    <a:endCxn id="64895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07" name="AutoShape 205"/>
                  <p:cNvCxnSpPr>
                    <a:cxnSpLocks noChangeShapeType="1"/>
                    <a:stCxn id="64895" idx="5"/>
                    <a:endCxn id="64901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1" name="Group 206"/>
                <p:cNvGrpSpPr>
                  <a:grpSpLocks/>
                </p:cNvGrpSpPr>
                <p:nvPr/>
              </p:nvGrpSpPr>
              <p:grpSpPr bwMode="auto">
                <a:xfrm>
                  <a:off x="1776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4882" name="Oval 207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83" name="Oval 208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84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85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886" name="AutoShape 211"/>
                  <p:cNvCxnSpPr>
                    <a:cxnSpLocks noChangeShapeType="1"/>
                    <a:stCxn id="64884" idx="0"/>
                    <a:endCxn id="64883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87" name="AutoShape 212"/>
                  <p:cNvCxnSpPr>
                    <a:cxnSpLocks noChangeShapeType="1"/>
                    <a:stCxn id="64885" idx="0"/>
                    <a:endCxn id="64883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888" name="Oval 213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89" name="Oval 214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90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891" name="AutoShape 216"/>
                  <p:cNvCxnSpPr>
                    <a:cxnSpLocks noChangeShapeType="1"/>
                    <a:stCxn id="64889" idx="0"/>
                    <a:endCxn id="64888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92" name="AutoShape 217"/>
                  <p:cNvCxnSpPr>
                    <a:cxnSpLocks noChangeShapeType="1"/>
                    <a:stCxn id="64890" idx="0"/>
                    <a:endCxn id="64888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93" name="AutoShape 218"/>
                  <p:cNvCxnSpPr>
                    <a:cxnSpLocks noChangeShapeType="1"/>
                    <a:stCxn id="64883" idx="0"/>
                    <a:endCxn id="64882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94" name="AutoShape 219"/>
                  <p:cNvCxnSpPr>
                    <a:cxnSpLocks noChangeShapeType="1"/>
                    <a:stCxn id="64882" idx="5"/>
                    <a:endCxn id="64888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2" name="Group 220"/>
                <p:cNvGrpSpPr>
                  <a:grpSpLocks/>
                </p:cNvGrpSpPr>
                <p:nvPr/>
              </p:nvGrpSpPr>
              <p:grpSpPr bwMode="auto">
                <a:xfrm>
                  <a:off x="2400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4869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70" name="Oval 222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71" name="Oval 223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72" name="Oval 224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873" name="AutoShape 225"/>
                  <p:cNvCxnSpPr>
                    <a:cxnSpLocks noChangeShapeType="1"/>
                    <a:stCxn id="64871" idx="0"/>
                    <a:endCxn id="64870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74" name="AutoShape 226"/>
                  <p:cNvCxnSpPr>
                    <a:cxnSpLocks noChangeShapeType="1"/>
                    <a:stCxn id="64872" idx="0"/>
                    <a:endCxn id="64870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875" name="Oval 227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76" name="Oval 228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77" name="Oval 229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878" name="AutoShape 230"/>
                  <p:cNvCxnSpPr>
                    <a:cxnSpLocks noChangeShapeType="1"/>
                    <a:stCxn id="64876" idx="0"/>
                    <a:endCxn id="64875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79" name="AutoShape 231"/>
                  <p:cNvCxnSpPr>
                    <a:cxnSpLocks noChangeShapeType="1"/>
                    <a:stCxn id="64877" idx="0"/>
                    <a:endCxn id="64875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80" name="AutoShape 232"/>
                  <p:cNvCxnSpPr>
                    <a:cxnSpLocks noChangeShapeType="1"/>
                    <a:stCxn id="64870" idx="0"/>
                    <a:endCxn id="64869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81" name="AutoShape 233"/>
                  <p:cNvCxnSpPr>
                    <a:cxnSpLocks noChangeShapeType="1"/>
                    <a:stCxn id="64869" idx="5"/>
                    <a:endCxn id="64875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3" name="Group 234"/>
              <p:cNvGrpSpPr>
                <a:grpSpLocks/>
              </p:cNvGrpSpPr>
              <p:nvPr/>
            </p:nvGrpSpPr>
            <p:grpSpPr bwMode="auto">
              <a:xfrm>
                <a:off x="336" y="3456"/>
                <a:ext cx="2352" cy="426"/>
                <a:chOff x="528" y="1631"/>
                <a:chExt cx="2352" cy="426"/>
              </a:xfrm>
            </p:grpSpPr>
            <p:grpSp>
              <p:nvGrpSpPr>
                <p:cNvPr id="24" name="Group 235"/>
                <p:cNvGrpSpPr>
                  <a:grpSpLocks/>
                </p:cNvGrpSpPr>
                <p:nvPr/>
              </p:nvGrpSpPr>
              <p:grpSpPr bwMode="auto">
                <a:xfrm>
                  <a:off x="528" y="1631"/>
                  <a:ext cx="480" cy="425"/>
                  <a:chOff x="432" y="1110"/>
                  <a:chExt cx="1310" cy="1160"/>
                </a:xfrm>
              </p:grpSpPr>
              <p:sp>
                <p:nvSpPr>
                  <p:cNvPr id="64852" name="Oval 23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53" name="Oval 237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54" name="Oval 23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55" name="Oval 23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856" name="AutoShape 240"/>
                  <p:cNvCxnSpPr>
                    <a:cxnSpLocks noChangeShapeType="1"/>
                    <a:stCxn id="64854" idx="0"/>
                    <a:endCxn id="64853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57" name="AutoShape 241"/>
                  <p:cNvCxnSpPr>
                    <a:cxnSpLocks noChangeShapeType="1"/>
                    <a:stCxn id="64855" idx="0"/>
                    <a:endCxn id="64853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858" name="Oval 242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59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60" name="Oval 244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861" name="AutoShape 245"/>
                  <p:cNvCxnSpPr>
                    <a:cxnSpLocks noChangeShapeType="1"/>
                    <a:stCxn id="64859" idx="0"/>
                    <a:endCxn id="64858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62" name="AutoShape 246"/>
                  <p:cNvCxnSpPr>
                    <a:cxnSpLocks noChangeShapeType="1"/>
                    <a:stCxn id="64860" idx="0"/>
                    <a:endCxn id="64858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63" name="AutoShape 247"/>
                  <p:cNvCxnSpPr>
                    <a:cxnSpLocks noChangeShapeType="1"/>
                    <a:stCxn id="64853" idx="0"/>
                    <a:endCxn id="64852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64" name="AutoShape 248"/>
                  <p:cNvCxnSpPr>
                    <a:cxnSpLocks noChangeShapeType="1"/>
                    <a:stCxn id="64852" idx="5"/>
                    <a:endCxn id="64858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5" name="Group 249"/>
                <p:cNvGrpSpPr>
                  <a:grpSpLocks/>
                </p:cNvGrpSpPr>
                <p:nvPr/>
              </p:nvGrpSpPr>
              <p:grpSpPr bwMode="auto">
                <a:xfrm>
                  <a:off x="1152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4839" name="Oval 250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40" name="Oval 251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41" name="Oval 252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42" name="Oval 253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843" name="AutoShape 254"/>
                  <p:cNvCxnSpPr>
                    <a:cxnSpLocks noChangeShapeType="1"/>
                    <a:stCxn id="64841" idx="0"/>
                    <a:endCxn id="64840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44" name="AutoShape 255"/>
                  <p:cNvCxnSpPr>
                    <a:cxnSpLocks noChangeShapeType="1"/>
                    <a:stCxn id="64842" idx="0"/>
                    <a:endCxn id="64840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845" name="Oval 256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46" name="Oval 257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47" name="Oval 258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848" name="AutoShape 259"/>
                  <p:cNvCxnSpPr>
                    <a:cxnSpLocks noChangeShapeType="1"/>
                    <a:stCxn id="64846" idx="0"/>
                    <a:endCxn id="64845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49" name="AutoShape 260"/>
                  <p:cNvCxnSpPr>
                    <a:cxnSpLocks noChangeShapeType="1"/>
                    <a:stCxn id="64847" idx="0"/>
                    <a:endCxn id="64845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50" name="AutoShape 261"/>
                  <p:cNvCxnSpPr>
                    <a:cxnSpLocks noChangeShapeType="1"/>
                    <a:stCxn id="64840" idx="0"/>
                    <a:endCxn id="64839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51" name="AutoShape 262"/>
                  <p:cNvCxnSpPr>
                    <a:cxnSpLocks noChangeShapeType="1"/>
                    <a:stCxn id="64839" idx="5"/>
                    <a:endCxn id="64845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6" name="Group 263"/>
                <p:cNvGrpSpPr>
                  <a:grpSpLocks/>
                </p:cNvGrpSpPr>
                <p:nvPr/>
              </p:nvGrpSpPr>
              <p:grpSpPr bwMode="auto">
                <a:xfrm>
                  <a:off x="1776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4826" name="Oval 264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27" name="Oval 265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28" name="Oval 266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29" name="Oval 267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830" name="AutoShape 268"/>
                  <p:cNvCxnSpPr>
                    <a:cxnSpLocks noChangeShapeType="1"/>
                    <a:stCxn id="64828" idx="0"/>
                    <a:endCxn id="64827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31" name="AutoShape 269"/>
                  <p:cNvCxnSpPr>
                    <a:cxnSpLocks noChangeShapeType="1"/>
                    <a:stCxn id="64829" idx="0"/>
                    <a:endCxn id="64827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832" name="Oval 270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33" name="Oval 271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34" name="Oval 272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835" name="AutoShape 273"/>
                  <p:cNvCxnSpPr>
                    <a:cxnSpLocks noChangeShapeType="1"/>
                    <a:stCxn id="64833" idx="0"/>
                    <a:endCxn id="64832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36" name="AutoShape 274"/>
                  <p:cNvCxnSpPr>
                    <a:cxnSpLocks noChangeShapeType="1"/>
                    <a:stCxn id="64834" idx="0"/>
                    <a:endCxn id="64832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37" name="AutoShape 275"/>
                  <p:cNvCxnSpPr>
                    <a:cxnSpLocks noChangeShapeType="1"/>
                    <a:stCxn id="64827" idx="0"/>
                    <a:endCxn id="64826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38" name="AutoShape 276"/>
                  <p:cNvCxnSpPr>
                    <a:cxnSpLocks noChangeShapeType="1"/>
                    <a:stCxn id="64826" idx="5"/>
                    <a:endCxn id="64832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7" name="Group 277"/>
                <p:cNvGrpSpPr>
                  <a:grpSpLocks/>
                </p:cNvGrpSpPr>
                <p:nvPr/>
              </p:nvGrpSpPr>
              <p:grpSpPr bwMode="auto">
                <a:xfrm>
                  <a:off x="2400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4813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14" name="Oval 279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15" name="Oval 280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16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817" name="AutoShape 282"/>
                  <p:cNvCxnSpPr>
                    <a:cxnSpLocks noChangeShapeType="1"/>
                    <a:stCxn id="64815" idx="0"/>
                    <a:endCxn id="64814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18" name="AutoShape 283"/>
                  <p:cNvCxnSpPr>
                    <a:cxnSpLocks noChangeShapeType="1"/>
                    <a:stCxn id="64816" idx="0"/>
                    <a:endCxn id="64814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819" name="Oval 284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20" name="Oval 285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21" name="Oval 286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822" name="AutoShape 287"/>
                  <p:cNvCxnSpPr>
                    <a:cxnSpLocks noChangeShapeType="1"/>
                    <a:stCxn id="64820" idx="0"/>
                    <a:endCxn id="64819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23" name="AutoShape 288"/>
                  <p:cNvCxnSpPr>
                    <a:cxnSpLocks noChangeShapeType="1"/>
                    <a:stCxn id="64821" idx="0"/>
                    <a:endCxn id="64819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24" name="AutoShape 289"/>
                  <p:cNvCxnSpPr>
                    <a:cxnSpLocks noChangeShapeType="1"/>
                    <a:stCxn id="64814" idx="0"/>
                    <a:endCxn id="64813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25" name="AutoShape 290"/>
                  <p:cNvCxnSpPr>
                    <a:cxnSpLocks noChangeShapeType="1"/>
                    <a:stCxn id="64813" idx="5"/>
                    <a:endCxn id="64819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</p:grpSp>
        <p:grpSp>
          <p:nvGrpSpPr>
            <p:cNvPr id="28" name="Group 291"/>
            <p:cNvGrpSpPr>
              <a:grpSpLocks/>
            </p:cNvGrpSpPr>
            <p:nvPr/>
          </p:nvGrpSpPr>
          <p:grpSpPr bwMode="auto">
            <a:xfrm>
              <a:off x="4995333" y="1347107"/>
              <a:ext cx="4148667" cy="4871357"/>
              <a:chOff x="336" y="1018"/>
              <a:chExt cx="2352" cy="2864"/>
            </a:xfrm>
          </p:grpSpPr>
          <p:grpSp>
            <p:nvGrpSpPr>
              <p:cNvPr id="29" name="Group 292"/>
              <p:cNvGrpSpPr>
                <a:grpSpLocks/>
              </p:cNvGrpSpPr>
              <p:nvPr/>
            </p:nvGrpSpPr>
            <p:grpSpPr bwMode="auto">
              <a:xfrm>
                <a:off x="336" y="1018"/>
                <a:ext cx="2352" cy="426"/>
                <a:chOff x="528" y="1018"/>
                <a:chExt cx="2352" cy="426"/>
              </a:xfrm>
            </p:grpSpPr>
            <p:grpSp>
              <p:nvGrpSpPr>
                <p:cNvPr id="30" name="Group 293"/>
                <p:cNvGrpSpPr>
                  <a:grpSpLocks/>
                </p:cNvGrpSpPr>
                <p:nvPr/>
              </p:nvGrpSpPr>
              <p:grpSpPr bwMode="auto">
                <a:xfrm>
                  <a:off x="528" y="1018"/>
                  <a:ext cx="480" cy="425"/>
                  <a:chOff x="432" y="1110"/>
                  <a:chExt cx="1310" cy="1160"/>
                </a:xfrm>
              </p:grpSpPr>
              <p:sp>
                <p:nvSpPr>
                  <p:cNvPr id="64791" name="Oval 294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92" name="Oval 295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93" name="Oval 296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94" name="Oval 297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795" name="AutoShape 298"/>
                  <p:cNvCxnSpPr>
                    <a:cxnSpLocks noChangeShapeType="1"/>
                    <a:stCxn id="64793" idx="0"/>
                    <a:endCxn id="64792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96" name="AutoShape 299"/>
                  <p:cNvCxnSpPr>
                    <a:cxnSpLocks noChangeShapeType="1"/>
                    <a:stCxn id="64794" idx="0"/>
                    <a:endCxn id="64792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797" name="Oval 300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98" name="Oval 301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99" name="Oval 302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800" name="AutoShape 303"/>
                  <p:cNvCxnSpPr>
                    <a:cxnSpLocks noChangeShapeType="1"/>
                    <a:stCxn id="64798" idx="0"/>
                    <a:endCxn id="64797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01" name="AutoShape 304"/>
                  <p:cNvCxnSpPr>
                    <a:cxnSpLocks noChangeShapeType="1"/>
                    <a:stCxn id="64799" idx="0"/>
                    <a:endCxn id="64797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02" name="AutoShape 305"/>
                  <p:cNvCxnSpPr>
                    <a:cxnSpLocks noChangeShapeType="1"/>
                    <a:stCxn id="64792" idx="0"/>
                    <a:endCxn id="64791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03" name="AutoShape 306"/>
                  <p:cNvCxnSpPr>
                    <a:cxnSpLocks noChangeShapeType="1"/>
                    <a:stCxn id="64791" idx="5"/>
                    <a:endCxn id="64797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1" name="Group 307"/>
                <p:cNvGrpSpPr>
                  <a:grpSpLocks/>
                </p:cNvGrpSpPr>
                <p:nvPr/>
              </p:nvGrpSpPr>
              <p:grpSpPr bwMode="auto">
                <a:xfrm>
                  <a:off x="1152" y="1019"/>
                  <a:ext cx="480" cy="425"/>
                  <a:chOff x="432" y="1110"/>
                  <a:chExt cx="1310" cy="1160"/>
                </a:xfrm>
              </p:grpSpPr>
              <p:sp>
                <p:nvSpPr>
                  <p:cNvPr id="64778" name="Oval 30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79" name="Oval 309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80" name="Oval 310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81" name="Oval 311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782" name="AutoShape 312"/>
                  <p:cNvCxnSpPr>
                    <a:cxnSpLocks noChangeShapeType="1"/>
                    <a:stCxn id="64780" idx="0"/>
                    <a:endCxn id="64779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83" name="AutoShape 313"/>
                  <p:cNvCxnSpPr>
                    <a:cxnSpLocks noChangeShapeType="1"/>
                    <a:stCxn id="64781" idx="0"/>
                    <a:endCxn id="64779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784" name="Oval 314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85" name="Oval 315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86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787" name="AutoShape 317"/>
                  <p:cNvCxnSpPr>
                    <a:cxnSpLocks noChangeShapeType="1"/>
                    <a:stCxn id="64785" idx="0"/>
                    <a:endCxn id="64784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88" name="AutoShape 318"/>
                  <p:cNvCxnSpPr>
                    <a:cxnSpLocks noChangeShapeType="1"/>
                    <a:stCxn id="64786" idx="0"/>
                    <a:endCxn id="64784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89" name="AutoShape 319"/>
                  <p:cNvCxnSpPr>
                    <a:cxnSpLocks noChangeShapeType="1"/>
                    <a:stCxn id="64779" idx="0"/>
                    <a:endCxn id="64778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90" name="AutoShape 320"/>
                  <p:cNvCxnSpPr>
                    <a:cxnSpLocks noChangeShapeType="1"/>
                    <a:stCxn id="64778" idx="5"/>
                    <a:endCxn id="64784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64804" name="Group 321"/>
                <p:cNvGrpSpPr>
                  <a:grpSpLocks/>
                </p:cNvGrpSpPr>
                <p:nvPr/>
              </p:nvGrpSpPr>
              <p:grpSpPr bwMode="auto">
                <a:xfrm>
                  <a:off x="1776" y="1019"/>
                  <a:ext cx="480" cy="425"/>
                  <a:chOff x="432" y="1110"/>
                  <a:chExt cx="1310" cy="1160"/>
                </a:xfrm>
              </p:grpSpPr>
              <p:sp>
                <p:nvSpPr>
                  <p:cNvPr id="64765" name="Oval 322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66" name="Oval 323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67" name="Oval 324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68" name="Oval 325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769" name="AutoShape 326"/>
                  <p:cNvCxnSpPr>
                    <a:cxnSpLocks noChangeShapeType="1"/>
                    <a:stCxn id="64767" idx="0"/>
                    <a:endCxn id="64766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70" name="AutoShape 327"/>
                  <p:cNvCxnSpPr>
                    <a:cxnSpLocks noChangeShapeType="1"/>
                    <a:stCxn id="64768" idx="0"/>
                    <a:endCxn id="64766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771" name="Oval 328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72" name="Oval 329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73" name="Oval 330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774" name="AutoShape 331"/>
                  <p:cNvCxnSpPr>
                    <a:cxnSpLocks noChangeShapeType="1"/>
                    <a:stCxn id="64772" idx="0"/>
                    <a:endCxn id="64771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75" name="AutoShape 332"/>
                  <p:cNvCxnSpPr>
                    <a:cxnSpLocks noChangeShapeType="1"/>
                    <a:stCxn id="64773" idx="0"/>
                    <a:endCxn id="64771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76" name="AutoShape 333"/>
                  <p:cNvCxnSpPr>
                    <a:cxnSpLocks noChangeShapeType="1"/>
                    <a:stCxn id="64766" idx="0"/>
                    <a:endCxn id="64765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77" name="AutoShape 334"/>
                  <p:cNvCxnSpPr>
                    <a:cxnSpLocks noChangeShapeType="1"/>
                    <a:stCxn id="64765" idx="5"/>
                    <a:endCxn id="64771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64805" name="Group 335"/>
                <p:cNvGrpSpPr>
                  <a:grpSpLocks/>
                </p:cNvGrpSpPr>
                <p:nvPr/>
              </p:nvGrpSpPr>
              <p:grpSpPr bwMode="auto">
                <a:xfrm>
                  <a:off x="2400" y="1019"/>
                  <a:ext cx="480" cy="425"/>
                  <a:chOff x="432" y="1110"/>
                  <a:chExt cx="1310" cy="1160"/>
                </a:xfrm>
              </p:grpSpPr>
              <p:sp>
                <p:nvSpPr>
                  <p:cNvPr id="64752" name="Oval 33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53" name="Oval 337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54" name="Oval 33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55" name="Oval 33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756" name="AutoShape 340"/>
                  <p:cNvCxnSpPr>
                    <a:cxnSpLocks noChangeShapeType="1"/>
                    <a:stCxn id="64754" idx="0"/>
                    <a:endCxn id="64753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57" name="AutoShape 341"/>
                  <p:cNvCxnSpPr>
                    <a:cxnSpLocks noChangeShapeType="1"/>
                    <a:stCxn id="64755" idx="0"/>
                    <a:endCxn id="64753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758" name="Oval 342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59" name="Oval 343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60" name="Oval 344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761" name="AutoShape 345"/>
                  <p:cNvCxnSpPr>
                    <a:cxnSpLocks noChangeShapeType="1"/>
                    <a:stCxn id="64759" idx="0"/>
                    <a:endCxn id="64758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62" name="AutoShape 346"/>
                  <p:cNvCxnSpPr>
                    <a:cxnSpLocks noChangeShapeType="1"/>
                    <a:stCxn id="64760" idx="0"/>
                    <a:endCxn id="64758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63" name="AutoShape 347"/>
                  <p:cNvCxnSpPr>
                    <a:cxnSpLocks noChangeShapeType="1"/>
                    <a:stCxn id="64753" idx="0"/>
                    <a:endCxn id="64752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64" name="AutoShape 348"/>
                  <p:cNvCxnSpPr>
                    <a:cxnSpLocks noChangeShapeType="1"/>
                    <a:stCxn id="64752" idx="5"/>
                    <a:endCxn id="64758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64806" name="Group 349"/>
              <p:cNvGrpSpPr>
                <a:grpSpLocks/>
              </p:cNvGrpSpPr>
              <p:nvPr/>
            </p:nvGrpSpPr>
            <p:grpSpPr bwMode="auto">
              <a:xfrm>
                <a:off x="336" y="1631"/>
                <a:ext cx="2352" cy="426"/>
                <a:chOff x="528" y="1631"/>
                <a:chExt cx="2352" cy="426"/>
              </a:xfrm>
            </p:grpSpPr>
            <p:grpSp>
              <p:nvGrpSpPr>
                <p:cNvPr id="64807" name="Group 350"/>
                <p:cNvGrpSpPr>
                  <a:grpSpLocks/>
                </p:cNvGrpSpPr>
                <p:nvPr/>
              </p:nvGrpSpPr>
              <p:grpSpPr bwMode="auto">
                <a:xfrm>
                  <a:off x="528" y="1631"/>
                  <a:ext cx="480" cy="425"/>
                  <a:chOff x="432" y="1110"/>
                  <a:chExt cx="1310" cy="1160"/>
                </a:xfrm>
              </p:grpSpPr>
              <p:sp>
                <p:nvSpPr>
                  <p:cNvPr id="64735" name="Oval 351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36" name="Oval 352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37" name="Oval 353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38" name="Oval 354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739" name="AutoShape 355"/>
                  <p:cNvCxnSpPr>
                    <a:cxnSpLocks noChangeShapeType="1"/>
                    <a:stCxn id="64737" idx="0"/>
                    <a:endCxn id="64736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40" name="AutoShape 356"/>
                  <p:cNvCxnSpPr>
                    <a:cxnSpLocks noChangeShapeType="1"/>
                    <a:stCxn id="64738" idx="0"/>
                    <a:endCxn id="64736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741" name="Oval 357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42" name="Oval 358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43" name="Oval 359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744" name="AutoShape 360"/>
                  <p:cNvCxnSpPr>
                    <a:cxnSpLocks noChangeShapeType="1"/>
                    <a:stCxn id="64742" idx="0"/>
                    <a:endCxn id="64741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45" name="AutoShape 361"/>
                  <p:cNvCxnSpPr>
                    <a:cxnSpLocks noChangeShapeType="1"/>
                    <a:stCxn id="64743" idx="0"/>
                    <a:endCxn id="64741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46" name="AutoShape 362"/>
                  <p:cNvCxnSpPr>
                    <a:cxnSpLocks noChangeShapeType="1"/>
                    <a:stCxn id="64736" idx="0"/>
                    <a:endCxn id="64735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47" name="AutoShape 363"/>
                  <p:cNvCxnSpPr>
                    <a:cxnSpLocks noChangeShapeType="1"/>
                    <a:stCxn id="64735" idx="5"/>
                    <a:endCxn id="64741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64808" name="Group 364"/>
                <p:cNvGrpSpPr>
                  <a:grpSpLocks/>
                </p:cNvGrpSpPr>
                <p:nvPr/>
              </p:nvGrpSpPr>
              <p:grpSpPr bwMode="auto">
                <a:xfrm>
                  <a:off x="1152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4722" name="Oval 365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23" name="Oval 366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24" name="Oval 367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25" name="Oval 368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726" name="AutoShape 369"/>
                  <p:cNvCxnSpPr>
                    <a:cxnSpLocks noChangeShapeType="1"/>
                    <a:stCxn id="64724" idx="0"/>
                    <a:endCxn id="64723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27" name="AutoShape 370"/>
                  <p:cNvCxnSpPr>
                    <a:cxnSpLocks noChangeShapeType="1"/>
                    <a:stCxn id="64725" idx="0"/>
                    <a:endCxn id="64723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728" name="Oval 37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29" name="Oval 372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30" name="Oval 373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731" name="AutoShape 374"/>
                  <p:cNvCxnSpPr>
                    <a:cxnSpLocks noChangeShapeType="1"/>
                    <a:stCxn id="64729" idx="0"/>
                    <a:endCxn id="64728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32" name="AutoShape 375"/>
                  <p:cNvCxnSpPr>
                    <a:cxnSpLocks noChangeShapeType="1"/>
                    <a:stCxn id="64730" idx="0"/>
                    <a:endCxn id="64728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33" name="AutoShape 376"/>
                  <p:cNvCxnSpPr>
                    <a:cxnSpLocks noChangeShapeType="1"/>
                    <a:stCxn id="64723" idx="0"/>
                    <a:endCxn id="64722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34" name="AutoShape 377"/>
                  <p:cNvCxnSpPr>
                    <a:cxnSpLocks noChangeShapeType="1"/>
                    <a:stCxn id="64722" idx="5"/>
                    <a:endCxn id="64728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64809" name="Group 378"/>
                <p:cNvGrpSpPr>
                  <a:grpSpLocks/>
                </p:cNvGrpSpPr>
                <p:nvPr/>
              </p:nvGrpSpPr>
              <p:grpSpPr bwMode="auto">
                <a:xfrm>
                  <a:off x="1776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4709" name="Oval 379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10" name="Oval 380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11" name="Oval 381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12" name="Oval 382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713" name="AutoShape 383"/>
                  <p:cNvCxnSpPr>
                    <a:cxnSpLocks noChangeShapeType="1"/>
                    <a:stCxn id="64711" idx="0"/>
                    <a:endCxn id="64710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14" name="AutoShape 384"/>
                  <p:cNvCxnSpPr>
                    <a:cxnSpLocks noChangeShapeType="1"/>
                    <a:stCxn id="64712" idx="0"/>
                    <a:endCxn id="64710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715" name="Oval 385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16" name="Oval 386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17" name="Oval 387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718" name="AutoShape 388"/>
                  <p:cNvCxnSpPr>
                    <a:cxnSpLocks noChangeShapeType="1"/>
                    <a:stCxn id="64716" idx="0"/>
                    <a:endCxn id="64715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19" name="AutoShape 389"/>
                  <p:cNvCxnSpPr>
                    <a:cxnSpLocks noChangeShapeType="1"/>
                    <a:stCxn id="64717" idx="0"/>
                    <a:endCxn id="64715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20" name="AutoShape 390"/>
                  <p:cNvCxnSpPr>
                    <a:cxnSpLocks noChangeShapeType="1"/>
                    <a:stCxn id="64710" idx="0"/>
                    <a:endCxn id="64709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21" name="AutoShape 391"/>
                  <p:cNvCxnSpPr>
                    <a:cxnSpLocks noChangeShapeType="1"/>
                    <a:stCxn id="64709" idx="5"/>
                    <a:endCxn id="64715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64810" name="Group 392"/>
                <p:cNvGrpSpPr>
                  <a:grpSpLocks/>
                </p:cNvGrpSpPr>
                <p:nvPr/>
              </p:nvGrpSpPr>
              <p:grpSpPr bwMode="auto">
                <a:xfrm>
                  <a:off x="2400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4696" name="Oval 393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97" name="Oval 394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98" name="Oval 39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99" name="Oval 396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700" name="AutoShape 397"/>
                  <p:cNvCxnSpPr>
                    <a:cxnSpLocks noChangeShapeType="1"/>
                    <a:stCxn id="64698" idx="0"/>
                    <a:endCxn id="64697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01" name="AutoShape 398"/>
                  <p:cNvCxnSpPr>
                    <a:cxnSpLocks noChangeShapeType="1"/>
                    <a:stCxn id="64699" idx="0"/>
                    <a:endCxn id="64697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702" name="Oval 399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03" name="Oval 400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04" name="Oval 401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705" name="AutoShape 402"/>
                  <p:cNvCxnSpPr>
                    <a:cxnSpLocks noChangeShapeType="1"/>
                    <a:stCxn id="64703" idx="0"/>
                    <a:endCxn id="64702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06" name="AutoShape 403"/>
                  <p:cNvCxnSpPr>
                    <a:cxnSpLocks noChangeShapeType="1"/>
                    <a:stCxn id="64704" idx="0"/>
                    <a:endCxn id="64702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07" name="AutoShape 404"/>
                  <p:cNvCxnSpPr>
                    <a:cxnSpLocks noChangeShapeType="1"/>
                    <a:stCxn id="64697" idx="0"/>
                    <a:endCxn id="64696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08" name="AutoShape 405"/>
                  <p:cNvCxnSpPr>
                    <a:cxnSpLocks noChangeShapeType="1"/>
                    <a:stCxn id="64696" idx="5"/>
                    <a:endCxn id="64702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64811" name="Group 406"/>
              <p:cNvGrpSpPr>
                <a:grpSpLocks/>
              </p:cNvGrpSpPr>
              <p:nvPr/>
            </p:nvGrpSpPr>
            <p:grpSpPr bwMode="auto">
              <a:xfrm>
                <a:off x="336" y="2256"/>
                <a:ext cx="2352" cy="426"/>
                <a:chOff x="528" y="1018"/>
                <a:chExt cx="2352" cy="426"/>
              </a:xfrm>
            </p:grpSpPr>
            <p:grpSp>
              <p:nvGrpSpPr>
                <p:cNvPr id="64812" name="Group 407"/>
                <p:cNvGrpSpPr>
                  <a:grpSpLocks/>
                </p:cNvGrpSpPr>
                <p:nvPr/>
              </p:nvGrpSpPr>
              <p:grpSpPr bwMode="auto">
                <a:xfrm>
                  <a:off x="528" y="1018"/>
                  <a:ext cx="480" cy="425"/>
                  <a:chOff x="432" y="1110"/>
                  <a:chExt cx="1310" cy="1160"/>
                </a:xfrm>
              </p:grpSpPr>
              <p:sp>
                <p:nvSpPr>
                  <p:cNvPr id="64679" name="Oval 40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80" name="Oval 409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81" name="Oval 410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82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683" name="AutoShape 412"/>
                  <p:cNvCxnSpPr>
                    <a:cxnSpLocks noChangeShapeType="1"/>
                    <a:stCxn id="64681" idx="0"/>
                    <a:endCxn id="64680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84" name="AutoShape 413"/>
                  <p:cNvCxnSpPr>
                    <a:cxnSpLocks noChangeShapeType="1"/>
                    <a:stCxn id="64682" idx="0"/>
                    <a:endCxn id="64680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685" name="Oval 414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86" name="Oval 415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87" name="Oval 416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688" name="AutoShape 417"/>
                  <p:cNvCxnSpPr>
                    <a:cxnSpLocks noChangeShapeType="1"/>
                    <a:stCxn id="64686" idx="0"/>
                    <a:endCxn id="64685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89" name="AutoShape 418"/>
                  <p:cNvCxnSpPr>
                    <a:cxnSpLocks noChangeShapeType="1"/>
                    <a:stCxn id="64687" idx="0"/>
                    <a:endCxn id="64685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90" name="AutoShape 419"/>
                  <p:cNvCxnSpPr>
                    <a:cxnSpLocks noChangeShapeType="1"/>
                    <a:stCxn id="64680" idx="0"/>
                    <a:endCxn id="64679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91" name="AutoShape 420"/>
                  <p:cNvCxnSpPr>
                    <a:cxnSpLocks noChangeShapeType="1"/>
                    <a:stCxn id="64679" idx="5"/>
                    <a:endCxn id="64685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64865" name="Group 421"/>
                <p:cNvGrpSpPr>
                  <a:grpSpLocks/>
                </p:cNvGrpSpPr>
                <p:nvPr/>
              </p:nvGrpSpPr>
              <p:grpSpPr bwMode="auto">
                <a:xfrm>
                  <a:off x="1152" y="1019"/>
                  <a:ext cx="480" cy="425"/>
                  <a:chOff x="432" y="1110"/>
                  <a:chExt cx="1310" cy="1160"/>
                </a:xfrm>
              </p:grpSpPr>
              <p:sp>
                <p:nvSpPr>
                  <p:cNvPr id="64666" name="Oval 422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67" name="Oval 423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68" name="Oval 424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69" name="Oval 425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670" name="AutoShape 426"/>
                  <p:cNvCxnSpPr>
                    <a:cxnSpLocks noChangeShapeType="1"/>
                    <a:stCxn id="64668" idx="0"/>
                    <a:endCxn id="64667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71" name="AutoShape 427"/>
                  <p:cNvCxnSpPr>
                    <a:cxnSpLocks noChangeShapeType="1"/>
                    <a:stCxn id="64669" idx="0"/>
                    <a:endCxn id="64667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672" name="Oval 428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73" name="Oval 429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74" name="Oval 430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675" name="AutoShape 431"/>
                  <p:cNvCxnSpPr>
                    <a:cxnSpLocks noChangeShapeType="1"/>
                    <a:stCxn id="64673" idx="0"/>
                    <a:endCxn id="64672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76" name="AutoShape 432"/>
                  <p:cNvCxnSpPr>
                    <a:cxnSpLocks noChangeShapeType="1"/>
                    <a:stCxn id="64674" idx="0"/>
                    <a:endCxn id="64672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77" name="AutoShape 433"/>
                  <p:cNvCxnSpPr>
                    <a:cxnSpLocks noChangeShapeType="1"/>
                    <a:stCxn id="64667" idx="0"/>
                    <a:endCxn id="64666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78" name="AutoShape 434"/>
                  <p:cNvCxnSpPr>
                    <a:cxnSpLocks noChangeShapeType="1"/>
                    <a:stCxn id="64666" idx="5"/>
                    <a:endCxn id="64672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64866" name="Group 435"/>
                <p:cNvGrpSpPr>
                  <a:grpSpLocks/>
                </p:cNvGrpSpPr>
                <p:nvPr/>
              </p:nvGrpSpPr>
              <p:grpSpPr bwMode="auto">
                <a:xfrm>
                  <a:off x="1776" y="1019"/>
                  <a:ext cx="480" cy="425"/>
                  <a:chOff x="432" y="1110"/>
                  <a:chExt cx="1310" cy="1160"/>
                </a:xfrm>
              </p:grpSpPr>
              <p:sp>
                <p:nvSpPr>
                  <p:cNvPr id="64653" name="Oval 43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54" name="Oval 437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55" name="Oval 43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56" name="Oval 43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657" name="AutoShape 440"/>
                  <p:cNvCxnSpPr>
                    <a:cxnSpLocks noChangeShapeType="1"/>
                    <a:stCxn id="64655" idx="0"/>
                    <a:endCxn id="64654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58" name="AutoShape 441"/>
                  <p:cNvCxnSpPr>
                    <a:cxnSpLocks noChangeShapeType="1"/>
                    <a:stCxn id="64656" idx="0"/>
                    <a:endCxn id="64654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659" name="Oval 442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60" name="Oval 443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61" name="Oval 444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662" name="AutoShape 445"/>
                  <p:cNvCxnSpPr>
                    <a:cxnSpLocks noChangeShapeType="1"/>
                    <a:stCxn id="64660" idx="0"/>
                    <a:endCxn id="64659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63" name="AutoShape 446"/>
                  <p:cNvCxnSpPr>
                    <a:cxnSpLocks noChangeShapeType="1"/>
                    <a:stCxn id="64661" idx="0"/>
                    <a:endCxn id="64659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64" name="AutoShape 447"/>
                  <p:cNvCxnSpPr>
                    <a:cxnSpLocks noChangeShapeType="1"/>
                    <a:stCxn id="64654" idx="0"/>
                    <a:endCxn id="64653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65" name="AutoShape 448"/>
                  <p:cNvCxnSpPr>
                    <a:cxnSpLocks noChangeShapeType="1"/>
                    <a:stCxn id="64653" idx="5"/>
                    <a:endCxn id="64659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64867" name="Group 449"/>
                <p:cNvGrpSpPr>
                  <a:grpSpLocks/>
                </p:cNvGrpSpPr>
                <p:nvPr/>
              </p:nvGrpSpPr>
              <p:grpSpPr bwMode="auto">
                <a:xfrm>
                  <a:off x="2400" y="1019"/>
                  <a:ext cx="480" cy="425"/>
                  <a:chOff x="432" y="1110"/>
                  <a:chExt cx="1310" cy="1160"/>
                </a:xfrm>
              </p:grpSpPr>
              <p:sp>
                <p:nvSpPr>
                  <p:cNvPr id="64640" name="Oval 450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41" name="Oval 451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42" name="Oval 452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43" name="Oval 453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644" name="AutoShape 454"/>
                  <p:cNvCxnSpPr>
                    <a:cxnSpLocks noChangeShapeType="1"/>
                    <a:stCxn id="64642" idx="0"/>
                    <a:endCxn id="64641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45" name="AutoShape 455"/>
                  <p:cNvCxnSpPr>
                    <a:cxnSpLocks noChangeShapeType="1"/>
                    <a:stCxn id="64643" idx="0"/>
                    <a:endCxn id="64641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646" name="Oval 456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47" name="Oval 457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48" name="Oval 458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649" name="AutoShape 459"/>
                  <p:cNvCxnSpPr>
                    <a:cxnSpLocks noChangeShapeType="1"/>
                    <a:stCxn id="64647" idx="0"/>
                    <a:endCxn id="64646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50" name="AutoShape 460"/>
                  <p:cNvCxnSpPr>
                    <a:cxnSpLocks noChangeShapeType="1"/>
                    <a:stCxn id="64648" idx="0"/>
                    <a:endCxn id="64646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51" name="AutoShape 461"/>
                  <p:cNvCxnSpPr>
                    <a:cxnSpLocks noChangeShapeType="1"/>
                    <a:stCxn id="64641" idx="0"/>
                    <a:endCxn id="64640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52" name="AutoShape 462"/>
                  <p:cNvCxnSpPr>
                    <a:cxnSpLocks noChangeShapeType="1"/>
                    <a:stCxn id="64640" idx="5"/>
                    <a:endCxn id="64646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64868" name="Group 463"/>
              <p:cNvGrpSpPr>
                <a:grpSpLocks/>
              </p:cNvGrpSpPr>
              <p:nvPr/>
            </p:nvGrpSpPr>
            <p:grpSpPr bwMode="auto">
              <a:xfrm>
                <a:off x="336" y="2869"/>
                <a:ext cx="2352" cy="426"/>
                <a:chOff x="528" y="1631"/>
                <a:chExt cx="2352" cy="426"/>
              </a:xfrm>
            </p:grpSpPr>
            <p:grpSp>
              <p:nvGrpSpPr>
                <p:cNvPr id="64921" name="Group 464"/>
                <p:cNvGrpSpPr>
                  <a:grpSpLocks/>
                </p:cNvGrpSpPr>
                <p:nvPr/>
              </p:nvGrpSpPr>
              <p:grpSpPr bwMode="auto">
                <a:xfrm>
                  <a:off x="528" y="1631"/>
                  <a:ext cx="480" cy="425"/>
                  <a:chOff x="432" y="1110"/>
                  <a:chExt cx="1310" cy="1160"/>
                </a:xfrm>
              </p:grpSpPr>
              <p:sp>
                <p:nvSpPr>
                  <p:cNvPr id="64623" name="Oval 465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24" name="Oval 466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25" name="Oval 467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26" name="Oval 468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627" name="AutoShape 469"/>
                  <p:cNvCxnSpPr>
                    <a:cxnSpLocks noChangeShapeType="1"/>
                    <a:stCxn id="64625" idx="0"/>
                    <a:endCxn id="64624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28" name="AutoShape 470"/>
                  <p:cNvCxnSpPr>
                    <a:cxnSpLocks noChangeShapeType="1"/>
                    <a:stCxn id="64626" idx="0"/>
                    <a:endCxn id="64624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629" name="Oval 47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30" name="Oval 472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31" name="Oval 473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632" name="AutoShape 474"/>
                  <p:cNvCxnSpPr>
                    <a:cxnSpLocks noChangeShapeType="1"/>
                    <a:stCxn id="64630" idx="0"/>
                    <a:endCxn id="64629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33" name="AutoShape 475"/>
                  <p:cNvCxnSpPr>
                    <a:cxnSpLocks noChangeShapeType="1"/>
                    <a:stCxn id="64631" idx="0"/>
                    <a:endCxn id="64629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34" name="AutoShape 476"/>
                  <p:cNvCxnSpPr>
                    <a:cxnSpLocks noChangeShapeType="1"/>
                    <a:stCxn id="64624" idx="0"/>
                    <a:endCxn id="64623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35" name="AutoShape 477"/>
                  <p:cNvCxnSpPr>
                    <a:cxnSpLocks noChangeShapeType="1"/>
                    <a:stCxn id="64623" idx="5"/>
                    <a:endCxn id="64629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64922" name="Group 478"/>
                <p:cNvGrpSpPr>
                  <a:grpSpLocks/>
                </p:cNvGrpSpPr>
                <p:nvPr/>
              </p:nvGrpSpPr>
              <p:grpSpPr bwMode="auto">
                <a:xfrm>
                  <a:off x="1152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4610" name="Oval 479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11" name="Oval 480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12" name="Oval 481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13" name="Oval 482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614" name="AutoShape 483"/>
                  <p:cNvCxnSpPr>
                    <a:cxnSpLocks noChangeShapeType="1"/>
                    <a:stCxn id="64612" idx="0"/>
                    <a:endCxn id="64611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15" name="AutoShape 484"/>
                  <p:cNvCxnSpPr>
                    <a:cxnSpLocks noChangeShapeType="1"/>
                    <a:stCxn id="64613" idx="0"/>
                    <a:endCxn id="64611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616" name="Oval 485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17" name="Oval 486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18" name="Oval 487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619" name="AutoShape 488"/>
                  <p:cNvCxnSpPr>
                    <a:cxnSpLocks noChangeShapeType="1"/>
                    <a:stCxn id="64617" idx="0"/>
                    <a:endCxn id="64616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20" name="AutoShape 489"/>
                  <p:cNvCxnSpPr>
                    <a:cxnSpLocks noChangeShapeType="1"/>
                    <a:stCxn id="64618" idx="0"/>
                    <a:endCxn id="64616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21" name="AutoShape 490"/>
                  <p:cNvCxnSpPr>
                    <a:cxnSpLocks noChangeShapeType="1"/>
                    <a:stCxn id="64611" idx="0"/>
                    <a:endCxn id="64610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22" name="AutoShape 491"/>
                  <p:cNvCxnSpPr>
                    <a:cxnSpLocks noChangeShapeType="1"/>
                    <a:stCxn id="64610" idx="5"/>
                    <a:endCxn id="64616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64923" name="Group 492"/>
                <p:cNvGrpSpPr>
                  <a:grpSpLocks/>
                </p:cNvGrpSpPr>
                <p:nvPr/>
              </p:nvGrpSpPr>
              <p:grpSpPr bwMode="auto">
                <a:xfrm>
                  <a:off x="1776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4597" name="Oval 493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98" name="Oval 494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99" name="Oval 49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00" name="Oval 496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601" name="AutoShape 497"/>
                  <p:cNvCxnSpPr>
                    <a:cxnSpLocks noChangeShapeType="1"/>
                    <a:stCxn id="64599" idx="0"/>
                    <a:endCxn id="64598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02" name="AutoShape 498"/>
                  <p:cNvCxnSpPr>
                    <a:cxnSpLocks noChangeShapeType="1"/>
                    <a:stCxn id="64600" idx="0"/>
                    <a:endCxn id="64598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603" name="Oval 499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04" name="Oval 500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05" name="Oval 501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606" name="AutoShape 502"/>
                  <p:cNvCxnSpPr>
                    <a:cxnSpLocks noChangeShapeType="1"/>
                    <a:stCxn id="64604" idx="0"/>
                    <a:endCxn id="64603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07" name="AutoShape 503"/>
                  <p:cNvCxnSpPr>
                    <a:cxnSpLocks noChangeShapeType="1"/>
                    <a:stCxn id="64605" idx="0"/>
                    <a:endCxn id="64603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08" name="AutoShape 504"/>
                  <p:cNvCxnSpPr>
                    <a:cxnSpLocks noChangeShapeType="1"/>
                    <a:stCxn id="64598" idx="0"/>
                    <a:endCxn id="64597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09" name="AutoShape 505"/>
                  <p:cNvCxnSpPr>
                    <a:cxnSpLocks noChangeShapeType="1"/>
                    <a:stCxn id="64597" idx="5"/>
                    <a:endCxn id="64603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64924" name="Group 506"/>
                <p:cNvGrpSpPr>
                  <a:grpSpLocks/>
                </p:cNvGrpSpPr>
                <p:nvPr/>
              </p:nvGrpSpPr>
              <p:grpSpPr bwMode="auto">
                <a:xfrm>
                  <a:off x="2400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4584" name="Oval 507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85" name="Oval 508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86" name="Oval 509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87" name="Oval 510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588" name="AutoShape 511"/>
                  <p:cNvCxnSpPr>
                    <a:cxnSpLocks noChangeShapeType="1"/>
                    <a:stCxn id="64586" idx="0"/>
                    <a:endCxn id="64585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89" name="AutoShape 512"/>
                  <p:cNvCxnSpPr>
                    <a:cxnSpLocks noChangeShapeType="1"/>
                    <a:stCxn id="64587" idx="0"/>
                    <a:endCxn id="64585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590" name="Oval 513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91" name="Oval 514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92" name="Oval 515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593" name="AutoShape 516"/>
                  <p:cNvCxnSpPr>
                    <a:cxnSpLocks noChangeShapeType="1"/>
                    <a:stCxn id="64591" idx="0"/>
                    <a:endCxn id="64590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94" name="AutoShape 517"/>
                  <p:cNvCxnSpPr>
                    <a:cxnSpLocks noChangeShapeType="1"/>
                    <a:stCxn id="64592" idx="0"/>
                    <a:endCxn id="64590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95" name="AutoShape 518"/>
                  <p:cNvCxnSpPr>
                    <a:cxnSpLocks noChangeShapeType="1"/>
                    <a:stCxn id="64585" idx="0"/>
                    <a:endCxn id="64584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96" name="AutoShape 519"/>
                  <p:cNvCxnSpPr>
                    <a:cxnSpLocks noChangeShapeType="1"/>
                    <a:stCxn id="64584" idx="5"/>
                    <a:endCxn id="64590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64977" name="Group 520"/>
              <p:cNvGrpSpPr>
                <a:grpSpLocks/>
              </p:cNvGrpSpPr>
              <p:nvPr/>
            </p:nvGrpSpPr>
            <p:grpSpPr bwMode="auto">
              <a:xfrm>
                <a:off x="336" y="3456"/>
                <a:ext cx="2352" cy="426"/>
                <a:chOff x="528" y="1631"/>
                <a:chExt cx="2352" cy="426"/>
              </a:xfrm>
            </p:grpSpPr>
            <p:grpSp>
              <p:nvGrpSpPr>
                <p:cNvPr id="64978" name="Group 521"/>
                <p:cNvGrpSpPr>
                  <a:grpSpLocks/>
                </p:cNvGrpSpPr>
                <p:nvPr/>
              </p:nvGrpSpPr>
              <p:grpSpPr bwMode="auto">
                <a:xfrm>
                  <a:off x="528" y="1631"/>
                  <a:ext cx="480" cy="425"/>
                  <a:chOff x="432" y="1110"/>
                  <a:chExt cx="1310" cy="1160"/>
                </a:xfrm>
              </p:grpSpPr>
              <p:sp>
                <p:nvSpPr>
                  <p:cNvPr id="64567" name="Oval 522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68" name="Oval 523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69" name="Oval 524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70" name="Oval 525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571" name="AutoShape 526"/>
                  <p:cNvCxnSpPr>
                    <a:cxnSpLocks noChangeShapeType="1"/>
                    <a:stCxn id="64569" idx="0"/>
                    <a:endCxn id="64568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72" name="AutoShape 527"/>
                  <p:cNvCxnSpPr>
                    <a:cxnSpLocks noChangeShapeType="1"/>
                    <a:stCxn id="64570" idx="0"/>
                    <a:endCxn id="64568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573" name="Oval 528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74" name="Oval 529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75" name="Oval 530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576" name="AutoShape 531"/>
                  <p:cNvCxnSpPr>
                    <a:cxnSpLocks noChangeShapeType="1"/>
                    <a:stCxn id="64574" idx="0"/>
                    <a:endCxn id="64573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77" name="AutoShape 532"/>
                  <p:cNvCxnSpPr>
                    <a:cxnSpLocks noChangeShapeType="1"/>
                    <a:stCxn id="64575" idx="0"/>
                    <a:endCxn id="64573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78" name="AutoShape 533"/>
                  <p:cNvCxnSpPr>
                    <a:cxnSpLocks noChangeShapeType="1"/>
                    <a:stCxn id="64568" idx="0"/>
                    <a:endCxn id="64567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79" name="AutoShape 534"/>
                  <p:cNvCxnSpPr>
                    <a:cxnSpLocks noChangeShapeType="1"/>
                    <a:stCxn id="64567" idx="5"/>
                    <a:endCxn id="64573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64979" name="Group 535"/>
                <p:cNvGrpSpPr>
                  <a:grpSpLocks/>
                </p:cNvGrpSpPr>
                <p:nvPr/>
              </p:nvGrpSpPr>
              <p:grpSpPr bwMode="auto">
                <a:xfrm>
                  <a:off x="1152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4554" name="Oval 53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55" name="Oval 537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56" name="Oval 53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57" name="Oval 53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558" name="AutoShape 540"/>
                  <p:cNvCxnSpPr>
                    <a:cxnSpLocks noChangeShapeType="1"/>
                    <a:stCxn id="64556" idx="0"/>
                    <a:endCxn id="64555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59" name="AutoShape 541"/>
                  <p:cNvCxnSpPr>
                    <a:cxnSpLocks noChangeShapeType="1"/>
                    <a:stCxn id="64557" idx="0"/>
                    <a:endCxn id="64555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560" name="Oval 542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61" name="Oval 543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62" name="Oval 544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563" name="AutoShape 545"/>
                  <p:cNvCxnSpPr>
                    <a:cxnSpLocks noChangeShapeType="1"/>
                    <a:stCxn id="64561" idx="0"/>
                    <a:endCxn id="64560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64" name="AutoShape 546"/>
                  <p:cNvCxnSpPr>
                    <a:cxnSpLocks noChangeShapeType="1"/>
                    <a:stCxn id="64562" idx="0"/>
                    <a:endCxn id="64560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65" name="AutoShape 547"/>
                  <p:cNvCxnSpPr>
                    <a:cxnSpLocks noChangeShapeType="1"/>
                    <a:stCxn id="64555" idx="0"/>
                    <a:endCxn id="64554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66" name="AutoShape 548"/>
                  <p:cNvCxnSpPr>
                    <a:cxnSpLocks noChangeShapeType="1"/>
                    <a:stCxn id="64554" idx="5"/>
                    <a:endCxn id="64560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64980" name="Group 549"/>
                <p:cNvGrpSpPr>
                  <a:grpSpLocks/>
                </p:cNvGrpSpPr>
                <p:nvPr/>
              </p:nvGrpSpPr>
              <p:grpSpPr bwMode="auto">
                <a:xfrm>
                  <a:off x="1776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4541" name="Oval 550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42" name="Oval 551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43" name="Oval 552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44" name="Oval 553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545" name="AutoShape 554"/>
                  <p:cNvCxnSpPr>
                    <a:cxnSpLocks noChangeShapeType="1"/>
                    <a:stCxn id="64543" idx="0"/>
                    <a:endCxn id="64542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46" name="AutoShape 555"/>
                  <p:cNvCxnSpPr>
                    <a:cxnSpLocks noChangeShapeType="1"/>
                    <a:stCxn id="64544" idx="0"/>
                    <a:endCxn id="64542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547" name="Oval 556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48" name="Oval 557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49" name="Oval 558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550" name="AutoShape 559"/>
                  <p:cNvCxnSpPr>
                    <a:cxnSpLocks noChangeShapeType="1"/>
                    <a:stCxn id="64548" idx="0"/>
                    <a:endCxn id="64547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51" name="AutoShape 560"/>
                  <p:cNvCxnSpPr>
                    <a:cxnSpLocks noChangeShapeType="1"/>
                    <a:stCxn id="64549" idx="0"/>
                    <a:endCxn id="64547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52" name="AutoShape 561"/>
                  <p:cNvCxnSpPr>
                    <a:cxnSpLocks noChangeShapeType="1"/>
                    <a:stCxn id="64542" idx="0"/>
                    <a:endCxn id="64541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53" name="AutoShape 562"/>
                  <p:cNvCxnSpPr>
                    <a:cxnSpLocks noChangeShapeType="1"/>
                    <a:stCxn id="64541" idx="5"/>
                    <a:endCxn id="64547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65033" name="Group 563"/>
                <p:cNvGrpSpPr>
                  <a:grpSpLocks/>
                </p:cNvGrpSpPr>
                <p:nvPr/>
              </p:nvGrpSpPr>
              <p:grpSpPr bwMode="auto">
                <a:xfrm>
                  <a:off x="2400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4528" name="Oval 564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29" name="Oval 565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30" name="Oval 566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31" name="Oval 567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532" name="AutoShape 568"/>
                  <p:cNvCxnSpPr>
                    <a:cxnSpLocks noChangeShapeType="1"/>
                    <a:stCxn id="64530" idx="0"/>
                    <a:endCxn id="64529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33" name="AutoShape 569"/>
                  <p:cNvCxnSpPr>
                    <a:cxnSpLocks noChangeShapeType="1"/>
                    <a:stCxn id="64531" idx="0"/>
                    <a:endCxn id="64529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534" name="Oval 570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35" name="Oval 571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36" name="Oval 572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537" name="AutoShape 573"/>
                  <p:cNvCxnSpPr>
                    <a:cxnSpLocks noChangeShapeType="1"/>
                    <a:stCxn id="64535" idx="0"/>
                    <a:endCxn id="64534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38" name="AutoShape 574"/>
                  <p:cNvCxnSpPr>
                    <a:cxnSpLocks noChangeShapeType="1"/>
                    <a:stCxn id="64536" idx="0"/>
                    <a:endCxn id="64534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39" name="AutoShape 575"/>
                  <p:cNvCxnSpPr>
                    <a:cxnSpLocks noChangeShapeType="1"/>
                    <a:stCxn id="64529" idx="0"/>
                    <a:endCxn id="64528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40" name="AutoShape 576"/>
                  <p:cNvCxnSpPr>
                    <a:cxnSpLocks noChangeShapeType="1"/>
                    <a:stCxn id="64528" idx="5"/>
                    <a:endCxn id="64534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</p:grpSp>
      </p:grpSp>
      <p:sp>
        <p:nvSpPr>
          <p:cNvPr id="65034" name="Date Placeholder 650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65035" name="Footer Placeholder 650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5036" name="Slide Number Placeholder 650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174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Exhaustive search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find an optimal set of trees</a:t>
            </a:r>
          </a:p>
          <a:p>
            <a:r>
              <a:rPr lang="en-US" dirty="0" smtClean="0"/>
              <a:t>Number </a:t>
            </a:r>
            <a:r>
              <a:rPr lang="en-US" dirty="0"/>
              <a:t>of each agent's trees grows exponentially at each step</a:t>
            </a:r>
          </a:p>
          <a:p>
            <a:r>
              <a:rPr lang="en-US" dirty="0" smtClean="0"/>
              <a:t>Many </a:t>
            </a:r>
            <a:r>
              <a:rPr lang="en-US" dirty="0"/>
              <a:t>trees will not contribute to an optimal solution</a:t>
            </a:r>
          </a:p>
          <a:p>
            <a:r>
              <a:rPr lang="en-US" dirty="0" smtClean="0"/>
              <a:t>Can </a:t>
            </a:r>
            <a:r>
              <a:rPr lang="en-US" dirty="0"/>
              <a:t>we reduce the number of trees we consider?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9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Decision-theoretic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318"/>
            <a:ext cx="8387976" cy="4555565"/>
          </a:xfrm>
        </p:spPr>
        <p:txBody>
          <a:bodyPr>
            <a:normAutofit/>
          </a:bodyPr>
          <a:lstStyle/>
          <a:p>
            <a:r>
              <a:rPr lang="en-US" dirty="0" smtClean="0"/>
              <a:t>Tackles </a:t>
            </a:r>
            <a:r>
              <a:rPr lang="en-US" dirty="0"/>
              <a:t>uncertainty in sensing </a:t>
            </a:r>
            <a:r>
              <a:rPr lang="en-US" dirty="0" smtClean="0"/>
              <a:t>and acting </a:t>
            </a:r>
            <a:r>
              <a:rPr lang="en-US" dirty="0"/>
              <a:t>in a principled </a:t>
            </a:r>
            <a:r>
              <a:rPr lang="en-US" dirty="0" smtClean="0"/>
              <a:t>way</a:t>
            </a:r>
            <a:endParaRPr lang="en-US" dirty="0"/>
          </a:p>
          <a:p>
            <a:r>
              <a:rPr lang="en-US" dirty="0"/>
              <a:t>Popular for single-agent planning under uncertainty (MDPs, POMDPs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 </a:t>
            </a:r>
            <a:r>
              <a:rPr lang="en-US" dirty="0"/>
              <a:t>need to model: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ach </a:t>
            </a:r>
            <a:r>
              <a:rPr lang="en-US" dirty="0"/>
              <a:t>agent's actions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heir </a:t>
            </a:r>
            <a:r>
              <a:rPr lang="en-US" dirty="0"/>
              <a:t>sensors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heir </a:t>
            </a:r>
            <a:r>
              <a:rPr lang="en-US" dirty="0"/>
              <a:t>environment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heir task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trcMov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336" y="3137647"/>
            <a:ext cx="2829250" cy="230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92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43442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Finite horizon </a:t>
            </a:r>
            <a:r>
              <a:rPr lang="en-US" dirty="0"/>
              <a:t>d</a:t>
            </a:r>
            <a:r>
              <a:rPr lang="en-US" dirty="0" smtClean="0"/>
              <a:t>ynamic </a:t>
            </a:r>
            <a:r>
              <a:rPr lang="en-US" dirty="0"/>
              <a:t>p</a:t>
            </a:r>
            <a:r>
              <a:rPr lang="en-US" dirty="0" smtClean="0"/>
              <a:t>rogramming (DP)</a:t>
            </a:r>
            <a:endParaRPr lang="en-US" dirty="0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10720" y="1362778"/>
            <a:ext cx="8636000" cy="1877786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100" dirty="0"/>
              <a:t>Build policy tree sets simultaneously</a:t>
            </a:r>
            <a:endParaRPr lang="en-US" sz="2100" dirty="0" smtClean="0"/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Returns </a:t>
            </a:r>
            <a:r>
              <a:rPr lang="en-US" sz="2100" dirty="0"/>
              <a:t>optimal policy for any</a:t>
            </a:r>
            <a:r>
              <a:rPr lang="en-US" sz="2100" dirty="0" smtClean="0"/>
              <a:t> initial state</a:t>
            </a:r>
          </a:p>
          <a:p>
            <a:pPr>
              <a:lnSpc>
                <a:spcPct val="90000"/>
              </a:lnSpc>
            </a:pPr>
            <a:r>
              <a:rPr lang="en-US" sz="2100" dirty="0" smtClean="0"/>
              <a:t>Prune using a generalized belief space (with linear program)</a:t>
            </a:r>
          </a:p>
          <a:p>
            <a:pPr>
              <a:lnSpc>
                <a:spcPct val="90000"/>
              </a:lnSpc>
            </a:pPr>
            <a:r>
              <a:rPr lang="en-US" sz="2100" dirty="0" smtClean="0"/>
              <a:t>This becomes iterative elimination of dominated strategies in POSGs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For two agents:</a:t>
            </a:r>
            <a:endParaRPr lang="en-US" sz="2100" dirty="0"/>
          </a:p>
        </p:txBody>
      </p:sp>
      <p:grpSp>
        <p:nvGrpSpPr>
          <p:cNvPr id="61" name="Group 60"/>
          <p:cNvGrpSpPr/>
          <p:nvPr/>
        </p:nvGrpSpPr>
        <p:grpSpPr>
          <a:xfrm>
            <a:off x="155080" y="3345297"/>
            <a:ext cx="6451776" cy="2427359"/>
            <a:chOff x="232833" y="3146653"/>
            <a:chExt cx="8720667" cy="2752045"/>
          </a:xfrm>
        </p:grpSpPr>
        <p:sp>
          <p:nvSpPr>
            <p:cNvPr id="57349" name="Oval 5"/>
            <p:cNvSpPr>
              <a:spLocks noChangeArrowheads="1"/>
            </p:cNvSpPr>
            <p:nvPr/>
          </p:nvSpPr>
          <p:spPr bwMode="auto">
            <a:xfrm>
              <a:off x="4381501" y="3718153"/>
              <a:ext cx="405694" cy="39120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008" tIns="50004" rIns="100008" bIns="50004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7350" name="Text Box 6"/>
            <p:cNvSpPr txBox="1">
              <a:spLocks noChangeArrowheads="1"/>
            </p:cNvSpPr>
            <p:nvPr/>
          </p:nvSpPr>
          <p:spPr bwMode="auto">
            <a:xfrm>
              <a:off x="4376210" y="3656921"/>
              <a:ext cx="682623" cy="39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008" tIns="50004" rIns="100008" bIns="50004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sz="1600" i="1" dirty="0">
                  <a:latin typeface="Times New Roman" charset="0"/>
                </a:rPr>
                <a:t>s</a:t>
              </a:r>
              <a:r>
                <a:rPr lang="en-AU" sz="1600" baseline="-25000" dirty="0">
                  <a:latin typeface="Times New Roman" charset="0"/>
                </a:rPr>
                <a:t>1</a:t>
              </a:r>
              <a:endParaRPr lang="en-US" sz="1600" baseline="-25000" dirty="0">
                <a:latin typeface="Times New Roman" charset="0"/>
              </a:endParaRPr>
            </a:p>
          </p:txBody>
        </p:sp>
        <p:sp>
          <p:nvSpPr>
            <p:cNvPr id="57351" name="Oval 7"/>
            <p:cNvSpPr>
              <a:spLocks noChangeArrowheads="1"/>
            </p:cNvSpPr>
            <p:nvPr/>
          </p:nvSpPr>
          <p:spPr bwMode="auto">
            <a:xfrm>
              <a:off x="4365626" y="4534581"/>
              <a:ext cx="405694" cy="39120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008" tIns="50004" rIns="100008" bIns="50004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7352" name="Text Box 8"/>
            <p:cNvSpPr txBox="1">
              <a:spLocks noChangeArrowheads="1"/>
            </p:cNvSpPr>
            <p:nvPr/>
          </p:nvSpPr>
          <p:spPr bwMode="auto">
            <a:xfrm>
              <a:off x="4360333" y="4473351"/>
              <a:ext cx="698499" cy="39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008" tIns="50004" rIns="100008" bIns="50004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sz="1600" i="1" dirty="0">
                  <a:latin typeface="Times New Roman" charset="0"/>
                </a:rPr>
                <a:t>s</a:t>
              </a:r>
              <a:r>
                <a:rPr lang="en-AU" sz="1600" baseline="-25000" dirty="0">
                  <a:latin typeface="Times New Roman" charset="0"/>
                </a:rPr>
                <a:t>2</a:t>
              </a:r>
              <a:endParaRPr lang="en-US" sz="1600" baseline="-25000" dirty="0">
                <a:latin typeface="Times New Roman" charset="0"/>
              </a:endParaRPr>
            </a:p>
          </p:txBody>
        </p:sp>
        <p:grpSp>
          <p:nvGrpSpPr>
            <p:cNvPr id="2" name="Group 9"/>
            <p:cNvGrpSpPr>
              <a:grpSpLocks/>
            </p:cNvGrpSpPr>
            <p:nvPr/>
          </p:nvGrpSpPr>
          <p:grpSpPr bwMode="auto">
            <a:xfrm>
              <a:off x="232833" y="3228296"/>
              <a:ext cx="5080000" cy="2670402"/>
              <a:chOff x="480" y="2352"/>
              <a:chExt cx="2880" cy="1570"/>
            </a:xfrm>
          </p:grpSpPr>
          <p:sp>
            <p:nvSpPr>
              <p:cNvPr id="57402" name="Oval 10"/>
              <p:cNvSpPr>
                <a:spLocks noChangeArrowheads="1"/>
              </p:cNvSpPr>
              <p:nvPr/>
            </p:nvSpPr>
            <p:spPr bwMode="auto">
              <a:xfrm>
                <a:off x="480" y="2352"/>
                <a:ext cx="2880" cy="1344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7403" name="Text Box 11"/>
              <p:cNvSpPr txBox="1">
                <a:spLocks noChangeArrowheads="1"/>
              </p:cNvSpPr>
              <p:nvPr/>
            </p:nvSpPr>
            <p:spPr bwMode="auto">
              <a:xfrm>
                <a:off x="2544" y="2784"/>
                <a:ext cx="236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600" b="1" dirty="0" smtClean="0">
                    <a:latin typeface="Arial" charset="0"/>
                  </a:rPr>
                  <a:t>×</a:t>
                </a:r>
                <a:endParaRPr lang="en-US" sz="1600" b="1" dirty="0">
                  <a:latin typeface="Arial" charset="0"/>
                </a:endParaRPr>
              </a:p>
            </p:txBody>
          </p:sp>
          <p:sp>
            <p:nvSpPr>
              <p:cNvPr id="57404" name="Text Box 12"/>
              <p:cNvSpPr txBox="1">
                <a:spLocks noChangeArrowheads="1"/>
              </p:cNvSpPr>
              <p:nvPr/>
            </p:nvSpPr>
            <p:spPr bwMode="auto">
              <a:xfrm>
                <a:off x="1008" y="3696"/>
                <a:ext cx="1792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sz="1600" dirty="0">
                    <a:solidFill>
                      <a:srgbClr val="FF3300"/>
                    </a:solidFill>
                    <a:latin typeface="Arial" charset="0"/>
                    <a:sym typeface="Symbol" charset="2"/>
                  </a:rPr>
                  <a:t>agent 2 state space</a:t>
                </a:r>
                <a:endParaRPr lang="en-US" sz="1600" dirty="0">
                  <a:solidFill>
                    <a:srgbClr val="FF3300"/>
                  </a:solidFill>
                  <a:latin typeface="Arial" charset="0"/>
                  <a:sym typeface="Symbol" charset="2"/>
                </a:endParaRPr>
              </a:p>
            </p:txBody>
          </p:sp>
        </p:grp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3873500" y="3146653"/>
              <a:ext cx="5080000" cy="2752045"/>
              <a:chOff x="2544" y="2304"/>
              <a:chExt cx="2880" cy="1618"/>
            </a:xfrm>
          </p:grpSpPr>
          <p:sp>
            <p:nvSpPr>
              <p:cNvPr id="57399" name="Oval 14"/>
              <p:cNvSpPr>
                <a:spLocks noChangeArrowheads="1"/>
              </p:cNvSpPr>
              <p:nvPr/>
            </p:nvSpPr>
            <p:spPr bwMode="auto">
              <a:xfrm>
                <a:off x="2544" y="2304"/>
                <a:ext cx="2880" cy="1344"/>
              </a:xfrm>
              <a:prstGeom prst="ellipse">
                <a:avLst/>
              </a:prstGeom>
              <a:noFill/>
              <a:ln w="28575">
                <a:solidFill>
                  <a:srgbClr val="CC0099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7400" name="Text Box 15"/>
              <p:cNvSpPr txBox="1">
                <a:spLocks noChangeArrowheads="1"/>
              </p:cNvSpPr>
              <p:nvPr/>
            </p:nvSpPr>
            <p:spPr bwMode="auto">
              <a:xfrm>
                <a:off x="3120" y="2784"/>
                <a:ext cx="236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600" b="1" dirty="0" smtClean="0">
                    <a:latin typeface="Arial" charset="0"/>
                  </a:rPr>
                  <a:t>×</a:t>
                </a:r>
                <a:endParaRPr lang="en-US" sz="1600" b="1" dirty="0">
                  <a:latin typeface="Arial" charset="0"/>
                </a:endParaRPr>
              </a:p>
            </p:txBody>
          </p:sp>
          <p:sp>
            <p:nvSpPr>
              <p:cNvPr id="57401" name="Text Box 16"/>
              <p:cNvSpPr txBox="1">
                <a:spLocks noChangeArrowheads="1"/>
              </p:cNvSpPr>
              <p:nvPr/>
            </p:nvSpPr>
            <p:spPr bwMode="auto">
              <a:xfrm>
                <a:off x="3216" y="3696"/>
                <a:ext cx="1792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sz="1600" dirty="0">
                    <a:solidFill>
                      <a:srgbClr val="CC0099"/>
                    </a:solidFill>
                    <a:latin typeface="Arial" charset="0"/>
                    <a:sym typeface="Symbol" charset="2"/>
                  </a:rPr>
                  <a:t>agent 1 state space</a:t>
                </a:r>
                <a:endParaRPr lang="en-US" sz="1600" dirty="0">
                  <a:solidFill>
                    <a:srgbClr val="CC0099"/>
                  </a:solidFill>
                  <a:latin typeface="Arial" charset="0"/>
                  <a:sym typeface="Symbol" charset="2"/>
                </a:endParaRPr>
              </a:p>
            </p:txBody>
          </p:sp>
        </p:grpSp>
        <p:sp>
          <p:nvSpPr>
            <p:cNvPr id="57355" name="Oval 17"/>
            <p:cNvSpPr>
              <a:spLocks noChangeArrowheads="1"/>
            </p:cNvSpPr>
            <p:nvPr/>
          </p:nvSpPr>
          <p:spPr bwMode="auto">
            <a:xfrm>
              <a:off x="1150056" y="3721554"/>
              <a:ext cx="405694" cy="39120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008" tIns="50004" rIns="100008" bIns="50004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7356" name="Oval 18"/>
            <p:cNvSpPr>
              <a:spLocks noChangeArrowheads="1"/>
            </p:cNvSpPr>
            <p:nvPr/>
          </p:nvSpPr>
          <p:spPr bwMode="auto">
            <a:xfrm>
              <a:off x="684390" y="4524376"/>
              <a:ext cx="405694" cy="39120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008" tIns="50004" rIns="100008" bIns="50004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7357" name="Oval 19"/>
            <p:cNvSpPr>
              <a:spLocks noChangeArrowheads="1"/>
            </p:cNvSpPr>
            <p:nvPr/>
          </p:nvSpPr>
          <p:spPr bwMode="auto">
            <a:xfrm>
              <a:off x="1615723" y="4524376"/>
              <a:ext cx="407459" cy="39120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008" tIns="50004" rIns="100008" bIns="50004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cxnSp>
          <p:nvCxnSpPr>
            <p:cNvPr id="57358" name="AutoShape 20"/>
            <p:cNvCxnSpPr>
              <a:cxnSpLocks noChangeShapeType="1"/>
              <a:stCxn id="57356" idx="0"/>
              <a:endCxn id="57355" idx="3"/>
            </p:cNvCxnSpPr>
            <p:nvPr/>
          </p:nvCxnSpPr>
          <p:spPr bwMode="auto">
            <a:xfrm flipV="1">
              <a:off x="887237" y="4054929"/>
              <a:ext cx="322791" cy="4694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7359" name="AutoShape 21"/>
            <p:cNvCxnSpPr>
              <a:cxnSpLocks noChangeShapeType="1"/>
              <a:stCxn id="57357" idx="0"/>
              <a:endCxn id="57355" idx="5"/>
            </p:cNvCxnSpPr>
            <p:nvPr/>
          </p:nvCxnSpPr>
          <p:spPr bwMode="auto">
            <a:xfrm flipH="1" flipV="1">
              <a:off x="1495778" y="4054929"/>
              <a:ext cx="324556" cy="4694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7360" name="Text Box 22"/>
            <p:cNvSpPr txBox="1">
              <a:spLocks noChangeArrowheads="1"/>
            </p:cNvSpPr>
            <p:nvPr/>
          </p:nvSpPr>
          <p:spPr bwMode="auto">
            <a:xfrm>
              <a:off x="1128890" y="3660322"/>
              <a:ext cx="691445" cy="39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008" tIns="50004" rIns="100008" bIns="50004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sz="1600" i="1" dirty="0">
                  <a:latin typeface="Times New Roman" charset="0"/>
                </a:rPr>
                <a:t>a</a:t>
              </a:r>
              <a:r>
                <a:rPr lang="en-AU" sz="1600" baseline="-25000" dirty="0">
                  <a:latin typeface="Times New Roman" charset="0"/>
                </a:rPr>
                <a:t>3</a:t>
              </a:r>
              <a:endParaRPr lang="en-US" sz="1600" baseline="-25000" dirty="0">
                <a:latin typeface="Times New Roman" charset="0"/>
              </a:endParaRPr>
            </a:p>
          </p:txBody>
        </p:sp>
        <p:sp>
          <p:nvSpPr>
            <p:cNvPr id="57361" name="Text Box 23"/>
            <p:cNvSpPr txBox="1">
              <a:spLocks noChangeArrowheads="1"/>
            </p:cNvSpPr>
            <p:nvPr/>
          </p:nvSpPr>
          <p:spPr bwMode="auto">
            <a:xfrm>
              <a:off x="663222" y="4456340"/>
              <a:ext cx="832555" cy="39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008" tIns="50004" rIns="100008" bIns="50004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sz="1600" i="1" dirty="0">
                  <a:latin typeface="Times New Roman" charset="0"/>
                </a:rPr>
                <a:t>a</a:t>
              </a:r>
              <a:r>
                <a:rPr lang="en-AU" sz="1600" baseline="-25000" dirty="0">
                  <a:latin typeface="Times New Roman" charset="0"/>
                </a:rPr>
                <a:t>1</a:t>
              </a:r>
              <a:endParaRPr lang="en-US" sz="1600" baseline="-25000" dirty="0">
                <a:latin typeface="Times New Roman" charset="0"/>
              </a:endParaRPr>
            </a:p>
          </p:txBody>
        </p:sp>
        <p:sp>
          <p:nvSpPr>
            <p:cNvPr id="57362" name="Text Box 24"/>
            <p:cNvSpPr txBox="1">
              <a:spLocks noChangeArrowheads="1"/>
            </p:cNvSpPr>
            <p:nvPr/>
          </p:nvSpPr>
          <p:spPr bwMode="auto">
            <a:xfrm>
              <a:off x="1608667" y="4469948"/>
              <a:ext cx="747888" cy="39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008" tIns="50004" rIns="100008" bIns="50004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sz="1600" i="1" dirty="0">
                  <a:latin typeface="Times New Roman" charset="0"/>
                </a:rPr>
                <a:t>a</a:t>
              </a:r>
              <a:r>
                <a:rPr lang="en-AU" sz="1600" baseline="-25000" dirty="0">
                  <a:latin typeface="Times New Roman" charset="0"/>
                </a:rPr>
                <a:t>1</a:t>
              </a:r>
              <a:endParaRPr lang="en-US" sz="1600" baseline="-25000" dirty="0">
                <a:latin typeface="Times New Roman" charset="0"/>
              </a:endParaRPr>
            </a:p>
          </p:txBody>
        </p:sp>
        <p:sp>
          <p:nvSpPr>
            <p:cNvPr id="57363" name="Text Box 25"/>
            <p:cNvSpPr txBox="1">
              <a:spLocks noChangeArrowheads="1"/>
            </p:cNvSpPr>
            <p:nvPr/>
          </p:nvSpPr>
          <p:spPr bwMode="auto">
            <a:xfrm>
              <a:off x="684388" y="3949475"/>
              <a:ext cx="811389" cy="39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008" tIns="50004" rIns="100008" bIns="50004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sz="1600" i="1" dirty="0">
                  <a:latin typeface="Times New Roman" charset="0"/>
                </a:rPr>
                <a:t>o</a:t>
              </a:r>
              <a:r>
                <a:rPr lang="en-AU" sz="1600" baseline="-25000" dirty="0">
                  <a:latin typeface="Times New Roman" charset="0"/>
                </a:rPr>
                <a:t>1</a:t>
              </a:r>
              <a:endParaRPr lang="en-US" sz="1600" baseline="-25000" dirty="0">
                <a:latin typeface="Times New Roman" charset="0"/>
              </a:endParaRPr>
            </a:p>
          </p:txBody>
        </p:sp>
        <p:sp>
          <p:nvSpPr>
            <p:cNvPr id="57364" name="Text Box 26"/>
            <p:cNvSpPr txBox="1">
              <a:spLocks noChangeArrowheads="1"/>
            </p:cNvSpPr>
            <p:nvPr/>
          </p:nvSpPr>
          <p:spPr bwMode="auto">
            <a:xfrm>
              <a:off x="1587500" y="3963082"/>
              <a:ext cx="769055" cy="39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008" tIns="50004" rIns="100008" bIns="50004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sz="1600" i="1" dirty="0">
                  <a:latin typeface="Times New Roman" charset="0"/>
                </a:rPr>
                <a:t>o</a:t>
              </a:r>
              <a:r>
                <a:rPr lang="en-AU" sz="1600" baseline="-25000" dirty="0">
                  <a:latin typeface="Times New Roman" charset="0"/>
                </a:rPr>
                <a:t>2</a:t>
              </a:r>
              <a:endParaRPr lang="en-US" sz="1600" baseline="-25000" dirty="0">
                <a:latin typeface="Times New Roman" charset="0"/>
              </a:endParaRPr>
            </a:p>
          </p:txBody>
        </p:sp>
        <p:sp>
          <p:nvSpPr>
            <p:cNvPr id="57365" name="Oval 27"/>
            <p:cNvSpPr>
              <a:spLocks noChangeArrowheads="1"/>
            </p:cNvSpPr>
            <p:nvPr/>
          </p:nvSpPr>
          <p:spPr bwMode="auto">
            <a:xfrm>
              <a:off x="2843390" y="3721554"/>
              <a:ext cx="405694" cy="39120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008" tIns="50004" rIns="100008" bIns="50004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7366" name="Oval 28"/>
            <p:cNvSpPr>
              <a:spLocks noChangeArrowheads="1"/>
            </p:cNvSpPr>
            <p:nvPr/>
          </p:nvSpPr>
          <p:spPr bwMode="auto">
            <a:xfrm>
              <a:off x="2377723" y="4524376"/>
              <a:ext cx="405694" cy="39120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008" tIns="50004" rIns="100008" bIns="50004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7367" name="Oval 29"/>
            <p:cNvSpPr>
              <a:spLocks noChangeArrowheads="1"/>
            </p:cNvSpPr>
            <p:nvPr/>
          </p:nvSpPr>
          <p:spPr bwMode="auto">
            <a:xfrm>
              <a:off x="3309056" y="4524376"/>
              <a:ext cx="407459" cy="39120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008" tIns="50004" rIns="100008" bIns="50004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cxnSp>
          <p:nvCxnSpPr>
            <p:cNvPr id="57368" name="AutoShape 30"/>
            <p:cNvCxnSpPr>
              <a:cxnSpLocks noChangeShapeType="1"/>
              <a:stCxn id="57366" idx="0"/>
              <a:endCxn id="57365" idx="3"/>
            </p:cNvCxnSpPr>
            <p:nvPr/>
          </p:nvCxnSpPr>
          <p:spPr bwMode="auto">
            <a:xfrm flipV="1">
              <a:off x="2580570" y="4054929"/>
              <a:ext cx="322791" cy="4694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7369" name="AutoShape 31"/>
            <p:cNvCxnSpPr>
              <a:cxnSpLocks noChangeShapeType="1"/>
              <a:stCxn id="57367" idx="0"/>
              <a:endCxn id="57365" idx="5"/>
            </p:cNvCxnSpPr>
            <p:nvPr/>
          </p:nvCxnSpPr>
          <p:spPr bwMode="auto">
            <a:xfrm flipH="1" flipV="1">
              <a:off x="3189111" y="4054929"/>
              <a:ext cx="324556" cy="4694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7370" name="Text Box 32"/>
            <p:cNvSpPr txBox="1">
              <a:spLocks noChangeArrowheads="1"/>
            </p:cNvSpPr>
            <p:nvPr/>
          </p:nvSpPr>
          <p:spPr bwMode="auto">
            <a:xfrm>
              <a:off x="2822222" y="3660322"/>
              <a:ext cx="880994" cy="39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008" tIns="50004" rIns="100008" bIns="50004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sz="1600" i="1" dirty="0">
                  <a:latin typeface="Times New Roman" charset="0"/>
                </a:rPr>
                <a:t>a</a:t>
              </a:r>
              <a:r>
                <a:rPr lang="en-AU" sz="1600" baseline="-25000" dirty="0">
                  <a:latin typeface="Times New Roman" charset="0"/>
                </a:rPr>
                <a:t>2</a:t>
              </a:r>
              <a:endParaRPr lang="en-US" sz="1600" baseline="-25000" dirty="0">
                <a:latin typeface="Times New Roman" charset="0"/>
              </a:endParaRPr>
            </a:p>
          </p:txBody>
        </p:sp>
        <p:sp>
          <p:nvSpPr>
            <p:cNvPr id="57371" name="Text Box 33"/>
            <p:cNvSpPr txBox="1">
              <a:spLocks noChangeArrowheads="1"/>
            </p:cNvSpPr>
            <p:nvPr/>
          </p:nvSpPr>
          <p:spPr bwMode="auto">
            <a:xfrm>
              <a:off x="2356555" y="4456340"/>
              <a:ext cx="832555" cy="39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008" tIns="50004" rIns="100008" bIns="50004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sz="1600" i="1" dirty="0">
                  <a:latin typeface="Times New Roman" charset="0"/>
                </a:rPr>
                <a:t>a</a:t>
              </a:r>
              <a:r>
                <a:rPr lang="en-AU" sz="1600" baseline="-25000" dirty="0">
                  <a:latin typeface="Times New Roman" charset="0"/>
                </a:rPr>
                <a:t>3</a:t>
              </a:r>
              <a:endParaRPr lang="en-US" sz="1600" baseline="-25000" dirty="0">
                <a:latin typeface="Times New Roman" charset="0"/>
              </a:endParaRPr>
            </a:p>
          </p:txBody>
        </p:sp>
        <p:sp>
          <p:nvSpPr>
            <p:cNvPr id="57372" name="Text Box 34"/>
            <p:cNvSpPr txBox="1">
              <a:spLocks noChangeArrowheads="1"/>
            </p:cNvSpPr>
            <p:nvPr/>
          </p:nvSpPr>
          <p:spPr bwMode="auto">
            <a:xfrm>
              <a:off x="3301999" y="4469948"/>
              <a:ext cx="987778" cy="39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008" tIns="50004" rIns="100008" bIns="50004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sz="1600" i="1" dirty="0">
                  <a:latin typeface="Times New Roman" charset="0"/>
                </a:rPr>
                <a:t>a</a:t>
              </a:r>
              <a:r>
                <a:rPr lang="en-AU" sz="1600" baseline="-25000" dirty="0">
                  <a:latin typeface="Times New Roman" charset="0"/>
                </a:rPr>
                <a:t>1</a:t>
              </a:r>
              <a:endParaRPr lang="en-US" sz="1600" baseline="-25000" dirty="0">
                <a:latin typeface="Times New Roman" charset="0"/>
              </a:endParaRPr>
            </a:p>
          </p:txBody>
        </p:sp>
        <p:sp>
          <p:nvSpPr>
            <p:cNvPr id="57373" name="Text Box 35"/>
            <p:cNvSpPr txBox="1">
              <a:spLocks noChangeArrowheads="1"/>
            </p:cNvSpPr>
            <p:nvPr/>
          </p:nvSpPr>
          <p:spPr bwMode="auto">
            <a:xfrm>
              <a:off x="2377723" y="3949475"/>
              <a:ext cx="866881" cy="39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008" tIns="50004" rIns="100008" bIns="50004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sz="1600" i="1" dirty="0">
                  <a:latin typeface="Times New Roman" charset="0"/>
                </a:rPr>
                <a:t>o</a:t>
              </a:r>
              <a:r>
                <a:rPr lang="en-AU" sz="1600" baseline="-25000" dirty="0">
                  <a:latin typeface="Times New Roman" charset="0"/>
                </a:rPr>
                <a:t>1</a:t>
              </a:r>
              <a:endParaRPr lang="en-US" sz="1600" baseline="-25000" dirty="0">
                <a:latin typeface="Times New Roman" charset="0"/>
              </a:endParaRPr>
            </a:p>
          </p:txBody>
        </p:sp>
        <p:sp>
          <p:nvSpPr>
            <p:cNvPr id="57374" name="Text Box 36"/>
            <p:cNvSpPr txBox="1">
              <a:spLocks noChangeArrowheads="1"/>
            </p:cNvSpPr>
            <p:nvPr/>
          </p:nvSpPr>
          <p:spPr bwMode="auto">
            <a:xfrm>
              <a:off x="3280834" y="3963082"/>
              <a:ext cx="1008944" cy="39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008" tIns="50004" rIns="100008" bIns="50004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sz="1600" i="1" dirty="0">
                  <a:latin typeface="Times New Roman" charset="0"/>
                </a:rPr>
                <a:t>o</a:t>
              </a:r>
              <a:r>
                <a:rPr lang="en-AU" sz="1600" baseline="-25000" dirty="0">
                  <a:latin typeface="Times New Roman" charset="0"/>
                </a:rPr>
                <a:t>2</a:t>
              </a:r>
              <a:endParaRPr lang="en-US" sz="1600" baseline="-25000" dirty="0">
                <a:latin typeface="Times New Roman" charset="0"/>
              </a:endParaRPr>
            </a:p>
          </p:txBody>
        </p:sp>
        <p:sp>
          <p:nvSpPr>
            <p:cNvPr id="57375" name="Text Box 37"/>
            <p:cNvSpPr txBox="1">
              <a:spLocks noChangeArrowheads="1"/>
            </p:cNvSpPr>
            <p:nvPr/>
          </p:nvSpPr>
          <p:spPr bwMode="auto">
            <a:xfrm>
              <a:off x="1150055" y="4194404"/>
              <a:ext cx="670278" cy="39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008" tIns="50004" rIns="100008" bIns="50004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sz="1600" i="1" dirty="0">
                  <a:solidFill>
                    <a:srgbClr val="FF3300"/>
                  </a:solidFill>
                  <a:latin typeface="Times New Roman" charset="0"/>
                </a:rPr>
                <a:t>p</a:t>
              </a:r>
              <a:r>
                <a:rPr lang="en-AU" sz="1600" baseline="-25000" dirty="0">
                  <a:solidFill>
                    <a:srgbClr val="FF3300"/>
                  </a:solidFill>
                  <a:latin typeface="Times New Roman" charset="0"/>
                </a:rPr>
                <a:t>1</a:t>
              </a:r>
              <a:endParaRPr lang="en-US" sz="1600" baseline="-25000" dirty="0">
                <a:solidFill>
                  <a:srgbClr val="FF3300"/>
                </a:solidFill>
                <a:latin typeface="Times New Roman" charset="0"/>
              </a:endParaRPr>
            </a:p>
          </p:txBody>
        </p:sp>
        <p:sp>
          <p:nvSpPr>
            <p:cNvPr id="57376" name="Text Box 38"/>
            <p:cNvSpPr txBox="1">
              <a:spLocks noChangeArrowheads="1"/>
            </p:cNvSpPr>
            <p:nvPr/>
          </p:nvSpPr>
          <p:spPr bwMode="auto">
            <a:xfrm>
              <a:off x="2829276" y="4185900"/>
              <a:ext cx="684389" cy="39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008" tIns="50004" rIns="100008" bIns="50004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sz="1600" i="1" dirty="0">
                  <a:solidFill>
                    <a:srgbClr val="FF3300"/>
                  </a:solidFill>
                  <a:latin typeface="Times New Roman" charset="0"/>
                </a:rPr>
                <a:t>p</a:t>
              </a:r>
              <a:r>
                <a:rPr lang="en-AU" sz="1600" baseline="-25000" dirty="0">
                  <a:solidFill>
                    <a:srgbClr val="FF3300"/>
                  </a:solidFill>
                  <a:latin typeface="Times New Roman" charset="0"/>
                </a:rPr>
                <a:t>2</a:t>
              </a:r>
              <a:endParaRPr lang="en-US" sz="1600" baseline="-25000" dirty="0">
                <a:solidFill>
                  <a:srgbClr val="FF3300"/>
                </a:solidFill>
                <a:latin typeface="Times New Roman" charset="0"/>
              </a:endParaRPr>
            </a:p>
          </p:txBody>
        </p:sp>
        <p:sp>
          <p:nvSpPr>
            <p:cNvPr id="57377" name="Oval 39"/>
            <p:cNvSpPr>
              <a:spLocks noChangeArrowheads="1"/>
            </p:cNvSpPr>
            <p:nvPr/>
          </p:nvSpPr>
          <p:spPr bwMode="auto">
            <a:xfrm>
              <a:off x="5947834" y="3735161"/>
              <a:ext cx="405694" cy="39120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008" tIns="50004" rIns="100008" bIns="50004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7378" name="Oval 40"/>
            <p:cNvSpPr>
              <a:spLocks noChangeArrowheads="1"/>
            </p:cNvSpPr>
            <p:nvPr/>
          </p:nvSpPr>
          <p:spPr bwMode="auto">
            <a:xfrm>
              <a:off x="5482167" y="4537983"/>
              <a:ext cx="405694" cy="39120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008" tIns="50004" rIns="100008" bIns="50004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7379" name="Oval 41"/>
            <p:cNvSpPr>
              <a:spLocks noChangeArrowheads="1"/>
            </p:cNvSpPr>
            <p:nvPr/>
          </p:nvSpPr>
          <p:spPr bwMode="auto">
            <a:xfrm>
              <a:off x="6413501" y="4537983"/>
              <a:ext cx="407459" cy="39120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008" tIns="50004" rIns="100008" bIns="50004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cxnSp>
          <p:nvCxnSpPr>
            <p:cNvPr id="57380" name="AutoShape 42"/>
            <p:cNvCxnSpPr>
              <a:cxnSpLocks noChangeShapeType="1"/>
              <a:stCxn id="57378" idx="0"/>
              <a:endCxn id="57377" idx="3"/>
            </p:cNvCxnSpPr>
            <p:nvPr/>
          </p:nvCxnSpPr>
          <p:spPr bwMode="auto">
            <a:xfrm flipV="1">
              <a:off x="5685015" y="4068536"/>
              <a:ext cx="322791" cy="4694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7381" name="AutoShape 43"/>
            <p:cNvCxnSpPr>
              <a:cxnSpLocks noChangeShapeType="1"/>
              <a:stCxn id="57379" idx="0"/>
              <a:endCxn id="57377" idx="5"/>
            </p:cNvCxnSpPr>
            <p:nvPr/>
          </p:nvCxnSpPr>
          <p:spPr bwMode="auto">
            <a:xfrm flipH="1" flipV="1">
              <a:off x="6293555" y="4068536"/>
              <a:ext cx="324556" cy="4694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7382" name="Text Box 44"/>
            <p:cNvSpPr txBox="1">
              <a:spLocks noChangeArrowheads="1"/>
            </p:cNvSpPr>
            <p:nvPr/>
          </p:nvSpPr>
          <p:spPr bwMode="auto">
            <a:xfrm>
              <a:off x="5926667" y="3673931"/>
              <a:ext cx="880994" cy="39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008" tIns="50004" rIns="100008" bIns="50004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sz="1600" i="1" dirty="0">
                  <a:latin typeface="Times New Roman" charset="0"/>
                </a:rPr>
                <a:t>a</a:t>
              </a:r>
              <a:r>
                <a:rPr lang="en-AU" sz="1600" baseline="-25000" dirty="0">
                  <a:latin typeface="Times New Roman" charset="0"/>
                </a:rPr>
                <a:t>2</a:t>
              </a:r>
              <a:endParaRPr lang="en-US" sz="1600" baseline="-25000" dirty="0">
                <a:latin typeface="Times New Roman" charset="0"/>
              </a:endParaRPr>
            </a:p>
          </p:txBody>
        </p:sp>
        <p:sp>
          <p:nvSpPr>
            <p:cNvPr id="57383" name="Text Box 45"/>
            <p:cNvSpPr txBox="1">
              <a:spLocks noChangeArrowheads="1"/>
            </p:cNvSpPr>
            <p:nvPr/>
          </p:nvSpPr>
          <p:spPr bwMode="auto">
            <a:xfrm>
              <a:off x="5460999" y="4469948"/>
              <a:ext cx="832557" cy="39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008" tIns="50004" rIns="100008" bIns="50004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sz="1600" i="1" dirty="0">
                  <a:latin typeface="Times New Roman" charset="0"/>
                </a:rPr>
                <a:t>a</a:t>
              </a:r>
              <a:r>
                <a:rPr lang="en-AU" sz="1600" baseline="-25000" dirty="0">
                  <a:latin typeface="Times New Roman" charset="0"/>
                </a:rPr>
                <a:t>2</a:t>
              </a:r>
              <a:endParaRPr lang="en-US" sz="1600" baseline="-25000" dirty="0">
                <a:latin typeface="Times New Roman" charset="0"/>
              </a:endParaRPr>
            </a:p>
          </p:txBody>
        </p:sp>
        <p:sp>
          <p:nvSpPr>
            <p:cNvPr id="57384" name="Text Box 46"/>
            <p:cNvSpPr txBox="1">
              <a:spLocks noChangeArrowheads="1"/>
            </p:cNvSpPr>
            <p:nvPr/>
          </p:nvSpPr>
          <p:spPr bwMode="auto">
            <a:xfrm>
              <a:off x="6406444" y="4483556"/>
              <a:ext cx="747891" cy="39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008" tIns="50004" rIns="100008" bIns="50004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sz="1600" i="1" dirty="0">
                  <a:latin typeface="Times New Roman" charset="0"/>
                </a:rPr>
                <a:t>a</a:t>
              </a:r>
              <a:r>
                <a:rPr lang="en-AU" sz="1600" baseline="-25000" dirty="0">
                  <a:latin typeface="Times New Roman" charset="0"/>
                </a:rPr>
                <a:t>2</a:t>
              </a:r>
              <a:endParaRPr lang="en-US" sz="1600" baseline="-25000" dirty="0">
                <a:latin typeface="Times New Roman" charset="0"/>
              </a:endParaRPr>
            </a:p>
          </p:txBody>
        </p:sp>
        <p:sp>
          <p:nvSpPr>
            <p:cNvPr id="57385" name="Text Box 47"/>
            <p:cNvSpPr txBox="1">
              <a:spLocks noChangeArrowheads="1"/>
            </p:cNvSpPr>
            <p:nvPr/>
          </p:nvSpPr>
          <p:spPr bwMode="auto">
            <a:xfrm>
              <a:off x="5482167" y="3963082"/>
              <a:ext cx="811388" cy="39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008" tIns="50004" rIns="100008" bIns="50004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sz="1600" i="1" dirty="0">
                  <a:latin typeface="Times New Roman" charset="0"/>
                </a:rPr>
                <a:t>o</a:t>
              </a:r>
              <a:r>
                <a:rPr lang="en-AU" sz="1600" baseline="-25000" dirty="0">
                  <a:latin typeface="Times New Roman" charset="0"/>
                </a:rPr>
                <a:t>1</a:t>
              </a:r>
              <a:endParaRPr lang="en-US" sz="1600" baseline="-25000" dirty="0">
                <a:latin typeface="Times New Roman" charset="0"/>
              </a:endParaRPr>
            </a:p>
          </p:txBody>
        </p:sp>
        <p:sp>
          <p:nvSpPr>
            <p:cNvPr id="57386" name="Text Box 48"/>
            <p:cNvSpPr txBox="1">
              <a:spLocks noChangeArrowheads="1"/>
            </p:cNvSpPr>
            <p:nvPr/>
          </p:nvSpPr>
          <p:spPr bwMode="auto">
            <a:xfrm>
              <a:off x="6385278" y="3976690"/>
              <a:ext cx="769057" cy="39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008" tIns="50004" rIns="100008" bIns="50004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sz="1600" i="1" dirty="0">
                  <a:latin typeface="Times New Roman" charset="0"/>
                </a:rPr>
                <a:t>o</a:t>
              </a:r>
              <a:r>
                <a:rPr lang="en-AU" sz="1600" baseline="-25000" dirty="0">
                  <a:latin typeface="Times New Roman" charset="0"/>
                </a:rPr>
                <a:t>2</a:t>
              </a:r>
              <a:endParaRPr lang="en-US" sz="1600" baseline="-25000" dirty="0">
                <a:latin typeface="Times New Roman" charset="0"/>
              </a:endParaRPr>
            </a:p>
          </p:txBody>
        </p:sp>
        <p:sp>
          <p:nvSpPr>
            <p:cNvPr id="57387" name="Oval 49"/>
            <p:cNvSpPr>
              <a:spLocks noChangeArrowheads="1"/>
            </p:cNvSpPr>
            <p:nvPr/>
          </p:nvSpPr>
          <p:spPr bwMode="auto">
            <a:xfrm>
              <a:off x="7641167" y="3735161"/>
              <a:ext cx="405694" cy="39120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008" tIns="50004" rIns="100008" bIns="50004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7388" name="Oval 50"/>
            <p:cNvSpPr>
              <a:spLocks noChangeArrowheads="1"/>
            </p:cNvSpPr>
            <p:nvPr/>
          </p:nvSpPr>
          <p:spPr bwMode="auto">
            <a:xfrm>
              <a:off x="7175501" y="4537983"/>
              <a:ext cx="405694" cy="39120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008" tIns="50004" rIns="100008" bIns="50004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7389" name="Oval 51"/>
            <p:cNvSpPr>
              <a:spLocks noChangeArrowheads="1"/>
            </p:cNvSpPr>
            <p:nvPr/>
          </p:nvSpPr>
          <p:spPr bwMode="auto">
            <a:xfrm>
              <a:off x="8106834" y="4537983"/>
              <a:ext cx="407459" cy="39120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008" tIns="50004" rIns="100008" bIns="50004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cxnSp>
          <p:nvCxnSpPr>
            <p:cNvPr id="57390" name="AutoShape 52"/>
            <p:cNvCxnSpPr>
              <a:cxnSpLocks noChangeShapeType="1"/>
              <a:stCxn id="57388" idx="0"/>
              <a:endCxn id="57387" idx="3"/>
            </p:cNvCxnSpPr>
            <p:nvPr/>
          </p:nvCxnSpPr>
          <p:spPr bwMode="auto">
            <a:xfrm flipV="1">
              <a:off x="7378348" y="4068536"/>
              <a:ext cx="322791" cy="4694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7391" name="AutoShape 53"/>
            <p:cNvCxnSpPr>
              <a:cxnSpLocks noChangeShapeType="1"/>
              <a:stCxn id="57389" idx="0"/>
              <a:endCxn id="57387" idx="5"/>
            </p:cNvCxnSpPr>
            <p:nvPr/>
          </p:nvCxnSpPr>
          <p:spPr bwMode="auto">
            <a:xfrm flipH="1" flipV="1">
              <a:off x="7986889" y="4068536"/>
              <a:ext cx="324556" cy="4694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7392" name="Text Box 54"/>
            <p:cNvSpPr txBox="1">
              <a:spLocks noChangeArrowheads="1"/>
            </p:cNvSpPr>
            <p:nvPr/>
          </p:nvSpPr>
          <p:spPr bwMode="auto">
            <a:xfrm>
              <a:off x="7620000" y="3673931"/>
              <a:ext cx="894293" cy="39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008" tIns="50004" rIns="100008" bIns="50004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sz="1600" i="1" dirty="0">
                  <a:latin typeface="Times New Roman" charset="0"/>
                </a:rPr>
                <a:t>a</a:t>
              </a:r>
              <a:r>
                <a:rPr lang="en-AU" sz="1600" baseline="-25000" dirty="0">
                  <a:latin typeface="Times New Roman" charset="0"/>
                </a:rPr>
                <a:t>3</a:t>
              </a:r>
              <a:endParaRPr lang="en-US" sz="1600" baseline="-25000" dirty="0">
                <a:latin typeface="Times New Roman" charset="0"/>
              </a:endParaRPr>
            </a:p>
          </p:txBody>
        </p:sp>
        <p:sp>
          <p:nvSpPr>
            <p:cNvPr id="57393" name="Text Box 55"/>
            <p:cNvSpPr txBox="1">
              <a:spLocks noChangeArrowheads="1"/>
            </p:cNvSpPr>
            <p:nvPr/>
          </p:nvSpPr>
          <p:spPr bwMode="auto">
            <a:xfrm>
              <a:off x="7154335" y="4469948"/>
              <a:ext cx="832554" cy="39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008" tIns="50004" rIns="100008" bIns="50004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sz="1600" i="1" dirty="0">
                  <a:latin typeface="Times New Roman" charset="0"/>
                </a:rPr>
                <a:t>a</a:t>
              </a:r>
              <a:r>
                <a:rPr lang="en-AU" sz="1600" baseline="-25000" dirty="0">
                  <a:latin typeface="Times New Roman" charset="0"/>
                </a:rPr>
                <a:t>1</a:t>
              </a:r>
              <a:endParaRPr lang="en-US" sz="1600" baseline="-25000" dirty="0">
                <a:latin typeface="Times New Roman" charset="0"/>
              </a:endParaRPr>
            </a:p>
          </p:txBody>
        </p:sp>
        <p:sp>
          <p:nvSpPr>
            <p:cNvPr id="57394" name="Text Box 56"/>
            <p:cNvSpPr txBox="1">
              <a:spLocks noChangeArrowheads="1"/>
            </p:cNvSpPr>
            <p:nvPr/>
          </p:nvSpPr>
          <p:spPr bwMode="auto">
            <a:xfrm>
              <a:off x="8099778" y="4483556"/>
              <a:ext cx="853722" cy="39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008" tIns="50004" rIns="100008" bIns="50004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sz="1600" i="1" dirty="0">
                  <a:latin typeface="Times New Roman" charset="0"/>
                </a:rPr>
                <a:t>a</a:t>
              </a:r>
              <a:r>
                <a:rPr lang="en-AU" sz="1600" baseline="-25000" dirty="0">
                  <a:latin typeface="Times New Roman" charset="0"/>
                </a:rPr>
                <a:t>2</a:t>
              </a:r>
              <a:endParaRPr lang="en-US" sz="1600" baseline="-25000" dirty="0">
                <a:latin typeface="Times New Roman" charset="0"/>
              </a:endParaRPr>
            </a:p>
          </p:txBody>
        </p:sp>
        <p:sp>
          <p:nvSpPr>
            <p:cNvPr id="57395" name="Text Box 57"/>
            <p:cNvSpPr txBox="1">
              <a:spLocks noChangeArrowheads="1"/>
            </p:cNvSpPr>
            <p:nvPr/>
          </p:nvSpPr>
          <p:spPr bwMode="auto">
            <a:xfrm>
              <a:off x="7175499" y="3963082"/>
              <a:ext cx="525640" cy="39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008" tIns="50004" rIns="100008" bIns="50004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sz="1600" i="1" dirty="0">
                  <a:latin typeface="Times New Roman" charset="0"/>
                </a:rPr>
                <a:t>o</a:t>
              </a:r>
              <a:r>
                <a:rPr lang="en-AU" sz="1600" baseline="-25000" dirty="0">
                  <a:latin typeface="Times New Roman" charset="0"/>
                </a:rPr>
                <a:t>1</a:t>
              </a:r>
              <a:endParaRPr lang="en-US" sz="1600" baseline="-25000" dirty="0">
                <a:latin typeface="Times New Roman" charset="0"/>
              </a:endParaRPr>
            </a:p>
          </p:txBody>
        </p:sp>
        <p:sp>
          <p:nvSpPr>
            <p:cNvPr id="57396" name="Text Box 58"/>
            <p:cNvSpPr txBox="1">
              <a:spLocks noChangeArrowheads="1"/>
            </p:cNvSpPr>
            <p:nvPr/>
          </p:nvSpPr>
          <p:spPr bwMode="auto">
            <a:xfrm>
              <a:off x="8078610" y="3976690"/>
              <a:ext cx="874890" cy="39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008" tIns="50004" rIns="100008" bIns="50004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sz="1600" i="1" dirty="0">
                  <a:latin typeface="Times New Roman" charset="0"/>
                </a:rPr>
                <a:t>o</a:t>
              </a:r>
              <a:r>
                <a:rPr lang="en-AU" sz="1600" baseline="-25000" dirty="0">
                  <a:latin typeface="Times New Roman" charset="0"/>
                </a:rPr>
                <a:t>2</a:t>
              </a:r>
              <a:endParaRPr lang="en-US" sz="1600" baseline="-25000" dirty="0">
                <a:latin typeface="Times New Roman" charset="0"/>
              </a:endParaRPr>
            </a:p>
          </p:txBody>
        </p:sp>
        <p:sp>
          <p:nvSpPr>
            <p:cNvPr id="57397" name="Text Box 59"/>
            <p:cNvSpPr txBox="1">
              <a:spLocks noChangeArrowheads="1"/>
            </p:cNvSpPr>
            <p:nvPr/>
          </p:nvSpPr>
          <p:spPr bwMode="auto">
            <a:xfrm>
              <a:off x="5947834" y="4208011"/>
              <a:ext cx="859827" cy="39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008" tIns="50004" rIns="100008" bIns="50004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sz="1600" i="1" dirty="0">
                  <a:solidFill>
                    <a:srgbClr val="990033"/>
                  </a:solidFill>
                  <a:latin typeface="Times New Roman" charset="0"/>
                </a:rPr>
                <a:t>q</a:t>
              </a:r>
              <a:r>
                <a:rPr lang="en-AU" sz="1600" baseline="-25000" dirty="0">
                  <a:solidFill>
                    <a:srgbClr val="990033"/>
                  </a:solidFill>
                  <a:latin typeface="Times New Roman" charset="0"/>
                </a:rPr>
                <a:t>1</a:t>
              </a:r>
              <a:endParaRPr lang="en-US" sz="1600" baseline="-25000" dirty="0">
                <a:solidFill>
                  <a:srgbClr val="990033"/>
                </a:solidFill>
                <a:latin typeface="Times New Roman" charset="0"/>
              </a:endParaRPr>
            </a:p>
          </p:txBody>
        </p:sp>
        <p:sp>
          <p:nvSpPr>
            <p:cNvPr id="57398" name="Text Box 60"/>
            <p:cNvSpPr txBox="1">
              <a:spLocks noChangeArrowheads="1"/>
            </p:cNvSpPr>
            <p:nvPr/>
          </p:nvSpPr>
          <p:spPr bwMode="auto">
            <a:xfrm>
              <a:off x="7627056" y="4199508"/>
              <a:ext cx="684389" cy="39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008" tIns="50004" rIns="100008" bIns="50004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sz="1600" i="1">
                  <a:solidFill>
                    <a:srgbClr val="990033"/>
                  </a:solidFill>
                  <a:latin typeface="Times New Roman" charset="0"/>
                </a:rPr>
                <a:t>q</a:t>
              </a:r>
              <a:r>
                <a:rPr lang="en-AU" sz="1600" baseline="-25000">
                  <a:solidFill>
                    <a:srgbClr val="990033"/>
                  </a:solidFill>
                  <a:latin typeface="Times New Roman" charset="0"/>
                </a:rPr>
                <a:t>2</a:t>
              </a:r>
              <a:endParaRPr lang="en-US" sz="1600" baseline="-25000">
                <a:solidFill>
                  <a:srgbClr val="990033"/>
                </a:solidFill>
                <a:latin typeface="Times New Roman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881027" y="3232616"/>
            <a:ext cx="2357571" cy="1905945"/>
            <a:chOff x="6595929" y="3566718"/>
            <a:chExt cx="2455814" cy="2057400"/>
          </a:xfrm>
        </p:grpSpPr>
        <p:sp>
          <p:nvSpPr>
            <p:cNvPr id="77" name="Line 14"/>
            <p:cNvSpPr>
              <a:spLocks noChangeShapeType="1"/>
            </p:cNvSpPr>
            <p:nvPr/>
          </p:nvSpPr>
          <p:spPr bwMode="auto">
            <a:xfrm flipV="1">
              <a:off x="6595929" y="3566718"/>
              <a:ext cx="0" cy="2057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15"/>
            <p:cNvSpPr>
              <a:spLocks noChangeShapeType="1"/>
            </p:cNvSpPr>
            <p:nvPr/>
          </p:nvSpPr>
          <p:spPr bwMode="auto">
            <a:xfrm flipV="1">
              <a:off x="8577129" y="3566718"/>
              <a:ext cx="0" cy="2057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/>
            <p:cNvSpPr>
              <a:spLocks noChangeShapeType="1"/>
            </p:cNvSpPr>
            <p:nvPr/>
          </p:nvSpPr>
          <p:spPr bwMode="auto">
            <a:xfrm>
              <a:off x="6595929" y="5624118"/>
              <a:ext cx="198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17"/>
            <p:cNvSpPr>
              <a:spLocks noChangeShapeType="1"/>
            </p:cNvSpPr>
            <p:nvPr/>
          </p:nvSpPr>
          <p:spPr bwMode="auto">
            <a:xfrm flipV="1">
              <a:off x="6595929" y="4404918"/>
              <a:ext cx="198120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18"/>
            <p:cNvSpPr>
              <a:spLocks noChangeShapeType="1"/>
            </p:cNvSpPr>
            <p:nvPr/>
          </p:nvSpPr>
          <p:spPr bwMode="auto">
            <a:xfrm flipH="1">
              <a:off x="6595929" y="4557318"/>
              <a:ext cx="1981200" cy="76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Text Box 29"/>
            <p:cNvSpPr txBox="1">
              <a:spLocks noChangeArrowheads="1"/>
            </p:cNvSpPr>
            <p:nvPr/>
          </p:nvSpPr>
          <p:spPr bwMode="auto">
            <a:xfrm>
              <a:off x="8542252" y="4084243"/>
              <a:ext cx="509491" cy="431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AU" sz="2000" i="1" dirty="0" smtClean="0">
                  <a:latin typeface="Times New Roman" charset="0"/>
                </a:rPr>
                <a:t>q</a:t>
              </a:r>
              <a:r>
                <a:rPr lang="en-AU" sz="2000" baseline="-25000" dirty="0" smtClean="0">
                  <a:latin typeface="Times New Roman" charset="0"/>
                </a:rPr>
                <a:t>1</a:t>
              </a:r>
              <a:endParaRPr lang="en-US" sz="1200" i="1" baseline="-25000" dirty="0">
                <a:latin typeface="Times New Roman" charset="0"/>
              </a:endParaRPr>
            </a:p>
          </p:txBody>
        </p:sp>
        <p:sp>
          <p:nvSpPr>
            <p:cNvPr id="86" name="Text Box 31"/>
            <p:cNvSpPr txBox="1">
              <a:spLocks noChangeArrowheads="1"/>
            </p:cNvSpPr>
            <p:nvPr/>
          </p:nvSpPr>
          <p:spPr bwMode="auto">
            <a:xfrm>
              <a:off x="8540665" y="4373168"/>
              <a:ext cx="509491" cy="431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AU" sz="2000" i="1" dirty="0" smtClean="0">
                  <a:latin typeface="Times New Roman" charset="0"/>
                </a:rPr>
                <a:t>q</a:t>
              </a:r>
              <a:r>
                <a:rPr lang="en-AU" sz="2000" baseline="-25000" dirty="0" smtClean="0">
                  <a:latin typeface="Times New Roman" charset="0"/>
                </a:rPr>
                <a:t>2</a:t>
              </a:r>
              <a:endParaRPr lang="en-US" sz="1200" i="1" baseline="-25000" dirty="0">
                <a:latin typeface="Times New Roman" charset="0"/>
              </a:endParaRPr>
            </a:p>
          </p:txBody>
        </p:sp>
      </p:grpSp>
      <p:graphicFrame>
        <p:nvGraphicFramePr>
          <p:cNvPr id="8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043355"/>
              </p:ext>
            </p:extLst>
          </p:nvPr>
        </p:nvGraphicFramePr>
        <p:xfrm>
          <a:off x="7476872" y="5200362"/>
          <a:ext cx="705543" cy="291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" name="Equation" r:id="rId3" imgW="368300" imgH="152400" progId="Equation.3">
                  <p:embed/>
                </p:oleObj>
              </mc:Choice>
              <mc:Fallback>
                <p:oleObj name="Equation" r:id="rId3" imgW="3683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6872" y="5200362"/>
                        <a:ext cx="705543" cy="2919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 Box 16"/>
          <p:cNvSpPr txBox="1">
            <a:spLocks noChangeArrowheads="1"/>
          </p:cNvSpPr>
          <p:nvPr/>
        </p:nvSpPr>
        <p:spPr bwMode="auto">
          <a:xfrm>
            <a:off x="6893986" y="5486509"/>
            <a:ext cx="20175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 sz="1600" dirty="0">
                <a:solidFill>
                  <a:srgbClr val="CC0099"/>
                </a:solidFill>
                <a:latin typeface="Arial" charset="0"/>
                <a:sym typeface="Symbol" charset="2"/>
              </a:rPr>
              <a:t>agent 1</a:t>
            </a:r>
            <a:r>
              <a:rPr lang="en-AU" sz="1600" dirty="0" smtClean="0">
                <a:solidFill>
                  <a:srgbClr val="CC0099"/>
                </a:solidFill>
                <a:latin typeface="Arial" charset="0"/>
                <a:sym typeface="Symbol" charset="2"/>
              </a:rPr>
              <a:t> value (4D)</a:t>
            </a:r>
            <a:endParaRPr lang="en-US" sz="1600" dirty="0">
              <a:solidFill>
                <a:srgbClr val="CC0099"/>
              </a:solidFill>
              <a:latin typeface="Arial" charset="0"/>
              <a:sym typeface="Symbol" charset="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287234" y="1121250"/>
            <a:ext cx="1848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292934"/>
                </a:solidFill>
                <a:latin typeface="Times New Roman" charset="0"/>
              </a:rPr>
              <a:t>(Hansen et al. 2004)</a:t>
            </a:r>
            <a:endParaRPr lang="en-US" sz="1600" dirty="0">
              <a:solidFill>
                <a:srgbClr val="29293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020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DP for DEC-POMDPs example </a:t>
            </a:r>
            <a:r>
              <a:rPr lang="en-US" dirty="0" smtClean="0"/>
              <a:t>(2 agents)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324681" y="1334670"/>
            <a:ext cx="6494639" cy="4640417"/>
            <a:chOff x="1822098" y="1061357"/>
            <a:chExt cx="6494639" cy="5388429"/>
          </a:xfrm>
        </p:grpSpPr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5080000" y="1061357"/>
              <a:ext cx="0" cy="53884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008" tIns="50004" rIns="100008" bIns="5000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1822098" y="5857875"/>
              <a:ext cx="1329972" cy="483054"/>
              <a:chOff x="1033" y="3732"/>
              <a:chExt cx="754" cy="284"/>
            </a:xfrm>
          </p:grpSpPr>
          <p:sp>
            <p:nvSpPr>
              <p:cNvPr id="58379" name="Oval 6"/>
              <p:cNvSpPr>
                <a:spLocks noChangeArrowheads="1"/>
              </p:cNvSpPr>
              <p:nvPr/>
            </p:nvSpPr>
            <p:spPr bwMode="auto">
              <a:xfrm>
                <a:off x="1033" y="3768"/>
                <a:ext cx="252" cy="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80" name="Oval 7"/>
              <p:cNvSpPr>
                <a:spLocks noChangeArrowheads="1"/>
              </p:cNvSpPr>
              <p:nvPr/>
            </p:nvSpPr>
            <p:spPr bwMode="auto">
              <a:xfrm>
                <a:off x="1536" y="3786"/>
                <a:ext cx="251" cy="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81" name="Text Box 8"/>
              <p:cNvSpPr txBox="1">
                <a:spLocks noChangeArrowheads="1"/>
              </p:cNvSpPr>
              <p:nvPr/>
            </p:nvSpPr>
            <p:spPr bwMode="auto">
              <a:xfrm>
                <a:off x="1038" y="3732"/>
                <a:ext cx="23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a</a:t>
                </a:r>
                <a:r>
                  <a:rPr lang="en-AU" baseline="-25000">
                    <a:latin typeface="Times New Roman" charset="0"/>
                  </a:rPr>
                  <a:t>1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8382" name="Text Box 9"/>
              <p:cNvSpPr txBox="1">
                <a:spLocks noChangeArrowheads="1"/>
              </p:cNvSpPr>
              <p:nvPr/>
            </p:nvSpPr>
            <p:spPr bwMode="auto">
              <a:xfrm>
                <a:off x="1536" y="3744"/>
                <a:ext cx="23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a</a:t>
                </a:r>
                <a:r>
                  <a:rPr lang="en-AU" baseline="-25000">
                    <a:latin typeface="Times New Roman" charset="0"/>
                  </a:rPr>
                  <a:t>2</a:t>
                </a:r>
                <a:endParaRPr lang="en-US" baseline="-25000">
                  <a:latin typeface="Times New Roman" charset="0"/>
                </a:endParaRPr>
              </a:p>
            </p:txBody>
          </p:sp>
        </p:grp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6986765" y="5857875"/>
              <a:ext cx="1329972" cy="483054"/>
              <a:chOff x="3961" y="3732"/>
              <a:chExt cx="754" cy="284"/>
            </a:xfrm>
          </p:grpSpPr>
          <p:sp>
            <p:nvSpPr>
              <p:cNvPr id="58375" name="Oval 11"/>
              <p:cNvSpPr>
                <a:spLocks noChangeArrowheads="1"/>
              </p:cNvSpPr>
              <p:nvPr/>
            </p:nvSpPr>
            <p:spPr bwMode="auto">
              <a:xfrm>
                <a:off x="3961" y="3768"/>
                <a:ext cx="252" cy="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76" name="Oval 12"/>
              <p:cNvSpPr>
                <a:spLocks noChangeArrowheads="1"/>
              </p:cNvSpPr>
              <p:nvPr/>
            </p:nvSpPr>
            <p:spPr bwMode="auto">
              <a:xfrm>
                <a:off x="4464" y="3786"/>
                <a:ext cx="251" cy="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77" name="Text Box 13"/>
              <p:cNvSpPr txBox="1">
                <a:spLocks noChangeArrowheads="1"/>
              </p:cNvSpPr>
              <p:nvPr/>
            </p:nvSpPr>
            <p:spPr bwMode="auto">
              <a:xfrm>
                <a:off x="3966" y="3732"/>
                <a:ext cx="23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a</a:t>
                </a:r>
                <a:r>
                  <a:rPr lang="en-AU" baseline="-25000">
                    <a:latin typeface="Times New Roman" charset="0"/>
                  </a:rPr>
                  <a:t>1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8378" name="Text Box 14"/>
              <p:cNvSpPr txBox="1">
                <a:spLocks noChangeArrowheads="1"/>
              </p:cNvSpPr>
              <p:nvPr/>
            </p:nvSpPr>
            <p:spPr bwMode="auto">
              <a:xfrm>
                <a:off x="4464" y="3744"/>
                <a:ext cx="23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a</a:t>
                </a:r>
                <a:r>
                  <a:rPr lang="en-AU" baseline="-25000">
                    <a:latin typeface="Times New Roman" charset="0"/>
                  </a:rPr>
                  <a:t>2</a:t>
                </a:r>
                <a:endParaRPr lang="en-US" baseline="-25000">
                  <a:latin typeface="Times New Roman" charset="0"/>
                </a:endParaRPr>
              </a:p>
            </p:txBody>
          </p:sp>
        </p:grp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721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DP for DEC-</a:t>
            </a:r>
            <a:r>
              <a:rPr lang="en-US" dirty="0" smtClean="0"/>
              <a:t>POMDPs continued</a:t>
            </a:r>
            <a:endParaRPr lang="en-US" dirty="0"/>
          </a:p>
        </p:txBody>
      </p:sp>
      <p:grpSp>
        <p:nvGrpSpPr>
          <p:cNvPr id="183" name="Group 182"/>
          <p:cNvGrpSpPr/>
          <p:nvPr/>
        </p:nvGrpSpPr>
        <p:grpSpPr>
          <a:xfrm>
            <a:off x="199320" y="1334670"/>
            <a:ext cx="8745361" cy="4659794"/>
            <a:chOff x="366889" y="1061357"/>
            <a:chExt cx="8745361" cy="5388429"/>
          </a:xfrm>
        </p:grpSpPr>
        <p:sp>
          <p:nvSpPr>
            <p:cNvPr id="59396" name="Line 4"/>
            <p:cNvSpPr>
              <a:spLocks noChangeShapeType="1"/>
            </p:cNvSpPr>
            <p:nvPr/>
          </p:nvSpPr>
          <p:spPr bwMode="auto">
            <a:xfrm>
              <a:off x="4769556" y="1061357"/>
              <a:ext cx="0" cy="53884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008" tIns="50004" rIns="100008" bIns="5000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366889" y="2204357"/>
              <a:ext cx="3750028" cy="4156982"/>
              <a:chOff x="464" y="1392"/>
              <a:chExt cx="2126" cy="2444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464" y="2256"/>
                <a:ext cx="654" cy="716"/>
                <a:chOff x="540" y="1572"/>
                <a:chExt cx="654" cy="716"/>
              </a:xfrm>
            </p:grpSpPr>
            <p:sp>
              <p:nvSpPr>
                <p:cNvPr id="59565" name="Oval 7"/>
                <p:cNvSpPr>
                  <a:spLocks noChangeArrowheads="1"/>
                </p:cNvSpPr>
                <p:nvPr/>
              </p:nvSpPr>
              <p:spPr bwMode="auto">
                <a:xfrm>
                  <a:off x="756" y="1608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566" name="Oval 8"/>
                <p:cNvSpPr>
                  <a:spLocks noChangeArrowheads="1"/>
                </p:cNvSpPr>
                <p:nvPr/>
              </p:nvSpPr>
              <p:spPr bwMode="auto">
                <a:xfrm>
                  <a:off x="587" y="2058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567" name="Oval 9"/>
                <p:cNvSpPr>
                  <a:spLocks noChangeArrowheads="1"/>
                </p:cNvSpPr>
                <p:nvPr/>
              </p:nvSpPr>
              <p:spPr bwMode="auto">
                <a:xfrm>
                  <a:off x="923" y="2058"/>
                  <a:ext cx="231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59568" name="AutoShape 10"/>
                <p:cNvCxnSpPr>
                  <a:cxnSpLocks noChangeShapeType="1"/>
                  <a:stCxn id="59566" idx="0"/>
                  <a:endCxn id="59565" idx="3"/>
                </p:cNvCxnSpPr>
                <p:nvPr/>
              </p:nvCxnSpPr>
              <p:spPr bwMode="auto">
                <a:xfrm flipV="1">
                  <a:off x="702" y="1804"/>
                  <a:ext cx="88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69" name="AutoShape 11"/>
                <p:cNvCxnSpPr>
                  <a:cxnSpLocks noChangeShapeType="1"/>
                  <a:stCxn id="59567" idx="0"/>
                  <a:endCxn id="59565" idx="5"/>
                </p:cNvCxnSpPr>
                <p:nvPr/>
              </p:nvCxnSpPr>
              <p:spPr bwMode="auto">
                <a:xfrm flipH="1" flipV="1">
                  <a:off x="952" y="1804"/>
                  <a:ext cx="87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57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744" y="157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7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76" y="2016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7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912" y="2016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7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540" y="174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7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964" y="1750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</p:grpSp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>
                <a:off x="1200" y="2256"/>
                <a:ext cx="654" cy="716"/>
                <a:chOff x="1236" y="1584"/>
                <a:chExt cx="654" cy="716"/>
              </a:xfrm>
            </p:grpSpPr>
            <p:sp>
              <p:nvSpPr>
                <p:cNvPr id="59555" name="Oval 18"/>
                <p:cNvSpPr>
                  <a:spLocks noChangeArrowheads="1"/>
                </p:cNvSpPr>
                <p:nvPr/>
              </p:nvSpPr>
              <p:spPr bwMode="auto">
                <a:xfrm>
                  <a:off x="1452" y="162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556" name="Oval 19"/>
                <p:cNvSpPr>
                  <a:spLocks noChangeArrowheads="1"/>
                </p:cNvSpPr>
                <p:nvPr/>
              </p:nvSpPr>
              <p:spPr bwMode="auto">
                <a:xfrm>
                  <a:off x="1283" y="207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557" name="Oval 20"/>
                <p:cNvSpPr>
                  <a:spLocks noChangeArrowheads="1"/>
                </p:cNvSpPr>
                <p:nvPr/>
              </p:nvSpPr>
              <p:spPr bwMode="auto">
                <a:xfrm>
                  <a:off x="1619" y="2070"/>
                  <a:ext cx="231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59558" name="AutoShape 21"/>
                <p:cNvCxnSpPr>
                  <a:cxnSpLocks noChangeShapeType="1"/>
                  <a:stCxn id="59556" idx="0"/>
                  <a:endCxn id="59555" idx="3"/>
                </p:cNvCxnSpPr>
                <p:nvPr/>
              </p:nvCxnSpPr>
              <p:spPr bwMode="auto">
                <a:xfrm flipV="1">
                  <a:off x="1398" y="1816"/>
                  <a:ext cx="88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59" name="AutoShape 22"/>
                <p:cNvCxnSpPr>
                  <a:cxnSpLocks noChangeShapeType="1"/>
                  <a:stCxn id="59557" idx="0"/>
                  <a:endCxn id="59555" idx="5"/>
                </p:cNvCxnSpPr>
                <p:nvPr/>
              </p:nvCxnSpPr>
              <p:spPr bwMode="auto">
                <a:xfrm flipH="1" flipV="1">
                  <a:off x="1648" y="1816"/>
                  <a:ext cx="87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56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440" y="158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61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272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6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608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6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236" y="175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64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660" y="176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</p:grpSp>
          <p:grpSp>
            <p:nvGrpSpPr>
              <p:cNvPr id="5" name="Group 28"/>
              <p:cNvGrpSpPr>
                <a:grpSpLocks/>
              </p:cNvGrpSpPr>
              <p:nvPr/>
            </p:nvGrpSpPr>
            <p:grpSpPr bwMode="auto">
              <a:xfrm>
                <a:off x="1936" y="2256"/>
                <a:ext cx="654" cy="716"/>
                <a:chOff x="1956" y="1584"/>
                <a:chExt cx="654" cy="716"/>
              </a:xfrm>
            </p:grpSpPr>
            <p:sp>
              <p:nvSpPr>
                <p:cNvPr id="59545" name="Oval 29"/>
                <p:cNvSpPr>
                  <a:spLocks noChangeArrowheads="1"/>
                </p:cNvSpPr>
                <p:nvPr/>
              </p:nvSpPr>
              <p:spPr bwMode="auto">
                <a:xfrm>
                  <a:off x="2172" y="162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546" name="Oval 30"/>
                <p:cNvSpPr>
                  <a:spLocks noChangeArrowheads="1"/>
                </p:cNvSpPr>
                <p:nvPr/>
              </p:nvSpPr>
              <p:spPr bwMode="auto">
                <a:xfrm>
                  <a:off x="2003" y="207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547" name="Oval 31"/>
                <p:cNvSpPr>
                  <a:spLocks noChangeArrowheads="1"/>
                </p:cNvSpPr>
                <p:nvPr/>
              </p:nvSpPr>
              <p:spPr bwMode="auto">
                <a:xfrm>
                  <a:off x="2339" y="2070"/>
                  <a:ext cx="231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59548" name="AutoShape 32"/>
                <p:cNvCxnSpPr>
                  <a:cxnSpLocks noChangeShapeType="1"/>
                  <a:stCxn id="59546" idx="0"/>
                  <a:endCxn id="59545" idx="3"/>
                </p:cNvCxnSpPr>
                <p:nvPr/>
              </p:nvCxnSpPr>
              <p:spPr bwMode="auto">
                <a:xfrm flipV="1">
                  <a:off x="2118" y="1816"/>
                  <a:ext cx="88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49" name="AutoShape 33"/>
                <p:cNvCxnSpPr>
                  <a:cxnSpLocks noChangeShapeType="1"/>
                  <a:stCxn id="59547" idx="0"/>
                  <a:endCxn id="59545" idx="5"/>
                </p:cNvCxnSpPr>
                <p:nvPr/>
              </p:nvCxnSpPr>
              <p:spPr bwMode="auto">
                <a:xfrm flipH="1" flipV="1">
                  <a:off x="2368" y="1816"/>
                  <a:ext cx="87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55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160" y="158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5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992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5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328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5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956" y="175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5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380" y="176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</p:grpSp>
          <p:grpSp>
            <p:nvGrpSpPr>
              <p:cNvPr id="6" name="Group 39"/>
              <p:cNvGrpSpPr>
                <a:grpSpLocks/>
              </p:cNvGrpSpPr>
              <p:nvPr/>
            </p:nvGrpSpPr>
            <p:grpSpPr bwMode="auto">
              <a:xfrm>
                <a:off x="1584" y="1392"/>
                <a:ext cx="654" cy="716"/>
                <a:chOff x="2676" y="1584"/>
                <a:chExt cx="654" cy="716"/>
              </a:xfrm>
            </p:grpSpPr>
            <p:sp>
              <p:nvSpPr>
                <p:cNvPr id="59535" name="Oval 40"/>
                <p:cNvSpPr>
                  <a:spLocks noChangeArrowheads="1"/>
                </p:cNvSpPr>
                <p:nvPr/>
              </p:nvSpPr>
              <p:spPr bwMode="auto">
                <a:xfrm>
                  <a:off x="2892" y="162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536" name="Oval 41"/>
                <p:cNvSpPr>
                  <a:spLocks noChangeArrowheads="1"/>
                </p:cNvSpPr>
                <p:nvPr/>
              </p:nvSpPr>
              <p:spPr bwMode="auto">
                <a:xfrm>
                  <a:off x="2723" y="207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537" name="Oval 42"/>
                <p:cNvSpPr>
                  <a:spLocks noChangeArrowheads="1"/>
                </p:cNvSpPr>
                <p:nvPr/>
              </p:nvSpPr>
              <p:spPr bwMode="auto">
                <a:xfrm>
                  <a:off x="3059" y="2070"/>
                  <a:ext cx="231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59538" name="AutoShape 43"/>
                <p:cNvCxnSpPr>
                  <a:cxnSpLocks noChangeShapeType="1"/>
                  <a:stCxn id="59536" idx="0"/>
                  <a:endCxn id="59535" idx="3"/>
                </p:cNvCxnSpPr>
                <p:nvPr/>
              </p:nvCxnSpPr>
              <p:spPr bwMode="auto">
                <a:xfrm flipV="1">
                  <a:off x="2838" y="1816"/>
                  <a:ext cx="88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39" name="AutoShape 44"/>
                <p:cNvCxnSpPr>
                  <a:cxnSpLocks noChangeShapeType="1"/>
                  <a:stCxn id="59537" idx="0"/>
                  <a:endCxn id="59535" idx="5"/>
                </p:cNvCxnSpPr>
                <p:nvPr/>
              </p:nvCxnSpPr>
              <p:spPr bwMode="auto">
                <a:xfrm flipH="1" flipV="1">
                  <a:off x="3088" y="1816"/>
                  <a:ext cx="87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540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880" y="158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41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712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42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048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43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676" y="175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44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100" y="176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</p:grpSp>
          <p:grpSp>
            <p:nvGrpSpPr>
              <p:cNvPr id="7" name="Group 50"/>
              <p:cNvGrpSpPr>
                <a:grpSpLocks/>
              </p:cNvGrpSpPr>
              <p:nvPr/>
            </p:nvGrpSpPr>
            <p:grpSpPr bwMode="auto">
              <a:xfrm>
                <a:off x="464" y="3120"/>
                <a:ext cx="654" cy="716"/>
                <a:chOff x="540" y="1572"/>
                <a:chExt cx="654" cy="716"/>
              </a:xfrm>
            </p:grpSpPr>
            <p:sp>
              <p:nvSpPr>
                <p:cNvPr id="59525" name="Oval 51"/>
                <p:cNvSpPr>
                  <a:spLocks noChangeArrowheads="1"/>
                </p:cNvSpPr>
                <p:nvPr/>
              </p:nvSpPr>
              <p:spPr bwMode="auto">
                <a:xfrm>
                  <a:off x="756" y="1608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526" name="Oval 52"/>
                <p:cNvSpPr>
                  <a:spLocks noChangeArrowheads="1"/>
                </p:cNvSpPr>
                <p:nvPr/>
              </p:nvSpPr>
              <p:spPr bwMode="auto">
                <a:xfrm>
                  <a:off x="587" y="2058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527" name="Oval 53"/>
                <p:cNvSpPr>
                  <a:spLocks noChangeArrowheads="1"/>
                </p:cNvSpPr>
                <p:nvPr/>
              </p:nvSpPr>
              <p:spPr bwMode="auto">
                <a:xfrm>
                  <a:off x="923" y="2058"/>
                  <a:ext cx="231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59528" name="AutoShape 54"/>
                <p:cNvCxnSpPr>
                  <a:cxnSpLocks noChangeShapeType="1"/>
                  <a:stCxn id="59526" idx="0"/>
                  <a:endCxn id="59525" idx="3"/>
                </p:cNvCxnSpPr>
                <p:nvPr/>
              </p:nvCxnSpPr>
              <p:spPr bwMode="auto">
                <a:xfrm flipV="1">
                  <a:off x="702" y="1804"/>
                  <a:ext cx="88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29" name="AutoShape 55"/>
                <p:cNvCxnSpPr>
                  <a:cxnSpLocks noChangeShapeType="1"/>
                  <a:stCxn id="59527" idx="0"/>
                  <a:endCxn id="59525" idx="5"/>
                </p:cNvCxnSpPr>
                <p:nvPr/>
              </p:nvCxnSpPr>
              <p:spPr bwMode="auto">
                <a:xfrm flipH="1" flipV="1">
                  <a:off x="952" y="1804"/>
                  <a:ext cx="87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530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744" y="157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31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576" y="2016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32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912" y="2016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33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540" y="174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34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964" y="1750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</p:grpSp>
          <p:grpSp>
            <p:nvGrpSpPr>
              <p:cNvPr id="8" name="Group 61"/>
              <p:cNvGrpSpPr>
                <a:grpSpLocks/>
              </p:cNvGrpSpPr>
              <p:nvPr/>
            </p:nvGrpSpPr>
            <p:grpSpPr bwMode="auto">
              <a:xfrm>
                <a:off x="1200" y="3120"/>
                <a:ext cx="654" cy="716"/>
                <a:chOff x="1236" y="1584"/>
                <a:chExt cx="654" cy="716"/>
              </a:xfrm>
            </p:grpSpPr>
            <p:sp>
              <p:nvSpPr>
                <p:cNvPr id="59515" name="Oval 62"/>
                <p:cNvSpPr>
                  <a:spLocks noChangeArrowheads="1"/>
                </p:cNvSpPr>
                <p:nvPr/>
              </p:nvSpPr>
              <p:spPr bwMode="auto">
                <a:xfrm>
                  <a:off x="1452" y="162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516" name="Oval 63"/>
                <p:cNvSpPr>
                  <a:spLocks noChangeArrowheads="1"/>
                </p:cNvSpPr>
                <p:nvPr/>
              </p:nvSpPr>
              <p:spPr bwMode="auto">
                <a:xfrm>
                  <a:off x="1283" y="207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517" name="Oval 64"/>
                <p:cNvSpPr>
                  <a:spLocks noChangeArrowheads="1"/>
                </p:cNvSpPr>
                <p:nvPr/>
              </p:nvSpPr>
              <p:spPr bwMode="auto">
                <a:xfrm>
                  <a:off x="1619" y="2070"/>
                  <a:ext cx="231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59518" name="AutoShape 65"/>
                <p:cNvCxnSpPr>
                  <a:cxnSpLocks noChangeShapeType="1"/>
                  <a:stCxn id="59516" idx="0"/>
                  <a:endCxn id="59515" idx="3"/>
                </p:cNvCxnSpPr>
                <p:nvPr/>
              </p:nvCxnSpPr>
              <p:spPr bwMode="auto">
                <a:xfrm flipV="1">
                  <a:off x="1398" y="1816"/>
                  <a:ext cx="88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19" name="AutoShape 66"/>
                <p:cNvCxnSpPr>
                  <a:cxnSpLocks noChangeShapeType="1"/>
                  <a:stCxn id="59517" idx="0"/>
                  <a:endCxn id="59515" idx="5"/>
                </p:cNvCxnSpPr>
                <p:nvPr/>
              </p:nvCxnSpPr>
              <p:spPr bwMode="auto">
                <a:xfrm flipH="1" flipV="1">
                  <a:off x="1648" y="1816"/>
                  <a:ext cx="87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520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1440" y="158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21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1272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22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1608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23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236" y="175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24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1660" y="176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</p:grpSp>
          <p:grpSp>
            <p:nvGrpSpPr>
              <p:cNvPr id="9" name="Group 72"/>
              <p:cNvGrpSpPr>
                <a:grpSpLocks/>
              </p:cNvGrpSpPr>
              <p:nvPr/>
            </p:nvGrpSpPr>
            <p:grpSpPr bwMode="auto">
              <a:xfrm>
                <a:off x="1936" y="3120"/>
                <a:ext cx="654" cy="716"/>
                <a:chOff x="1956" y="1584"/>
                <a:chExt cx="654" cy="716"/>
              </a:xfrm>
            </p:grpSpPr>
            <p:sp>
              <p:nvSpPr>
                <p:cNvPr id="59505" name="Oval 73"/>
                <p:cNvSpPr>
                  <a:spLocks noChangeArrowheads="1"/>
                </p:cNvSpPr>
                <p:nvPr/>
              </p:nvSpPr>
              <p:spPr bwMode="auto">
                <a:xfrm>
                  <a:off x="2172" y="162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506" name="Oval 74"/>
                <p:cNvSpPr>
                  <a:spLocks noChangeArrowheads="1"/>
                </p:cNvSpPr>
                <p:nvPr/>
              </p:nvSpPr>
              <p:spPr bwMode="auto">
                <a:xfrm>
                  <a:off x="2003" y="207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507" name="Oval 75"/>
                <p:cNvSpPr>
                  <a:spLocks noChangeArrowheads="1"/>
                </p:cNvSpPr>
                <p:nvPr/>
              </p:nvSpPr>
              <p:spPr bwMode="auto">
                <a:xfrm>
                  <a:off x="2339" y="2070"/>
                  <a:ext cx="231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59508" name="AutoShape 76"/>
                <p:cNvCxnSpPr>
                  <a:cxnSpLocks noChangeShapeType="1"/>
                  <a:stCxn id="59506" idx="0"/>
                  <a:endCxn id="59505" idx="3"/>
                </p:cNvCxnSpPr>
                <p:nvPr/>
              </p:nvCxnSpPr>
              <p:spPr bwMode="auto">
                <a:xfrm flipV="1">
                  <a:off x="2118" y="1816"/>
                  <a:ext cx="88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509" name="AutoShape 77"/>
                <p:cNvCxnSpPr>
                  <a:cxnSpLocks noChangeShapeType="1"/>
                  <a:stCxn id="59507" idx="0"/>
                  <a:endCxn id="59505" idx="5"/>
                </p:cNvCxnSpPr>
                <p:nvPr/>
              </p:nvCxnSpPr>
              <p:spPr bwMode="auto">
                <a:xfrm flipH="1" flipV="1">
                  <a:off x="2368" y="1816"/>
                  <a:ext cx="87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510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2160" y="158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11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1992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12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328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13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1956" y="175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14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2380" y="176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</p:grpSp>
          <p:grpSp>
            <p:nvGrpSpPr>
              <p:cNvPr id="10" name="Group 83"/>
              <p:cNvGrpSpPr>
                <a:grpSpLocks/>
              </p:cNvGrpSpPr>
              <p:nvPr/>
            </p:nvGrpSpPr>
            <p:grpSpPr bwMode="auto">
              <a:xfrm>
                <a:off x="816" y="1392"/>
                <a:ext cx="654" cy="716"/>
                <a:chOff x="2676" y="1584"/>
                <a:chExt cx="654" cy="716"/>
              </a:xfrm>
            </p:grpSpPr>
            <p:sp>
              <p:nvSpPr>
                <p:cNvPr id="59495" name="Oval 84"/>
                <p:cNvSpPr>
                  <a:spLocks noChangeArrowheads="1"/>
                </p:cNvSpPr>
                <p:nvPr/>
              </p:nvSpPr>
              <p:spPr bwMode="auto">
                <a:xfrm>
                  <a:off x="2892" y="162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96" name="Oval 85"/>
                <p:cNvSpPr>
                  <a:spLocks noChangeArrowheads="1"/>
                </p:cNvSpPr>
                <p:nvPr/>
              </p:nvSpPr>
              <p:spPr bwMode="auto">
                <a:xfrm>
                  <a:off x="2723" y="207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97" name="Oval 86"/>
                <p:cNvSpPr>
                  <a:spLocks noChangeArrowheads="1"/>
                </p:cNvSpPr>
                <p:nvPr/>
              </p:nvSpPr>
              <p:spPr bwMode="auto">
                <a:xfrm>
                  <a:off x="3059" y="2070"/>
                  <a:ext cx="231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59498" name="AutoShape 87"/>
                <p:cNvCxnSpPr>
                  <a:cxnSpLocks noChangeShapeType="1"/>
                  <a:stCxn id="59496" idx="0"/>
                  <a:endCxn id="59495" idx="3"/>
                </p:cNvCxnSpPr>
                <p:nvPr/>
              </p:nvCxnSpPr>
              <p:spPr bwMode="auto">
                <a:xfrm flipV="1">
                  <a:off x="2838" y="1816"/>
                  <a:ext cx="88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99" name="AutoShape 88"/>
                <p:cNvCxnSpPr>
                  <a:cxnSpLocks noChangeShapeType="1"/>
                  <a:stCxn id="59497" idx="0"/>
                  <a:endCxn id="59495" idx="5"/>
                </p:cNvCxnSpPr>
                <p:nvPr/>
              </p:nvCxnSpPr>
              <p:spPr bwMode="auto">
                <a:xfrm flipH="1" flipV="1">
                  <a:off x="3088" y="1816"/>
                  <a:ext cx="87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500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2880" y="158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01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712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02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3048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03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2676" y="175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504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3100" y="176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</p:grpSp>
        </p:grpSp>
        <p:grpSp>
          <p:nvGrpSpPr>
            <p:cNvPr id="11" name="Group 94"/>
            <p:cNvGrpSpPr>
              <a:grpSpLocks/>
            </p:cNvGrpSpPr>
            <p:nvPr/>
          </p:nvGrpSpPr>
          <p:grpSpPr bwMode="auto">
            <a:xfrm>
              <a:off x="5362222" y="2204357"/>
              <a:ext cx="3750028" cy="4156982"/>
              <a:chOff x="464" y="1392"/>
              <a:chExt cx="2126" cy="2444"/>
            </a:xfrm>
          </p:grpSpPr>
          <p:grpSp>
            <p:nvGrpSpPr>
              <p:cNvPr id="12" name="Group 95"/>
              <p:cNvGrpSpPr>
                <a:grpSpLocks/>
              </p:cNvGrpSpPr>
              <p:nvPr/>
            </p:nvGrpSpPr>
            <p:grpSpPr bwMode="auto">
              <a:xfrm>
                <a:off x="464" y="2256"/>
                <a:ext cx="654" cy="716"/>
                <a:chOff x="540" y="1572"/>
                <a:chExt cx="654" cy="716"/>
              </a:xfrm>
            </p:grpSpPr>
            <p:sp>
              <p:nvSpPr>
                <p:cNvPr id="59477" name="Oval 96"/>
                <p:cNvSpPr>
                  <a:spLocks noChangeArrowheads="1"/>
                </p:cNvSpPr>
                <p:nvPr/>
              </p:nvSpPr>
              <p:spPr bwMode="auto">
                <a:xfrm>
                  <a:off x="756" y="1608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78" name="Oval 97"/>
                <p:cNvSpPr>
                  <a:spLocks noChangeArrowheads="1"/>
                </p:cNvSpPr>
                <p:nvPr/>
              </p:nvSpPr>
              <p:spPr bwMode="auto">
                <a:xfrm>
                  <a:off x="587" y="2058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79" name="Oval 98"/>
                <p:cNvSpPr>
                  <a:spLocks noChangeArrowheads="1"/>
                </p:cNvSpPr>
                <p:nvPr/>
              </p:nvSpPr>
              <p:spPr bwMode="auto">
                <a:xfrm>
                  <a:off x="923" y="2058"/>
                  <a:ext cx="231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59480" name="AutoShape 99"/>
                <p:cNvCxnSpPr>
                  <a:cxnSpLocks noChangeShapeType="1"/>
                  <a:stCxn id="59478" idx="0"/>
                  <a:endCxn id="59477" idx="3"/>
                </p:cNvCxnSpPr>
                <p:nvPr/>
              </p:nvCxnSpPr>
              <p:spPr bwMode="auto">
                <a:xfrm flipV="1">
                  <a:off x="702" y="1804"/>
                  <a:ext cx="88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81" name="AutoShape 100"/>
                <p:cNvCxnSpPr>
                  <a:cxnSpLocks noChangeShapeType="1"/>
                  <a:stCxn id="59479" idx="0"/>
                  <a:endCxn id="59477" idx="5"/>
                </p:cNvCxnSpPr>
                <p:nvPr/>
              </p:nvCxnSpPr>
              <p:spPr bwMode="auto">
                <a:xfrm flipH="1" flipV="1">
                  <a:off x="952" y="1804"/>
                  <a:ext cx="87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482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744" y="157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83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576" y="2016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84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912" y="2016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85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540" y="174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86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964" y="1750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</p:grpSp>
          <p:grpSp>
            <p:nvGrpSpPr>
              <p:cNvPr id="13" name="Group 106"/>
              <p:cNvGrpSpPr>
                <a:grpSpLocks/>
              </p:cNvGrpSpPr>
              <p:nvPr/>
            </p:nvGrpSpPr>
            <p:grpSpPr bwMode="auto">
              <a:xfrm>
                <a:off x="1200" y="2256"/>
                <a:ext cx="654" cy="716"/>
                <a:chOff x="1236" y="1584"/>
                <a:chExt cx="654" cy="716"/>
              </a:xfrm>
            </p:grpSpPr>
            <p:sp>
              <p:nvSpPr>
                <p:cNvPr id="59467" name="Oval 107"/>
                <p:cNvSpPr>
                  <a:spLocks noChangeArrowheads="1"/>
                </p:cNvSpPr>
                <p:nvPr/>
              </p:nvSpPr>
              <p:spPr bwMode="auto">
                <a:xfrm>
                  <a:off x="1452" y="162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68" name="Oval 108"/>
                <p:cNvSpPr>
                  <a:spLocks noChangeArrowheads="1"/>
                </p:cNvSpPr>
                <p:nvPr/>
              </p:nvSpPr>
              <p:spPr bwMode="auto">
                <a:xfrm>
                  <a:off x="1283" y="207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69" name="Oval 109"/>
                <p:cNvSpPr>
                  <a:spLocks noChangeArrowheads="1"/>
                </p:cNvSpPr>
                <p:nvPr/>
              </p:nvSpPr>
              <p:spPr bwMode="auto">
                <a:xfrm>
                  <a:off x="1619" y="2070"/>
                  <a:ext cx="231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59470" name="AutoShape 110"/>
                <p:cNvCxnSpPr>
                  <a:cxnSpLocks noChangeShapeType="1"/>
                  <a:stCxn id="59468" idx="0"/>
                  <a:endCxn id="59467" idx="3"/>
                </p:cNvCxnSpPr>
                <p:nvPr/>
              </p:nvCxnSpPr>
              <p:spPr bwMode="auto">
                <a:xfrm flipV="1">
                  <a:off x="1398" y="1816"/>
                  <a:ext cx="88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71" name="AutoShape 111"/>
                <p:cNvCxnSpPr>
                  <a:cxnSpLocks noChangeShapeType="1"/>
                  <a:stCxn id="59469" idx="0"/>
                  <a:endCxn id="59467" idx="5"/>
                </p:cNvCxnSpPr>
                <p:nvPr/>
              </p:nvCxnSpPr>
              <p:spPr bwMode="auto">
                <a:xfrm flipH="1" flipV="1">
                  <a:off x="1648" y="1816"/>
                  <a:ext cx="87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472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1440" y="158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73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1272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74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1608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75" name="Text Box 115"/>
                <p:cNvSpPr txBox="1">
                  <a:spLocks noChangeArrowheads="1"/>
                </p:cNvSpPr>
                <p:nvPr/>
              </p:nvSpPr>
              <p:spPr bwMode="auto">
                <a:xfrm>
                  <a:off x="1236" y="175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76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1660" y="176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</p:grpSp>
          <p:grpSp>
            <p:nvGrpSpPr>
              <p:cNvPr id="14" name="Group 117"/>
              <p:cNvGrpSpPr>
                <a:grpSpLocks/>
              </p:cNvGrpSpPr>
              <p:nvPr/>
            </p:nvGrpSpPr>
            <p:grpSpPr bwMode="auto">
              <a:xfrm>
                <a:off x="1936" y="2256"/>
                <a:ext cx="654" cy="716"/>
                <a:chOff x="1956" y="1584"/>
                <a:chExt cx="654" cy="716"/>
              </a:xfrm>
            </p:grpSpPr>
            <p:sp>
              <p:nvSpPr>
                <p:cNvPr id="59457" name="Oval 118"/>
                <p:cNvSpPr>
                  <a:spLocks noChangeArrowheads="1"/>
                </p:cNvSpPr>
                <p:nvPr/>
              </p:nvSpPr>
              <p:spPr bwMode="auto">
                <a:xfrm>
                  <a:off x="2172" y="162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58" name="Oval 119"/>
                <p:cNvSpPr>
                  <a:spLocks noChangeArrowheads="1"/>
                </p:cNvSpPr>
                <p:nvPr/>
              </p:nvSpPr>
              <p:spPr bwMode="auto">
                <a:xfrm>
                  <a:off x="2003" y="207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59" name="Oval 120"/>
                <p:cNvSpPr>
                  <a:spLocks noChangeArrowheads="1"/>
                </p:cNvSpPr>
                <p:nvPr/>
              </p:nvSpPr>
              <p:spPr bwMode="auto">
                <a:xfrm>
                  <a:off x="2339" y="2070"/>
                  <a:ext cx="231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59460" name="AutoShape 121"/>
                <p:cNvCxnSpPr>
                  <a:cxnSpLocks noChangeShapeType="1"/>
                  <a:stCxn id="59458" idx="0"/>
                  <a:endCxn id="59457" idx="3"/>
                </p:cNvCxnSpPr>
                <p:nvPr/>
              </p:nvCxnSpPr>
              <p:spPr bwMode="auto">
                <a:xfrm flipV="1">
                  <a:off x="2118" y="1816"/>
                  <a:ext cx="88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61" name="AutoShape 122"/>
                <p:cNvCxnSpPr>
                  <a:cxnSpLocks noChangeShapeType="1"/>
                  <a:stCxn id="59459" idx="0"/>
                  <a:endCxn id="59457" idx="5"/>
                </p:cNvCxnSpPr>
                <p:nvPr/>
              </p:nvCxnSpPr>
              <p:spPr bwMode="auto">
                <a:xfrm flipH="1" flipV="1">
                  <a:off x="2368" y="1816"/>
                  <a:ext cx="87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462" name="Text Box 123"/>
                <p:cNvSpPr txBox="1">
                  <a:spLocks noChangeArrowheads="1"/>
                </p:cNvSpPr>
                <p:nvPr/>
              </p:nvSpPr>
              <p:spPr bwMode="auto">
                <a:xfrm>
                  <a:off x="2160" y="158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63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1992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64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2328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65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1956" y="175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66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2380" y="176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</p:grpSp>
          <p:grpSp>
            <p:nvGrpSpPr>
              <p:cNvPr id="15" name="Group 128"/>
              <p:cNvGrpSpPr>
                <a:grpSpLocks/>
              </p:cNvGrpSpPr>
              <p:nvPr/>
            </p:nvGrpSpPr>
            <p:grpSpPr bwMode="auto">
              <a:xfrm>
                <a:off x="1584" y="1392"/>
                <a:ext cx="654" cy="716"/>
                <a:chOff x="2676" y="1584"/>
                <a:chExt cx="654" cy="716"/>
              </a:xfrm>
            </p:grpSpPr>
            <p:sp>
              <p:nvSpPr>
                <p:cNvPr id="59447" name="Oval 129"/>
                <p:cNvSpPr>
                  <a:spLocks noChangeArrowheads="1"/>
                </p:cNvSpPr>
                <p:nvPr/>
              </p:nvSpPr>
              <p:spPr bwMode="auto">
                <a:xfrm>
                  <a:off x="2892" y="162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48" name="Oval 130"/>
                <p:cNvSpPr>
                  <a:spLocks noChangeArrowheads="1"/>
                </p:cNvSpPr>
                <p:nvPr/>
              </p:nvSpPr>
              <p:spPr bwMode="auto">
                <a:xfrm>
                  <a:off x="2723" y="207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49" name="Oval 131"/>
                <p:cNvSpPr>
                  <a:spLocks noChangeArrowheads="1"/>
                </p:cNvSpPr>
                <p:nvPr/>
              </p:nvSpPr>
              <p:spPr bwMode="auto">
                <a:xfrm>
                  <a:off x="3059" y="2070"/>
                  <a:ext cx="231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59450" name="AutoShape 132"/>
                <p:cNvCxnSpPr>
                  <a:cxnSpLocks noChangeShapeType="1"/>
                  <a:stCxn id="59448" idx="0"/>
                  <a:endCxn id="59447" idx="3"/>
                </p:cNvCxnSpPr>
                <p:nvPr/>
              </p:nvCxnSpPr>
              <p:spPr bwMode="auto">
                <a:xfrm flipV="1">
                  <a:off x="2838" y="1816"/>
                  <a:ext cx="88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51" name="AutoShape 133"/>
                <p:cNvCxnSpPr>
                  <a:cxnSpLocks noChangeShapeType="1"/>
                  <a:stCxn id="59449" idx="0"/>
                  <a:endCxn id="59447" idx="5"/>
                </p:cNvCxnSpPr>
                <p:nvPr/>
              </p:nvCxnSpPr>
              <p:spPr bwMode="auto">
                <a:xfrm flipH="1" flipV="1">
                  <a:off x="3088" y="1816"/>
                  <a:ext cx="87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452" name="Text Box 134"/>
                <p:cNvSpPr txBox="1">
                  <a:spLocks noChangeArrowheads="1"/>
                </p:cNvSpPr>
                <p:nvPr/>
              </p:nvSpPr>
              <p:spPr bwMode="auto">
                <a:xfrm>
                  <a:off x="2880" y="158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53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2712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54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3048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55" name="Text Box 137"/>
                <p:cNvSpPr txBox="1">
                  <a:spLocks noChangeArrowheads="1"/>
                </p:cNvSpPr>
                <p:nvPr/>
              </p:nvSpPr>
              <p:spPr bwMode="auto">
                <a:xfrm>
                  <a:off x="2676" y="175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56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3100" y="176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</p:grpSp>
          <p:grpSp>
            <p:nvGrpSpPr>
              <p:cNvPr id="16" name="Group 139"/>
              <p:cNvGrpSpPr>
                <a:grpSpLocks/>
              </p:cNvGrpSpPr>
              <p:nvPr/>
            </p:nvGrpSpPr>
            <p:grpSpPr bwMode="auto">
              <a:xfrm>
                <a:off x="464" y="3120"/>
                <a:ext cx="654" cy="716"/>
                <a:chOff x="540" y="1572"/>
                <a:chExt cx="654" cy="716"/>
              </a:xfrm>
            </p:grpSpPr>
            <p:sp>
              <p:nvSpPr>
                <p:cNvPr id="59437" name="Oval 140"/>
                <p:cNvSpPr>
                  <a:spLocks noChangeArrowheads="1"/>
                </p:cNvSpPr>
                <p:nvPr/>
              </p:nvSpPr>
              <p:spPr bwMode="auto">
                <a:xfrm>
                  <a:off x="756" y="1608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38" name="Oval 141"/>
                <p:cNvSpPr>
                  <a:spLocks noChangeArrowheads="1"/>
                </p:cNvSpPr>
                <p:nvPr/>
              </p:nvSpPr>
              <p:spPr bwMode="auto">
                <a:xfrm>
                  <a:off x="587" y="2058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39" name="Oval 142"/>
                <p:cNvSpPr>
                  <a:spLocks noChangeArrowheads="1"/>
                </p:cNvSpPr>
                <p:nvPr/>
              </p:nvSpPr>
              <p:spPr bwMode="auto">
                <a:xfrm>
                  <a:off x="923" y="2058"/>
                  <a:ext cx="231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59440" name="AutoShape 143"/>
                <p:cNvCxnSpPr>
                  <a:cxnSpLocks noChangeShapeType="1"/>
                  <a:stCxn id="59438" idx="0"/>
                  <a:endCxn id="59437" idx="3"/>
                </p:cNvCxnSpPr>
                <p:nvPr/>
              </p:nvCxnSpPr>
              <p:spPr bwMode="auto">
                <a:xfrm flipV="1">
                  <a:off x="702" y="1804"/>
                  <a:ext cx="88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41" name="AutoShape 144"/>
                <p:cNvCxnSpPr>
                  <a:cxnSpLocks noChangeShapeType="1"/>
                  <a:stCxn id="59439" idx="0"/>
                  <a:endCxn id="59437" idx="5"/>
                </p:cNvCxnSpPr>
                <p:nvPr/>
              </p:nvCxnSpPr>
              <p:spPr bwMode="auto">
                <a:xfrm flipH="1" flipV="1">
                  <a:off x="952" y="1804"/>
                  <a:ext cx="87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442" name="Text Box 145"/>
                <p:cNvSpPr txBox="1">
                  <a:spLocks noChangeArrowheads="1"/>
                </p:cNvSpPr>
                <p:nvPr/>
              </p:nvSpPr>
              <p:spPr bwMode="auto">
                <a:xfrm>
                  <a:off x="744" y="157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43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576" y="2016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44" name="Text Box 147"/>
                <p:cNvSpPr txBox="1">
                  <a:spLocks noChangeArrowheads="1"/>
                </p:cNvSpPr>
                <p:nvPr/>
              </p:nvSpPr>
              <p:spPr bwMode="auto">
                <a:xfrm>
                  <a:off x="912" y="2016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45" name="Text Box 148"/>
                <p:cNvSpPr txBox="1">
                  <a:spLocks noChangeArrowheads="1"/>
                </p:cNvSpPr>
                <p:nvPr/>
              </p:nvSpPr>
              <p:spPr bwMode="auto">
                <a:xfrm>
                  <a:off x="540" y="174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46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964" y="1750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</p:grpSp>
          <p:grpSp>
            <p:nvGrpSpPr>
              <p:cNvPr id="17" name="Group 150"/>
              <p:cNvGrpSpPr>
                <a:grpSpLocks/>
              </p:cNvGrpSpPr>
              <p:nvPr/>
            </p:nvGrpSpPr>
            <p:grpSpPr bwMode="auto">
              <a:xfrm>
                <a:off x="1200" y="3120"/>
                <a:ext cx="654" cy="716"/>
                <a:chOff x="1236" y="1584"/>
                <a:chExt cx="654" cy="716"/>
              </a:xfrm>
            </p:grpSpPr>
            <p:sp>
              <p:nvSpPr>
                <p:cNvPr id="59427" name="Oval 151"/>
                <p:cNvSpPr>
                  <a:spLocks noChangeArrowheads="1"/>
                </p:cNvSpPr>
                <p:nvPr/>
              </p:nvSpPr>
              <p:spPr bwMode="auto">
                <a:xfrm>
                  <a:off x="1452" y="162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28" name="Oval 152"/>
                <p:cNvSpPr>
                  <a:spLocks noChangeArrowheads="1"/>
                </p:cNvSpPr>
                <p:nvPr/>
              </p:nvSpPr>
              <p:spPr bwMode="auto">
                <a:xfrm>
                  <a:off x="1283" y="207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29" name="Oval 153"/>
                <p:cNvSpPr>
                  <a:spLocks noChangeArrowheads="1"/>
                </p:cNvSpPr>
                <p:nvPr/>
              </p:nvSpPr>
              <p:spPr bwMode="auto">
                <a:xfrm>
                  <a:off x="1619" y="2070"/>
                  <a:ext cx="231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59430" name="AutoShape 154"/>
                <p:cNvCxnSpPr>
                  <a:cxnSpLocks noChangeShapeType="1"/>
                  <a:stCxn id="59428" idx="0"/>
                  <a:endCxn id="59427" idx="3"/>
                </p:cNvCxnSpPr>
                <p:nvPr/>
              </p:nvCxnSpPr>
              <p:spPr bwMode="auto">
                <a:xfrm flipV="1">
                  <a:off x="1398" y="1816"/>
                  <a:ext cx="88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31" name="AutoShape 155"/>
                <p:cNvCxnSpPr>
                  <a:cxnSpLocks noChangeShapeType="1"/>
                  <a:stCxn id="59429" idx="0"/>
                  <a:endCxn id="59427" idx="5"/>
                </p:cNvCxnSpPr>
                <p:nvPr/>
              </p:nvCxnSpPr>
              <p:spPr bwMode="auto">
                <a:xfrm flipH="1" flipV="1">
                  <a:off x="1648" y="1816"/>
                  <a:ext cx="87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432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1440" y="158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33" name="Text Box 157"/>
                <p:cNvSpPr txBox="1">
                  <a:spLocks noChangeArrowheads="1"/>
                </p:cNvSpPr>
                <p:nvPr/>
              </p:nvSpPr>
              <p:spPr bwMode="auto">
                <a:xfrm>
                  <a:off x="1272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34" name="Text Box 158"/>
                <p:cNvSpPr txBox="1">
                  <a:spLocks noChangeArrowheads="1"/>
                </p:cNvSpPr>
                <p:nvPr/>
              </p:nvSpPr>
              <p:spPr bwMode="auto">
                <a:xfrm>
                  <a:off x="1608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35" name="Text Box 159"/>
                <p:cNvSpPr txBox="1">
                  <a:spLocks noChangeArrowheads="1"/>
                </p:cNvSpPr>
                <p:nvPr/>
              </p:nvSpPr>
              <p:spPr bwMode="auto">
                <a:xfrm>
                  <a:off x="1236" y="175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36" name="Text Box 160"/>
                <p:cNvSpPr txBox="1">
                  <a:spLocks noChangeArrowheads="1"/>
                </p:cNvSpPr>
                <p:nvPr/>
              </p:nvSpPr>
              <p:spPr bwMode="auto">
                <a:xfrm>
                  <a:off x="1660" y="176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</p:grpSp>
          <p:grpSp>
            <p:nvGrpSpPr>
              <p:cNvPr id="18" name="Group 161"/>
              <p:cNvGrpSpPr>
                <a:grpSpLocks/>
              </p:cNvGrpSpPr>
              <p:nvPr/>
            </p:nvGrpSpPr>
            <p:grpSpPr bwMode="auto">
              <a:xfrm>
                <a:off x="1936" y="3120"/>
                <a:ext cx="654" cy="716"/>
                <a:chOff x="1956" y="1584"/>
                <a:chExt cx="654" cy="716"/>
              </a:xfrm>
            </p:grpSpPr>
            <p:sp>
              <p:nvSpPr>
                <p:cNvPr id="59417" name="Oval 162"/>
                <p:cNvSpPr>
                  <a:spLocks noChangeArrowheads="1"/>
                </p:cNvSpPr>
                <p:nvPr/>
              </p:nvSpPr>
              <p:spPr bwMode="auto">
                <a:xfrm>
                  <a:off x="2172" y="162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18" name="Oval 163"/>
                <p:cNvSpPr>
                  <a:spLocks noChangeArrowheads="1"/>
                </p:cNvSpPr>
                <p:nvPr/>
              </p:nvSpPr>
              <p:spPr bwMode="auto">
                <a:xfrm>
                  <a:off x="2003" y="207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19" name="Oval 164"/>
                <p:cNvSpPr>
                  <a:spLocks noChangeArrowheads="1"/>
                </p:cNvSpPr>
                <p:nvPr/>
              </p:nvSpPr>
              <p:spPr bwMode="auto">
                <a:xfrm>
                  <a:off x="2339" y="2070"/>
                  <a:ext cx="231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59420" name="AutoShape 165"/>
                <p:cNvCxnSpPr>
                  <a:cxnSpLocks noChangeShapeType="1"/>
                  <a:stCxn id="59418" idx="0"/>
                  <a:endCxn id="59417" idx="3"/>
                </p:cNvCxnSpPr>
                <p:nvPr/>
              </p:nvCxnSpPr>
              <p:spPr bwMode="auto">
                <a:xfrm flipV="1">
                  <a:off x="2118" y="1816"/>
                  <a:ext cx="88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21" name="AutoShape 166"/>
                <p:cNvCxnSpPr>
                  <a:cxnSpLocks noChangeShapeType="1"/>
                  <a:stCxn id="59419" idx="0"/>
                  <a:endCxn id="59417" idx="5"/>
                </p:cNvCxnSpPr>
                <p:nvPr/>
              </p:nvCxnSpPr>
              <p:spPr bwMode="auto">
                <a:xfrm flipH="1" flipV="1">
                  <a:off x="2368" y="1816"/>
                  <a:ext cx="87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422" name="Text Box 167"/>
                <p:cNvSpPr txBox="1">
                  <a:spLocks noChangeArrowheads="1"/>
                </p:cNvSpPr>
                <p:nvPr/>
              </p:nvSpPr>
              <p:spPr bwMode="auto">
                <a:xfrm>
                  <a:off x="2160" y="158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23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1992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24" name="Text Box 169"/>
                <p:cNvSpPr txBox="1">
                  <a:spLocks noChangeArrowheads="1"/>
                </p:cNvSpPr>
                <p:nvPr/>
              </p:nvSpPr>
              <p:spPr bwMode="auto">
                <a:xfrm>
                  <a:off x="2328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25" name="Text Box 170"/>
                <p:cNvSpPr txBox="1">
                  <a:spLocks noChangeArrowheads="1"/>
                </p:cNvSpPr>
                <p:nvPr/>
              </p:nvSpPr>
              <p:spPr bwMode="auto">
                <a:xfrm>
                  <a:off x="1956" y="175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26" name="Text Box 171"/>
                <p:cNvSpPr txBox="1">
                  <a:spLocks noChangeArrowheads="1"/>
                </p:cNvSpPr>
                <p:nvPr/>
              </p:nvSpPr>
              <p:spPr bwMode="auto">
                <a:xfrm>
                  <a:off x="2380" y="176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</p:grpSp>
          <p:grpSp>
            <p:nvGrpSpPr>
              <p:cNvPr id="19" name="Group 172"/>
              <p:cNvGrpSpPr>
                <a:grpSpLocks/>
              </p:cNvGrpSpPr>
              <p:nvPr/>
            </p:nvGrpSpPr>
            <p:grpSpPr bwMode="auto">
              <a:xfrm>
                <a:off x="816" y="1392"/>
                <a:ext cx="654" cy="716"/>
                <a:chOff x="2676" y="1584"/>
                <a:chExt cx="654" cy="716"/>
              </a:xfrm>
            </p:grpSpPr>
            <p:sp>
              <p:nvSpPr>
                <p:cNvPr id="59407" name="Oval 173"/>
                <p:cNvSpPr>
                  <a:spLocks noChangeArrowheads="1"/>
                </p:cNvSpPr>
                <p:nvPr/>
              </p:nvSpPr>
              <p:spPr bwMode="auto">
                <a:xfrm>
                  <a:off x="2892" y="162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08" name="Oval 174"/>
                <p:cNvSpPr>
                  <a:spLocks noChangeArrowheads="1"/>
                </p:cNvSpPr>
                <p:nvPr/>
              </p:nvSpPr>
              <p:spPr bwMode="auto">
                <a:xfrm>
                  <a:off x="2723" y="2070"/>
                  <a:ext cx="230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09" name="Oval 175"/>
                <p:cNvSpPr>
                  <a:spLocks noChangeArrowheads="1"/>
                </p:cNvSpPr>
                <p:nvPr/>
              </p:nvSpPr>
              <p:spPr bwMode="auto">
                <a:xfrm>
                  <a:off x="3059" y="2070"/>
                  <a:ext cx="231" cy="23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59410" name="AutoShape 176"/>
                <p:cNvCxnSpPr>
                  <a:cxnSpLocks noChangeShapeType="1"/>
                  <a:stCxn id="59408" idx="0"/>
                  <a:endCxn id="59407" idx="3"/>
                </p:cNvCxnSpPr>
                <p:nvPr/>
              </p:nvCxnSpPr>
              <p:spPr bwMode="auto">
                <a:xfrm flipV="1">
                  <a:off x="2838" y="1816"/>
                  <a:ext cx="88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411" name="AutoShape 177"/>
                <p:cNvCxnSpPr>
                  <a:cxnSpLocks noChangeShapeType="1"/>
                  <a:stCxn id="59409" idx="0"/>
                  <a:endCxn id="59407" idx="5"/>
                </p:cNvCxnSpPr>
                <p:nvPr/>
              </p:nvCxnSpPr>
              <p:spPr bwMode="auto">
                <a:xfrm flipH="1" flipV="1">
                  <a:off x="3088" y="1816"/>
                  <a:ext cx="87" cy="2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9412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2880" y="158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13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2712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14" name="Text Box 180"/>
                <p:cNvSpPr txBox="1">
                  <a:spLocks noChangeArrowheads="1"/>
                </p:cNvSpPr>
                <p:nvPr/>
              </p:nvSpPr>
              <p:spPr bwMode="auto">
                <a:xfrm>
                  <a:off x="3048" y="2028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a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15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2676" y="1754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1</a:t>
                  </a:r>
                  <a:endParaRPr lang="en-US" baseline="-25000">
                    <a:latin typeface="Times New Roman" charset="0"/>
                  </a:endParaRPr>
                </a:p>
              </p:txBody>
            </p:sp>
            <p:sp>
              <p:nvSpPr>
                <p:cNvPr id="59416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3100" y="1762"/>
                  <a:ext cx="230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AU" i="1">
                      <a:latin typeface="Times New Roman" charset="0"/>
                    </a:rPr>
                    <a:t>o</a:t>
                  </a:r>
                  <a:r>
                    <a:rPr lang="en-AU" baseline="-25000">
                      <a:latin typeface="Times New Roman" charset="0"/>
                    </a:rPr>
                    <a:t>2</a:t>
                  </a:r>
                  <a:endParaRPr lang="en-US" baseline="-25000">
                    <a:latin typeface="Times New Roman" charset="0"/>
                  </a:endParaRPr>
                </a:p>
              </p:txBody>
            </p:sp>
          </p:grpSp>
        </p:grpSp>
      </p:grp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999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</a:t>
            </a:r>
            <a:r>
              <a:rPr lang="en-US" dirty="0" smtClean="0"/>
              <a:t> for DEC-POMDPs continued</a:t>
            </a:r>
            <a:endParaRPr lang="en-US" dirty="0"/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4601987" y="1334670"/>
            <a:ext cx="0" cy="46597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00008" tIns="50004" rIns="100008" bIns="50004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99320" y="3593964"/>
            <a:ext cx="1153583" cy="1053160"/>
            <a:chOff x="540" y="1572"/>
            <a:chExt cx="654" cy="716"/>
          </a:xfrm>
        </p:grpSpPr>
        <p:sp>
          <p:nvSpPr>
            <p:cNvPr id="59565" name="Oval 7"/>
            <p:cNvSpPr>
              <a:spLocks noChangeArrowheads="1"/>
            </p:cNvSpPr>
            <p:nvPr/>
          </p:nvSpPr>
          <p:spPr bwMode="auto">
            <a:xfrm>
              <a:off x="756" y="1608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66" name="Oval 8"/>
            <p:cNvSpPr>
              <a:spLocks noChangeArrowheads="1"/>
            </p:cNvSpPr>
            <p:nvPr/>
          </p:nvSpPr>
          <p:spPr bwMode="auto">
            <a:xfrm>
              <a:off x="587" y="2058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67" name="Oval 9"/>
            <p:cNvSpPr>
              <a:spLocks noChangeArrowheads="1"/>
            </p:cNvSpPr>
            <p:nvPr/>
          </p:nvSpPr>
          <p:spPr bwMode="auto">
            <a:xfrm>
              <a:off x="923" y="2058"/>
              <a:ext cx="231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568" name="AutoShape 10"/>
            <p:cNvCxnSpPr>
              <a:cxnSpLocks noChangeShapeType="1"/>
              <a:stCxn id="59566" idx="0"/>
              <a:endCxn id="59565" idx="3"/>
            </p:cNvCxnSpPr>
            <p:nvPr/>
          </p:nvCxnSpPr>
          <p:spPr bwMode="auto">
            <a:xfrm flipV="1">
              <a:off x="702" y="1804"/>
              <a:ext cx="8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569" name="AutoShape 11"/>
            <p:cNvCxnSpPr>
              <a:cxnSpLocks noChangeShapeType="1"/>
              <a:stCxn id="59567" idx="0"/>
              <a:endCxn id="59565" idx="5"/>
            </p:cNvCxnSpPr>
            <p:nvPr/>
          </p:nvCxnSpPr>
          <p:spPr bwMode="auto">
            <a:xfrm flipH="1" flipV="1">
              <a:off x="952" y="1804"/>
              <a:ext cx="87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570" name="Text Box 12"/>
            <p:cNvSpPr txBox="1">
              <a:spLocks noChangeArrowheads="1"/>
            </p:cNvSpPr>
            <p:nvPr/>
          </p:nvSpPr>
          <p:spPr bwMode="auto">
            <a:xfrm>
              <a:off x="744" y="157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71" name="Text Box 13"/>
            <p:cNvSpPr txBox="1">
              <a:spLocks noChangeArrowheads="1"/>
            </p:cNvSpPr>
            <p:nvPr/>
          </p:nvSpPr>
          <p:spPr bwMode="auto">
            <a:xfrm>
              <a:off x="576" y="2016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72" name="Text Box 14"/>
            <p:cNvSpPr txBox="1">
              <a:spLocks noChangeArrowheads="1"/>
            </p:cNvSpPr>
            <p:nvPr/>
          </p:nvSpPr>
          <p:spPr bwMode="auto">
            <a:xfrm>
              <a:off x="912" y="2016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73" name="Text Box 15"/>
            <p:cNvSpPr txBox="1">
              <a:spLocks noChangeArrowheads="1"/>
            </p:cNvSpPr>
            <p:nvPr/>
          </p:nvSpPr>
          <p:spPr bwMode="auto">
            <a:xfrm>
              <a:off x="540" y="174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74" name="Text Box 16"/>
            <p:cNvSpPr txBox="1">
              <a:spLocks noChangeArrowheads="1"/>
            </p:cNvSpPr>
            <p:nvPr/>
          </p:nvSpPr>
          <p:spPr bwMode="auto">
            <a:xfrm>
              <a:off x="964" y="1750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795765" y="3593964"/>
            <a:ext cx="1153583" cy="1053160"/>
            <a:chOff x="1956" y="1584"/>
            <a:chExt cx="654" cy="716"/>
          </a:xfrm>
        </p:grpSpPr>
        <p:sp>
          <p:nvSpPr>
            <p:cNvPr id="59545" name="Oval 29"/>
            <p:cNvSpPr>
              <a:spLocks noChangeArrowheads="1"/>
            </p:cNvSpPr>
            <p:nvPr/>
          </p:nvSpPr>
          <p:spPr bwMode="auto">
            <a:xfrm>
              <a:off x="2172" y="162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46" name="Oval 30"/>
            <p:cNvSpPr>
              <a:spLocks noChangeArrowheads="1"/>
            </p:cNvSpPr>
            <p:nvPr/>
          </p:nvSpPr>
          <p:spPr bwMode="auto">
            <a:xfrm>
              <a:off x="2003" y="207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47" name="Oval 31"/>
            <p:cNvSpPr>
              <a:spLocks noChangeArrowheads="1"/>
            </p:cNvSpPr>
            <p:nvPr/>
          </p:nvSpPr>
          <p:spPr bwMode="auto">
            <a:xfrm>
              <a:off x="2339" y="2070"/>
              <a:ext cx="231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548" name="AutoShape 32"/>
            <p:cNvCxnSpPr>
              <a:cxnSpLocks noChangeShapeType="1"/>
              <a:stCxn id="59546" idx="0"/>
              <a:endCxn id="59545" idx="3"/>
            </p:cNvCxnSpPr>
            <p:nvPr/>
          </p:nvCxnSpPr>
          <p:spPr bwMode="auto">
            <a:xfrm flipV="1">
              <a:off x="2118" y="1816"/>
              <a:ext cx="8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549" name="AutoShape 33"/>
            <p:cNvCxnSpPr>
              <a:cxnSpLocks noChangeShapeType="1"/>
              <a:stCxn id="59547" idx="0"/>
              <a:endCxn id="59545" idx="5"/>
            </p:cNvCxnSpPr>
            <p:nvPr/>
          </p:nvCxnSpPr>
          <p:spPr bwMode="auto">
            <a:xfrm flipH="1" flipV="1">
              <a:off x="2368" y="1816"/>
              <a:ext cx="87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550" name="Text Box 34"/>
            <p:cNvSpPr txBox="1">
              <a:spLocks noChangeArrowheads="1"/>
            </p:cNvSpPr>
            <p:nvPr/>
          </p:nvSpPr>
          <p:spPr bwMode="auto">
            <a:xfrm>
              <a:off x="2160" y="158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51" name="Text Box 35"/>
            <p:cNvSpPr txBox="1">
              <a:spLocks noChangeArrowheads="1"/>
            </p:cNvSpPr>
            <p:nvPr/>
          </p:nvSpPr>
          <p:spPr bwMode="auto">
            <a:xfrm>
              <a:off x="1992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52" name="Text Box 36"/>
            <p:cNvSpPr txBox="1">
              <a:spLocks noChangeArrowheads="1"/>
            </p:cNvSpPr>
            <p:nvPr/>
          </p:nvSpPr>
          <p:spPr bwMode="auto">
            <a:xfrm>
              <a:off x="2328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53" name="Text Box 37"/>
            <p:cNvSpPr txBox="1">
              <a:spLocks noChangeArrowheads="1"/>
            </p:cNvSpPr>
            <p:nvPr/>
          </p:nvSpPr>
          <p:spPr bwMode="auto">
            <a:xfrm>
              <a:off x="1956" y="175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54" name="Text Box 38"/>
            <p:cNvSpPr txBox="1">
              <a:spLocks noChangeArrowheads="1"/>
            </p:cNvSpPr>
            <p:nvPr/>
          </p:nvSpPr>
          <p:spPr bwMode="auto">
            <a:xfrm>
              <a:off x="2380" y="176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199320" y="4864817"/>
            <a:ext cx="1153583" cy="1053160"/>
            <a:chOff x="540" y="1572"/>
            <a:chExt cx="654" cy="716"/>
          </a:xfrm>
        </p:grpSpPr>
        <p:sp>
          <p:nvSpPr>
            <p:cNvPr id="59525" name="Oval 51"/>
            <p:cNvSpPr>
              <a:spLocks noChangeArrowheads="1"/>
            </p:cNvSpPr>
            <p:nvPr/>
          </p:nvSpPr>
          <p:spPr bwMode="auto">
            <a:xfrm>
              <a:off x="756" y="1608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26" name="Oval 52"/>
            <p:cNvSpPr>
              <a:spLocks noChangeArrowheads="1"/>
            </p:cNvSpPr>
            <p:nvPr/>
          </p:nvSpPr>
          <p:spPr bwMode="auto">
            <a:xfrm>
              <a:off x="587" y="2058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27" name="Oval 53"/>
            <p:cNvSpPr>
              <a:spLocks noChangeArrowheads="1"/>
            </p:cNvSpPr>
            <p:nvPr/>
          </p:nvSpPr>
          <p:spPr bwMode="auto">
            <a:xfrm>
              <a:off x="923" y="2058"/>
              <a:ext cx="231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528" name="AutoShape 54"/>
            <p:cNvCxnSpPr>
              <a:cxnSpLocks noChangeShapeType="1"/>
              <a:stCxn id="59526" idx="0"/>
              <a:endCxn id="59525" idx="3"/>
            </p:cNvCxnSpPr>
            <p:nvPr/>
          </p:nvCxnSpPr>
          <p:spPr bwMode="auto">
            <a:xfrm flipV="1">
              <a:off x="702" y="1804"/>
              <a:ext cx="8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529" name="AutoShape 55"/>
            <p:cNvCxnSpPr>
              <a:cxnSpLocks noChangeShapeType="1"/>
              <a:stCxn id="59527" idx="0"/>
              <a:endCxn id="59525" idx="5"/>
            </p:cNvCxnSpPr>
            <p:nvPr/>
          </p:nvCxnSpPr>
          <p:spPr bwMode="auto">
            <a:xfrm flipH="1" flipV="1">
              <a:off x="952" y="1804"/>
              <a:ext cx="87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530" name="Text Box 56"/>
            <p:cNvSpPr txBox="1">
              <a:spLocks noChangeArrowheads="1"/>
            </p:cNvSpPr>
            <p:nvPr/>
          </p:nvSpPr>
          <p:spPr bwMode="auto">
            <a:xfrm>
              <a:off x="744" y="157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31" name="Text Box 57"/>
            <p:cNvSpPr txBox="1">
              <a:spLocks noChangeArrowheads="1"/>
            </p:cNvSpPr>
            <p:nvPr/>
          </p:nvSpPr>
          <p:spPr bwMode="auto">
            <a:xfrm>
              <a:off x="576" y="2016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32" name="Text Box 58"/>
            <p:cNvSpPr txBox="1">
              <a:spLocks noChangeArrowheads="1"/>
            </p:cNvSpPr>
            <p:nvPr/>
          </p:nvSpPr>
          <p:spPr bwMode="auto">
            <a:xfrm>
              <a:off x="912" y="2016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33" name="Text Box 59"/>
            <p:cNvSpPr txBox="1">
              <a:spLocks noChangeArrowheads="1"/>
            </p:cNvSpPr>
            <p:nvPr/>
          </p:nvSpPr>
          <p:spPr bwMode="auto">
            <a:xfrm>
              <a:off x="540" y="174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34" name="Text Box 60"/>
            <p:cNvSpPr txBox="1">
              <a:spLocks noChangeArrowheads="1"/>
            </p:cNvSpPr>
            <p:nvPr/>
          </p:nvSpPr>
          <p:spPr bwMode="auto">
            <a:xfrm>
              <a:off x="964" y="1750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</p:grp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1497542" y="4864817"/>
            <a:ext cx="1153583" cy="1053160"/>
            <a:chOff x="1236" y="1584"/>
            <a:chExt cx="654" cy="716"/>
          </a:xfrm>
        </p:grpSpPr>
        <p:sp>
          <p:nvSpPr>
            <p:cNvPr id="59515" name="Oval 62"/>
            <p:cNvSpPr>
              <a:spLocks noChangeArrowheads="1"/>
            </p:cNvSpPr>
            <p:nvPr/>
          </p:nvSpPr>
          <p:spPr bwMode="auto">
            <a:xfrm>
              <a:off x="1452" y="162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16" name="Oval 63"/>
            <p:cNvSpPr>
              <a:spLocks noChangeArrowheads="1"/>
            </p:cNvSpPr>
            <p:nvPr/>
          </p:nvSpPr>
          <p:spPr bwMode="auto">
            <a:xfrm>
              <a:off x="1283" y="207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17" name="Oval 64"/>
            <p:cNvSpPr>
              <a:spLocks noChangeArrowheads="1"/>
            </p:cNvSpPr>
            <p:nvPr/>
          </p:nvSpPr>
          <p:spPr bwMode="auto">
            <a:xfrm>
              <a:off x="1619" y="2070"/>
              <a:ext cx="231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518" name="AutoShape 65"/>
            <p:cNvCxnSpPr>
              <a:cxnSpLocks noChangeShapeType="1"/>
              <a:stCxn id="59516" idx="0"/>
              <a:endCxn id="59515" idx="3"/>
            </p:cNvCxnSpPr>
            <p:nvPr/>
          </p:nvCxnSpPr>
          <p:spPr bwMode="auto">
            <a:xfrm flipV="1">
              <a:off x="1398" y="1816"/>
              <a:ext cx="8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519" name="AutoShape 66"/>
            <p:cNvCxnSpPr>
              <a:cxnSpLocks noChangeShapeType="1"/>
              <a:stCxn id="59517" idx="0"/>
              <a:endCxn id="59515" idx="5"/>
            </p:cNvCxnSpPr>
            <p:nvPr/>
          </p:nvCxnSpPr>
          <p:spPr bwMode="auto">
            <a:xfrm flipH="1" flipV="1">
              <a:off x="1648" y="1816"/>
              <a:ext cx="87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520" name="Text Box 67"/>
            <p:cNvSpPr txBox="1">
              <a:spLocks noChangeArrowheads="1"/>
            </p:cNvSpPr>
            <p:nvPr/>
          </p:nvSpPr>
          <p:spPr bwMode="auto">
            <a:xfrm>
              <a:off x="1440" y="158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21" name="Text Box 68"/>
            <p:cNvSpPr txBox="1">
              <a:spLocks noChangeArrowheads="1"/>
            </p:cNvSpPr>
            <p:nvPr/>
          </p:nvSpPr>
          <p:spPr bwMode="auto">
            <a:xfrm>
              <a:off x="1272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22" name="Text Box 69"/>
            <p:cNvSpPr txBox="1">
              <a:spLocks noChangeArrowheads="1"/>
            </p:cNvSpPr>
            <p:nvPr/>
          </p:nvSpPr>
          <p:spPr bwMode="auto">
            <a:xfrm>
              <a:off x="1608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23" name="Text Box 70"/>
            <p:cNvSpPr txBox="1">
              <a:spLocks noChangeArrowheads="1"/>
            </p:cNvSpPr>
            <p:nvPr/>
          </p:nvSpPr>
          <p:spPr bwMode="auto">
            <a:xfrm>
              <a:off x="1236" y="175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24" name="Text Box 71"/>
            <p:cNvSpPr txBox="1">
              <a:spLocks noChangeArrowheads="1"/>
            </p:cNvSpPr>
            <p:nvPr/>
          </p:nvSpPr>
          <p:spPr bwMode="auto">
            <a:xfrm>
              <a:off x="1660" y="176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</p:grp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2795765" y="4864817"/>
            <a:ext cx="1153583" cy="1053160"/>
            <a:chOff x="1956" y="1584"/>
            <a:chExt cx="654" cy="716"/>
          </a:xfrm>
        </p:grpSpPr>
        <p:sp>
          <p:nvSpPr>
            <p:cNvPr id="59505" name="Oval 73"/>
            <p:cNvSpPr>
              <a:spLocks noChangeArrowheads="1"/>
            </p:cNvSpPr>
            <p:nvPr/>
          </p:nvSpPr>
          <p:spPr bwMode="auto">
            <a:xfrm>
              <a:off x="2172" y="162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06" name="Oval 74"/>
            <p:cNvSpPr>
              <a:spLocks noChangeArrowheads="1"/>
            </p:cNvSpPr>
            <p:nvPr/>
          </p:nvSpPr>
          <p:spPr bwMode="auto">
            <a:xfrm>
              <a:off x="2003" y="207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07" name="Oval 75"/>
            <p:cNvSpPr>
              <a:spLocks noChangeArrowheads="1"/>
            </p:cNvSpPr>
            <p:nvPr/>
          </p:nvSpPr>
          <p:spPr bwMode="auto">
            <a:xfrm>
              <a:off x="2339" y="2070"/>
              <a:ext cx="231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508" name="AutoShape 76"/>
            <p:cNvCxnSpPr>
              <a:cxnSpLocks noChangeShapeType="1"/>
              <a:stCxn id="59506" idx="0"/>
              <a:endCxn id="59505" idx="3"/>
            </p:cNvCxnSpPr>
            <p:nvPr/>
          </p:nvCxnSpPr>
          <p:spPr bwMode="auto">
            <a:xfrm flipV="1">
              <a:off x="2118" y="1816"/>
              <a:ext cx="8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509" name="AutoShape 77"/>
            <p:cNvCxnSpPr>
              <a:cxnSpLocks noChangeShapeType="1"/>
              <a:stCxn id="59507" idx="0"/>
              <a:endCxn id="59505" idx="5"/>
            </p:cNvCxnSpPr>
            <p:nvPr/>
          </p:nvCxnSpPr>
          <p:spPr bwMode="auto">
            <a:xfrm flipH="1" flipV="1">
              <a:off x="2368" y="1816"/>
              <a:ext cx="87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510" name="Text Box 78"/>
            <p:cNvSpPr txBox="1">
              <a:spLocks noChangeArrowheads="1"/>
            </p:cNvSpPr>
            <p:nvPr/>
          </p:nvSpPr>
          <p:spPr bwMode="auto">
            <a:xfrm>
              <a:off x="2160" y="158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11" name="Text Box 79"/>
            <p:cNvSpPr txBox="1">
              <a:spLocks noChangeArrowheads="1"/>
            </p:cNvSpPr>
            <p:nvPr/>
          </p:nvSpPr>
          <p:spPr bwMode="auto">
            <a:xfrm>
              <a:off x="1992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12" name="Text Box 80"/>
            <p:cNvSpPr txBox="1">
              <a:spLocks noChangeArrowheads="1"/>
            </p:cNvSpPr>
            <p:nvPr/>
          </p:nvSpPr>
          <p:spPr bwMode="auto">
            <a:xfrm>
              <a:off x="2328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13" name="Text Box 81"/>
            <p:cNvSpPr txBox="1">
              <a:spLocks noChangeArrowheads="1"/>
            </p:cNvSpPr>
            <p:nvPr/>
          </p:nvSpPr>
          <p:spPr bwMode="auto">
            <a:xfrm>
              <a:off x="1956" y="175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14" name="Text Box 82"/>
            <p:cNvSpPr txBox="1">
              <a:spLocks noChangeArrowheads="1"/>
            </p:cNvSpPr>
            <p:nvPr/>
          </p:nvSpPr>
          <p:spPr bwMode="auto">
            <a:xfrm>
              <a:off x="2380" y="176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</p:grpSp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820209" y="2323111"/>
            <a:ext cx="1153583" cy="1053160"/>
            <a:chOff x="2676" y="1584"/>
            <a:chExt cx="654" cy="716"/>
          </a:xfrm>
        </p:grpSpPr>
        <p:sp>
          <p:nvSpPr>
            <p:cNvPr id="59495" name="Oval 84"/>
            <p:cNvSpPr>
              <a:spLocks noChangeArrowheads="1"/>
            </p:cNvSpPr>
            <p:nvPr/>
          </p:nvSpPr>
          <p:spPr bwMode="auto">
            <a:xfrm>
              <a:off x="2892" y="162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96" name="Oval 85"/>
            <p:cNvSpPr>
              <a:spLocks noChangeArrowheads="1"/>
            </p:cNvSpPr>
            <p:nvPr/>
          </p:nvSpPr>
          <p:spPr bwMode="auto">
            <a:xfrm>
              <a:off x="2723" y="207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97" name="Oval 86"/>
            <p:cNvSpPr>
              <a:spLocks noChangeArrowheads="1"/>
            </p:cNvSpPr>
            <p:nvPr/>
          </p:nvSpPr>
          <p:spPr bwMode="auto">
            <a:xfrm>
              <a:off x="3059" y="2070"/>
              <a:ext cx="231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98" name="AutoShape 87"/>
            <p:cNvCxnSpPr>
              <a:cxnSpLocks noChangeShapeType="1"/>
              <a:stCxn id="59496" idx="0"/>
              <a:endCxn id="59495" idx="3"/>
            </p:cNvCxnSpPr>
            <p:nvPr/>
          </p:nvCxnSpPr>
          <p:spPr bwMode="auto">
            <a:xfrm flipV="1">
              <a:off x="2838" y="1816"/>
              <a:ext cx="8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99" name="AutoShape 88"/>
            <p:cNvCxnSpPr>
              <a:cxnSpLocks noChangeShapeType="1"/>
              <a:stCxn id="59497" idx="0"/>
              <a:endCxn id="59495" idx="5"/>
            </p:cNvCxnSpPr>
            <p:nvPr/>
          </p:nvCxnSpPr>
          <p:spPr bwMode="auto">
            <a:xfrm flipH="1" flipV="1">
              <a:off x="3088" y="1816"/>
              <a:ext cx="87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500" name="Text Box 89"/>
            <p:cNvSpPr txBox="1">
              <a:spLocks noChangeArrowheads="1"/>
            </p:cNvSpPr>
            <p:nvPr/>
          </p:nvSpPr>
          <p:spPr bwMode="auto">
            <a:xfrm>
              <a:off x="2880" y="158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01" name="Text Box 90"/>
            <p:cNvSpPr txBox="1">
              <a:spLocks noChangeArrowheads="1"/>
            </p:cNvSpPr>
            <p:nvPr/>
          </p:nvSpPr>
          <p:spPr bwMode="auto">
            <a:xfrm>
              <a:off x="2712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02" name="Text Box 91"/>
            <p:cNvSpPr txBox="1">
              <a:spLocks noChangeArrowheads="1"/>
            </p:cNvSpPr>
            <p:nvPr/>
          </p:nvSpPr>
          <p:spPr bwMode="auto">
            <a:xfrm>
              <a:off x="3048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03" name="Text Box 92"/>
            <p:cNvSpPr txBox="1">
              <a:spLocks noChangeArrowheads="1"/>
            </p:cNvSpPr>
            <p:nvPr/>
          </p:nvSpPr>
          <p:spPr bwMode="auto">
            <a:xfrm>
              <a:off x="2676" y="175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04" name="Text Box 93"/>
            <p:cNvSpPr txBox="1">
              <a:spLocks noChangeArrowheads="1"/>
            </p:cNvSpPr>
            <p:nvPr/>
          </p:nvSpPr>
          <p:spPr bwMode="auto">
            <a:xfrm>
              <a:off x="3100" y="176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</p:grpSp>
      <p:grpSp>
        <p:nvGrpSpPr>
          <p:cNvPr id="12" name="Group 94"/>
          <p:cNvGrpSpPr>
            <a:grpSpLocks/>
          </p:cNvGrpSpPr>
          <p:nvPr/>
        </p:nvGrpSpPr>
        <p:grpSpPr bwMode="auto">
          <a:xfrm>
            <a:off x="5194653" y="2323111"/>
            <a:ext cx="3750028" cy="3594866"/>
            <a:chOff x="464" y="1392"/>
            <a:chExt cx="2126" cy="2444"/>
          </a:xfrm>
        </p:grpSpPr>
        <p:grpSp>
          <p:nvGrpSpPr>
            <p:cNvPr id="13" name="Group 95"/>
            <p:cNvGrpSpPr>
              <a:grpSpLocks/>
            </p:cNvGrpSpPr>
            <p:nvPr/>
          </p:nvGrpSpPr>
          <p:grpSpPr bwMode="auto">
            <a:xfrm>
              <a:off x="464" y="2256"/>
              <a:ext cx="654" cy="716"/>
              <a:chOff x="540" y="1572"/>
              <a:chExt cx="654" cy="716"/>
            </a:xfrm>
          </p:grpSpPr>
          <p:sp>
            <p:nvSpPr>
              <p:cNvPr id="59477" name="Oval 96"/>
              <p:cNvSpPr>
                <a:spLocks noChangeArrowheads="1"/>
              </p:cNvSpPr>
              <p:nvPr/>
            </p:nvSpPr>
            <p:spPr bwMode="auto">
              <a:xfrm>
                <a:off x="756" y="1608"/>
                <a:ext cx="230" cy="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78" name="Oval 97"/>
              <p:cNvSpPr>
                <a:spLocks noChangeArrowheads="1"/>
              </p:cNvSpPr>
              <p:nvPr/>
            </p:nvSpPr>
            <p:spPr bwMode="auto">
              <a:xfrm>
                <a:off x="587" y="2058"/>
                <a:ext cx="230" cy="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79" name="Oval 98"/>
              <p:cNvSpPr>
                <a:spLocks noChangeArrowheads="1"/>
              </p:cNvSpPr>
              <p:nvPr/>
            </p:nvSpPr>
            <p:spPr bwMode="auto">
              <a:xfrm>
                <a:off x="923" y="2058"/>
                <a:ext cx="231" cy="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59480" name="AutoShape 99"/>
              <p:cNvCxnSpPr>
                <a:cxnSpLocks noChangeShapeType="1"/>
                <a:stCxn id="59478" idx="0"/>
                <a:endCxn id="59477" idx="3"/>
              </p:cNvCxnSpPr>
              <p:nvPr/>
            </p:nvCxnSpPr>
            <p:spPr bwMode="auto">
              <a:xfrm flipV="1">
                <a:off x="702" y="1804"/>
                <a:ext cx="88" cy="25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9481" name="AutoShape 100"/>
              <p:cNvCxnSpPr>
                <a:cxnSpLocks noChangeShapeType="1"/>
                <a:stCxn id="59479" idx="0"/>
                <a:endCxn id="59477" idx="5"/>
              </p:cNvCxnSpPr>
              <p:nvPr/>
            </p:nvCxnSpPr>
            <p:spPr bwMode="auto">
              <a:xfrm flipH="1" flipV="1">
                <a:off x="952" y="1804"/>
                <a:ext cx="87" cy="25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59482" name="Text Box 101"/>
              <p:cNvSpPr txBox="1">
                <a:spLocks noChangeArrowheads="1"/>
              </p:cNvSpPr>
              <p:nvPr/>
            </p:nvSpPr>
            <p:spPr bwMode="auto">
              <a:xfrm>
                <a:off x="744" y="1572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a</a:t>
                </a:r>
                <a:r>
                  <a:rPr lang="en-AU" baseline="-25000">
                    <a:latin typeface="Times New Roman" charset="0"/>
                  </a:rPr>
                  <a:t>1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9483" name="Text Box 102"/>
              <p:cNvSpPr txBox="1">
                <a:spLocks noChangeArrowheads="1"/>
              </p:cNvSpPr>
              <p:nvPr/>
            </p:nvSpPr>
            <p:spPr bwMode="auto">
              <a:xfrm>
                <a:off x="576" y="2016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a</a:t>
                </a:r>
                <a:r>
                  <a:rPr lang="en-AU" baseline="-25000">
                    <a:latin typeface="Times New Roman" charset="0"/>
                  </a:rPr>
                  <a:t>1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9484" name="Text Box 103"/>
              <p:cNvSpPr txBox="1">
                <a:spLocks noChangeArrowheads="1"/>
              </p:cNvSpPr>
              <p:nvPr/>
            </p:nvSpPr>
            <p:spPr bwMode="auto">
              <a:xfrm>
                <a:off x="912" y="2016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a</a:t>
                </a:r>
                <a:r>
                  <a:rPr lang="en-AU" baseline="-25000">
                    <a:latin typeface="Times New Roman" charset="0"/>
                  </a:rPr>
                  <a:t>2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9485" name="Text Box 104"/>
              <p:cNvSpPr txBox="1">
                <a:spLocks noChangeArrowheads="1"/>
              </p:cNvSpPr>
              <p:nvPr/>
            </p:nvSpPr>
            <p:spPr bwMode="auto">
              <a:xfrm>
                <a:off x="540" y="1742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o</a:t>
                </a:r>
                <a:r>
                  <a:rPr lang="en-AU" baseline="-25000">
                    <a:latin typeface="Times New Roman" charset="0"/>
                  </a:rPr>
                  <a:t>1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9486" name="Text Box 105"/>
              <p:cNvSpPr txBox="1">
                <a:spLocks noChangeArrowheads="1"/>
              </p:cNvSpPr>
              <p:nvPr/>
            </p:nvSpPr>
            <p:spPr bwMode="auto">
              <a:xfrm>
                <a:off x="964" y="1750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o</a:t>
                </a:r>
                <a:r>
                  <a:rPr lang="en-AU" baseline="-25000">
                    <a:latin typeface="Times New Roman" charset="0"/>
                  </a:rPr>
                  <a:t>2</a:t>
                </a:r>
                <a:endParaRPr lang="en-US" baseline="-25000">
                  <a:latin typeface="Times New Roman" charset="0"/>
                </a:endParaRPr>
              </a:p>
            </p:txBody>
          </p:sp>
        </p:grpSp>
        <p:grpSp>
          <p:nvGrpSpPr>
            <p:cNvPr id="14" name="Group 106"/>
            <p:cNvGrpSpPr>
              <a:grpSpLocks/>
            </p:cNvGrpSpPr>
            <p:nvPr/>
          </p:nvGrpSpPr>
          <p:grpSpPr bwMode="auto">
            <a:xfrm>
              <a:off x="1200" y="2256"/>
              <a:ext cx="654" cy="716"/>
              <a:chOff x="1236" y="1584"/>
              <a:chExt cx="654" cy="716"/>
            </a:xfrm>
          </p:grpSpPr>
          <p:sp>
            <p:nvSpPr>
              <p:cNvPr id="59467" name="Oval 107"/>
              <p:cNvSpPr>
                <a:spLocks noChangeArrowheads="1"/>
              </p:cNvSpPr>
              <p:nvPr/>
            </p:nvSpPr>
            <p:spPr bwMode="auto">
              <a:xfrm>
                <a:off x="1452" y="1620"/>
                <a:ext cx="230" cy="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68" name="Oval 108"/>
              <p:cNvSpPr>
                <a:spLocks noChangeArrowheads="1"/>
              </p:cNvSpPr>
              <p:nvPr/>
            </p:nvSpPr>
            <p:spPr bwMode="auto">
              <a:xfrm>
                <a:off x="1283" y="2070"/>
                <a:ext cx="230" cy="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69" name="Oval 109"/>
              <p:cNvSpPr>
                <a:spLocks noChangeArrowheads="1"/>
              </p:cNvSpPr>
              <p:nvPr/>
            </p:nvSpPr>
            <p:spPr bwMode="auto">
              <a:xfrm>
                <a:off x="1619" y="2070"/>
                <a:ext cx="231" cy="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59470" name="AutoShape 110"/>
              <p:cNvCxnSpPr>
                <a:cxnSpLocks noChangeShapeType="1"/>
                <a:stCxn id="59468" idx="0"/>
                <a:endCxn id="59467" idx="3"/>
              </p:cNvCxnSpPr>
              <p:nvPr/>
            </p:nvCxnSpPr>
            <p:spPr bwMode="auto">
              <a:xfrm flipV="1">
                <a:off x="1398" y="1816"/>
                <a:ext cx="88" cy="25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9471" name="AutoShape 111"/>
              <p:cNvCxnSpPr>
                <a:cxnSpLocks noChangeShapeType="1"/>
                <a:stCxn id="59469" idx="0"/>
                <a:endCxn id="59467" idx="5"/>
              </p:cNvCxnSpPr>
              <p:nvPr/>
            </p:nvCxnSpPr>
            <p:spPr bwMode="auto">
              <a:xfrm flipH="1" flipV="1">
                <a:off x="1648" y="1816"/>
                <a:ext cx="87" cy="25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59472" name="Text Box 112"/>
              <p:cNvSpPr txBox="1">
                <a:spLocks noChangeArrowheads="1"/>
              </p:cNvSpPr>
              <p:nvPr/>
            </p:nvSpPr>
            <p:spPr bwMode="auto">
              <a:xfrm>
                <a:off x="1440" y="1584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a</a:t>
                </a:r>
                <a:r>
                  <a:rPr lang="en-AU" baseline="-25000">
                    <a:latin typeface="Times New Roman" charset="0"/>
                  </a:rPr>
                  <a:t>2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9473" name="Text Box 113"/>
              <p:cNvSpPr txBox="1">
                <a:spLocks noChangeArrowheads="1"/>
              </p:cNvSpPr>
              <p:nvPr/>
            </p:nvSpPr>
            <p:spPr bwMode="auto">
              <a:xfrm>
                <a:off x="1272" y="2028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a</a:t>
                </a:r>
                <a:r>
                  <a:rPr lang="en-AU" baseline="-25000">
                    <a:latin typeface="Times New Roman" charset="0"/>
                  </a:rPr>
                  <a:t>1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9474" name="Text Box 114"/>
              <p:cNvSpPr txBox="1">
                <a:spLocks noChangeArrowheads="1"/>
              </p:cNvSpPr>
              <p:nvPr/>
            </p:nvSpPr>
            <p:spPr bwMode="auto">
              <a:xfrm>
                <a:off x="1608" y="2028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a</a:t>
                </a:r>
                <a:r>
                  <a:rPr lang="en-AU" baseline="-25000">
                    <a:latin typeface="Times New Roman" charset="0"/>
                  </a:rPr>
                  <a:t>2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9475" name="Text Box 115"/>
              <p:cNvSpPr txBox="1">
                <a:spLocks noChangeArrowheads="1"/>
              </p:cNvSpPr>
              <p:nvPr/>
            </p:nvSpPr>
            <p:spPr bwMode="auto">
              <a:xfrm>
                <a:off x="1236" y="1754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o</a:t>
                </a:r>
                <a:r>
                  <a:rPr lang="en-AU" baseline="-25000">
                    <a:latin typeface="Times New Roman" charset="0"/>
                  </a:rPr>
                  <a:t>1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9476" name="Text Box 116"/>
              <p:cNvSpPr txBox="1">
                <a:spLocks noChangeArrowheads="1"/>
              </p:cNvSpPr>
              <p:nvPr/>
            </p:nvSpPr>
            <p:spPr bwMode="auto">
              <a:xfrm>
                <a:off x="1660" y="1762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o</a:t>
                </a:r>
                <a:r>
                  <a:rPr lang="en-AU" baseline="-25000">
                    <a:latin typeface="Times New Roman" charset="0"/>
                  </a:rPr>
                  <a:t>2</a:t>
                </a:r>
                <a:endParaRPr lang="en-US" baseline="-25000">
                  <a:latin typeface="Times New Roman" charset="0"/>
                </a:endParaRPr>
              </a:p>
            </p:txBody>
          </p:sp>
        </p:grpSp>
        <p:grpSp>
          <p:nvGrpSpPr>
            <p:cNvPr id="15" name="Group 117"/>
            <p:cNvGrpSpPr>
              <a:grpSpLocks/>
            </p:cNvGrpSpPr>
            <p:nvPr/>
          </p:nvGrpSpPr>
          <p:grpSpPr bwMode="auto">
            <a:xfrm>
              <a:off x="1936" y="2256"/>
              <a:ext cx="654" cy="716"/>
              <a:chOff x="1956" y="1584"/>
              <a:chExt cx="654" cy="716"/>
            </a:xfrm>
          </p:grpSpPr>
          <p:sp>
            <p:nvSpPr>
              <p:cNvPr id="59457" name="Oval 118"/>
              <p:cNvSpPr>
                <a:spLocks noChangeArrowheads="1"/>
              </p:cNvSpPr>
              <p:nvPr/>
            </p:nvSpPr>
            <p:spPr bwMode="auto">
              <a:xfrm>
                <a:off x="2172" y="1620"/>
                <a:ext cx="230" cy="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58" name="Oval 119"/>
              <p:cNvSpPr>
                <a:spLocks noChangeArrowheads="1"/>
              </p:cNvSpPr>
              <p:nvPr/>
            </p:nvSpPr>
            <p:spPr bwMode="auto">
              <a:xfrm>
                <a:off x="2003" y="2070"/>
                <a:ext cx="230" cy="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59" name="Oval 120"/>
              <p:cNvSpPr>
                <a:spLocks noChangeArrowheads="1"/>
              </p:cNvSpPr>
              <p:nvPr/>
            </p:nvSpPr>
            <p:spPr bwMode="auto">
              <a:xfrm>
                <a:off x="2339" y="2070"/>
                <a:ext cx="231" cy="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59460" name="AutoShape 121"/>
              <p:cNvCxnSpPr>
                <a:cxnSpLocks noChangeShapeType="1"/>
                <a:stCxn id="59458" idx="0"/>
                <a:endCxn id="59457" idx="3"/>
              </p:cNvCxnSpPr>
              <p:nvPr/>
            </p:nvCxnSpPr>
            <p:spPr bwMode="auto">
              <a:xfrm flipV="1">
                <a:off x="2118" y="1816"/>
                <a:ext cx="88" cy="25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9461" name="AutoShape 122"/>
              <p:cNvCxnSpPr>
                <a:cxnSpLocks noChangeShapeType="1"/>
                <a:stCxn id="59459" idx="0"/>
                <a:endCxn id="59457" idx="5"/>
              </p:cNvCxnSpPr>
              <p:nvPr/>
            </p:nvCxnSpPr>
            <p:spPr bwMode="auto">
              <a:xfrm flipH="1" flipV="1">
                <a:off x="2368" y="1816"/>
                <a:ext cx="87" cy="25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59462" name="Text Box 123"/>
              <p:cNvSpPr txBox="1">
                <a:spLocks noChangeArrowheads="1"/>
              </p:cNvSpPr>
              <p:nvPr/>
            </p:nvSpPr>
            <p:spPr bwMode="auto">
              <a:xfrm>
                <a:off x="2160" y="1584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a</a:t>
                </a:r>
                <a:r>
                  <a:rPr lang="en-AU" baseline="-25000">
                    <a:latin typeface="Times New Roman" charset="0"/>
                  </a:rPr>
                  <a:t>1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9463" name="Text Box 124"/>
              <p:cNvSpPr txBox="1">
                <a:spLocks noChangeArrowheads="1"/>
              </p:cNvSpPr>
              <p:nvPr/>
            </p:nvSpPr>
            <p:spPr bwMode="auto">
              <a:xfrm>
                <a:off x="1992" y="2028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a</a:t>
                </a:r>
                <a:r>
                  <a:rPr lang="en-AU" baseline="-25000">
                    <a:latin typeface="Times New Roman" charset="0"/>
                  </a:rPr>
                  <a:t>2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9464" name="Text Box 125"/>
              <p:cNvSpPr txBox="1">
                <a:spLocks noChangeArrowheads="1"/>
              </p:cNvSpPr>
              <p:nvPr/>
            </p:nvSpPr>
            <p:spPr bwMode="auto">
              <a:xfrm>
                <a:off x="2328" y="2028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a</a:t>
                </a:r>
                <a:r>
                  <a:rPr lang="en-AU" baseline="-25000">
                    <a:latin typeface="Times New Roman" charset="0"/>
                  </a:rPr>
                  <a:t>1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9465" name="Text Box 126"/>
              <p:cNvSpPr txBox="1">
                <a:spLocks noChangeArrowheads="1"/>
              </p:cNvSpPr>
              <p:nvPr/>
            </p:nvSpPr>
            <p:spPr bwMode="auto">
              <a:xfrm>
                <a:off x="1956" y="1754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o</a:t>
                </a:r>
                <a:r>
                  <a:rPr lang="en-AU" baseline="-25000">
                    <a:latin typeface="Times New Roman" charset="0"/>
                  </a:rPr>
                  <a:t>1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9466" name="Text Box 127"/>
              <p:cNvSpPr txBox="1">
                <a:spLocks noChangeArrowheads="1"/>
              </p:cNvSpPr>
              <p:nvPr/>
            </p:nvSpPr>
            <p:spPr bwMode="auto">
              <a:xfrm>
                <a:off x="2380" y="1762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o</a:t>
                </a:r>
                <a:r>
                  <a:rPr lang="en-AU" baseline="-25000">
                    <a:latin typeface="Times New Roman" charset="0"/>
                  </a:rPr>
                  <a:t>2</a:t>
                </a:r>
                <a:endParaRPr lang="en-US" baseline="-25000">
                  <a:latin typeface="Times New Roman" charset="0"/>
                </a:endParaRPr>
              </a:p>
            </p:txBody>
          </p:sp>
        </p:grpSp>
        <p:grpSp>
          <p:nvGrpSpPr>
            <p:cNvPr id="16" name="Group 128"/>
            <p:cNvGrpSpPr>
              <a:grpSpLocks/>
            </p:cNvGrpSpPr>
            <p:nvPr/>
          </p:nvGrpSpPr>
          <p:grpSpPr bwMode="auto">
            <a:xfrm>
              <a:off x="1584" y="1392"/>
              <a:ext cx="654" cy="716"/>
              <a:chOff x="2676" y="1584"/>
              <a:chExt cx="654" cy="716"/>
            </a:xfrm>
          </p:grpSpPr>
          <p:sp>
            <p:nvSpPr>
              <p:cNvPr id="59447" name="Oval 129"/>
              <p:cNvSpPr>
                <a:spLocks noChangeArrowheads="1"/>
              </p:cNvSpPr>
              <p:nvPr/>
            </p:nvSpPr>
            <p:spPr bwMode="auto">
              <a:xfrm>
                <a:off x="2892" y="1620"/>
                <a:ext cx="230" cy="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48" name="Oval 130"/>
              <p:cNvSpPr>
                <a:spLocks noChangeArrowheads="1"/>
              </p:cNvSpPr>
              <p:nvPr/>
            </p:nvSpPr>
            <p:spPr bwMode="auto">
              <a:xfrm>
                <a:off x="2723" y="2070"/>
                <a:ext cx="230" cy="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49" name="Oval 131"/>
              <p:cNvSpPr>
                <a:spLocks noChangeArrowheads="1"/>
              </p:cNvSpPr>
              <p:nvPr/>
            </p:nvSpPr>
            <p:spPr bwMode="auto">
              <a:xfrm>
                <a:off x="3059" y="2070"/>
                <a:ext cx="231" cy="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59450" name="AutoShape 132"/>
              <p:cNvCxnSpPr>
                <a:cxnSpLocks noChangeShapeType="1"/>
                <a:stCxn id="59448" idx="0"/>
                <a:endCxn id="59447" idx="3"/>
              </p:cNvCxnSpPr>
              <p:nvPr/>
            </p:nvCxnSpPr>
            <p:spPr bwMode="auto">
              <a:xfrm flipV="1">
                <a:off x="2838" y="1816"/>
                <a:ext cx="88" cy="25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9451" name="AutoShape 133"/>
              <p:cNvCxnSpPr>
                <a:cxnSpLocks noChangeShapeType="1"/>
                <a:stCxn id="59449" idx="0"/>
                <a:endCxn id="59447" idx="5"/>
              </p:cNvCxnSpPr>
              <p:nvPr/>
            </p:nvCxnSpPr>
            <p:spPr bwMode="auto">
              <a:xfrm flipH="1" flipV="1">
                <a:off x="3088" y="1816"/>
                <a:ext cx="87" cy="25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59452" name="Text Box 134"/>
              <p:cNvSpPr txBox="1">
                <a:spLocks noChangeArrowheads="1"/>
              </p:cNvSpPr>
              <p:nvPr/>
            </p:nvSpPr>
            <p:spPr bwMode="auto">
              <a:xfrm>
                <a:off x="2880" y="1584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a</a:t>
                </a:r>
                <a:r>
                  <a:rPr lang="en-AU" baseline="-25000">
                    <a:latin typeface="Times New Roman" charset="0"/>
                  </a:rPr>
                  <a:t>2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9453" name="Text Box 135"/>
              <p:cNvSpPr txBox="1">
                <a:spLocks noChangeArrowheads="1"/>
              </p:cNvSpPr>
              <p:nvPr/>
            </p:nvSpPr>
            <p:spPr bwMode="auto">
              <a:xfrm>
                <a:off x="2712" y="2028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a</a:t>
                </a:r>
                <a:r>
                  <a:rPr lang="en-AU" baseline="-25000">
                    <a:latin typeface="Times New Roman" charset="0"/>
                  </a:rPr>
                  <a:t>1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9454" name="Text Box 136"/>
              <p:cNvSpPr txBox="1">
                <a:spLocks noChangeArrowheads="1"/>
              </p:cNvSpPr>
              <p:nvPr/>
            </p:nvSpPr>
            <p:spPr bwMode="auto">
              <a:xfrm>
                <a:off x="3048" y="2028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a</a:t>
                </a:r>
                <a:r>
                  <a:rPr lang="en-AU" baseline="-25000">
                    <a:latin typeface="Times New Roman" charset="0"/>
                  </a:rPr>
                  <a:t>1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9455" name="Text Box 137"/>
              <p:cNvSpPr txBox="1">
                <a:spLocks noChangeArrowheads="1"/>
              </p:cNvSpPr>
              <p:nvPr/>
            </p:nvSpPr>
            <p:spPr bwMode="auto">
              <a:xfrm>
                <a:off x="2676" y="1754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o</a:t>
                </a:r>
                <a:r>
                  <a:rPr lang="en-AU" baseline="-25000">
                    <a:latin typeface="Times New Roman" charset="0"/>
                  </a:rPr>
                  <a:t>1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9456" name="Text Box 138"/>
              <p:cNvSpPr txBox="1">
                <a:spLocks noChangeArrowheads="1"/>
              </p:cNvSpPr>
              <p:nvPr/>
            </p:nvSpPr>
            <p:spPr bwMode="auto">
              <a:xfrm>
                <a:off x="3100" y="1762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o</a:t>
                </a:r>
                <a:r>
                  <a:rPr lang="en-AU" baseline="-25000">
                    <a:latin typeface="Times New Roman" charset="0"/>
                  </a:rPr>
                  <a:t>2</a:t>
                </a:r>
                <a:endParaRPr lang="en-US" baseline="-25000">
                  <a:latin typeface="Times New Roman" charset="0"/>
                </a:endParaRPr>
              </a:p>
            </p:txBody>
          </p:sp>
        </p:grpSp>
        <p:grpSp>
          <p:nvGrpSpPr>
            <p:cNvPr id="17" name="Group 139"/>
            <p:cNvGrpSpPr>
              <a:grpSpLocks/>
            </p:cNvGrpSpPr>
            <p:nvPr/>
          </p:nvGrpSpPr>
          <p:grpSpPr bwMode="auto">
            <a:xfrm>
              <a:off x="464" y="3120"/>
              <a:ext cx="654" cy="716"/>
              <a:chOff x="540" y="1572"/>
              <a:chExt cx="654" cy="716"/>
            </a:xfrm>
          </p:grpSpPr>
          <p:sp>
            <p:nvSpPr>
              <p:cNvPr id="59437" name="Oval 140"/>
              <p:cNvSpPr>
                <a:spLocks noChangeArrowheads="1"/>
              </p:cNvSpPr>
              <p:nvPr/>
            </p:nvSpPr>
            <p:spPr bwMode="auto">
              <a:xfrm>
                <a:off x="756" y="1608"/>
                <a:ext cx="230" cy="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38" name="Oval 141"/>
              <p:cNvSpPr>
                <a:spLocks noChangeArrowheads="1"/>
              </p:cNvSpPr>
              <p:nvPr/>
            </p:nvSpPr>
            <p:spPr bwMode="auto">
              <a:xfrm>
                <a:off x="587" y="2058"/>
                <a:ext cx="230" cy="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39" name="Oval 142"/>
              <p:cNvSpPr>
                <a:spLocks noChangeArrowheads="1"/>
              </p:cNvSpPr>
              <p:nvPr/>
            </p:nvSpPr>
            <p:spPr bwMode="auto">
              <a:xfrm>
                <a:off x="923" y="2058"/>
                <a:ext cx="231" cy="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59440" name="AutoShape 143"/>
              <p:cNvCxnSpPr>
                <a:cxnSpLocks noChangeShapeType="1"/>
                <a:stCxn id="59438" idx="0"/>
                <a:endCxn id="59437" idx="3"/>
              </p:cNvCxnSpPr>
              <p:nvPr/>
            </p:nvCxnSpPr>
            <p:spPr bwMode="auto">
              <a:xfrm flipV="1">
                <a:off x="702" y="1804"/>
                <a:ext cx="88" cy="25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9441" name="AutoShape 144"/>
              <p:cNvCxnSpPr>
                <a:cxnSpLocks noChangeShapeType="1"/>
                <a:stCxn id="59439" idx="0"/>
                <a:endCxn id="59437" idx="5"/>
              </p:cNvCxnSpPr>
              <p:nvPr/>
            </p:nvCxnSpPr>
            <p:spPr bwMode="auto">
              <a:xfrm flipH="1" flipV="1">
                <a:off x="952" y="1804"/>
                <a:ext cx="87" cy="25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59442" name="Text Box 145"/>
              <p:cNvSpPr txBox="1">
                <a:spLocks noChangeArrowheads="1"/>
              </p:cNvSpPr>
              <p:nvPr/>
            </p:nvSpPr>
            <p:spPr bwMode="auto">
              <a:xfrm>
                <a:off x="744" y="1572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a</a:t>
                </a:r>
                <a:r>
                  <a:rPr lang="en-AU" baseline="-25000">
                    <a:latin typeface="Times New Roman" charset="0"/>
                  </a:rPr>
                  <a:t>2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9443" name="Text Box 146"/>
              <p:cNvSpPr txBox="1">
                <a:spLocks noChangeArrowheads="1"/>
              </p:cNvSpPr>
              <p:nvPr/>
            </p:nvSpPr>
            <p:spPr bwMode="auto">
              <a:xfrm>
                <a:off x="576" y="2016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a</a:t>
                </a:r>
                <a:r>
                  <a:rPr lang="en-AU" baseline="-25000">
                    <a:latin typeface="Times New Roman" charset="0"/>
                  </a:rPr>
                  <a:t>2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9444" name="Text Box 147"/>
              <p:cNvSpPr txBox="1">
                <a:spLocks noChangeArrowheads="1"/>
              </p:cNvSpPr>
              <p:nvPr/>
            </p:nvSpPr>
            <p:spPr bwMode="auto">
              <a:xfrm>
                <a:off x="912" y="2016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a</a:t>
                </a:r>
                <a:r>
                  <a:rPr lang="en-AU" baseline="-25000">
                    <a:latin typeface="Times New Roman" charset="0"/>
                  </a:rPr>
                  <a:t>1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9445" name="Text Box 148"/>
              <p:cNvSpPr txBox="1">
                <a:spLocks noChangeArrowheads="1"/>
              </p:cNvSpPr>
              <p:nvPr/>
            </p:nvSpPr>
            <p:spPr bwMode="auto">
              <a:xfrm>
                <a:off x="540" y="1742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o</a:t>
                </a:r>
                <a:r>
                  <a:rPr lang="en-AU" baseline="-25000">
                    <a:latin typeface="Times New Roman" charset="0"/>
                  </a:rPr>
                  <a:t>1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9446" name="Text Box 149"/>
              <p:cNvSpPr txBox="1">
                <a:spLocks noChangeArrowheads="1"/>
              </p:cNvSpPr>
              <p:nvPr/>
            </p:nvSpPr>
            <p:spPr bwMode="auto">
              <a:xfrm>
                <a:off x="964" y="1750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o</a:t>
                </a:r>
                <a:r>
                  <a:rPr lang="en-AU" baseline="-25000">
                    <a:latin typeface="Times New Roman" charset="0"/>
                  </a:rPr>
                  <a:t>2</a:t>
                </a:r>
                <a:endParaRPr lang="en-US" baseline="-25000">
                  <a:latin typeface="Times New Roman" charset="0"/>
                </a:endParaRPr>
              </a:p>
            </p:txBody>
          </p:sp>
        </p:grpSp>
        <p:grpSp>
          <p:nvGrpSpPr>
            <p:cNvPr id="18" name="Group 150"/>
            <p:cNvGrpSpPr>
              <a:grpSpLocks/>
            </p:cNvGrpSpPr>
            <p:nvPr/>
          </p:nvGrpSpPr>
          <p:grpSpPr bwMode="auto">
            <a:xfrm>
              <a:off x="1200" y="3120"/>
              <a:ext cx="654" cy="716"/>
              <a:chOff x="1236" y="1584"/>
              <a:chExt cx="654" cy="716"/>
            </a:xfrm>
          </p:grpSpPr>
          <p:sp>
            <p:nvSpPr>
              <p:cNvPr id="59427" name="Oval 151"/>
              <p:cNvSpPr>
                <a:spLocks noChangeArrowheads="1"/>
              </p:cNvSpPr>
              <p:nvPr/>
            </p:nvSpPr>
            <p:spPr bwMode="auto">
              <a:xfrm>
                <a:off x="1452" y="1620"/>
                <a:ext cx="230" cy="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28" name="Oval 152"/>
              <p:cNvSpPr>
                <a:spLocks noChangeArrowheads="1"/>
              </p:cNvSpPr>
              <p:nvPr/>
            </p:nvSpPr>
            <p:spPr bwMode="auto">
              <a:xfrm>
                <a:off x="1283" y="2070"/>
                <a:ext cx="230" cy="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29" name="Oval 153"/>
              <p:cNvSpPr>
                <a:spLocks noChangeArrowheads="1"/>
              </p:cNvSpPr>
              <p:nvPr/>
            </p:nvSpPr>
            <p:spPr bwMode="auto">
              <a:xfrm>
                <a:off x="1619" y="2070"/>
                <a:ext cx="231" cy="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59430" name="AutoShape 154"/>
              <p:cNvCxnSpPr>
                <a:cxnSpLocks noChangeShapeType="1"/>
                <a:stCxn id="59428" idx="0"/>
                <a:endCxn id="59427" idx="3"/>
              </p:cNvCxnSpPr>
              <p:nvPr/>
            </p:nvCxnSpPr>
            <p:spPr bwMode="auto">
              <a:xfrm flipV="1">
                <a:off x="1398" y="1816"/>
                <a:ext cx="88" cy="25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9431" name="AutoShape 155"/>
              <p:cNvCxnSpPr>
                <a:cxnSpLocks noChangeShapeType="1"/>
                <a:stCxn id="59429" idx="0"/>
                <a:endCxn id="59427" idx="5"/>
              </p:cNvCxnSpPr>
              <p:nvPr/>
            </p:nvCxnSpPr>
            <p:spPr bwMode="auto">
              <a:xfrm flipH="1" flipV="1">
                <a:off x="1648" y="1816"/>
                <a:ext cx="87" cy="25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59432" name="Text Box 156"/>
              <p:cNvSpPr txBox="1">
                <a:spLocks noChangeArrowheads="1"/>
              </p:cNvSpPr>
              <p:nvPr/>
            </p:nvSpPr>
            <p:spPr bwMode="auto">
              <a:xfrm>
                <a:off x="1440" y="1584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a</a:t>
                </a:r>
                <a:r>
                  <a:rPr lang="en-AU" baseline="-25000">
                    <a:latin typeface="Times New Roman" charset="0"/>
                  </a:rPr>
                  <a:t>1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9433" name="Text Box 157"/>
              <p:cNvSpPr txBox="1">
                <a:spLocks noChangeArrowheads="1"/>
              </p:cNvSpPr>
              <p:nvPr/>
            </p:nvSpPr>
            <p:spPr bwMode="auto">
              <a:xfrm>
                <a:off x="1272" y="2028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a</a:t>
                </a:r>
                <a:r>
                  <a:rPr lang="en-AU" baseline="-25000">
                    <a:latin typeface="Times New Roman" charset="0"/>
                  </a:rPr>
                  <a:t>2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9434" name="Text Box 158"/>
              <p:cNvSpPr txBox="1">
                <a:spLocks noChangeArrowheads="1"/>
              </p:cNvSpPr>
              <p:nvPr/>
            </p:nvSpPr>
            <p:spPr bwMode="auto">
              <a:xfrm>
                <a:off x="1608" y="2028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a</a:t>
                </a:r>
                <a:r>
                  <a:rPr lang="en-AU" baseline="-25000">
                    <a:latin typeface="Times New Roman" charset="0"/>
                  </a:rPr>
                  <a:t>2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9435" name="Text Box 159"/>
              <p:cNvSpPr txBox="1">
                <a:spLocks noChangeArrowheads="1"/>
              </p:cNvSpPr>
              <p:nvPr/>
            </p:nvSpPr>
            <p:spPr bwMode="auto">
              <a:xfrm>
                <a:off x="1236" y="1754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o</a:t>
                </a:r>
                <a:r>
                  <a:rPr lang="en-AU" baseline="-25000">
                    <a:latin typeface="Times New Roman" charset="0"/>
                  </a:rPr>
                  <a:t>1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9436" name="Text Box 160"/>
              <p:cNvSpPr txBox="1">
                <a:spLocks noChangeArrowheads="1"/>
              </p:cNvSpPr>
              <p:nvPr/>
            </p:nvSpPr>
            <p:spPr bwMode="auto">
              <a:xfrm>
                <a:off x="1660" y="1762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o</a:t>
                </a:r>
                <a:r>
                  <a:rPr lang="en-AU" baseline="-25000">
                    <a:latin typeface="Times New Roman" charset="0"/>
                  </a:rPr>
                  <a:t>2</a:t>
                </a:r>
                <a:endParaRPr lang="en-US" baseline="-25000">
                  <a:latin typeface="Times New Roman" charset="0"/>
                </a:endParaRPr>
              </a:p>
            </p:txBody>
          </p:sp>
        </p:grpSp>
        <p:grpSp>
          <p:nvGrpSpPr>
            <p:cNvPr id="19" name="Group 161"/>
            <p:cNvGrpSpPr>
              <a:grpSpLocks/>
            </p:cNvGrpSpPr>
            <p:nvPr/>
          </p:nvGrpSpPr>
          <p:grpSpPr bwMode="auto">
            <a:xfrm>
              <a:off x="1936" y="3120"/>
              <a:ext cx="654" cy="716"/>
              <a:chOff x="1956" y="1584"/>
              <a:chExt cx="654" cy="716"/>
            </a:xfrm>
          </p:grpSpPr>
          <p:sp>
            <p:nvSpPr>
              <p:cNvPr id="59417" name="Oval 162"/>
              <p:cNvSpPr>
                <a:spLocks noChangeArrowheads="1"/>
              </p:cNvSpPr>
              <p:nvPr/>
            </p:nvSpPr>
            <p:spPr bwMode="auto">
              <a:xfrm>
                <a:off x="2172" y="1620"/>
                <a:ext cx="230" cy="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18" name="Oval 163"/>
              <p:cNvSpPr>
                <a:spLocks noChangeArrowheads="1"/>
              </p:cNvSpPr>
              <p:nvPr/>
            </p:nvSpPr>
            <p:spPr bwMode="auto">
              <a:xfrm>
                <a:off x="2003" y="2070"/>
                <a:ext cx="230" cy="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19" name="Oval 164"/>
              <p:cNvSpPr>
                <a:spLocks noChangeArrowheads="1"/>
              </p:cNvSpPr>
              <p:nvPr/>
            </p:nvSpPr>
            <p:spPr bwMode="auto">
              <a:xfrm>
                <a:off x="2339" y="2070"/>
                <a:ext cx="231" cy="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59420" name="AutoShape 165"/>
              <p:cNvCxnSpPr>
                <a:cxnSpLocks noChangeShapeType="1"/>
                <a:stCxn id="59418" idx="0"/>
                <a:endCxn id="59417" idx="3"/>
              </p:cNvCxnSpPr>
              <p:nvPr/>
            </p:nvCxnSpPr>
            <p:spPr bwMode="auto">
              <a:xfrm flipV="1">
                <a:off x="2118" y="1816"/>
                <a:ext cx="88" cy="25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9421" name="AutoShape 166"/>
              <p:cNvCxnSpPr>
                <a:cxnSpLocks noChangeShapeType="1"/>
                <a:stCxn id="59419" idx="0"/>
                <a:endCxn id="59417" idx="5"/>
              </p:cNvCxnSpPr>
              <p:nvPr/>
            </p:nvCxnSpPr>
            <p:spPr bwMode="auto">
              <a:xfrm flipH="1" flipV="1">
                <a:off x="2368" y="1816"/>
                <a:ext cx="87" cy="25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59422" name="Text Box 167"/>
              <p:cNvSpPr txBox="1">
                <a:spLocks noChangeArrowheads="1"/>
              </p:cNvSpPr>
              <p:nvPr/>
            </p:nvSpPr>
            <p:spPr bwMode="auto">
              <a:xfrm>
                <a:off x="2160" y="1584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a</a:t>
                </a:r>
                <a:r>
                  <a:rPr lang="en-AU" baseline="-25000">
                    <a:latin typeface="Times New Roman" charset="0"/>
                  </a:rPr>
                  <a:t>2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9423" name="Text Box 168"/>
              <p:cNvSpPr txBox="1">
                <a:spLocks noChangeArrowheads="1"/>
              </p:cNvSpPr>
              <p:nvPr/>
            </p:nvSpPr>
            <p:spPr bwMode="auto">
              <a:xfrm>
                <a:off x="1992" y="2028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a</a:t>
                </a:r>
                <a:r>
                  <a:rPr lang="en-AU" baseline="-25000">
                    <a:latin typeface="Times New Roman" charset="0"/>
                  </a:rPr>
                  <a:t>2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9424" name="Text Box 169"/>
              <p:cNvSpPr txBox="1">
                <a:spLocks noChangeArrowheads="1"/>
              </p:cNvSpPr>
              <p:nvPr/>
            </p:nvSpPr>
            <p:spPr bwMode="auto">
              <a:xfrm>
                <a:off x="2328" y="2028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a</a:t>
                </a:r>
                <a:r>
                  <a:rPr lang="en-AU" baseline="-25000">
                    <a:latin typeface="Times New Roman" charset="0"/>
                  </a:rPr>
                  <a:t>2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9425" name="Text Box 170"/>
              <p:cNvSpPr txBox="1">
                <a:spLocks noChangeArrowheads="1"/>
              </p:cNvSpPr>
              <p:nvPr/>
            </p:nvSpPr>
            <p:spPr bwMode="auto">
              <a:xfrm>
                <a:off x="1956" y="1754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o</a:t>
                </a:r>
                <a:r>
                  <a:rPr lang="en-AU" baseline="-25000">
                    <a:latin typeface="Times New Roman" charset="0"/>
                  </a:rPr>
                  <a:t>1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9426" name="Text Box 171"/>
              <p:cNvSpPr txBox="1">
                <a:spLocks noChangeArrowheads="1"/>
              </p:cNvSpPr>
              <p:nvPr/>
            </p:nvSpPr>
            <p:spPr bwMode="auto">
              <a:xfrm>
                <a:off x="2380" y="1762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o</a:t>
                </a:r>
                <a:r>
                  <a:rPr lang="en-AU" baseline="-25000">
                    <a:latin typeface="Times New Roman" charset="0"/>
                  </a:rPr>
                  <a:t>2</a:t>
                </a:r>
                <a:endParaRPr lang="en-US" baseline="-25000">
                  <a:latin typeface="Times New Roman" charset="0"/>
                </a:endParaRPr>
              </a:p>
            </p:txBody>
          </p:sp>
        </p:grpSp>
        <p:grpSp>
          <p:nvGrpSpPr>
            <p:cNvPr id="20" name="Group 172"/>
            <p:cNvGrpSpPr>
              <a:grpSpLocks/>
            </p:cNvGrpSpPr>
            <p:nvPr/>
          </p:nvGrpSpPr>
          <p:grpSpPr bwMode="auto">
            <a:xfrm>
              <a:off x="816" y="1392"/>
              <a:ext cx="654" cy="716"/>
              <a:chOff x="2676" y="1584"/>
              <a:chExt cx="654" cy="716"/>
            </a:xfrm>
          </p:grpSpPr>
          <p:sp>
            <p:nvSpPr>
              <p:cNvPr id="59407" name="Oval 173"/>
              <p:cNvSpPr>
                <a:spLocks noChangeArrowheads="1"/>
              </p:cNvSpPr>
              <p:nvPr/>
            </p:nvSpPr>
            <p:spPr bwMode="auto">
              <a:xfrm>
                <a:off x="2892" y="1620"/>
                <a:ext cx="230" cy="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08" name="Oval 174"/>
              <p:cNvSpPr>
                <a:spLocks noChangeArrowheads="1"/>
              </p:cNvSpPr>
              <p:nvPr/>
            </p:nvSpPr>
            <p:spPr bwMode="auto">
              <a:xfrm>
                <a:off x="2723" y="2070"/>
                <a:ext cx="230" cy="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09" name="Oval 175"/>
              <p:cNvSpPr>
                <a:spLocks noChangeArrowheads="1"/>
              </p:cNvSpPr>
              <p:nvPr/>
            </p:nvSpPr>
            <p:spPr bwMode="auto">
              <a:xfrm>
                <a:off x="3059" y="2070"/>
                <a:ext cx="231" cy="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59410" name="AutoShape 176"/>
              <p:cNvCxnSpPr>
                <a:cxnSpLocks noChangeShapeType="1"/>
                <a:stCxn id="59408" idx="0"/>
                <a:endCxn id="59407" idx="3"/>
              </p:cNvCxnSpPr>
              <p:nvPr/>
            </p:nvCxnSpPr>
            <p:spPr bwMode="auto">
              <a:xfrm flipV="1">
                <a:off x="2838" y="1816"/>
                <a:ext cx="88" cy="25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9411" name="AutoShape 177"/>
              <p:cNvCxnSpPr>
                <a:cxnSpLocks noChangeShapeType="1"/>
                <a:stCxn id="59409" idx="0"/>
                <a:endCxn id="59407" idx="5"/>
              </p:cNvCxnSpPr>
              <p:nvPr/>
            </p:nvCxnSpPr>
            <p:spPr bwMode="auto">
              <a:xfrm flipH="1" flipV="1">
                <a:off x="3088" y="1816"/>
                <a:ext cx="87" cy="25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59412" name="Text Box 178"/>
              <p:cNvSpPr txBox="1">
                <a:spLocks noChangeArrowheads="1"/>
              </p:cNvSpPr>
              <p:nvPr/>
            </p:nvSpPr>
            <p:spPr bwMode="auto">
              <a:xfrm>
                <a:off x="2880" y="1584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a</a:t>
                </a:r>
                <a:r>
                  <a:rPr lang="en-AU" baseline="-25000">
                    <a:latin typeface="Times New Roman" charset="0"/>
                  </a:rPr>
                  <a:t>1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9413" name="Text Box 179"/>
              <p:cNvSpPr txBox="1">
                <a:spLocks noChangeArrowheads="1"/>
              </p:cNvSpPr>
              <p:nvPr/>
            </p:nvSpPr>
            <p:spPr bwMode="auto">
              <a:xfrm>
                <a:off x="2712" y="2028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a</a:t>
                </a:r>
                <a:r>
                  <a:rPr lang="en-AU" baseline="-25000">
                    <a:latin typeface="Times New Roman" charset="0"/>
                  </a:rPr>
                  <a:t>1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9414" name="Text Box 180"/>
              <p:cNvSpPr txBox="1">
                <a:spLocks noChangeArrowheads="1"/>
              </p:cNvSpPr>
              <p:nvPr/>
            </p:nvSpPr>
            <p:spPr bwMode="auto">
              <a:xfrm>
                <a:off x="3048" y="2028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a</a:t>
                </a:r>
                <a:r>
                  <a:rPr lang="en-AU" baseline="-25000">
                    <a:latin typeface="Times New Roman" charset="0"/>
                  </a:rPr>
                  <a:t>1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9415" name="Text Box 181"/>
              <p:cNvSpPr txBox="1">
                <a:spLocks noChangeArrowheads="1"/>
              </p:cNvSpPr>
              <p:nvPr/>
            </p:nvSpPr>
            <p:spPr bwMode="auto">
              <a:xfrm>
                <a:off x="2676" y="1754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o</a:t>
                </a:r>
                <a:r>
                  <a:rPr lang="en-AU" baseline="-25000">
                    <a:latin typeface="Times New Roman" charset="0"/>
                  </a:rPr>
                  <a:t>1</a:t>
                </a:r>
                <a:endParaRPr lang="en-US" baseline="-25000">
                  <a:latin typeface="Times New Roman" charset="0"/>
                </a:endParaRPr>
              </a:p>
            </p:txBody>
          </p:sp>
          <p:sp>
            <p:nvSpPr>
              <p:cNvPr id="59416" name="Text Box 182"/>
              <p:cNvSpPr txBox="1">
                <a:spLocks noChangeArrowheads="1"/>
              </p:cNvSpPr>
              <p:nvPr/>
            </p:nvSpPr>
            <p:spPr bwMode="auto">
              <a:xfrm>
                <a:off x="3100" y="1762"/>
                <a:ext cx="23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AU" i="1">
                    <a:latin typeface="Times New Roman" charset="0"/>
                  </a:rPr>
                  <a:t>o</a:t>
                </a:r>
                <a:r>
                  <a:rPr lang="en-AU" baseline="-25000">
                    <a:latin typeface="Times New Roman" charset="0"/>
                  </a:rPr>
                  <a:t>2</a:t>
                </a:r>
                <a:endParaRPr lang="en-US" baseline="-25000">
                  <a:latin typeface="Times New Roman" charset="0"/>
                </a:endParaRPr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607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</a:t>
            </a:r>
            <a:r>
              <a:rPr lang="en-US" dirty="0" smtClean="0"/>
              <a:t> for DEC-POMDPs continued</a:t>
            </a:r>
            <a:endParaRPr lang="en-US" dirty="0"/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4601987" y="1334670"/>
            <a:ext cx="0" cy="46597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00008" tIns="50004" rIns="100008" bIns="50004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99320" y="3593964"/>
            <a:ext cx="1153583" cy="1053160"/>
            <a:chOff x="540" y="1572"/>
            <a:chExt cx="654" cy="716"/>
          </a:xfrm>
        </p:grpSpPr>
        <p:sp>
          <p:nvSpPr>
            <p:cNvPr id="59565" name="Oval 7"/>
            <p:cNvSpPr>
              <a:spLocks noChangeArrowheads="1"/>
            </p:cNvSpPr>
            <p:nvPr/>
          </p:nvSpPr>
          <p:spPr bwMode="auto">
            <a:xfrm>
              <a:off x="756" y="1608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66" name="Oval 8"/>
            <p:cNvSpPr>
              <a:spLocks noChangeArrowheads="1"/>
            </p:cNvSpPr>
            <p:nvPr/>
          </p:nvSpPr>
          <p:spPr bwMode="auto">
            <a:xfrm>
              <a:off x="587" y="2058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67" name="Oval 9"/>
            <p:cNvSpPr>
              <a:spLocks noChangeArrowheads="1"/>
            </p:cNvSpPr>
            <p:nvPr/>
          </p:nvSpPr>
          <p:spPr bwMode="auto">
            <a:xfrm>
              <a:off x="923" y="2058"/>
              <a:ext cx="231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568" name="AutoShape 10"/>
            <p:cNvCxnSpPr>
              <a:cxnSpLocks noChangeShapeType="1"/>
              <a:stCxn id="59566" idx="0"/>
              <a:endCxn id="59565" idx="3"/>
            </p:cNvCxnSpPr>
            <p:nvPr/>
          </p:nvCxnSpPr>
          <p:spPr bwMode="auto">
            <a:xfrm flipV="1">
              <a:off x="702" y="1804"/>
              <a:ext cx="8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569" name="AutoShape 11"/>
            <p:cNvCxnSpPr>
              <a:cxnSpLocks noChangeShapeType="1"/>
              <a:stCxn id="59567" idx="0"/>
              <a:endCxn id="59565" idx="5"/>
            </p:cNvCxnSpPr>
            <p:nvPr/>
          </p:nvCxnSpPr>
          <p:spPr bwMode="auto">
            <a:xfrm flipH="1" flipV="1">
              <a:off x="952" y="1804"/>
              <a:ext cx="87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570" name="Text Box 12"/>
            <p:cNvSpPr txBox="1">
              <a:spLocks noChangeArrowheads="1"/>
            </p:cNvSpPr>
            <p:nvPr/>
          </p:nvSpPr>
          <p:spPr bwMode="auto">
            <a:xfrm>
              <a:off x="744" y="157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71" name="Text Box 13"/>
            <p:cNvSpPr txBox="1">
              <a:spLocks noChangeArrowheads="1"/>
            </p:cNvSpPr>
            <p:nvPr/>
          </p:nvSpPr>
          <p:spPr bwMode="auto">
            <a:xfrm>
              <a:off x="576" y="2016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72" name="Text Box 14"/>
            <p:cNvSpPr txBox="1">
              <a:spLocks noChangeArrowheads="1"/>
            </p:cNvSpPr>
            <p:nvPr/>
          </p:nvSpPr>
          <p:spPr bwMode="auto">
            <a:xfrm>
              <a:off x="912" y="2016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73" name="Text Box 15"/>
            <p:cNvSpPr txBox="1">
              <a:spLocks noChangeArrowheads="1"/>
            </p:cNvSpPr>
            <p:nvPr/>
          </p:nvSpPr>
          <p:spPr bwMode="auto">
            <a:xfrm>
              <a:off x="540" y="174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74" name="Text Box 16"/>
            <p:cNvSpPr txBox="1">
              <a:spLocks noChangeArrowheads="1"/>
            </p:cNvSpPr>
            <p:nvPr/>
          </p:nvSpPr>
          <p:spPr bwMode="auto">
            <a:xfrm>
              <a:off x="964" y="1750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795765" y="3593964"/>
            <a:ext cx="1153583" cy="1053160"/>
            <a:chOff x="1956" y="1584"/>
            <a:chExt cx="654" cy="716"/>
          </a:xfrm>
        </p:grpSpPr>
        <p:sp>
          <p:nvSpPr>
            <p:cNvPr id="59545" name="Oval 29"/>
            <p:cNvSpPr>
              <a:spLocks noChangeArrowheads="1"/>
            </p:cNvSpPr>
            <p:nvPr/>
          </p:nvSpPr>
          <p:spPr bwMode="auto">
            <a:xfrm>
              <a:off x="2172" y="162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46" name="Oval 30"/>
            <p:cNvSpPr>
              <a:spLocks noChangeArrowheads="1"/>
            </p:cNvSpPr>
            <p:nvPr/>
          </p:nvSpPr>
          <p:spPr bwMode="auto">
            <a:xfrm>
              <a:off x="2003" y="207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47" name="Oval 31"/>
            <p:cNvSpPr>
              <a:spLocks noChangeArrowheads="1"/>
            </p:cNvSpPr>
            <p:nvPr/>
          </p:nvSpPr>
          <p:spPr bwMode="auto">
            <a:xfrm>
              <a:off x="2339" y="2070"/>
              <a:ext cx="231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548" name="AutoShape 32"/>
            <p:cNvCxnSpPr>
              <a:cxnSpLocks noChangeShapeType="1"/>
              <a:stCxn id="59546" idx="0"/>
              <a:endCxn id="59545" idx="3"/>
            </p:cNvCxnSpPr>
            <p:nvPr/>
          </p:nvCxnSpPr>
          <p:spPr bwMode="auto">
            <a:xfrm flipV="1">
              <a:off x="2118" y="1816"/>
              <a:ext cx="8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549" name="AutoShape 33"/>
            <p:cNvCxnSpPr>
              <a:cxnSpLocks noChangeShapeType="1"/>
              <a:stCxn id="59547" idx="0"/>
              <a:endCxn id="59545" idx="5"/>
            </p:cNvCxnSpPr>
            <p:nvPr/>
          </p:nvCxnSpPr>
          <p:spPr bwMode="auto">
            <a:xfrm flipH="1" flipV="1">
              <a:off x="2368" y="1816"/>
              <a:ext cx="87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550" name="Text Box 34"/>
            <p:cNvSpPr txBox="1">
              <a:spLocks noChangeArrowheads="1"/>
            </p:cNvSpPr>
            <p:nvPr/>
          </p:nvSpPr>
          <p:spPr bwMode="auto">
            <a:xfrm>
              <a:off x="2160" y="158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51" name="Text Box 35"/>
            <p:cNvSpPr txBox="1">
              <a:spLocks noChangeArrowheads="1"/>
            </p:cNvSpPr>
            <p:nvPr/>
          </p:nvSpPr>
          <p:spPr bwMode="auto">
            <a:xfrm>
              <a:off x="1992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52" name="Text Box 36"/>
            <p:cNvSpPr txBox="1">
              <a:spLocks noChangeArrowheads="1"/>
            </p:cNvSpPr>
            <p:nvPr/>
          </p:nvSpPr>
          <p:spPr bwMode="auto">
            <a:xfrm>
              <a:off x="2328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53" name="Text Box 37"/>
            <p:cNvSpPr txBox="1">
              <a:spLocks noChangeArrowheads="1"/>
            </p:cNvSpPr>
            <p:nvPr/>
          </p:nvSpPr>
          <p:spPr bwMode="auto">
            <a:xfrm>
              <a:off x="1956" y="175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54" name="Text Box 38"/>
            <p:cNvSpPr txBox="1">
              <a:spLocks noChangeArrowheads="1"/>
            </p:cNvSpPr>
            <p:nvPr/>
          </p:nvSpPr>
          <p:spPr bwMode="auto">
            <a:xfrm>
              <a:off x="2380" y="176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199320" y="4864817"/>
            <a:ext cx="1153583" cy="1053160"/>
            <a:chOff x="540" y="1572"/>
            <a:chExt cx="654" cy="716"/>
          </a:xfrm>
        </p:grpSpPr>
        <p:sp>
          <p:nvSpPr>
            <p:cNvPr id="59525" name="Oval 51"/>
            <p:cNvSpPr>
              <a:spLocks noChangeArrowheads="1"/>
            </p:cNvSpPr>
            <p:nvPr/>
          </p:nvSpPr>
          <p:spPr bwMode="auto">
            <a:xfrm>
              <a:off x="756" y="1608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26" name="Oval 52"/>
            <p:cNvSpPr>
              <a:spLocks noChangeArrowheads="1"/>
            </p:cNvSpPr>
            <p:nvPr/>
          </p:nvSpPr>
          <p:spPr bwMode="auto">
            <a:xfrm>
              <a:off x="587" y="2058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27" name="Oval 53"/>
            <p:cNvSpPr>
              <a:spLocks noChangeArrowheads="1"/>
            </p:cNvSpPr>
            <p:nvPr/>
          </p:nvSpPr>
          <p:spPr bwMode="auto">
            <a:xfrm>
              <a:off x="923" y="2058"/>
              <a:ext cx="231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528" name="AutoShape 54"/>
            <p:cNvCxnSpPr>
              <a:cxnSpLocks noChangeShapeType="1"/>
              <a:stCxn id="59526" idx="0"/>
              <a:endCxn id="59525" idx="3"/>
            </p:cNvCxnSpPr>
            <p:nvPr/>
          </p:nvCxnSpPr>
          <p:spPr bwMode="auto">
            <a:xfrm flipV="1">
              <a:off x="702" y="1804"/>
              <a:ext cx="8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529" name="AutoShape 55"/>
            <p:cNvCxnSpPr>
              <a:cxnSpLocks noChangeShapeType="1"/>
              <a:stCxn id="59527" idx="0"/>
              <a:endCxn id="59525" idx="5"/>
            </p:cNvCxnSpPr>
            <p:nvPr/>
          </p:nvCxnSpPr>
          <p:spPr bwMode="auto">
            <a:xfrm flipH="1" flipV="1">
              <a:off x="952" y="1804"/>
              <a:ext cx="87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530" name="Text Box 56"/>
            <p:cNvSpPr txBox="1">
              <a:spLocks noChangeArrowheads="1"/>
            </p:cNvSpPr>
            <p:nvPr/>
          </p:nvSpPr>
          <p:spPr bwMode="auto">
            <a:xfrm>
              <a:off x="744" y="157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31" name="Text Box 57"/>
            <p:cNvSpPr txBox="1">
              <a:spLocks noChangeArrowheads="1"/>
            </p:cNvSpPr>
            <p:nvPr/>
          </p:nvSpPr>
          <p:spPr bwMode="auto">
            <a:xfrm>
              <a:off x="576" y="2016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32" name="Text Box 58"/>
            <p:cNvSpPr txBox="1">
              <a:spLocks noChangeArrowheads="1"/>
            </p:cNvSpPr>
            <p:nvPr/>
          </p:nvSpPr>
          <p:spPr bwMode="auto">
            <a:xfrm>
              <a:off x="912" y="2016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33" name="Text Box 59"/>
            <p:cNvSpPr txBox="1">
              <a:spLocks noChangeArrowheads="1"/>
            </p:cNvSpPr>
            <p:nvPr/>
          </p:nvSpPr>
          <p:spPr bwMode="auto">
            <a:xfrm>
              <a:off x="540" y="174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34" name="Text Box 60"/>
            <p:cNvSpPr txBox="1">
              <a:spLocks noChangeArrowheads="1"/>
            </p:cNvSpPr>
            <p:nvPr/>
          </p:nvSpPr>
          <p:spPr bwMode="auto">
            <a:xfrm>
              <a:off x="964" y="1750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</p:grp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1497542" y="4864817"/>
            <a:ext cx="1153583" cy="1053160"/>
            <a:chOff x="1236" y="1584"/>
            <a:chExt cx="654" cy="716"/>
          </a:xfrm>
        </p:grpSpPr>
        <p:sp>
          <p:nvSpPr>
            <p:cNvPr id="59515" name="Oval 62"/>
            <p:cNvSpPr>
              <a:spLocks noChangeArrowheads="1"/>
            </p:cNvSpPr>
            <p:nvPr/>
          </p:nvSpPr>
          <p:spPr bwMode="auto">
            <a:xfrm>
              <a:off x="1452" y="162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16" name="Oval 63"/>
            <p:cNvSpPr>
              <a:spLocks noChangeArrowheads="1"/>
            </p:cNvSpPr>
            <p:nvPr/>
          </p:nvSpPr>
          <p:spPr bwMode="auto">
            <a:xfrm>
              <a:off x="1283" y="207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17" name="Oval 64"/>
            <p:cNvSpPr>
              <a:spLocks noChangeArrowheads="1"/>
            </p:cNvSpPr>
            <p:nvPr/>
          </p:nvSpPr>
          <p:spPr bwMode="auto">
            <a:xfrm>
              <a:off x="1619" y="2070"/>
              <a:ext cx="231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518" name="AutoShape 65"/>
            <p:cNvCxnSpPr>
              <a:cxnSpLocks noChangeShapeType="1"/>
              <a:stCxn id="59516" idx="0"/>
              <a:endCxn id="59515" idx="3"/>
            </p:cNvCxnSpPr>
            <p:nvPr/>
          </p:nvCxnSpPr>
          <p:spPr bwMode="auto">
            <a:xfrm flipV="1">
              <a:off x="1398" y="1816"/>
              <a:ext cx="8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519" name="AutoShape 66"/>
            <p:cNvCxnSpPr>
              <a:cxnSpLocks noChangeShapeType="1"/>
              <a:stCxn id="59517" idx="0"/>
              <a:endCxn id="59515" idx="5"/>
            </p:cNvCxnSpPr>
            <p:nvPr/>
          </p:nvCxnSpPr>
          <p:spPr bwMode="auto">
            <a:xfrm flipH="1" flipV="1">
              <a:off x="1648" y="1816"/>
              <a:ext cx="87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520" name="Text Box 67"/>
            <p:cNvSpPr txBox="1">
              <a:spLocks noChangeArrowheads="1"/>
            </p:cNvSpPr>
            <p:nvPr/>
          </p:nvSpPr>
          <p:spPr bwMode="auto">
            <a:xfrm>
              <a:off x="1440" y="158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21" name="Text Box 68"/>
            <p:cNvSpPr txBox="1">
              <a:spLocks noChangeArrowheads="1"/>
            </p:cNvSpPr>
            <p:nvPr/>
          </p:nvSpPr>
          <p:spPr bwMode="auto">
            <a:xfrm>
              <a:off x="1272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22" name="Text Box 69"/>
            <p:cNvSpPr txBox="1">
              <a:spLocks noChangeArrowheads="1"/>
            </p:cNvSpPr>
            <p:nvPr/>
          </p:nvSpPr>
          <p:spPr bwMode="auto">
            <a:xfrm>
              <a:off x="1608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23" name="Text Box 70"/>
            <p:cNvSpPr txBox="1">
              <a:spLocks noChangeArrowheads="1"/>
            </p:cNvSpPr>
            <p:nvPr/>
          </p:nvSpPr>
          <p:spPr bwMode="auto">
            <a:xfrm>
              <a:off x="1236" y="175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24" name="Text Box 71"/>
            <p:cNvSpPr txBox="1">
              <a:spLocks noChangeArrowheads="1"/>
            </p:cNvSpPr>
            <p:nvPr/>
          </p:nvSpPr>
          <p:spPr bwMode="auto">
            <a:xfrm>
              <a:off x="1660" y="176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</p:grp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2795765" y="4864817"/>
            <a:ext cx="1153583" cy="1053160"/>
            <a:chOff x="1956" y="1584"/>
            <a:chExt cx="654" cy="716"/>
          </a:xfrm>
        </p:grpSpPr>
        <p:sp>
          <p:nvSpPr>
            <p:cNvPr id="59505" name="Oval 73"/>
            <p:cNvSpPr>
              <a:spLocks noChangeArrowheads="1"/>
            </p:cNvSpPr>
            <p:nvPr/>
          </p:nvSpPr>
          <p:spPr bwMode="auto">
            <a:xfrm>
              <a:off x="2172" y="162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06" name="Oval 74"/>
            <p:cNvSpPr>
              <a:spLocks noChangeArrowheads="1"/>
            </p:cNvSpPr>
            <p:nvPr/>
          </p:nvSpPr>
          <p:spPr bwMode="auto">
            <a:xfrm>
              <a:off x="2003" y="207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07" name="Oval 75"/>
            <p:cNvSpPr>
              <a:spLocks noChangeArrowheads="1"/>
            </p:cNvSpPr>
            <p:nvPr/>
          </p:nvSpPr>
          <p:spPr bwMode="auto">
            <a:xfrm>
              <a:off x="2339" y="2070"/>
              <a:ext cx="231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508" name="AutoShape 76"/>
            <p:cNvCxnSpPr>
              <a:cxnSpLocks noChangeShapeType="1"/>
              <a:stCxn id="59506" idx="0"/>
              <a:endCxn id="59505" idx="3"/>
            </p:cNvCxnSpPr>
            <p:nvPr/>
          </p:nvCxnSpPr>
          <p:spPr bwMode="auto">
            <a:xfrm flipV="1">
              <a:off x="2118" y="1816"/>
              <a:ext cx="8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509" name="AutoShape 77"/>
            <p:cNvCxnSpPr>
              <a:cxnSpLocks noChangeShapeType="1"/>
              <a:stCxn id="59507" idx="0"/>
              <a:endCxn id="59505" idx="5"/>
            </p:cNvCxnSpPr>
            <p:nvPr/>
          </p:nvCxnSpPr>
          <p:spPr bwMode="auto">
            <a:xfrm flipH="1" flipV="1">
              <a:off x="2368" y="1816"/>
              <a:ext cx="87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510" name="Text Box 78"/>
            <p:cNvSpPr txBox="1">
              <a:spLocks noChangeArrowheads="1"/>
            </p:cNvSpPr>
            <p:nvPr/>
          </p:nvSpPr>
          <p:spPr bwMode="auto">
            <a:xfrm>
              <a:off x="2160" y="158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11" name="Text Box 79"/>
            <p:cNvSpPr txBox="1">
              <a:spLocks noChangeArrowheads="1"/>
            </p:cNvSpPr>
            <p:nvPr/>
          </p:nvSpPr>
          <p:spPr bwMode="auto">
            <a:xfrm>
              <a:off x="1992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12" name="Text Box 80"/>
            <p:cNvSpPr txBox="1">
              <a:spLocks noChangeArrowheads="1"/>
            </p:cNvSpPr>
            <p:nvPr/>
          </p:nvSpPr>
          <p:spPr bwMode="auto">
            <a:xfrm>
              <a:off x="2328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13" name="Text Box 81"/>
            <p:cNvSpPr txBox="1">
              <a:spLocks noChangeArrowheads="1"/>
            </p:cNvSpPr>
            <p:nvPr/>
          </p:nvSpPr>
          <p:spPr bwMode="auto">
            <a:xfrm>
              <a:off x="1956" y="175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14" name="Text Box 82"/>
            <p:cNvSpPr txBox="1">
              <a:spLocks noChangeArrowheads="1"/>
            </p:cNvSpPr>
            <p:nvPr/>
          </p:nvSpPr>
          <p:spPr bwMode="auto">
            <a:xfrm>
              <a:off x="2380" y="176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</p:grpSp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820209" y="2323111"/>
            <a:ext cx="1153583" cy="1053160"/>
            <a:chOff x="2676" y="1584"/>
            <a:chExt cx="654" cy="716"/>
          </a:xfrm>
        </p:grpSpPr>
        <p:sp>
          <p:nvSpPr>
            <p:cNvPr id="59495" name="Oval 84"/>
            <p:cNvSpPr>
              <a:spLocks noChangeArrowheads="1"/>
            </p:cNvSpPr>
            <p:nvPr/>
          </p:nvSpPr>
          <p:spPr bwMode="auto">
            <a:xfrm>
              <a:off x="2892" y="162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96" name="Oval 85"/>
            <p:cNvSpPr>
              <a:spLocks noChangeArrowheads="1"/>
            </p:cNvSpPr>
            <p:nvPr/>
          </p:nvSpPr>
          <p:spPr bwMode="auto">
            <a:xfrm>
              <a:off x="2723" y="207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97" name="Oval 86"/>
            <p:cNvSpPr>
              <a:spLocks noChangeArrowheads="1"/>
            </p:cNvSpPr>
            <p:nvPr/>
          </p:nvSpPr>
          <p:spPr bwMode="auto">
            <a:xfrm>
              <a:off x="3059" y="2070"/>
              <a:ext cx="231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98" name="AutoShape 87"/>
            <p:cNvCxnSpPr>
              <a:cxnSpLocks noChangeShapeType="1"/>
              <a:stCxn id="59496" idx="0"/>
              <a:endCxn id="59495" idx="3"/>
            </p:cNvCxnSpPr>
            <p:nvPr/>
          </p:nvCxnSpPr>
          <p:spPr bwMode="auto">
            <a:xfrm flipV="1">
              <a:off x="2838" y="1816"/>
              <a:ext cx="8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99" name="AutoShape 88"/>
            <p:cNvCxnSpPr>
              <a:cxnSpLocks noChangeShapeType="1"/>
              <a:stCxn id="59497" idx="0"/>
              <a:endCxn id="59495" idx="5"/>
            </p:cNvCxnSpPr>
            <p:nvPr/>
          </p:nvCxnSpPr>
          <p:spPr bwMode="auto">
            <a:xfrm flipH="1" flipV="1">
              <a:off x="3088" y="1816"/>
              <a:ext cx="87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500" name="Text Box 89"/>
            <p:cNvSpPr txBox="1">
              <a:spLocks noChangeArrowheads="1"/>
            </p:cNvSpPr>
            <p:nvPr/>
          </p:nvSpPr>
          <p:spPr bwMode="auto">
            <a:xfrm>
              <a:off x="2880" y="158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01" name="Text Box 90"/>
            <p:cNvSpPr txBox="1">
              <a:spLocks noChangeArrowheads="1"/>
            </p:cNvSpPr>
            <p:nvPr/>
          </p:nvSpPr>
          <p:spPr bwMode="auto">
            <a:xfrm>
              <a:off x="2712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02" name="Text Box 91"/>
            <p:cNvSpPr txBox="1">
              <a:spLocks noChangeArrowheads="1"/>
            </p:cNvSpPr>
            <p:nvPr/>
          </p:nvSpPr>
          <p:spPr bwMode="auto">
            <a:xfrm>
              <a:off x="3048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03" name="Text Box 92"/>
            <p:cNvSpPr txBox="1">
              <a:spLocks noChangeArrowheads="1"/>
            </p:cNvSpPr>
            <p:nvPr/>
          </p:nvSpPr>
          <p:spPr bwMode="auto">
            <a:xfrm>
              <a:off x="2676" y="175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04" name="Text Box 93"/>
            <p:cNvSpPr txBox="1">
              <a:spLocks noChangeArrowheads="1"/>
            </p:cNvSpPr>
            <p:nvPr/>
          </p:nvSpPr>
          <p:spPr bwMode="auto">
            <a:xfrm>
              <a:off x="3100" y="176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</p:grpSp>
      <p:grpSp>
        <p:nvGrpSpPr>
          <p:cNvPr id="13" name="Group 95"/>
          <p:cNvGrpSpPr>
            <a:grpSpLocks/>
          </p:cNvGrpSpPr>
          <p:nvPr/>
        </p:nvGrpSpPr>
        <p:grpSpPr bwMode="auto">
          <a:xfrm>
            <a:off x="5194653" y="3593964"/>
            <a:ext cx="1153583" cy="1053160"/>
            <a:chOff x="540" y="1572"/>
            <a:chExt cx="654" cy="716"/>
          </a:xfrm>
        </p:grpSpPr>
        <p:sp>
          <p:nvSpPr>
            <p:cNvPr id="59477" name="Oval 96"/>
            <p:cNvSpPr>
              <a:spLocks noChangeArrowheads="1"/>
            </p:cNvSpPr>
            <p:nvPr/>
          </p:nvSpPr>
          <p:spPr bwMode="auto">
            <a:xfrm>
              <a:off x="756" y="1608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78" name="Oval 97"/>
            <p:cNvSpPr>
              <a:spLocks noChangeArrowheads="1"/>
            </p:cNvSpPr>
            <p:nvPr/>
          </p:nvSpPr>
          <p:spPr bwMode="auto">
            <a:xfrm>
              <a:off x="587" y="2058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79" name="Oval 98"/>
            <p:cNvSpPr>
              <a:spLocks noChangeArrowheads="1"/>
            </p:cNvSpPr>
            <p:nvPr/>
          </p:nvSpPr>
          <p:spPr bwMode="auto">
            <a:xfrm>
              <a:off x="923" y="2058"/>
              <a:ext cx="231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80" name="AutoShape 99"/>
            <p:cNvCxnSpPr>
              <a:cxnSpLocks noChangeShapeType="1"/>
              <a:stCxn id="59478" idx="0"/>
              <a:endCxn id="59477" idx="3"/>
            </p:cNvCxnSpPr>
            <p:nvPr/>
          </p:nvCxnSpPr>
          <p:spPr bwMode="auto">
            <a:xfrm flipV="1">
              <a:off x="702" y="1804"/>
              <a:ext cx="8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81" name="AutoShape 100"/>
            <p:cNvCxnSpPr>
              <a:cxnSpLocks noChangeShapeType="1"/>
              <a:stCxn id="59479" idx="0"/>
              <a:endCxn id="59477" idx="5"/>
            </p:cNvCxnSpPr>
            <p:nvPr/>
          </p:nvCxnSpPr>
          <p:spPr bwMode="auto">
            <a:xfrm flipH="1" flipV="1">
              <a:off x="952" y="1804"/>
              <a:ext cx="87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482" name="Text Box 101"/>
            <p:cNvSpPr txBox="1">
              <a:spLocks noChangeArrowheads="1"/>
            </p:cNvSpPr>
            <p:nvPr/>
          </p:nvSpPr>
          <p:spPr bwMode="auto">
            <a:xfrm>
              <a:off x="744" y="157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83" name="Text Box 102"/>
            <p:cNvSpPr txBox="1">
              <a:spLocks noChangeArrowheads="1"/>
            </p:cNvSpPr>
            <p:nvPr/>
          </p:nvSpPr>
          <p:spPr bwMode="auto">
            <a:xfrm>
              <a:off x="576" y="2016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84" name="Text Box 103"/>
            <p:cNvSpPr txBox="1">
              <a:spLocks noChangeArrowheads="1"/>
            </p:cNvSpPr>
            <p:nvPr/>
          </p:nvSpPr>
          <p:spPr bwMode="auto">
            <a:xfrm>
              <a:off x="912" y="2016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85" name="Text Box 104"/>
            <p:cNvSpPr txBox="1">
              <a:spLocks noChangeArrowheads="1"/>
            </p:cNvSpPr>
            <p:nvPr/>
          </p:nvSpPr>
          <p:spPr bwMode="auto">
            <a:xfrm>
              <a:off x="540" y="174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86" name="Text Box 105"/>
            <p:cNvSpPr txBox="1">
              <a:spLocks noChangeArrowheads="1"/>
            </p:cNvSpPr>
            <p:nvPr/>
          </p:nvSpPr>
          <p:spPr bwMode="auto">
            <a:xfrm>
              <a:off x="964" y="1750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</p:grpSp>
      <p:grpSp>
        <p:nvGrpSpPr>
          <p:cNvPr id="14" name="Group 106"/>
          <p:cNvGrpSpPr>
            <a:grpSpLocks/>
          </p:cNvGrpSpPr>
          <p:nvPr/>
        </p:nvGrpSpPr>
        <p:grpSpPr bwMode="auto">
          <a:xfrm>
            <a:off x="6492875" y="3593964"/>
            <a:ext cx="1153583" cy="1053160"/>
            <a:chOff x="1236" y="1584"/>
            <a:chExt cx="654" cy="716"/>
          </a:xfrm>
        </p:grpSpPr>
        <p:sp>
          <p:nvSpPr>
            <p:cNvPr id="59467" name="Oval 107"/>
            <p:cNvSpPr>
              <a:spLocks noChangeArrowheads="1"/>
            </p:cNvSpPr>
            <p:nvPr/>
          </p:nvSpPr>
          <p:spPr bwMode="auto">
            <a:xfrm>
              <a:off x="1452" y="162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68" name="Oval 108"/>
            <p:cNvSpPr>
              <a:spLocks noChangeArrowheads="1"/>
            </p:cNvSpPr>
            <p:nvPr/>
          </p:nvSpPr>
          <p:spPr bwMode="auto">
            <a:xfrm>
              <a:off x="1283" y="207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69" name="Oval 109"/>
            <p:cNvSpPr>
              <a:spLocks noChangeArrowheads="1"/>
            </p:cNvSpPr>
            <p:nvPr/>
          </p:nvSpPr>
          <p:spPr bwMode="auto">
            <a:xfrm>
              <a:off x="1619" y="2070"/>
              <a:ext cx="231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70" name="AutoShape 110"/>
            <p:cNvCxnSpPr>
              <a:cxnSpLocks noChangeShapeType="1"/>
              <a:stCxn id="59468" idx="0"/>
              <a:endCxn id="59467" idx="3"/>
            </p:cNvCxnSpPr>
            <p:nvPr/>
          </p:nvCxnSpPr>
          <p:spPr bwMode="auto">
            <a:xfrm flipV="1">
              <a:off x="1398" y="1816"/>
              <a:ext cx="8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71" name="AutoShape 111"/>
            <p:cNvCxnSpPr>
              <a:cxnSpLocks noChangeShapeType="1"/>
              <a:stCxn id="59469" idx="0"/>
              <a:endCxn id="59467" idx="5"/>
            </p:cNvCxnSpPr>
            <p:nvPr/>
          </p:nvCxnSpPr>
          <p:spPr bwMode="auto">
            <a:xfrm flipH="1" flipV="1">
              <a:off x="1648" y="1816"/>
              <a:ext cx="87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472" name="Text Box 112"/>
            <p:cNvSpPr txBox="1">
              <a:spLocks noChangeArrowheads="1"/>
            </p:cNvSpPr>
            <p:nvPr/>
          </p:nvSpPr>
          <p:spPr bwMode="auto">
            <a:xfrm>
              <a:off x="1440" y="158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73" name="Text Box 113"/>
            <p:cNvSpPr txBox="1">
              <a:spLocks noChangeArrowheads="1"/>
            </p:cNvSpPr>
            <p:nvPr/>
          </p:nvSpPr>
          <p:spPr bwMode="auto">
            <a:xfrm>
              <a:off x="1272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74" name="Text Box 114"/>
            <p:cNvSpPr txBox="1">
              <a:spLocks noChangeArrowheads="1"/>
            </p:cNvSpPr>
            <p:nvPr/>
          </p:nvSpPr>
          <p:spPr bwMode="auto">
            <a:xfrm>
              <a:off x="1608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75" name="Text Box 115"/>
            <p:cNvSpPr txBox="1">
              <a:spLocks noChangeArrowheads="1"/>
            </p:cNvSpPr>
            <p:nvPr/>
          </p:nvSpPr>
          <p:spPr bwMode="auto">
            <a:xfrm>
              <a:off x="1236" y="175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76" name="Text Box 116"/>
            <p:cNvSpPr txBox="1">
              <a:spLocks noChangeArrowheads="1"/>
            </p:cNvSpPr>
            <p:nvPr/>
          </p:nvSpPr>
          <p:spPr bwMode="auto">
            <a:xfrm>
              <a:off x="1660" y="176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</p:grpSp>
      <p:grpSp>
        <p:nvGrpSpPr>
          <p:cNvPr id="15" name="Group 117"/>
          <p:cNvGrpSpPr>
            <a:grpSpLocks/>
          </p:cNvGrpSpPr>
          <p:nvPr/>
        </p:nvGrpSpPr>
        <p:grpSpPr bwMode="auto">
          <a:xfrm>
            <a:off x="7791098" y="3593964"/>
            <a:ext cx="1153583" cy="1053160"/>
            <a:chOff x="1956" y="1584"/>
            <a:chExt cx="654" cy="716"/>
          </a:xfrm>
        </p:grpSpPr>
        <p:sp>
          <p:nvSpPr>
            <p:cNvPr id="59457" name="Oval 118"/>
            <p:cNvSpPr>
              <a:spLocks noChangeArrowheads="1"/>
            </p:cNvSpPr>
            <p:nvPr/>
          </p:nvSpPr>
          <p:spPr bwMode="auto">
            <a:xfrm>
              <a:off x="2172" y="162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58" name="Oval 119"/>
            <p:cNvSpPr>
              <a:spLocks noChangeArrowheads="1"/>
            </p:cNvSpPr>
            <p:nvPr/>
          </p:nvSpPr>
          <p:spPr bwMode="auto">
            <a:xfrm>
              <a:off x="2003" y="207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59" name="Oval 120"/>
            <p:cNvSpPr>
              <a:spLocks noChangeArrowheads="1"/>
            </p:cNvSpPr>
            <p:nvPr/>
          </p:nvSpPr>
          <p:spPr bwMode="auto">
            <a:xfrm>
              <a:off x="2339" y="2070"/>
              <a:ext cx="231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60" name="AutoShape 121"/>
            <p:cNvCxnSpPr>
              <a:cxnSpLocks noChangeShapeType="1"/>
              <a:stCxn id="59458" idx="0"/>
              <a:endCxn id="59457" idx="3"/>
            </p:cNvCxnSpPr>
            <p:nvPr/>
          </p:nvCxnSpPr>
          <p:spPr bwMode="auto">
            <a:xfrm flipV="1">
              <a:off x="2118" y="1816"/>
              <a:ext cx="8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61" name="AutoShape 122"/>
            <p:cNvCxnSpPr>
              <a:cxnSpLocks noChangeShapeType="1"/>
              <a:stCxn id="59459" idx="0"/>
              <a:endCxn id="59457" idx="5"/>
            </p:cNvCxnSpPr>
            <p:nvPr/>
          </p:nvCxnSpPr>
          <p:spPr bwMode="auto">
            <a:xfrm flipH="1" flipV="1">
              <a:off x="2368" y="1816"/>
              <a:ext cx="87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462" name="Text Box 123"/>
            <p:cNvSpPr txBox="1">
              <a:spLocks noChangeArrowheads="1"/>
            </p:cNvSpPr>
            <p:nvPr/>
          </p:nvSpPr>
          <p:spPr bwMode="auto">
            <a:xfrm>
              <a:off x="2160" y="158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63" name="Text Box 124"/>
            <p:cNvSpPr txBox="1">
              <a:spLocks noChangeArrowheads="1"/>
            </p:cNvSpPr>
            <p:nvPr/>
          </p:nvSpPr>
          <p:spPr bwMode="auto">
            <a:xfrm>
              <a:off x="1992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64" name="Text Box 125"/>
            <p:cNvSpPr txBox="1">
              <a:spLocks noChangeArrowheads="1"/>
            </p:cNvSpPr>
            <p:nvPr/>
          </p:nvSpPr>
          <p:spPr bwMode="auto">
            <a:xfrm>
              <a:off x="2328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65" name="Text Box 126"/>
            <p:cNvSpPr txBox="1">
              <a:spLocks noChangeArrowheads="1"/>
            </p:cNvSpPr>
            <p:nvPr/>
          </p:nvSpPr>
          <p:spPr bwMode="auto">
            <a:xfrm>
              <a:off x="1956" y="175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66" name="Text Box 127"/>
            <p:cNvSpPr txBox="1">
              <a:spLocks noChangeArrowheads="1"/>
            </p:cNvSpPr>
            <p:nvPr/>
          </p:nvSpPr>
          <p:spPr bwMode="auto">
            <a:xfrm>
              <a:off x="2380" y="176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</p:grpSp>
      <p:grpSp>
        <p:nvGrpSpPr>
          <p:cNvPr id="17" name="Group 139"/>
          <p:cNvGrpSpPr>
            <a:grpSpLocks/>
          </p:cNvGrpSpPr>
          <p:nvPr/>
        </p:nvGrpSpPr>
        <p:grpSpPr bwMode="auto">
          <a:xfrm>
            <a:off x="5194653" y="4864817"/>
            <a:ext cx="1153583" cy="1053160"/>
            <a:chOff x="540" y="1572"/>
            <a:chExt cx="654" cy="716"/>
          </a:xfrm>
        </p:grpSpPr>
        <p:sp>
          <p:nvSpPr>
            <p:cNvPr id="59437" name="Oval 140"/>
            <p:cNvSpPr>
              <a:spLocks noChangeArrowheads="1"/>
            </p:cNvSpPr>
            <p:nvPr/>
          </p:nvSpPr>
          <p:spPr bwMode="auto">
            <a:xfrm>
              <a:off x="756" y="1608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8" name="Oval 141"/>
            <p:cNvSpPr>
              <a:spLocks noChangeArrowheads="1"/>
            </p:cNvSpPr>
            <p:nvPr/>
          </p:nvSpPr>
          <p:spPr bwMode="auto">
            <a:xfrm>
              <a:off x="587" y="2058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9" name="Oval 142"/>
            <p:cNvSpPr>
              <a:spLocks noChangeArrowheads="1"/>
            </p:cNvSpPr>
            <p:nvPr/>
          </p:nvSpPr>
          <p:spPr bwMode="auto">
            <a:xfrm>
              <a:off x="923" y="2058"/>
              <a:ext cx="231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40" name="AutoShape 143"/>
            <p:cNvCxnSpPr>
              <a:cxnSpLocks noChangeShapeType="1"/>
              <a:stCxn id="59438" idx="0"/>
              <a:endCxn id="59437" idx="3"/>
            </p:cNvCxnSpPr>
            <p:nvPr/>
          </p:nvCxnSpPr>
          <p:spPr bwMode="auto">
            <a:xfrm flipV="1">
              <a:off x="702" y="1804"/>
              <a:ext cx="8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41" name="AutoShape 144"/>
            <p:cNvCxnSpPr>
              <a:cxnSpLocks noChangeShapeType="1"/>
              <a:stCxn id="59439" idx="0"/>
              <a:endCxn id="59437" idx="5"/>
            </p:cNvCxnSpPr>
            <p:nvPr/>
          </p:nvCxnSpPr>
          <p:spPr bwMode="auto">
            <a:xfrm flipH="1" flipV="1">
              <a:off x="952" y="1804"/>
              <a:ext cx="87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442" name="Text Box 145"/>
            <p:cNvSpPr txBox="1">
              <a:spLocks noChangeArrowheads="1"/>
            </p:cNvSpPr>
            <p:nvPr/>
          </p:nvSpPr>
          <p:spPr bwMode="auto">
            <a:xfrm>
              <a:off x="744" y="157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43" name="Text Box 146"/>
            <p:cNvSpPr txBox="1">
              <a:spLocks noChangeArrowheads="1"/>
            </p:cNvSpPr>
            <p:nvPr/>
          </p:nvSpPr>
          <p:spPr bwMode="auto">
            <a:xfrm>
              <a:off x="576" y="2016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44" name="Text Box 147"/>
            <p:cNvSpPr txBox="1">
              <a:spLocks noChangeArrowheads="1"/>
            </p:cNvSpPr>
            <p:nvPr/>
          </p:nvSpPr>
          <p:spPr bwMode="auto">
            <a:xfrm>
              <a:off x="912" y="2016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45" name="Text Box 148"/>
            <p:cNvSpPr txBox="1">
              <a:spLocks noChangeArrowheads="1"/>
            </p:cNvSpPr>
            <p:nvPr/>
          </p:nvSpPr>
          <p:spPr bwMode="auto">
            <a:xfrm>
              <a:off x="540" y="174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46" name="Text Box 149"/>
            <p:cNvSpPr txBox="1">
              <a:spLocks noChangeArrowheads="1"/>
            </p:cNvSpPr>
            <p:nvPr/>
          </p:nvSpPr>
          <p:spPr bwMode="auto">
            <a:xfrm>
              <a:off x="964" y="1750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</p:grpSp>
      <p:grpSp>
        <p:nvGrpSpPr>
          <p:cNvPr id="19" name="Group 161"/>
          <p:cNvGrpSpPr>
            <a:grpSpLocks/>
          </p:cNvGrpSpPr>
          <p:nvPr/>
        </p:nvGrpSpPr>
        <p:grpSpPr bwMode="auto">
          <a:xfrm>
            <a:off x="7791098" y="4864817"/>
            <a:ext cx="1153583" cy="1053160"/>
            <a:chOff x="1956" y="1584"/>
            <a:chExt cx="654" cy="716"/>
          </a:xfrm>
        </p:grpSpPr>
        <p:sp>
          <p:nvSpPr>
            <p:cNvPr id="59417" name="Oval 162"/>
            <p:cNvSpPr>
              <a:spLocks noChangeArrowheads="1"/>
            </p:cNvSpPr>
            <p:nvPr/>
          </p:nvSpPr>
          <p:spPr bwMode="auto">
            <a:xfrm>
              <a:off x="2172" y="162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18" name="Oval 163"/>
            <p:cNvSpPr>
              <a:spLocks noChangeArrowheads="1"/>
            </p:cNvSpPr>
            <p:nvPr/>
          </p:nvSpPr>
          <p:spPr bwMode="auto">
            <a:xfrm>
              <a:off x="2003" y="207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19" name="Oval 164"/>
            <p:cNvSpPr>
              <a:spLocks noChangeArrowheads="1"/>
            </p:cNvSpPr>
            <p:nvPr/>
          </p:nvSpPr>
          <p:spPr bwMode="auto">
            <a:xfrm>
              <a:off x="2339" y="2070"/>
              <a:ext cx="231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20" name="AutoShape 165"/>
            <p:cNvCxnSpPr>
              <a:cxnSpLocks noChangeShapeType="1"/>
              <a:stCxn id="59418" idx="0"/>
              <a:endCxn id="59417" idx="3"/>
            </p:cNvCxnSpPr>
            <p:nvPr/>
          </p:nvCxnSpPr>
          <p:spPr bwMode="auto">
            <a:xfrm flipV="1">
              <a:off x="2118" y="1816"/>
              <a:ext cx="8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21" name="AutoShape 166"/>
            <p:cNvCxnSpPr>
              <a:cxnSpLocks noChangeShapeType="1"/>
              <a:stCxn id="59419" idx="0"/>
              <a:endCxn id="59417" idx="5"/>
            </p:cNvCxnSpPr>
            <p:nvPr/>
          </p:nvCxnSpPr>
          <p:spPr bwMode="auto">
            <a:xfrm flipH="1" flipV="1">
              <a:off x="2368" y="1816"/>
              <a:ext cx="87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422" name="Text Box 167"/>
            <p:cNvSpPr txBox="1">
              <a:spLocks noChangeArrowheads="1"/>
            </p:cNvSpPr>
            <p:nvPr/>
          </p:nvSpPr>
          <p:spPr bwMode="auto">
            <a:xfrm>
              <a:off x="2160" y="158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23" name="Text Box 168"/>
            <p:cNvSpPr txBox="1">
              <a:spLocks noChangeArrowheads="1"/>
            </p:cNvSpPr>
            <p:nvPr/>
          </p:nvSpPr>
          <p:spPr bwMode="auto">
            <a:xfrm>
              <a:off x="1992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24" name="Text Box 169"/>
            <p:cNvSpPr txBox="1">
              <a:spLocks noChangeArrowheads="1"/>
            </p:cNvSpPr>
            <p:nvPr/>
          </p:nvSpPr>
          <p:spPr bwMode="auto">
            <a:xfrm>
              <a:off x="2328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25" name="Text Box 170"/>
            <p:cNvSpPr txBox="1">
              <a:spLocks noChangeArrowheads="1"/>
            </p:cNvSpPr>
            <p:nvPr/>
          </p:nvSpPr>
          <p:spPr bwMode="auto">
            <a:xfrm>
              <a:off x="1956" y="175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26" name="Text Box 171"/>
            <p:cNvSpPr txBox="1">
              <a:spLocks noChangeArrowheads="1"/>
            </p:cNvSpPr>
            <p:nvPr/>
          </p:nvSpPr>
          <p:spPr bwMode="auto">
            <a:xfrm>
              <a:off x="2380" y="176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526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</a:t>
            </a:r>
            <a:r>
              <a:rPr lang="en-US" dirty="0" smtClean="0"/>
              <a:t> for DEC-POMDPs continued</a:t>
            </a:r>
            <a:endParaRPr lang="en-US" dirty="0"/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4601987" y="1334670"/>
            <a:ext cx="0" cy="46597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00008" tIns="50004" rIns="100008" bIns="50004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795765" y="3593964"/>
            <a:ext cx="1153583" cy="1053160"/>
            <a:chOff x="1956" y="1584"/>
            <a:chExt cx="654" cy="716"/>
          </a:xfrm>
        </p:grpSpPr>
        <p:sp>
          <p:nvSpPr>
            <p:cNvPr id="59545" name="Oval 29"/>
            <p:cNvSpPr>
              <a:spLocks noChangeArrowheads="1"/>
            </p:cNvSpPr>
            <p:nvPr/>
          </p:nvSpPr>
          <p:spPr bwMode="auto">
            <a:xfrm>
              <a:off x="2172" y="162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46" name="Oval 30"/>
            <p:cNvSpPr>
              <a:spLocks noChangeArrowheads="1"/>
            </p:cNvSpPr>
            <p:nvPr/>
          </p:nvSpPr>
          <p:spPr bwMode="auto">
            <a:xfrm>
              <a:off x="2003" y="207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47" name="Oval 31"/>
            <p:cNvSpPr>
              <a:spLocks noChangeArrowheads="1"/>
            </p:cNvSpPr>
            <p:nvPr/>
          </p:nvSpPr>
          <p:spPr bwMode="auto">
            <a:xfrm>
              <a:off x="2339" y="2070"/>
              <a:ext cx="231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548" name="AutoShape 32"/>
            <p:cNvCxnSpPr>
              <a:cxnSpLocks noChangeShapeType="1"/>
              <a:stCxn id="59546" idx="0"/>
              <a:endCxn id="59545" idx="3"/>
            </p:cNvCxnSpPr>
            <p:nvPr/>
          </p:nvCxnSpPr>
          <p:spPr bwMode="auto">
            <a:xfrm flipV="1">
              <a:off x="2118" y="1816"/>
              <a:ext cx="8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549" name="AutoShape 33"/>
            <p:cNvCxnSpPr>
              <a:cxnSpLocks noChangeShapeType="1"/>
              <a:stCxn id="59547" idx="0"/>
              <a:endCxn id="59545" idx="5"/>
            </p:cNvCxnSpPr>
            <p:nvPr/>
          </p:nvCxnSpPr>
          <p:spPr bwMode="auto">
            <a:xfrm flipH="1" flipV="1">
              <a:off x="2368" y="1816"/>
              <a:ext cx="87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550" name="Text Box 34"/>
            <p:cNvSpPr txBox="1">
              <a:spLocks noChangeArrowheads="1"/>
            </p:cNvSpPr>
            <p:nvPr/>
          </p:nvSpPr>
          <p:spPr bwMode="auto">
            <a:xfrm>
              <a:off x="2160" y="158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51" name="Text Box 35"/>
            <p:cNvSpPr txBox="1">
              <a:spLocks noChangeArrowheads="1"/>
            </p:cNvSpPr>
            <p:nvPr/>
          </p:nvSpPr>
          <p:spPr bwMode="auto">
            <a:xfrm>
              <a:off x="1992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52" name="Text Box 36"/>
            <p:cNvSpPr txBox="1">
              <a:spLocks noChangeArrowheads="1"/>
            </p:cNvSpPr>
            <p:nvPr/>
          </p:nvSpPr>
          <p:spPr bwMode="auto">
            <a:xfrm>
              <a:off x="2328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53" name="Text Box 37"/>
            <p:cNvSpPr txBox="1">
              <a:spLocks noChangeArrowheads="1"/>
            </p:cNvSpPr>
            <p:nvPr/>
          </p:nvSpPr>
          <p:spPr bwMode="auto">
            <a:xfrm>
              <a:off x="1956" y="175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54" name="Text Box 38"/>
            <p:cNvSpPr txBox="1">
              <a:spLocks noChangeArrowheads="1"/>
            </p:cNvSpPr>
            <p:nvPr/>
          </p:nvSpPr>
          <p:spPr bwMode="auto">
            <a:xfrm>
              <a:off x="2380" y="176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99320" y="4864817"/>
            <a:ext cx="1153583" cy="1053160"/>
            <a:chOff x="540" y="1572"/>
            <a:chExt cx="654" cy="716"/>
          </a:xfrm>
        </p:grpSpPr>
        <p:sp>
          <p:nvSpPr>
            <p:cNvPr id="59525" name="Oval 51"/>
            <p:cNvSpPr>
              <a:spLocks noChangeArrowheads="1"/>
            </p:cNvSpPr>
            <p:nvPr/>
          </p:nvSpPr>
          <p:spPr bwMode="auto">
            <a:xfrm>
              <a:off x="756" y="1608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26" name="Oval 52"/>
            <p:cNvSpPr>
              <a:spLocks noChangeArrowheads="1"/>
            </p:cNvSpPr>
            <p:nvPr/>
          </p:nvSpPr>
          <p:spPr bwMode="auto">
            <a:xfrm>
              <a:off x="587" y="2058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27" name="Oval 53"/>
            <p:cNvSpPr>
              <a:spLocks noChangeArrowheads="1"/>
            </p:cNvSpPr>
            <p:nvPr/>
          </p:nvSpPr>
          <p:spPr bwMode="auto">
            <a:xfrm>
              <a:off x="923" y="2058"/>
              <a:ext cx="231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528" name="AutoShape 54"/>
            <p:cNvCxnSpPr>
              <a:cxnSpLocks noChangeShapeType="1"/>
              <a:stCxn id="59526" idx="0"/>
              <a:endCxn id="59525" idx="3"/>
            </p:cNvCxnSpPr>
            <p:nvPr/>
          </p:nvCxnSpPr>
          <p:spPr bwMode="auto">
            <a:xfrm flipV="1">
              <a:off x="702" y="1804"/>
              <a:ext cx="8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529" name="AutoShape 55"/>
            <p:cNvCxnSpPr>
              <a:cxnSpLocks noChangeShapeType="1"/>
              <a:stCxn id="59527" idx="0"/>
              <a:endCxn id="59525" idx="5"/>
            </p:cNvCxnSpPr>
            <p:nvPr/>
          </p:nvCxnSpPr>
          <p:spPr bwMode="auto">
            <a:xfrm flipH="1" flipV="1">
              <a:off x="952" y="1804"/>
              <a:ext cx="87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530" name="Text Box 56"/>
            <p:cNvSpPr txBox="1">
              <a:spLocks noChangeArrowheads="1"/>
            </p:cNvSpPr>
            <p:nvPr/>
          </p:nvSpPr>
          <p:spPr bwMode="auto">
            <a:xfrm>
              <a:off x="744" y="157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31" name="Text Box 57"/>
            <p:cNvSpPr txBox="1">
              <a:spLocks noChangeArrowheads="1"/>
            </p:cNvSpPr>
            <p:nvPr/>
          </p:nvSpPr>
          <p:spPr bwMode="auto">
            <a:xfrm>
              <a:off x="576" y="2016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32" name="Text Box 58"/>
            <p:cNvSpPr txBox="1">
              <a:spLocks noChangeArrowheads="1"/>
            </p:cNvSpPr>
            <p:nvPr/>
          </p:nvSpPr>
          <p:spPr bwMode="auto">
            <a:xfrm>
              <a:off x="912" y="2016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33" name="Text Box 59"/>
            <p:cNvSpPr txBox="1">
              <a:spLocks noChangeArrowheads="1"/>
            </p:cNvSpPr>
            <p:nvPr/>
          </p:nvSpPr>
          <p:spPr bwMode="auto">
            <a:xfrm>
              <a:off x="540" y="174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34" name="Text Box 60"/>
            <p:cNvSpPr txBox="1">
              <a:spLocks noChangeArrowheads="1"/>
            </p:cNvSpPr>
            <p:nvPr/>
          </p:nvSpPr>
          <p:spPr bwMode="auto">
            <a:xfrm>
              <a:off x="964" y="1750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2795765" y="4864817"/>
            <a:ext cx="1153583" cy="1053160"/>
            <a:chOff x="1956" y="1584"/>
            <a:chExt cx="654" cy="716"/>
          </a:xfrm>
        </p:grpSpPr>
        <p:sp>
          <p:nvSpPr>
            <p:cNvPr id="59505" name="Oval 73"/>
            <p:cNvSpPr>
              <a:spLocks noChangeArrowheads="1"/>
            </p:cNvSpPr>
            <p:nvPr/>
          </p:nvSpPr>
          <p:spPr bwMode="auto">
            <a:xfrm>
              <a:off x="2172" y="162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06" name="Oval 74"/>
            <p:cNvSpPr>
              <a:spLocks noChangeArrowheads="1"/>
            </p:cNvSpPr>
            <p:nvPr/>
          </p:nvSpPr>
          <p:spPr bwMode="auto">
            <a:xfrm>
              <a:off x="2003" y="207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07" name="Oval 75"/>
            <p:cNvSpPr>
              <a:spLocks noChangeArrowheads="1"/>
            </p:cNvSpPr>
            <p:nvPr/>
          </p:nvSpPr>
          <p:spPr bwMode="auto">
            <a:xfrm>
              <a:off x="2339" y="2070"/>
              <a:ext cx="231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508" name="AutoShape 76"/>
            <p:cNvCxnSpPr>
              <a:cxnSpLocks noChangeShapeType="1"/>
              <a:stCxn id="59506" idx="0"/>
              <a:endCxn id="59505" idx="3"/>
            </p:cNvCxnSpPr>
            <p:nvPr/>
          </p:nvCxnSpPr>
          <p:spPr bwMode="auto">
            <a:xfrm flipV="1">
              <a:off x="2118" y="1816"/>
              <a:ext cx="8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509" name="AutoShape 77"/>
            <p:cNvCxnSpPr>
              <a:cxnSpLocks noChangeShapeType="1"/>
              <a:stCxn id="59507" idx="0"/>
              <a:endCxn id="59505" idx="5"/>
            </p:cNvCxnSpPr>
            <p:nvPr/>
          </p:nvCxnSpPr>
          <p:spPr bwMode="auto">
            <a:xfrm flipH="1" flipV="1">
              <a:off x="2368" y="1816"/>
              <a:ext cx="87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510" name="Text Box 78"/>
            <p:cNvSpPr txBox="1">
              <a:spLocks noChangeArrowheads="1"/>
            </p:cNvSpPr>
            <p:nvPr/>
          </p:nvSpPr>
          <p:spPr bwMode="auto">
            <a:xfrm>
              <a:off x="2160" y="158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11" name="Text Box 79"/>
            <p:cNvSpPr txBox="1">
              <a:spLocks noChangeArrowheads="1"/>
            </p:cNvSpPr>
            <p:nvPr/>
          </p:nvSpPr>
          <p:spPr bwMode="auto">
            <a:xfrm>
              <a:off x="1992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12" name="Text Box 80"/>
            <p:cNvSpPr txBox="1">
              <a:spLocks noChangeArrowheads="1"/>
            </p:cNvSpPr>
            <p:nvPr/>
          </p:nvSpPr>
          <p:spPr bwMode="auto">
            <a:xfrm>
              <a:off x="2328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13" name="Text Box 81"/>
            <p:cNvSpPr txBox="1">
              <a:spLocks noChangeArrowheads="1"/>
            </p:cNvSpPr>
            <p:nvPr/>
          </p:nvSpPr>
          <p:spPr bwMode="auto">
            <a:xfrm>
              <a:off x="1956" y="175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14" name="Text Box 82"/>
            <p:cNvSpPr txBox="1">
              <a:spLocks noChangeArrowheads="1"/>
            </p:cNvSpPr>
            <p:nvPr/>
          </p:nvSpPr>
          <p:spPr bwMode="auto">
            <a:xfrm>
              <a:off x="2380" y="176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</p:grpSp>
      <p:grpSp>
        <p:nvGrpSpPr>
          <p:cNvPr id="7" name="Group 83"/>
          <p:cNvGrpSpPr>
            <a:grpSpLocks/>
          </p:cNvGrpSpPr>
          <p:nvPr/>
        </p:nvGrpSpPr>
        <p:grpSpPr bwMode="auto">
          <a:xfrm>
            <a:off x="820209" y="2323111"/>
            <a:ext cx="1153583" cy="1053160"/>
            <a:chOff x="2676" y="1584"/>
            <a:chExt cx="654" cy="716"/>
          </a:xfrm>
        </p:grpSpPr>
        <p:sp>
          <p:nvSpPr>
            <p:cNvPr id="59495" name="Oval 84"/>
            <p:cNvSpPr>
              <a:spLocks noChangeArrowheads="1"/>
            </p:cNvSpPr>
            <p:nvPr/>
          </p:nvSpPr>
          <p:spPr bwMode="auto">
            <a:xfrm>
              <a:off x="2892" y="162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96" name="Oval 85"/>
            <p:cNvSpPr>
              <a:spLocks noChangeArrowheads="1"/>
            </p:cNvSpPr>
            <p:nvPr/>
          </p:nvSpPr>
          <p:spPr bwMode="auto">
            <a:xfrm>
              <a:off x="2723" y="207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97" name="Oval 86"/>
            <p:cNvSpPr>
              <a:spLocks noChangeArrowheads="1"/>
            </p:cNvSpPr>
            <p:nvPr/>
          </p:nvSpPr>
          <p:spPr bwMode="auto">
            <a:xfrm>
              <a:off x="3059" y="2070"/>
              <a:ext cx="231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98" name="AutoShape 87"/>
            <p:cNvCxnSpPr>
              <a:cxnSpLocks noChangeShapeType="1"/>
              <a:stCxn id="59496" idx="0"/>
              <a:endCxn id="59495" idx="3"/>
            </p:cNvCxnSpPr>
            <p:nvPr/>
          </p:nvCxnSpPr>
          <p:spPr bwMode="auto">
            <a:xfrm flipV="1">
              <a:off x="2838" y="1816"/>
              <a:ext cx="8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99" name="AutoShape 88"/>
            <p:cNvCxnSpPr>
              <a:cxnSpLocks noChangeShapeType="1"/>
              <a:stCxn id="59497" idx="0"/>
              <a:endCxn id="59495" idx="5"/>
            </p:cNvCxnSpPr>
            <p:nvPr/>
          </p:nvCxnSpPr>
          <p:spPr bwMode="auto">
            <a:xfrm flipH="1" flipV="1">
              <a:off x="3088" y="1816"/>
              <a:ext cx="87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500" name="Text Box 89"/>
            <p:cNvSpPr txBox="1">
              <a:spLocks noChangeArrowheads="1"/>
            </p:cNvSpPr>
            <p:nvPr/>
          </p:nvSpPr>
          <p:spPr bwMode="auto">
            <a:xfrm>
              <a:off x="2880" y="158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01" name="Text Box 90"/>
            <p:cNvSpPr txBox="1">
              <a:spLocks noChangeArrowheads="1"/>
            </p:cNvSpPr>
            <p:nvPr/>
          </p:nvSpPr>
          <p:spPr bwMode="auto">
            <a:xfrm>
              <a:off x="2712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02" name="Text Box 91"/>
            <p:cNvSpPr txBox="1">
              <a:spLocks noChangeArrowheads="1"/>
            </p:cNvSpPr>
            <p:nvPr/>
          </p:nvSpPr>
          <p:spPr bwMode="auto">
            <a:xfrm>
              <a:off x="3048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03" name="Text Box 92"/>
            <p:cNvSpPr txBox="1">
              <a:spLocks noChangeArrowheads="1"/>
            </p:cNvSpPr>
            <p:nvPr/>
          </p:nvSpPr>
          <p:spPr bwMode="auto">
            <a:xfrm>
              <a:off x="2676" y="175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04" name="Text Box 93"/>
            <p:cNvSpPr txBox="1">
              <a:spLocks noChangeArrowheads="1"/>
            </p:cNvSpPr>
            <p:nvPr/>
          </p:nvSpPr>
          <p:spPr bwMode="auto">
            <a:xfrm>
              <a:off x="3100" y="176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</p:grpSp>
      <p:grpSp>
        <p:nvGrpSpPr>
          <p:cNvPr id="8" name="Group 95"/>
          <p:cNvGrpSpPr>
            <a:grpSpLocks/>
          </p:cNvGrpSpPr>
          <p:nvPr/>
        </p:nvGrpSpPr>
        <p:grpSpPr bwMode="auto">
          <a:xfrm>
            <a:off x="5194653" y="3593964"/>
            <a:ext cx="1153583" cy="1053160"/>
            <a:chOff x="540" y="1572"/>
            <a:chExt cx="654" cy="716"/>
          </a:xfrm>
        </p:grpSpPr>
        <p:sp>
          <p:nvSpPr>
            <p:cNvPr id="59477" name="Oval 96"/>
            <p:cNvSpPr>
              <a:spLocks noChangeArrowheads="1"/>
            </p:cNvSpPr>
            <p:nvPr/>
          </p:nvSpPr>
          <p:spPr bwMode="auto">
            <a:xfrm>
              <a:off x="756" y="1608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78" name="Oval 97"/>
            <p:cNvSpPr>
              <a:spLocks noChangeArrowheads="1"/>
            </p:cNvSpPr>
            <p:nvPr/>
          </p:nvSpPr>
          <p:spPr bwMode="auto">
            <a:xfrm>
              <a:off x="587" y="2058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79" name="Oval 98"/>
            <p:cNvSpPr>
              <a:spLocks noChangeArrowheads="1"/>
            </p:cNvSpPr>
            <p:nvPr/>
          </p:nvSpPr>
          <p:spPr bwMode="auto">
            <a:xfrm>
              <a:off x="923" y="2058"/>
              <a:ext cx="231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80" name="AutoShape 99"/>
            <p:cNvCxnSpPr>
              <a:cxnSpLocks noChangeShapeType="1"/>
              <a:stCxn id="59478" idx="0"/>
              <a:endCxn id="59477" idx="3"/>
            </p:cNvCxnSpPr>
            <p:nvPr/>
          </p:nvCxnSpPr>
          <p:spPr bwMode="auto">
            <a:xfrm flipV="1">
              <a:off x="702" y="1804"/>
              <a:ext cx="8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81" name="AutoShape 100"/>
            <p:cNvCxnSpPr>
              <a:cxnSpLocks noChangeShapeType="1"/>
              <a:stCxn id="59479" idx="0"/>
              <a:endCxn id="59477" idx="5"/>
            </p:cNvCxnSpPr>
            <p:nvPr/>
          </p:nvCxnSpPr>
          <p:spPr bwMode="auto">
            <a:xfrm flipH="1" flipV="1">
              <a:off x="952" y="1804"/>
              <a:ext cx="87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482" name="Text Box 101"/>
            <p:cNvSpPr txBox="1">
              <a:spLocks noChangeArrowheads="1"/>
            </p:cNvSpPr>
            <p:nvPr/>
          </p:nvSpPr>
          <p:spPr bwMode="auto">
            <a:xfrm>
              <a:off x="744" y="157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83" name="Text Box 102"/>
            <p:cNvSpPr txBox="1">
              <a:spLocks noChangeArrowheads="1"/>
            </p:cNvSpPr>
            <p:nvPr/>
          </p:nvSpPr>
          <p:spPr bwMode="auto">
            <a:xfrm>
              <a:off x="576" y="2016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84" name="Text Box 103"/>
            <p:cNvSpPr txBox="1">
              <a:spLocks noChangeArrowheads="1"/>
            </p:cNvSpPr>
            <p:nvPr/>
          </p:nvSpPr>
          <p:spPr bwMode="auto">
            <a:xfrm>
              <a:off x="912" y="2016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85" name="Text Box 104"/>
            <p:cNvSpPr txBox="1">
              <a:spLocks noChangeArrowheads="1"/>
            </p:cNvSpPr>
            <p:nvPr/>
          </p:nvSpPr>
          <p:spPr bwMode="auto">
            <a:xfrm>
              <a:off x="540" y="174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86" name="Text Box 105"/>
            <p:cNvSpPr txBox="1">
              <a:spLocks noChangeArrowheads="1"/>
            </p:cNvSpPr>
            <p:nvPr/>
          </p:nvSpPr>
          <p:spPr bwMode="auto">
            <a:xfrm>
              <a:off x="964" y="1750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</p:grpSp>
      <p:grpSp>
        <p:nvGrpSpPr>
          <p:cNvPr id="9" name="Group 106"/>
          <p:cNvGrpSpPr>
            <a:grpSpLocks/>
          </p:cNvGrpSpPr>
          <p:nvPr/>
        </p:nvGrpSpPr>
        <p:grpSpPr bwMode="auto">
          <a:xfrm>
            <a:off x="6492875" y="3593964"/>
            <a:ext cx="1153583" cy="1053160"/>
            <a:chOff x="1236" y="1584"/>
            <a:chExt cx="654" cy="716"/>
          </a:xfrm>
        </p:grpSpPr>
        <p:sp>
          <p:nvSpPr>
            <p:cNvPr id="59467" name="Oval 107"/>
            <p:cNvSpPr>
              <a:spLocks noChangeArrowheads="1"/>
            </p:cNvSpPr>
            <p:nvPr/>
          </p:nvSpPr>
          <p:spPr bwMode="auto">
            <a:xfrm>
              <a:off x="1452" y="162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68" name="Oval 108"/>
            <p:cNvSpPr>
              <a:spLocks noChangeArrowheads="1"/>
            </p:cNvSpPr>
            <p:nvPr/>
          </p:nvSpPr>
          <p:spPr bwMode="auto">
            <a:xfrm>
              <a:off x="1283" y="207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69" name="Oval 109"/>
            <p:cNvSpPr>
              <a:spLocks noChangeArrowheads="1"/>
            </p:cNvSpPr>
            <p:nvPr/>
          </p:nvSpPr>
          <p:spPr bwMode="auto">
            <a:xfrm>
              <a:off x="1619" y="2070"/>
              <a:ext cx="231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70" name="AutoShape 110"/>
            <p:cNvCxnSpPr>
              <a:cxnSpLocks noChangeShapeType="1"/>
              <a:stCxn id="59468" idx="0"/>
              <a:endCxn id="59467" idx="3"/>
            </p:cNvCxnSpPr>
            <p:nvPr/>
          </p:nvCxnSpPr>
          <p:spPr bwMode="auto">
            <a:xfrm flipV="1">
              <a:off x="1398" y="1816"/>
              <a:ext cx="8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71" name="AutoShape 111"/>
            <p:cNvCxnSpPr>
              <a:cxnSpLocks noChangeShapeType="1"/>
              <a:stCxn id="59469" idx="0"/>
              <a:endCxn id="59467" idx="5"/>
            </p:cNvCxnSpPr>
            <p:nvPr/>
          </p:nvCxnSpPr>
          <p:spPr bwMode="auto">
            <a:xfrm flipH="1" flipV="1">
              <a:off x="1648" y="1816"/>
              <a:ext cx="87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472" name="Text Box 112"/>
            <p:cNvSpPr txBox="1">
              <a:spLocks noChangeArrowheads="1"/>
            </p:cNvSpPr>
            <p:nvPr/>
          </p:nvSpPr>
          <p:spPr bwMode="auto">
            <a:xfrm>
              <a:off x="1440" y="158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73" name="Text Box 113"/>
            <p:cNvSpPr txBox="1">
              <a:spLocks noChangeArrowheads="1"/>
            </p:cNvSpPr>
            <p:nvPr/>
          </p:nvSpPr>
          <p:spPr bwMode="auto">
            <a:xfrm>
              <a:off x="1272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74" name="Text Box 114"/>
            <p:cNvSpPr txBox="1">
              <a:spLocks noChangeArrowheads="1"/>
            </p:cNvSpPr>
            <p:nvPr/>
          </p:nvSpPr>
          <p:spPr bwMode="auto">
            <a:xfrm>
              <a:off x="1608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75" name="Text Box 115"/>
            <p:cNvSpPr txBox="1">
              <a:spLocks noChangeArrowheads="1"/>
            </p:cNvSpPr>
            <p:nvPr/>
          </p:nvSpPr>
          <p:spPr bwMode="auto">
            <a:xfrm>
              <a:off x="1236" y="175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76" name="Text Box 116"/>
            <p:cNvSpPr txBox="1">
              <a:spLocks noChangeArrowheads="1"/>
            </p:cNvSpPr>
            <p:nvPr/>
          </p:nvSpPr>
          <p:spPr bwMode="auto">
            <a:xfrm>
              <a:off x="1660" y="176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</p:grpSp>
      <p:grpSp>
        <p:nvGrpSpPr>
          <p:cNvPr id="10" name="Group 117"/>
          <p:cNvGrpSpPr>
            <a:grpSpLocks/>
          </p:cNvGrpSpPr>
          <p:nvPr/>
        </p:nvGrpSpPr>
        <p:grpSpPr bwMode="auto">
          <a:xfrm>
            <a:off x="7791098" y="3593964"/>
            <a:ext cx="1153583" cy="1053160"/>
            <a:chOff x="1956" y="1584"/>
            <a:chExt cx="654" cy="716"/>
          </a:xfrm>
        </p:grpSpPr>
        <p:sp>
          <p:nvSpPr>
            <p:cNvPr id="59457" name="Oval 118"/>
            <p:cNvSpPr>
              <a:spLocks noChangeArrowheads="1"/>
            </p:cNvSpPr>
            <p:nvPr/>
          </p:nvSpPr>
          <p:spPr bwMode="auto">
            <a:xfrm>
              <a:off x="2172" y="162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58" name="Oval 119"/>
            <p:cNvSpPr>
              <a:spLocks noChangeArrowheads="1"/>
            </p:cNvSpPr>
            <p:nvPr/>
          </p:nvSpPr>
          <p:spPr bwMode="auto">
            <a:xfrm>
              <a:off x="2003" y="207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59" name="Oval 120"/>
            <p:cNvSpPr>
              <a:spLocks noChangeArrowheads="1"/>
            </p:cNvSpPr>
            <p:nvPr/>
          </p:nvSpPr>
          <p:spPr bwMode="auto">
            <a:xfrm>
              <a:off x="2339" y="2070"/>
              <a:ext cx="231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60" name="AutoShape 121"/>
            <p:cNvCxnSpPr>
              <a:cxnSpLocks noChangeShapeType="1"/>
              <a:stCxn id="59458" idx="0"/>
              <a:endCxn id="59457" idx="3"/>
            </p:cNvCxnSpPr>
            <p:nvPr/>
          </p:nvCxnSpPr>
          <p:spPr bwMode="auto">
            <a:xfrm flipV="1">
              <a:off x="2118" y="1816"/>
              <a:ext cx="8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61" name="AutoShape 122"/>
            <p:cNvCxnSpPr>
              <a:cxnSpLocks noChangeShapeType="1"/>
              <a:stCxn id="59459" idx="0"/>
              <a:endCxn id="59457" idx="5"/>
            </p:cNvCxnSpPr>
            <p:nvPr/>
          </p:nvCxnSpPr>
          <p:spPr bwMode="auto">
            <a:xfrm flipH="1" flipV="1">
              <a:off x="2368" y="1816"/>
              <a:ext cx="87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462" name="Text Box 123"/>
            <p:cNvSpPr txBox="1">
              <a:spLocks noChangeArrowheads="1"/>
            </p:cNvSpPr>
            <p:nvPr/>
          </p:nvSpPr>
          <p:spPr bwMode="auto">
            <a:xfrm>
              <a:off x="2160" y="158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63" name="Text Box 124"/>
            <p:cNvSpPr txBox="1">
              <a:spLocks noChangeArrowheads="1"/>
            </p:cNvSpPr>
            <p:nvPr/>
          </p:nvSpPr>
          <p:spPr bwMode="auto">
            <a:xfrm>
              <a:off x="1992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64" name="Text Box 125"/>
            <p:cNvSpPr txBox="1">
              <a:spLocks noChangeArrowheads="1"/>
            </p:cNvSpPr>
            <p:nvPr/>
          </p:nvSpPr>
          <p:spPr bwMode="auto">
            <a:xfrm>
              <a:off x="2328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65" name="Text Box 126"/>
            <p:cNvSpPr txBox="1">
              <a:spLocks noChangeArrowheads="1"/>
            </p:cNvSpPr>
            <p:nvPr/>
          </p:nvSpPr>
          <p:spPr bwMode="auto">
            <a:xfrm>
              <a:off x="1956" y="175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66" name="Text Box 127"/>
            <p:cNvSpPr txBox="1">
              <a:spLocks noChangeArrowheads="1"/>
            </p:cNvSpPr>
            <p:nvPr/>
          </p:nvSpPr>
          <p:spPr bwMode="auto">
            <a:xfrm>
              <a:off x="2380" y="176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</p:grpSp>
      <p:grpSp>
        <p:nvGrpSpPr>
          <p:cNvPr id="11" name="Group 139"/>
          <p:cNvGrpSpPr>
            <a:grpSpLocks/>
          </p:cNvGrpSpPr>
          <p:nvPr/>
        </p:nvGrpSpPr>
        <p:grpSpPr bwMode="auto">
          <a:xfrm>
            <a:off x="5194653" y="4864817"/>
            <a:ext cx="1153583" cy="1053160"/>
            <a:chOff x="540" y="1572"/>
            <a:chExt cx="654" cy="716"/>
          </a:xfrm>
        </p:grpSpPr>
        <p:sp>
          <p:nvSpPr>
            <p:cNvPr id="59437" name="Oval 140"/>
            <p:cNvSpPr>
              <a:spLocks noChangeArrowheads="1"/>
            </p:cNvSpPr>
            <p:nvPr/>
          </p:nvSpPr>
          <p:spPr bwMode="auto">
            <a:xfrm>
              <a:off x="756" y="1608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8" name="Oval 141"/>
            <p:cNvSpPr>
              <a:spLocks noChangeArrowheads="1"/>
            </p:cNvSpPr>
            <p:nvPr/>
          </p:nvSpPr>
          <p:spPr bwMode="auto">
            <a:xfrm>
              <a:off x="587" y="2058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9" name="Oval 142"/>
            <p:cNvSpPr>
              <a:spLocks noChangeArrowheads="1"/>
            </p:cNvSpPr>
            <p:nvPr/>
          </p:nvSpPr>
          <p:spPr bwMode="auto">
            <a:xfrm>
              <a:off x="923" y="2058"/>
              <a:ext cx="231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40" name="AutoShape 143"/>
            <p:cNvCxnSpPr>
              <a:cxnSpLocks noChangeShapeType="1"/>
              <a:stCxn id="59438" idx="0"/>
              <a:endCxn id="59437" idx="3"/>
            </p:cNvCxnSpPr>
            <p:nvPr/>
          </p:nvCxnSpPr>
          <p:spPr bwMode="auto">
            <a:xfrm flipV="1">
              <a:off x="702" y="1804"/>
              <a:ext cx="8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41" name="AutoShape 144"/>
            <p:cNvCxnSpPr>
              <a:cxnSpLocks noChangeShapeType="1"/>
              <a:stCxn id="59439" idx="0"/>
              <a:endCxn id="59437" idx="5"/>
            </p:cNvCxnSpPr>
            <p:nvPr/>
          </p:nvCxnSpPr>
          <p:spPr bwMode="auto">
            <a:xfrm flipH="1" flipV="1">
              <a:off x="952" y="1804"/>
              <a:ext cx="87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442" name="Text Box 145"/>
            <p:cNvSpPr txBox="1">
              <a:spLocks noChangeArrowheads="1"/>
            </p:cNvSpPr>
            <p:nvPr/>
          </p:nvSpPr>
          <p:spPr bwMode="auto">
            <a:xfrm>
              <a:off x="744" y="157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43" name="Text Box 146"/>
            <p:cNvSpPr txBox="1">
              <a:spLocks noChangeArrowheads="1"/>
            </p:cNvSpPr>
            <p:nvPr/>
          </p:nvSpPr>
          <p:spPr bwMode="auto">
            <a:xfrm>
              <a:off x="576" y="2016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44" name="Text Box 147"/>
            <p:cNvSpPr txBox="1">
              <a:spLocks noChangeArrowheads="1"/>
            </p:cNvSpPr>
            <p:nvPr/>
          </p:nvSpPr>
          <p:spPr bwMode="auto">
            <a:xfrm>
              <a:off x="912" y="2016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45" name="Text Box 148"/>
            <p:cNvSpPr txBox="1">
              <a:spLocks noChangeArrowheads="1"/>
            </p:cNvSpPr>
            <p:nvPr/>
          </p:nvSpPr>
          <p:spPr bwMode="auto">
            <a:xfrm>
              <a:off x="540" y="174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46" name="Text Box 149"/>
            <p:cNvSpPr txBox="1">
              <a:spLocks noChangeArrowheads="1"/>
            </p:cNvSpPr>
            <p:nvPr/>
          </p:nvSpPr>
          <p:spPr bwMode="auto">
            <a:xfrm>
              <a:off x="964" y="1750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</p:grpSp>
      <p:grpSp>
        <p:nvGrpSpPr>
          <p:cNvPr id="12" name="Group 161"/>
          <p:cNvGrpSpPr>
            <a:grpSpLocks/>
          </p:cNvGrpSpPr>
          <p:nvPr/>
        </p:nvGrpSpPr>
        <p:grpSpPr bwMode="auto">
          <a:xfrm>
            <a:off x="7791098" y="4864817"/>
            <a:ext cx="1153583" cy="1053160"/>
            <a:chOff x="1956" y="1584"/>
            <a:chExt cx="654" cy="716"/>
          </a:xfrm>
        </p:grpSpPr>
        <p:sp>
          <p:nvSpPr>
            <p:cNvPr id="59417" name="Oval 162"/>
            <p:cNvSpPr>
              <a:spLocks noChangeArrowheads="1"/>
            </p:cNvSpPr>
            <p:nvPr/>
          </p:nvSpPr>
          <p:spPr bwMode="auto">
            <a:xfrm>
              <a:off x="2172" y="162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18" name="Oval 163"/>
            <p:cNvSpPr>
              <a:spLocks noChangeArrowheads="1"/>
            </p:cNvSpPr>
            <p:nvPr/>
          </p:nvSpPr>
          <p:spPr bwMode="auto">
            <a:xfrm>
              <a:off x="2003" y="207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19" name="Oval 164"/>
            <p:cNvSpPr>
              <a:spLocks noChangeArrowheads="1"/>
            </p:cNvSpPr>
            <p:nvPr/>
          </p:nvSpPr>
          <p:spPr bwMode="auto">
            <a:xfrm>
              <a:off x="2339" y="2070"/>
              <a:ext cx="231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20" name="AutoShape 165"/>
            <p:cNvCxnSpPr>
              <a:cxnSpLocks noChangeShapeType="1"/>
              <a:stCxn id="59418" idx="0"/>
              <a:endCxn id="59417" idx="3"/>
            </p:cNvCxnSpPr>
            <p:nvPr/>
          </p:nvCxnSpPr>
          <p:spPr bwMode="auto">
            <a:xfrm flipV="1">
              <a:off x="2118" y="1816"/>
              <a:ext cx="8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21" name="AutoShape 166"/>
            <p:cNvCxnSpPr>
              <a:cxnSpLocks noChangeShapeType="1"/>
              <a:stCxn id="59419" idx="0"/>
              <a:endCxn id="59417" idx="5"/>
            </p:cNvCxnSpPr>
            <p:nvPr/>
          </p:nvCxnSpPr>
          <p:spPr bwMode="auto">
            <a:xfrm flipH="1" flipV="1">
              <a:off x="2368" y="1816"/>
              <a:ext cx="87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422" name="Text Box 167"/>
            <p:cNvSpPr txBox="1">
              <a:spLocks noChangeArrowheads="1"/>
            </p:cNvSpPr>
            <p:nvPr/>
          </p:nvSpPr>
          <p:spPr bwMode="auto">
            <a:xfrm>
              <a:off x="2160" y="158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23" name="Text Box 168"/>
            <p:cNvSpPr txBox="1">
              <a:spLocks noChangeArrowheads="1"/>
            </p:cNvSpPr>
            <p:nvPr/>
          </p:nvSpPr>
          <p:spPr bwMode="auto">
            <a:xfrm>
              <a:off x="1992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24" name="Text Box 169"/>
            <p:cNvSpPr txBox="1">
              <a:spLocks noChangeArrowheads="1"/>
            </p:cNvSpPr>
            <p:nvPr/>
          </p:nvSpPr>
          <p:spPr bwMode="auto">
            <a:xfrm>
              <a:off x="2328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25" name="Text Box 170"/>
            <p:cNvSpPr txBox="1">
              <a:spLocks noChangeArrowheads="1"/>
            </p:cNvSpPr>
            <p:nvPr/>
          </p:nvSpPr>
          <p:spPr bwMode="auto">
            <a:xfrm>
              <a:off x="1956" y="175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26" name="Text Box 171"/>
            <p:cNvSpPr txBox="1">
              <a:spLocks noChangeArrowheads="1"/>
            </p:cNvSpPr>
            <p:nvPr/>
          </p:nvSpPr>
          <p:spPr bwMode="auto">
            <a:xfrm>
              <a:off x="2380" y="176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974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</a:t>
            </a:r>
            <a:r>
              <a:rPr lang="en-US" dirty="0" smtClean="0"/>
              <a:t> for DEC-POMDPs continued</a:t>
            </a:r>
            <a:endParaRPr lang="en-US" dirty="0"/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4601987" y="1334670"/>
            <a:ext cx="0" cy="46597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00008" tIns="50004" rIns="100008" bIns="50004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795765" y="3593964"/>
            <a:ext cx="1153583" cy="1053160"/>
            <a:chOff x="1956" y="1584"/>
            <a:chExt cx="654" cy="716"/>
          </a:xfrm>
        </p:grpSpPr>
        <p:sp>
          <p:nvSpPr>
            <p:cNvPr id="59545" name="Oval 29"/>
            <p:cNvSpPr>
              <a:spLocks noChangeArrowheads="1"/>
            </p:cNvSpPr>
            <p:nvPr/>
          </p:nvSpPr>
          <p:spPr bwMode="auto">
            <a:xfrm>
              <a:off x="2172" y="162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46" name="Oval 30"/>
            <p:cNvSpPr>
              <a:spLocks noChangeArrowheads="1"/>
            </p:cNvSpPr>
            <p:nvPr/>
          </p:nvSpPr>
          <p:spPr bwMode="auto">
            <a:xfrm>
              <a:off x="2003" y="207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47" name="Oval 31"/>
            <p:cNvSpPr>
              <a:spLocks noChangeArrowheads="1"/>
            </p:cNvSpPr>
            <p:nvPr/>
          </p:nvSpPr>
          <p:spPr bwMode="auto">
            <a:xfrm>
              <a:off x="2339" y="2070"/>
              <a:ext cx="231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548" name="AutoShape 32"/>
            <p:cNvCxnSpPr>
              <a:cxnSpLocks noChangeShapeType="1"/>
              <a:stCxn id="59546" idx="0"/>
              <a:endCxn id="59545" idx="3"/>
            </p:cNvCxnSpPr>
            <p:nvPr/>
          </p:nvCxnSpPr>
          <p:spPr bwMode="auto">
            <a:xfrm flipV="1">
              <a:off x="2118" y="1816"/>
              <a:ext cx="8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549" name="AutoShape 33"/>
            <p:cNvCxnSpPr>
              <a:cxnSpLocks noChangeShapeType="1"/>
              <a:stCxn id="59547" idx="0"/>
              <a:endCxn id="59545" idx="5"/>
            </p:cNvCxnSpPr>
            <p:nvPr/>
          </p:nvCxnSpPr>
          <p:spPr bwMode="auto">
            <a:xfrm flipH="1" flipV="1">
              <a:off x="2368" y="1816"/>
              <a:ext cx="87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550" name="Text Box 34"/>
            <p:cNvSpPr txBox="1">
              <a:spLocks noChangeArrowheads="1"/>
            </p:cNvSpPr>
            <p:nvPr/>
          </p:nvSpPr>
          <p:spPr bwMode="auto">
            <a:xfrm>
              <a:off x="2160" y="158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51" name="Text Box 35"/>
            <p:cNvSpPr txBox="1">
              <a:spLocks noChangeArrowheads="1"/>
            </p:cNvSpPr>
            <p:nvPr/>
          </p:nvSpPr>
          <p:spPr bwMode="auto">
            <a:xfrm>
              <a:off x="1992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52" name="Text Box 36"/>
            <p:cNvSpPr txBox="1">
              <a:spLocks noChangeArrowheads="1"/>
            </p:cNvSpPr>
            <p:nvPr/>
          </p:nvSpPr>
          <p:spPr bwMode="auto">
            <a:xfrm>
              <a:off x="2328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53" name="Text Box 37"/>
            <p:cNvSpPr txBox="1">
              <a:spLocks noChangeArrowheads="1"/>
            </p:cNvSpPr>
            <p:nvPr/>
          </p:nvSpPr>
          <p:spPr bwMode="auto">
            <a:xfrm>
              <a:off x="1956" y="175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54" name="Text Box 38"/>
            <p:cNvSpPr txBox="1">
              <a:spLocks noChangeArrowheads="1"/>
            </p:cNvSpPr>
            <p:nvPr/>
          </p:nvSpPr>
          <p:spPr bwMode="auto">
            <a:xfrm>
              <a:off x="2380" y="176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199320" y="4864817"/>
            <a:ext cx="1153583" cy="1053160"/>
            <a:chOff x="540" y="1572"/>
            <a:chExt cx="654" cy="716"/>
          </a:xfrm>
        </p:grpSpPr>
        <p:sp>
          <p:nvSpPr>
            <p:cNvPr id="59525" name="Oval 51"/>
            <p:cNvSpPr>
              <a:spLocks noChangeArrowheads="1"/>
            </p:cNvSpPr>
            <p:nvPr/>
          </p:nvSpPr>
          <p:spPr bwMode="auto">
            <a:xfrm>
              <a:off x="756" y="1608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26" name="Oval 52"/>
            <p:cNvSpPr>
              <a:spLocks noChangeArrowheads="1"/>
            </p:cNvSpPr>
            <p:nvPr/>
          </p:nvSpPr>
          <p:spPr bwMode="auto">
            <a:xfrm>
              <a:off x="587" y="2058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27" name="Oval 53"/>
            <p:cNvSpPr>
              <a:spLocks noChangeArrowheads="1"/>
            </p:cNvSpPr>
            <p:nvPr/>
          </p:nvSpPr>
          <p:spPr bwMode="auto">
            <a:xfrm>
              <a:off x="923" y="2058"/>
              <a:ext cx="231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528" name="AutoShape 54"/>
            <p:cNvCxnSpPr>
              <a:cxnSpLocks noChangeShapeType="1"/>
              <a:stCxn id="59526" idx="0"/>
              <a:endCxn id="59525" idx="3"/>
            </p:cNvCxnSpPr>
            <p:nvPr/>
          </p:nvCxnSpPr>
          <p:spPr bwMode="auto">
            <a:xfrm flipV="1">
              <a:off x="702" y="1804"/>
              <a:ext cx="8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529" name="AutoShape 55"/>
            <p:cNvCxnSpPr>
              <a:cxnSpLocks noChangeShapeType="1"/>
              <a:stCxn id="59527" idx="0"/>
              <a:endCxn id="59525" idx="5"/>
            </p:cNvCxnSpPr>
            <p:nvPr/>
          </p:nvCxnSpPr>
          <p:spPr bwMode="auto">
            <a:xfrm flipH="1" flipV="1">
              <a:off x="952" y="1804"/>
              <a:ext cx="87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530" name="Text Box 56"/>
            <p:cNvSpPr txBox="1">
              <a:spLocks noChangeArrowheads="1"/>
            </p:cNvSpPr>
            <p:nvPr/>
          </p:nvSpPr>
          <p:spPr bwMode="auto">
            <a:xfrm>
              <a:off x="744" y="157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31" name="Text Box 57"/>
            <p:cNvSpPr txBox="1">
              <a:spLocks noChangeArrowheads="1"/>
            </p:cNvSpPr>
            <p:nvPr/>
          </p:nvSpPr>
          <p:spPr bwMode="auto">
            <a:xfrm>
              <a:off x="576" y="2016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32" name="Text Box 58"/>
            <p:cNvSpPr txBox="1">
              <a:spLocks noChangeArrowheads="1"/>
            </p:cNvSpPr>
            <p:nvPr/>
          </p:nvSpPr>
          <p:spPr bwMode="auto">
            <a:xfrm>
              <a:off x="912" y="2016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33" name="Text Box 59"/>
            <p:cNvSpPr txBox="1">
              <a:spLocks noChangeArrowheads="1"/>
            </p:cNvSpPr>
            <p:nvPr/>
          </p:nvSpPr>
          <p:spPr bwMode="auto">
            <a:xfrm>
              <a:off x="540" y="174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34" name="Text Box 60"/>
            <p:cNvSpPr txBox="1">
              <a:spLocks noChangeArrowheads="1"/>
            </p:cNvSpPr>
            <p:nvPr/>
          </p:nvSpPr>
          <p:spPr bwMode="auto">
            <a:xfrm>
              <a:off x="964" y="1750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2795765" y="4864817"/>
            <a:ext cx="1153583" cy="1053160"/>
            <a:chOff x="1956" y="1584"/>
            <a:chExt cx="654" cy="716"/>
          </a:xfrm>
        </p:grpSpPr>
        <p:sp>
          <p:nvSpPr>
            <p:cNvPr id="59505" name="Oval 73"/>
            <p:cNvSpPr>
              <a:spLocks noChangeArrowheads="1"/>
            </p:cNvSpPr>
            <p:nvPr/>
          </p:nvSpPr>
          <p:spPr bwMode="auto">
            <a:xfrm>
              <a:off x="2172" y="162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06" name="Oval 74"/>
            <p:cNvSpPr>
              <a:spLocks noChangeArrowheads="1"/>
            </p:cNvSpPr>
            <p:nvPr/>
          </p:nvSpPr>
          <p:spPr bwMode="auto">
            <a:xfrm>
              <a:off x="2003" y="207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07" name="Oval 75"/>
            <p:cNvSpPr>
              <a:spLocks noChangeArrowheads="1"/>
            </p:cNvSpPr>
            <p:nvPr/>
          </p:nvSpPr>
          <p:spPr bwMode="auto">
            <a:xfrm>
              <a:off x="2339" y="2070"/>
              <a:ext cx="231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508" name="AutoShape 76"/>
            <p:cNvCxnSpPr>
              <a:cxnSpLocks noChangeShapeType="1"/>
              <a:stCxn id="59506" idx="0"/>
              <a:endCxn id="59505" idx="3"/>
            </p:cNvCxnSpPr>
            <p:nvPr/>
          </p:nvCxnSpPr>
          <p:spPr bwMode="auto">
            <a:xfrm flipV="1">
              <a:off x="2118" y="1816"/>
              <a:ext cx="8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509" name="AutoShape 77"/>
            <p:cNvCxnSpPr>
              <a:cxnSpLocks noChangeShapeType="1"/>
              <a:stCxn id="59507" idx="0"/>
              <a:endCxn id="59505" idx="5"/>
            </p:cNvCxnSpPr>
            <p:nvPr/>
          </p:nvCxnSpPr>
          <p:spPr bwMode="auto">
            <a:xfrm flipH="1" flipV="1">
              <a:off x="2368" y="1816"/>
              <a:ext cx="87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510" name="Text Box 78"/>
            <p:cNvSpPr txBox="1">
              <a:spLocks noChangeArrowheads="1"/>
            </p:cNvSpPr>
            <p:nvPr/>
          </p:nvSpPr>
          <p:spPr bwMode="auto">
            <a:xfrm>
              <a:off x="2160" y="158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11" name="Text Box 79"/>
            <p:cNvSpPr txBox="1">
              <a:spLocks noChangeArrowheads="1"/>
            </p:cNvSpPr>
            <p:nvPr/>
          </p:nvSpPr>
          <p:spPr bwMode="auto">
            <a:xfrm>
              <a:off x="1992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12" name="Text Box 80"/>
            <p:cNvSpPr txBox="1">
              <a:spLocks noChangeArrowheads="1"/>
            </p:cNvSpPr>
            <p:nvPr/>
          </p:nvSpPr>
          <p:spPr bwMode="auto">
            <a:xfrm>
              <a:off x="2328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13" name="Text Box 81"/>
            <p:cNvSpPr txBox="1">
              <a:spLocks noChangeArrowheads="1"/>
            </p:cNvSpPr>
            <p:nvPr/>
          </p:nvSpPr>
          <p:spPr bwMode="auto">
            <a:xfrm>
              <a:off x="1956" y="175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14" name="Text Box 82"/>
            <p:cNvSpPr txBox="1">
              <a:spLocks noChangeArrowheads="1"/>
            </p:cNvSpPr>
            <p:nvPr/>
          </p:nvSpPr>
          <p:spPr bwMode="auto">
            <a:xfrm>
              <a:off x="2380" y="176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</p:grpSp>
      <p:grpSp>
        <p:nvGrpSpPr>
          <p:cNvPr id="5" name="Group 83"/>
          <p:cNvGrpSpPr>
            <a:grpSpLocks/>
          </p:cNvGrpSpPr>
          <p:nvPr/>
        </p:nvGrpSpPr>
        <p:grpSpPr bwMode="auto">
          <a:xfrm>
            <a:off x="820209" y="2323111"/>
            <a:ext cx="1153583" cy="1053160"/>
            <a:chOff x="2676" y="1584"/>
            <a:chExt cx="654" cy="716"/>
          </a:xfrm>
        </p:grpSpPr>
        <p:sp>
          <p:nvSpPr>
            <p:cNvPr id="59495" name="Oval 84"/>
            <p:cNvSpPr>
              <a:spLocks noChangeArrowheads="1"/>
            </p:cNvSpPr>
            <p:nvPr/>
          </p:nvSpPr>
          <p:spPr bwMode="auto">
            <a:xfrm>
              <a:off x="2892" y="162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96" name="Oval 85"/>
            <p:cNvSpPr>
              <a:spLocks noChangeArrowheads="1"/>
            </p:cNvSpPr>
            <p:nvPr/>
          </p:nvSpPr>
          <p:spPr bwMode="auto">
            <a:xfrm>
              <a:off x="2723" y="207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97" name="Oval 86"/>
            <p:cNvSpPr>
              <a:spLocks noChangeArrowheads="1"/>
            </p:cNvSpPr>
            <p:nvPr/>
          </p:nvSpPr>
          <p:spPr bwMode="auto">
            <a:xfrm>
              <a:off x="3059" y="2070"/>
              <a:ext cx="231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98" name="AutoShape 87"/>
            <p:cNvCxnSpPr>
              <a:cxnSpLocks noChangeShapeType="1"/>
              <a:stCxn id="59496" idx="0"/>
              <a:endCxn id="59495" idx="3"/>
            </p:cNvCxnSpPr>
            <p:nvPr/>
          </p:nvCxnSpPr>
          <p:spPr bwMode="auto">
            <a:xfrm flipV="1">
              <a:off x="2838" y="1816"/>
              <a:ext cx="8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99" name="AutoShape 88"/>
            <p:cNvCxnSpPr>
              <a:cxnSpLocks noChangeShapeType="1"/>
              <a:stCxn id="59497" idx="0"/>
              <a:endCxn id="59495" idx="5"/>
            </p:cNvCxnSpPr>
            <p:nvPr/>
          </p:nvCxnSpPr>
          <p:spPr bwMode="auto">
            <a:xfrm flipH="1" flipV="1">
              <a:off x="3088" y="1816"/>
              <a:ext cx="87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500" name="Text Box 89"/>
            <p:cNvSpPr txBox="1">
              <a:spLocks noChangeArrowheads="1"/>
            </p:cNvSpPr>
            <p:nvPr/>
          </p:nvSpPr>
          <p:spPr bwMode="auto">
            <a:xfrm>
              <a:off x="2880" y="158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01" name="Text Box 90"/>
            <p:cNvSpPr txBox="1">
              <a:spLocks noChangeArrowheads="1"/>
            </p:cNvSpPr>
            <p:nvPr/>
          </p:nvSpPr>
          <p:spPr bwMode="auto">
            <a:xfrm>
              <a:off x="2712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02" name="Text Box 91"/>
            <p:cNvSpPr txBox="1">
              <a:spLocks noChangeArrowheads="1"/>
            </p:cNvSpPr>
            <p:nvPr/>
          </p:nvSpPr>
          <p:spPr bwMode="auto">
            <a:xfrm>
              <a:off x="3048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03" name="Text Box 92"/>
            <p:cNvSpPr txBox="1">
              <a:spLocks noChangeArrowheads="1"/>
            </p:cNvSpPr>
            <p:nvPr/>
          </p:nvSpPr>
          <p:spPr bwMode="auto">
            <a:xfrm>
              <a:off x="2676" y="175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504" name="Text Box 93"/>
            <p:cNvSpPr txBox="1">
              <a:spLocks noChangeArrowheads="1"/>
            </p:cNvSpPr>
            <p:nvPr/>
          </p:nvSpPr>
          <p:spPr bwMode="auto">
            <a:xfrm>
              <a:off x="3100" y="176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</p:grpSp>
      <p:grpSp>
        <p:nvGrpSpPr>
          <p:cNvPr id="6" name="Group 95"/>
          <p:cNvGrpSpPr>
            <a:grpSpLocks/>
          </p:cNvGrpSpPr>
          <p:nvPr/>
        </p:nvGrpSpPr>
        <p:grpSpPr bwMode="auto">
          <a:xfrm>
            <a:off x="5194653" y="3593964"/>
            <a:ext cx="1153583" cy="1053160"/>
            <a:chOff x="540" y="1572"/>
            <a:chExt cx="654" cy="716"/>
          </a:xfrm>
        </p:grpSpPr>
        <p:sp>
          <p:nvSpPr>
            <p:cNvPr id="59477" name="Oval 96"/>
            <p:cNvSpPr>
              <a:spLocks noChangeArrowheads="1"/>
            </p:cNvSpPr>
            <p:nvPr/>
          </p:nvSpPr>
          <p:spPr bwMode="auto">
            <a:xfrm>
              <a:off x="756" y="1608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78" name="Oval 97"/>
            <p:cNvSpPr>
              <a:spLocks noChangeArrowheads="1"/>
            </p:cNvSpPr>
            <p:nvPr/>
          </p:nvSpPr>
          <p:spPr bwMode="auto">
            <a:xfrm>
              <a:off x="587" y="2058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79" name="Oval 98"/>
            <p:cNvSpPr>
              <a:spLocks noChangeArrowheads="1"/>
            </p:cNvSpPr>
            <p:nvPr/>
          </p:nvSpPr>
          <p:spPr bwMode="auto">
            <a:xfrm>
              <a:off x="923" y="2058"/>
              <a:ext cx="231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80" name="AutoShape 99"/>
            <p:cNvCxnSpPr>
              <a:cxnSpLocks noChangeShapeType="1"/>
              <a:stCxn id="59478" idx="0"/>
              <a:endCxn id="59477" idx="3"/>
            </p:cNvCxnSpPr>
            <p:nvPr/>
          </p:nvCxnSpPr>
          <p:spPr bwMode="auto">
            <a:xfrm flipV="1">
              <a:off x="702" y="1804"/>
              <a:ext cx="8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81" name="AutoShape 100"/>
            <p:cNvCxnSpPr>
              <a:cxnSpLocks noChangeShapeType="1"/>
              <a:stCxn id="59479" idx="0"/>
              <a:endCxn id="59477" idx="5"/>
            </p:cNvCxnSpPr>
            <p:nvPr/>
          </p:nvCxnSpPr>
          <p:spPr bwMode="auto">
            <a:xfrm flipH="1" flipV="1">
              <a:off x="952" y="1804"/>
              <a:ext cx="87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482" name="Text Box 101"/>
            <p:cNvSpPr txBox="1">
              <a:spLocks noChangeArrowheads="1"/>
            </p:cNvSpPr>
            <p:nvPr/>
          </p:nvSpPr>
          <p:spPr bwMode="auto">
            <a:xfrm>
              <a:off x="744" y="157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83" name="Text Box 102"/>
            <p:cNvSpPr txBox="1">
              <a:spLocks noChangeArrowheads="1"/>
            </p:cNvSpPr>
            <p:nvPr/>
          </p:nvSpPr>
          <p:spPr bwMode="auto">
            <a:xfrm>
              <a:off x="576" y="2016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84" name="Text Box 103"/>
            <p:cNvSpPr txBox="1">
              <a:spLocks noChangeArrowheads="1"/>
            </p:cNvSpPr>
            <p:nvPr/>
          </p:nvSpPr>
          <p:spPr bwMode="auto">
            <a:xfrm>
              <a:off x="912" y="2016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85" name="Text Box 104"/>
            <p:cNvSpPr txBox="1">
              <a:spLocks noChangeArrowheads="1"/>
            </p:cNvSpPr>
            <p:nvPr/>
          </p:nvSpPr>
          <p:spPr bwMode="auto">
            <a:xfrm>
              <a:off x="540" y="174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86" name="Text Box 105"/>
            <p:cNvSpPr txBox="1">
              <a:spLocks noChangeArrowheads="1"/>
            </p:cNvSpPr>
            <p:nvPr/>
          </p:nvSpPr>
          <p:spPr bwMode="auto">
            <a:xfrm>
              <a:off x="964" y="1750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</p:grpSp>
      <p:grpSp>
        <p:nvGrpSpPr>
          <p:cNvPr id="8" name="Group 117"/>
          <p:cNvGrpSpPr>
            <a:grpSpLocks/>
          </p:cNvGrpSpPr>
          <p:nvPr/>
        </p:nvGrpSpPr>
        <p:grpSpPr bwMode="auto">
          <a:xfrm>
            <a:off x="7791098" y="3593964"/>
            <a:ext cx="1153583" cy="1053160"/>
            <a:chOff x="1956" y="1584"/>
            <a:chExt cx="654" cy="716"/>
          </a:xfrm>
        </p:grpSpPr>
        <p:sp>
          <p:nvSpPr>
            <p:cNvPr id="59457" name="Oval 118"/>
            <p:cNvSpPr>
              <a:spLocks noChangeArrowheads="1"/>
            </p:cNvSpPr>
            <p:nvPr/>
          </p:nvSpPr>
          <p:spPr bwMode="auto">
            <a:xfrm>
              <a:off x="2172" y="162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58" name="Oval 119"/>
            <p:cNvSpPr>
              <a:spLocks noChangeArrowheads="1"/>
            </p:cNvSpPr>
            <p:nvPr/>
          </p:nvSpPr>
          <p:spPr bwMode="auto">
            <a:xfrm>
              <a:off x="2003" y="207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59" name="Oval 120"/>
            <p:cNvSpPr>
              <a:spLocks noChangeArrowheads="1"/>
            </p:cNvSpPr>
            <p:nvPr/>
          </p:nvSpPr>
          <p:spPr bwMode="auto">
            <a:xfrm>
              <a:off x="2339" y="2070"/>
              <a:ext cx="231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60" name="AutoShape 121"/>
            <p:cNvCxnSpPr>
              <a:cxnSpLocks noChangeShapeType="1"/>
              <a:stCxn id="59458" idx="0"/>
              <a:endCxn id="59457" idx="3"/>
            </p:cNvCxnSpPr>
            <p:nvPr/>
          </p:nvCxnSpPr>
          <p:spPr bwMode="auto">
            <a:xfrm flipV="1">
              <a:off x="2118" y="1816"/>
              <a:ext cx="8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61" name="AutoShape 122"/>
            <p:cNvCxnSpPr>
              <a:cxnSpLocks noChangeShapeType="1"/>
              <a:stCxn id="59459" idx="0"/>
              <a:endCxn id="59457" idx="5"/>
            </p:cNvCxnSpPr>
            <p:nvPr/>
          </p:nvCxnSpPr>
          <p:spPr bwMode="auto">
            <a:xfrm flipH="1" flipV="1">
              <a:off x="2368" y="1816"/>
              <a:ext cx="87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462" name="Text Box 123"/>
            <p:cNvSpPr txBox="1">
              <a:spLocks noChangeArrowheads="1"/>
            </p:cNvSpPr>
            <p:nvPr/>
          </p:nvSpPr>
          <p:spPr bwMode="auto">
            <a:xfrm>
              <a:off x="2160" y="158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63" name="Text Box 124"/>
            <p:cNvSpPr txBox="1">
              <a:spLocks noChangeArrowheads="1"/>
            </p:cNvSpPr>
            <p:nvPr/>
          </p:nvSpPr>
          <p:spPr bwMode="auto">
            <a:xfrm>
              <a:off x="1992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64" name="Text Box 125"/>
            <p:cNvSpPr txBox="1">
              <a:spLocks noChangeArrowheads="1"/>
            </p:cNvSpPr>
            <p:nvPr/>
          </p:nvSpPr>
          <p:spPr bwMode="auto">
            <a:xfrm>
              <a:off x="2328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65" name="Text Box 126"/>
            <p:cNvSpPr txBox="1">
              <a:spLocks noChangeArrowheads="1"/>
            </p:cNvSpPr>
            <p:nvPr/>
          </p:nvSpPr>
          <p:spPr bwMode="auto">
            <a:xfrm>
              <a:off x="1956" y="175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66" name="Text Box 127"/>
            <p:cNvSpPr txBox="1">
              <a:spLocks noChangeArrowheads="1"/>
            </p:cNvSpPr>
            <p:nvPr/>
          </p:nvSpPr>
          <p:spPr bwMode="auto">
            <a:xfrm>
              <a:off x="2380" y="176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</p:grpSp>
      <p:grpSp>
        <p:nvGrpSpPr>
          <p:cNvPr id="9" name="Group 139"/>
          <p:cNvGrpSpPr>
            <a:grpSpLocks/>
          </p:cNvGrpSpPr>
          <p:nvPr/>
        </p:nvGrpSpPr>
        <p:grpSpPr bwMode="auto">
          <a:xfrm>
            <a:off x="5194653" y="4864817"/>
            <a:ext cx="1153583" cy="1053160"/>
            <a:chOff x="540" y="1572"/>
            <a:chExt cx="654" cy="716"/>
          </a:xfrm>
        </p:grpSpPr>
        <p:sp>
          <p:nvSpPr>
            <p:cNvPr id="59437" name="Oval 140"/>
            <p:cNvSpPr>
              <a:spLocks noChangeArrowheads="1"/>
            </p:cNvSpPr>
            <p:nvPr/>
          </p:nvSpPr>
          <p:spPr bwMode="auto">
            <a:xfrm>
              <a:off x="756" y="1608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8" name="Oval 141"/>
            <p:cNvSpPr>
              <a:spLocks noChangeArrowheads="1"/>
            </p:cNvSpPr>
            <p:nvPr/>
          </p:nvSpPr>
          <p:spPr bwMode="auto">
            <a:xfrm>
              <a:off x="587" y="2058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9" name="Oval 142"/>
            <p:cNvSpPr>
              <a:spLocks noChangeArrowheads="1"/>
            </p:cNvSpPr>
            <p:nvPr/>
          </p:nvSpPr>
          <p:spPr bwMode="auto">
            <a:xfrm>
              <a:off x="923" y="2058"/>
              <a:ext cx="231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40" name="AutoShape 143"/>
            <p:cNvCxnSpPr>
              <a:cxnSpLocks noChangeShapeType="1"/>
              <a:stCxn id="59438" idx="0"/>
              <a:endCxn id="59437" idx="3"/>
            </p:cNvCxnSpPr>
            <p:nvPr/>
          </p:nvCxnSpPr>
          <p:spPr bwMode="auto">
            <a:xfrm flipV="1">
              <a:off x="702" y="1804"/>
              <a:ext cx="8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41" name="AutoShape 144"/>
            <p:cNvCxnSpPr>
              <a:cxnSpLocks noChangeShapeType="1"/>
              <a:stCxn id="59439" idx="0"/>
              <a:endCxn id="59437" idx="5"/>
            </p:cNvCxnSpPr>
            <p:nvPr/>
          </p:nvCxnSpPr>
          <p:spPr bwMode="auto">
            <a:xfrm flipH="1" flipV="1">
              <a:off x="952" y="1804"/>
              <a:ext cx="87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442" name="Text Box 145"/>
            <p:cNvSpPr txBox="1">
              <a:spLocks noChangeArrowheads="1"/>
            </p:cNvSpPr>
            <p:nvPr/>
          </p:nvSpPr>
          <p:spPr bwMode="auto">
            <a:xfrm>
              <a:off x="744" y="157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43" name="Text Box 146"/>
            <p:cNvSpPr txBox="1">
              <a:spLocks noChangeArrowheads="1"/>
            </p:cNvSpPr>
            <p:nvPr/>
          </p:nvSpPr>
          <p:spPr bwMode="auto">
            <a:xfrm>
              <a:off x="576" y="2016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44" name="Text Box 147"/>
            <p:cNvSpPr txBox="1">
              <a:spLocks noChangeArrowheads="1"/>
            </p:cNvSpPr>
            <p:nvPr/>
          </p:nvSpPr>
          <p:spPr bwMode="auto">
            <a:xfrm>
              <a:off x="912" y="2016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45" name="Text Box 148"/>
            <p:cNvSpPr txBox="1">
              <a:spLocks noChangeArrowheads="1"/>
            </p:cNvSpPr>
            <p:nvPr/>
          </p:nvSpPr>
          <p:spPr bwMode="auto">
            <a:xfrm>
              <a:off x="540" y="174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46" name="Text Box 149"/>
            <p:cNvSpPr txBox="1">
              <a:spLocks noChangeArrowheads="1"/>
            </p:cNvSpPr>
            <p:nvPr/>
          </p:nvSpPr>
          <p:spPr bwMode="auto">
            <a:xfrm>
              <a:off x="964" y="1750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</p:grpSp>
      <p:grpSp>
        <p:nvGrpSpPr>
          <p:cNvPr id="10" name="Group 161"/>
          <p:cNvGrpSpPr>
            <a:grpSpLocks/>
          </p:cNvGrpSpPr>
          <p:nvPr/>
        </p:nvGrpSpPr>
        <p:grpSpPr bwMode="auto">
          <a:xfrm>
            <a:off x="7791098" y="4864817"/>
            <a:ext cx="1153583" cy="1053160"/>
            <a:chOff x="1956" y="1584"/>
            <a:chExt cx="654" cy="716"/>
          </a:xfrm>
        </p:grpSpPr>
        <p:sp>
          <p:nvSpPr>
            <p:cNvPr id="59417" name="Oval 162"/>
            <p:cNvSpPr>
              <a:spLocks noChangeArrowheads="1"/>
            </p:cNvSpPr>
            <p:nvPr/>
          </p:nvSpPr>
          <p:spPr bwMode="auto">
            <a:xfrm>
              <a:off x="2172" y="162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18" name="Oval 163"/>
            <p:cNvSpPr>
              <a:spLocks noChangeArrowheads="1"/>
            </p:cNvSpPr>
            <p:nvPr/>
          </p:nvSpPr>
          <p:spPr bwMode="auto">
            <a:xfrm>
              <a:off x="2003" y="2070"/>
              <a:ext cx="230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19" name="Oval 164"/>
            <p:cNvSpPr>
              <a:spLocks noChangeArrowheads="1"/>
            </p:cNvSpPr>
            <p:nvPr/>
          </p:nvSpPr>
          <p:spPr bwMode="auto">
            <a:xfrm>
              <a:off x="2339" y="2070"/>
              <a:ext cx="231" cy="23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20" name="AutoShape 165"/>
            <p:cNvCxnSpPr>
              <a:cxnSpLocks noChangeShapeType="1"/>
              <a:stCxn id="59418" idx="0"/>
              <a:endCxn id="59417" idx="3"/>
            </p:cNvCxnSpPr>
            <p:nvPr/>
          </p:nvCxnSpPr>
          <p:spPr bwMode="auto">
            <a:xfrm flipV="1">
              <a:off x="2118" y="1816"/>
              <a:ext cx="8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21" name="AutoShape 166"/>
            <p:cNvCxnSpPr>
              <a:cxnSpLocks noChangeShapeType="1"/>
              <a:stCxn id="59419" idx="0"/>
              <a:endCxn id="59417" idx="5"/>
            </p:cNvCxnSpPr>
            <p:nvPr/>
          </p:nvCxnSpPr>
          <p:spPr bwMode="auto">
            <a:xfrm flipH="1" flipV="1">
              <a:off x="2368" y="1816"/>
              <a:ext cx="87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422" name="Text Box 167"/>
            <p:cNvSpPr txBox="1">
              <a:spLocks noChangeArrowheads="1"/>
            </p:cNvSpPr>
            <p:nvPr/>
          </p:nvSpPr>
          <p:spPr bwMode="auto">
            <a:xfrm>
              <a:off x="2160" y="158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23" name="Text Box 168"/>
            <p:cNvSpPr txBox="1">
              <a:spLocks noChangeArrowheads="1"/>
            </p:cNvSpPr>
            <p:nvPr/>
          </p:nvSpPr>
          <p:spPr bwMode="auto">
            <a:xfrm>
              <a:off x="1992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24" name="Text Box 169"/>
            <p:cNvSpPr txBox="1">
              <a:spLocks noChangeArrowheads="1"/>
            </p:cNvSpPr>
            <p:nvPr/>
          </p:nvSpPr>
          <p:spPr bwMode="auto">
            <a:xfrm>
              <a:off x="2328" y="2028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a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25" name="Text Box 170"/>
            <p:cNvSpPr txBox="1">
              <a:spLocks noChangeArrowheads="1"/>
            </p:cNvSpPr>
            <p:nvPr/>
          </p:nvSpPr>
          <p:spPr bwMode="auto">
            <a:xfrm>
              <a:off x="1956" y="1754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1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59426" name="Text Box 171"/>
            <p:cNvSpPr txBox="1">
              <a:spLocks noChangeArrowheads="1"/>
            </p:cNvSpPr>
            <p:nvPr/>
          </p:nvSpPr>
          <p:spPr bwMode="auto">
            <a:xfrm>
              <a:off x="2380" y="1762"/>
              <a:ext cx="23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>
                  <a:latin typeface="Times New Roman" charset="0"/>
                </a:rPr>
                <a:t>o</a:t>
              </a:r>
              <a:r>
                <a:rPr lang="en-AU" baseline="-25000">
                  <a:latin typeface="Times New Roman" charset="0"/>
                </a:rPr>
                <a:t>2</a:t>
              </a:r>
              <a:endParaRPr lang="en-US" baseline="-25000">
                <a:latin typeface="Times New Roman" charset="0"/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511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</a:t>
            </a:r>
            <a:r>
              <a:rPr lang="en-US" dirty="0" smtClean="0"/>
              <a:t> for DEC-POMDPs continued</a:t>
            </a:r>
            <a:endParaRPr lang="en-US" dirty="0"/>
          </a:p>
        </p:txBody>
      </p:sp>
      <p:grpSp>
        <p:nvGrpSpPr>
          <p:cNvPr id="577" name="Group 576"/>
          <p:cNvGrpSpPr/>
          <p:nvPr/>
        </p:nvGrpSpPr>
        <p:grpSpPr>
          <a:xfrm>
            <a:off x="84667" y="1339762"/>
            <a:ext cx="8985007" cy="4670583"/>
            <a:chOff x="84667" y="1061357"/>
            <a:chExt cx="9059333" cy="5388429"/>
          </a:xfrm>
        </p:grpSpPr>
        <p:sp>
          <p:nvSpPr>
            <p:cNvPr id="64516" name="Line 4"/>
            <p:cNvSpPr>
              <a:spLocks noChangeShapeType="1"/>
            </p:cNvSpPr>
            <p:nvPr/>
          </p:nvSpPr>
          <p:spPr bwMode="auto">
            <a:xfrm>
              <a:off x="4656667" y="1061357"/>
              <a:ext cx="0" cy="53884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008" tIns="50004" rIns="100008" bIns="5000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84667" y="1347107"/>
              <a:ext cx="4148667" cy="4871357"/>
              <a:chOff x="336" y="1018"/>
              <a:chExt cx="2352" cy="2864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336" y="1018"/>
                <a:ext cx="2352" cy="426"/>
                <a:chOff x="528" y="1018"/>
                <a:chExt cx="2352" cy="426"/>
              </a:xfrm>
            </p:grpSpPr>
            <p:grpSp>
              <p:nvGrpSpPr>
                <p:cNvPr id="4" name="Group 7"/>
                <p:cNvGrpSpPr>
                  <a:grpSpLocks/>
                </p:cNvGrpSpPr>
                <p:nvPr/>
              </p:nvGrpSpPr>
              <p:grpSpPr bwMode="auto">
                <a:xfrm>
                  <a:off x="528" y="1018"/>
                  <a:ext cx="480" cy="425"/>
                  <a:chOff x="432" y="1110"/>
                  <a:chExt cx="1310" cy="1160"/>
                </a:xfrm>
              </p:grpSpPr>
              <p:sp>
                <p:nvSpPr>
                  <p:cNvPr id="65076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77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78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79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5080" name="AutoShape 12"/>
                  <p:cNvCxnSpPr>
                    <a:cxnSpLocks noChangeShapeType="1"/>
                    <a:stCxn id="65078" idx="0"/>
                    <a:endCxn id="65077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81" name="AutoShape 13"/>
                  <p:cNvCxnSpPr>
                    <a:cxnSpLocks noChangeShapeType="1"/>
                    <a:stCxn id="65079" idx="0"/>
                    <a:endCxn id="65077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5082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83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84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5085" name="AutoShape 17"/>
                  <p:cNvCxnSpPr>
                    <a:cxnSpLocks noChangeShapeType="1"/>
                    <a:stCxn id="65083" idx="0"/>
                    <a:endCxn id="65082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86" name="AutoShape 18"/>
                  <p:cNvCxnSpPr>
                    <a:cxnSpLocks noChangeShapeType="1"/>
                    <a:stCxn id="65084" idx="0"/>
                    <a:endCxn id="65082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87" name="AutoShape 19"/>
                  <p:cNvCxnSpPr>
                    <a:cxnSpLocks noChangeShapeType="1"/>
                    <a:stCxn id="65077" idx="0"/>
                    <a:endCxn id="65076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88" name="AutoShape 20"/>
                  <p:cNvCxnSpPr>
                    <a:cxnSpLocks noChangeShapeType="1"/>
                    <a:stCxn id="65076" idx="5"/>
                    <a:endCxn id="65082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5" name="Group 21"/>
                <p:cNvGrpSpPr>
                  <a:grpSpLocks/>
                </p:cNvGrpSpPr>
                <p:nvPr/>
              </p:nvGrpSpPr>
              <p:grpSpPr bwMode="auto">
                <a:xfrm>
                  <a:off x="1152" y="1019"/>
                  <a:ext cx="480" cy="425"/>
                  <a:chOff x="432" y="1110"/>
                  <a:chExt cx="1310" cy="1160"/>
                </a:xfrm>
              </p:grpSpPr>
              <p:sp>
                <p:nvSpPr>
                  <p:cNvPr id="65063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64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65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66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5067" name="AutoShape 26"/>
                  <p:cNvCxnSpPr>
                    <a:cxnSpLocks noChangeShapeType="1"/>
                    <a:stCxn id="65065" idx="0"/>
                    <a:endCxn id="65064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68" name="AutoShape 27"/>
                  <p:cNvCxnSpPr>
                    <a:cxnSpLocks noChangeShapeType="1"/>
                    <a:stCxn id="65066" idx="0"/>
                    <a:endCxn id="65064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5069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70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71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5072" name="AutoShape 31"/>
                  <p:cNvCxnSpPr>
                    <a:cxnSpLocks noChangeShapeType="1"/>
                    <a:stCxn id="65070" idx="0"/>
                    <a:endCxn id="65069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73" name="AutoShape 32"/>
                  <p:cNvCxnSpPr>
                    <a:cxnSpLocks noChangeShapeType="1"/>
                    <a:stCxn id="65071" idx="0"/>
                    <a:endCxn id="65069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74" name="AutoShape 33"/>
                  <p:cNvCxnSpPr>
                    <a:cxnSpLocks noChangeShapeType="1"/>
                    <a:stCxn id="65064" idx="0"/>
                    <a:endCxn id="65063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75" name="AutoShape 34"/>
                  <p:cNvCxnSpPr>
                    <a:cxnSpLocks noChangeShapeType="1"/>
                    <a:stCxn id="65063" idx="5"/>
                    <a:endCxn id="65069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6" name="Group 35"/>
                <p:cNvGrpSpPr>
                  <a:grpSpLocks/>
                </p:cNvGrpSpPr>
                <p:nvPr/>
              </p:nvGrpSpPr>
              <p:grpSpPr bwMode="auto">
                <a:xfrm>
                  <a:off x="1776" y="1019"/>
                  <a:ext cx="480" cy="425"/>
                  <a:chOff x="432" y="1110"/>
                  <a:chExt cx="1310" cy="1160"/>
                </a:xfrm>
              </p:grpSpPr>
              <p:sp>
                <p:nvSpPr>
                  <p:cNvPr id="65050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51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52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53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5054" name="AutoShape 40"/>
                  <p:cNvCxnSpPr>
                    <a:cxnSpLocks noChangeShapeType="1"/>
                    <a:stCxn id="65052" idx="0"/>
                    <a:endCxn id="65051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55" name="AutoShape 41"/>
                  <p:cNvCxnSpPr>
                    <a:cxnSpLocks noChangeShapeType="1"/>
                    <a:stCxn id="65053" idx="0"/>
                    <a:endCxn id="65051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5056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57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58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5059" name="AutoShape 45"/>
                  <p:cNvCxnSpPr>
                    <a:cxnSpLocks noChangeShapeType="1"/>
                    <a:stCxn id="65057" idx="0"/>
                    <a:endCxn id="65056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60" name="AutoShape 46"/>
                  <p:cNvCxnSpPr>
                    <a:cxnSpLocks noChangeShapeType="1"/>
                    <a:stCxn id="65058" idx="0"/>
                    <a:endCxn id="65056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61" name="AutoShape 47"/>
                  <p:cNvCxnSpPr>
                    <a:cxnSpLocks noChangeShapeType="1"/>
                    <a:stCxn id="65051" idx="0"/>
                    <a:endCxn id="65050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62" name="AutoShape 48"/>
                  <p:cNvCxnSpPr>
                    <a:cxnSpLocks noChangeShapeType="1"/>
                    <a:stCxn id="65050" idx="5"/>
                    <a:endCxn id="65056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7" name="Group 49"/>
                <p:cNvGrpSpPr>
                  <a:grpSpLocks/>
                </p:cNvGrpSpPr>
                <p:nvPr/>
              </p:nvGrpSpPr>
              <p:grpSpPr bwMode="auto">
                <a:xfrm>
                  <a:off x="2400" y="1019"/>
                  <a:ext cx="480" cy="425"/>
                  <a:chOff x="432" y="1110"/>
                  <a:chExt cx="1310" cy="1160"/>
                </a:xfrm>
              </p:grpSpPr>
              <p:sp>
                <p:nvSpPr>
                  <p:cNvPr id="65037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38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39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40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5041" name="AutoShape 54"/>
                  <p:cNvCxnSpPr>
                    <a:cxnSpLocks noChangeShapeType="1"/>
                    <a:stCxn id="65039" idx="0"/>
                    <a:endCxn id="65038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42" name="AutoShape 55"/>
                  <p:cNvCxnSpPr>
                    <a:cxnSpLocks noChangeShapeType="1"/>
                    <a:stCxn id="65040" idx="0"/>
                    <a:endCxn id="65038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5043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44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45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5046" name="AutoShape 59"/>
                  <p:cNvCxnSpPr>
                    <a:cxnSpLocks noChangeShapeType="1"/>
                    <a:stCxn id="65044" idx="0"/>
                    <a:endCxn id="65043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47" name="AutoShape 60"/>
                  <p:cNvCxnSpPr>
                    <a:cxnSpLocks noChangeShapeType="1"/>
                    <a:stCxn id="65045" idx="0"/>
                    <a:endCxn id="65043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48" name="AutoShape 61"/>
                  <p:cNvCxnSpPr>
                    <a:cxnSpLocks noChangeShapeType="1"/>
                    <a:stCxn id="65038" idx="0"/>
                    <a:endCxn id="65037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49" name="AutoShape 62"/>
                  <p:cNvCxnSpPr>
                    <a:cxnSpLocks noChangeShapeType="1"/>
                    <a:stCxn id="65037" idx="5"/>
                    <a:endCxn id="65043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8" name="Group 63"/>
              <p:cNvGrpSpPr>
                <a:grpSpLocks/>
              </p:cNvGrpSpPr>
              <p:nvPr/>
            </p:nvGrpSpPr>
            <p:grpSpPr bwMode="auto">
              <a:xfrm>
                <a:off x="336" y="1631"/>
                <a:ext cx="2352" cy="426"/>
                <a:chOff x="528" y="1631"/>
                <a:chExt cx="2352" cy="426"/>
              </a:xfrm>
            </p:grpSpPr>
            <p:grpSp>
              <p:nvGrpSpPr>
                <p:cNvPr id="9" name="Group 64"/>
                <p:cNvGrpSpPr>
                  <a:grpSpLocks/>
                </p:cNvGrpSpPr>
                <p:nvPr/>
              </p:nvGrpSpPr>
              <p:grpSpPr bwMode="auto">
                <a:xfrm>
                  <a:off x="528" y="1631"/>
                  <a:ext cx="480" cy="425"/>
                  <a:chOff x="432" y="1110"/>
                  <a:chExt cx="1310" cy="1160"/>
                </a:xfrm>
              </p:grpSpPr>
              <p:sp>
                <p:nvSpPr>
                  <p:cNvPr id="65020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21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22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23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5024" name="AutoShape 69"/>
                  <p:cNvCxnSpPr>
                    <a:cxnSpLocks noChangeShapeType="1"/>
                    <a:stCxn id="65022" idx="0"/>
                    <a:endCxn id="65021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25" name="AutoShape 70"/>
                  <p:cNvCxnSpPr>
                    <a:cxnSpLocks noChangeShapeType="1"/>
                    <a:stCxn id="65023" idx="0"/>
                    <a:endCxn id="65021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5026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27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28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5029" name="AutoShape 74"/>
                  <p:cNvCxnSpPr>
                    <a:cxnSpLocks noChangeShapeType="1"/>
                    <a:stCxn id="65027" idx="0"/>
                    <a:endCxn id="65026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30" name="AutoShape 75"/>
                  <p:cNvCxnSpPr>
                    <a:cxnSpLocks noChangeShapeType="1"/>
                    <a:stCxn id="65028" idx="0"/>
                    <a:endCxn id="65026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31" name="AutoShape 76"/>
                  <p:cNvCxnSpPr>
                    <a:cxnSpLocks noChangeShapeType="1"/>
                    <a:stCxn id="65021" idx="0"/>
                    <a:endCxn id="65020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32" name="AutoShape 77"/>
                  <p:cNvCxnSpPr>
                    <a:cxnSpLocks noChangeShapeType="1"/>
                    <a:stCxn id="65020" idx="5"/>
                    <a:endCxn id="65026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0" name="Group 78"/>
                <p:cNvGrpSpPr>
                  <a:grpSpLocks/>
                </p:cNvGrpSpPr>
                <p:nvPr/>
              </p:nvGrpSpPr>
              <p:grpSpPr bwMode="auto">
                <a:xfrm>
                  <a:off x="1152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5007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08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09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10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5011" name="AutoShape 83"/>
                  <p:cNvCxnSpPr>
                    <a:cxnSpLocks noChangeShapeType="1"/>
                    <a:stCxn id="65009" idx="0"/>
                    <a:endCxn id="65008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12" name="AutoShape 84"/>
                  <p:cNvCxnSpPr>
                    <a:cxnSpLocks noChangeShapeType="1"/>
                    <a:stCxn id="65010" idx="0"/>
                    <a:endCxn id="65008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5013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14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15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5016" name="AutoShape 88"/>
                  <p:cNvCxnSpPr>
                    <a:cxnSpLocks noChangeShapeType="1"/>
                    <a:stCxn id="65014" idx="0"/>
                    <a:endCxn id="65013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17" name="AutoShape 89"/>
                  <p:cNvCxnSpPr>
                    <a:cxnSpLocks noChangeShapeType="1"/>
                    <a:stCxn id="65015" idx="0"/>
                    <a:endCxn id="65013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18" name="AutoShape 90"/>
                  <p:cNvCxnSpPr>
                    <a:cxnSpLocks noChangeShapeType="1"/>
                    <a:stCxn id="65008" idx="0"/>
                    <a:endCxn id="65007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19" name="AutoShape 91"/>
                  <p:cNvCxnSpPr>
                    <a:cxnSpLocks noChangeShapeType="1"/>
                    <a:stCxn id="65007" idx="5"/>
                    <a:endCxn id="65013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1" name="Group 92"/>
                <p:cNvGrpSpPr>
                  <a:grpSpLocks/>
                </p:cNvGrpSpPr>
                <p:nvPr/>
              </p:nvGrpSpPr>
              <p:grpSpPr bwMode="auto">
                <a:xfrm>
                  <a:off x="1776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4994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95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96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97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998" name="AutoShape 97"/>
                  <p:cNvCxnSpPr>
                    <a:cxnSpLocks noChangeShapeType="1"/>
                    <a:stCxn id="64996" idx="0"/>
                    <a:endCxn id="64995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99" name="AutoShape 98"/>
                  <p:cNvCxnSpPr>
                    <a:cxnSpLocks noChangeShapeType="1"/>
                    <a:stCxn id="64997" idx="0"/>
                    <a:endCxn id="64995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5000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01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02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5003" name="AutoShape 102"/>
                  <p:cNvCxnSpPr>
                    <a:cxnSpLocks noChangeShapeType="1"/>
                    <a:stCxn id="65001" idx="0"/>
                    <a:endCxn id="65000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04" name="AutoShape 103"/>
                  <p:cNvCxnSpPr>
                    <a:cxnSpLocks noChangeShapeType="1"/>
                    <a:stCxn id="65002" idx="0"/>
                    <a:endCxn id="65000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05" name="AutoShape 104"/>
                  <p:cNvCxnSpPr>
                    <a:cxnSpLocks noChangeShapeType="1"/>
                    <a:stCxn id="64995" idx="0"/>
                    <a:endCxn id="64994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5006" name="AutoShape 105"/>
                  <p:cNvCxnSpPr>
                    <a:cxnSpLocks noChangeShapeType="1"/>
                    <a:stCxn id="64994" idx="5"/>
                    <a:endCxn id="65000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2" name="Group 106"/>
                <p:cNvGrpSpPr>
                  <a:grpSpLocks/>
                </p:cNvGrpSpPr>
                <p:nvPr/>
              </p:nvGrpSpPr>
              <p:grpSpPr bwMode="auto">
                <a:xfrm>
                  <a:off x="2400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4981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82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83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84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985" name="AutoShape 111"/>
                  <p:cNvCxnSpPr>
                    <a:cxnSpLocks noChangeShapeType="1"/>
                    <a:stCxn id="64983" idx="0"/>
                    <a:endCxn id="64982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86" name="AutoShape 112"/>
                  <p:cNvCxnSpPr>
                    <a:cxnSpLocks noChangeShapeType="1"/>
                    <a:stCxn id="64984" idx="0"/>
                    <a:endCxn id="64982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987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88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89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990" name="AutoShape 116"/>
                  <p:cNvCxnSpPr>
                    <a:cxnSpLocks noChangeShapeType="1"/>
                    <a:stCxn id="64988" idx="0"/>
                    <a:endCxn id="64987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91" name="AutoShape 117"/>
                  <p:cNvCxnSpPr>
                    <a:cxnSpLocks noChangeShapeType="1"/>
                    <a:stCxn id="64989" idx="0"/>
                    <a:endCxn id="64987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92" name="AutoShape 118"/>
                  <p:cNvCxnSpPr>
                    <a:cxnSpLocks noChangeShapeType="1"/>
                    <a:stCxn id="64982" idx="0"/>
                    <a:endCxn id="64981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93" name="AutoShape 119"/>
                  <p:cNvCxnSpPr>
                    <a:cxnSpLocks noChangeShapeType="1"/>
                    <a:stCxn id="64981" idx="5"/>
                    <a:endCxn id="64987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13" name="Group 120"/>
              <p:cNvGrpSpPr>
                <a:grpSpLocks/>
              </p:cNvGrpSpPr>
              <p:nvPr/>
            </p:nvGrpSpPr>
            <p:grpSpPr bwMode="auto">
              <a:xfrm>
                <a:off x="336" y="2256"/>
                <a:ext cx="2352" cy="426"/>
                <a:chOff x="528" y="1018"/>
                <a:chExt cx="2352" cy="426"/>
              </a:xfrm>
            </p:grpSpPr>
            <p:grpSp>
              <p:nvGrpSpPr>
                <p:cNvPr id="14" name="Group 121"/>
                <p:cNvGrpSpPr>
                  <a:grpSpLocks/>
                </p:cNvGrpSpPr>
                <p:nvPr/>
              </p:nvGrpSpPr>
              <p:grpSpPr bwMode="auto">
                <a:xfrm>
                  <a:off x="528" y="1018"/>
                  <a:ext cx="480" cy="425"/>
                  <a:chOff x="432" y="1110"/>
                  <a:chExt cx="1310" cy="1160"/>
                </a:xfrm>
              </p:grpSpPr>
              <p:sp>
                <p:nvSpPr>
                  <p:cNvPr id="64964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65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66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67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968" name="AutoShape 126"/>
                  <p:cNvCxnSpPr>
                    <a:cxnSpLocks noChangeShapeType="1"/>
                    <a:stCxn id="64966" idx="0"/>
                    <a:endCxn id="64965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69" name="AutoShape 127"/>
                  <p:cNvCxnSpPr>
                    <a:cxnSpLocks noChangeShapeType="1"/>
                    <a:stCxn id="64967" idx="0"/>
                    <a:endCxn id="64965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970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71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72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973" name="AutoShape 131"/>
                  <p:cNvCxnSpPr>
                    <a:cxnSpLocks noChangeShapeType="1"/>
                    <a:stCxn id="64971" idx="0"/>
                    <a:endCxn id="64970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74" name="AutoShape 132"/>
                  <p:cNvCxnSpPr>
                    <a:cxnSpLocks noChangeShapeType="1"/>
                    <a:stCxn id="64972" idx="0"/>
                    <a:endCxn id="64970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75" name="AutoShape 133"/>
                  <p:cNvCxnSpPr>
                    <a:cxnSpLocks noChangeShapeType="1"/>
                    <a:stCxn id="64965" idx="0"/>
                    <a:endCxn id="64964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76" name="AutoShape 134"/>
                  <p:cNvCxnSpPr>
                    <a:cxnSpLocks noChangeShapeType="1"/>
                    <a:stCxn id="64964" idx="5"/>
                    <a:endCxn id="64970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5" name="Group 135"/>
                <p:cNvGrpSpPr>
                  <a:grpSpLocks/>
                </p:cNvGrpSpPr>
                <p:nvPr/>
              </p:nvGrpSpPr>
              <p:grpSpPr bwMode="auto">
                <a:xfrm>
                  <a:off x="1152" y="1019"/>
                  <a:ext cx="480" cy="425"/>
                  <a:chOff x="432" y="1110"/>
                  <a:chExt cx="1310" cy="1160"/>
                </a:xfrm>
              </p:grpSpPr>
              <p:sp>
                <p:nvSpPr>
                  <p:cNvPr id="64951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52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53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54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955" name="AutoShape 140"/>
                  <p:cNvCxnSpPr>
                    <a:cxnSpLocks noChangeShapeType="1"/>
                    <a:stCxn id="64953" idx="0"/>
                    <a:endCxn id="64952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56" name="AutoShape 141"/>
                  <p:cNvCxnSpPr>
                    <a:cxnSpLocks noChangeShapeType="1"/>
                    <a:stCxn id="64954" idx="0"/>
                    <a:endCxn id="64952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957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58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59" name="Oval 144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960" name="AutoShape 145"/>
                  <p:cNvCxnSpPr>
                    <a:cxnSpLocks noChangeShapeType="1"/>
                    <a:stCxn id="64958" idx="0"/>
                    <a:endCxn id="64957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61" name="AutoShape 146"/>
                  <p:cNvCxnSpPr>
                    <a:cxnSpLocks noChangeShapeType="1"/>
                    <a:stCxn id="64959" idx="0"/>
                    <a:endCxn id="64957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62" name="AutoShape 147"/>
                  <p:cNvCxnSpPr>
                    <a:cxnSpLocks noChangeShapeType="1"/>
                    <a:stCxn id="64952" idx="0"/>
                    <a:endCxn id="64951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63" name="AutoShape 148"/>
                  <p:cNvCxnSpPr>
                    <a:cxnSpLocks noChangeShapeType="1"/>
                    <a:stCxn id="64951" idx="5"/>
                    <a:endCxn id="64957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6" name="Group 149"/>
                <p:cNvGrpSpPr>
                  <a:grpSpLocks/>
                </p:cNvGrpSpPr>
                <p:nvPr/>
              </p:nvGrpSpPr>
              <p:grpSpPr bwMode="auto">
                <a:xfrm>
                  <a:off x="1776" y="1019"/>
                  <a:ext cx="480" cy="425"/>
                  <a:chOff x="432" y="1110"/>
                  <a:chExt cx="1310" cy="1160"/>
                </a:xfrm>
              </p:grpSpPr>
              <p:sp>
                <p:nvSpPr>
                  <p:cNvPr id="64938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39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40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41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942" name="AutoShape 154"/>
                  <p:cNvCxnSpPr>
                    <a:cxnSpLocks noChangeShapeType="1"/>
                    <a:stCxn id="64940" idx="0"/>
                    <a:endCxn id="64939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43" name="AutoShape 155"/>
                  <p:cNvCxnSpPr>
                    <a:cxnSpLocks noChangeShapeType="1"/>
                    <a:stCxn id="64941" idx="0"/>
                    <a:endCxn id="64939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944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45" name="Oval 157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46" name="Oval 158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947" name="AutoShape 159"/>
                  <p:cNvCxnSpPr>
                    <a:cxnSpLocks noChangeShapeType="1"/>
                    <a:stCxn id="64945" idx="0"/>
                    <a:endCxn id="64944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48" name="AutoShape 160"/>
                  <p:cNvCxnSpPr>
                    <a:cxnSpLocks noChangeShapeType="1"/>
                    <a:stCxn id="64946" idx="0"/>
                    <a:endCxn id="64944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49" name="AutoShape 161"/>
                  <p:cNvCxnSpPr>
                    <a:cxnSpLocks noChangeShapeType="1"/>
                    <a:stCxn id="64939" idx="0"/>
                    <a:endCxn id="64938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50" name="AutoShape 162"/>
                  <p:cNvCxnSpPr>
                    <a:cxnSpLocks noChangeShapeType="1"/>
                    <a:stCxn id="64938" idx="5"/>
                    <a:endCxn id="64944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7" name="Group 163"/>
                <p:cNvGrpSpPr>
                  <a:grpSpLocks/>
                </p:cNvGrpSpPr>
                <p:nvPr/>
              </p:nvGrpSpPr>
              <p:grpSpPr bwMode="auto">
                <a:xfrm>
                  <a:off x="2400" y="1019"/>
                  <a:ext cx="480" cy="425"/>
                  <a:chOff x="432" y="1110"/>
                  <a:chExt cx="1310" cy="1160"/>
                </a:xfrm>
              </p:grpSpPr>
              <p:sp>
                <p:nvSpPr>
                  <p:cNvPr id="64925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26" name="Oval 165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27" name="Oval 166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28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929" name="AutoShape 168"/>
                  <p:cNvCxnSpPr>
                    <a:cxnSpLocks noChangeShapeType="1"/>
                    <a:stCxn id="64927" idx="0"/>
                    <a:endCxn id="64926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30" name="AutoShape 169"/>
                  <p:cNvCxnSpPr>
                    <a:cxnSpLocks noChangeShapeType="1"/>
                    <a:stCxn id="64928" idx="0"/>
                    <a:endCxn id="64926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931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32" name="Oval 171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33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934" name="AutoShape 173"/>
                  <p:cNvCxnSpPr>
                    <a:cxnSpLocks noChangeShapeType="1"/>
                    <a:stCxn id="64932" idx="0"/>
                    <a:endCxn id="64931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35" name="AutoShape 174"/>
                  <p:cNvCxnSpPr>
                    <a:cxnSpLocks noChangeShapeType="1"/>
                    <a:stCxn id="64933" idx="0"/>
                    <a:endCxn id="64931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36" name="AutoShape 175"/>
                  <p:cNvCxnSpPr>
                    <a:cxnSpLocks noChangeShapeType="1"/>
                    <a:stCxn id="64926" idx="0"/>
                    <a:endCxn id="64925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37" name="AutoShape 176"/>
                  <p:cNvCxnSpPr>
                    <a:cxnSpLocks noChangeShapeType="1"/>
                    <a:stCxn id="64925" idx="5"/>
                    <a:endCxn id="64931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18" name="Group 177"/>
              <p:cNvGrpSpPr>
                <a:grpSpLocks/>
              </p:cNvGrpSpPr>
              <p:nvPr/>
            </p:nvGrpSpPr>
            <p:grpSpPr bwMode="auto">
              <a:xfrm>
                <a:off x="336" y="2869"/>
                <a:ext cx="2352" cy="426"/>
                <a:chOff x="528" y="1631"/>
                <a:chExt cx="2352" cy="426"/>
              </a:xfrm>
            </p:grpSpPr>
            <p:grpSp>
              <p:nvGrpSpPr>
                <p:cNvPr id="19" name="Group 178"/>
                <p:cNvGrpSpPr>
                  <a:grpSpLocks/>
                </p:cNvGrpSpPr>
                <p:nvPr/>
              </p:nvGrpSpPr>
              <p:grpSpPr bwMode="auto">
                <a:xfrm>
                  <a:off x="528" y="1631"/>
                  <a:ext cx="480" cy="425"/>
                  <a:chOff x="432" y="1110"/>
                  <a:chExt cx="1310" cy="1160"/>
                </a:xfrm>
              </p:grpSpPr>
              <p:sp>
                <p:nvSpPr>
                  <p:cNvPr id="64908" name="Oval 179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09" name="Oval 180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10" name="Oval 181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11" name="Oval 182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912" name="AutoShape 183"/>
                  <p:cNvCxnSpPr>
                    <a:cxnSpLocks noChangeShapeType="1"/>
                    <a:stCxn id="64910" idx="0"/>
                    <a:endCxn id="64909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13" name="AutoShape 184"/>
                  <p:cNvCxnSpPr>
                    <a:cxnSpLocks noChangeShapeType="1"/>
                    <a:stCxn id="64911" idx="0"/>
                    <a:endCxn id="64909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914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15" name="Oval 186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16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917" name="AutoShape 188"/>
                  <p:cNvCxnSpPr>
                    <a:cxnSpLocks noChangeShapeType="1"/>
                    <a:stCxn id="64915" idx="0"/>
                    <a:endCxn id="64914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18" name="AutoShape 189"/>
                  <p:cNvCxnSpPr>
                    <a:cxnSpLocks noChangeShapeType="1"/>
                    <a:stCxn id="64916" idx="0"/>
                    <a:endCxn id="64914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19" name="AutoShape 190"/>
                  <p:cNvCxnSpPr>
                    <a:cxnSpLocks noChangeShapeType="1"/>
                    <a:stCxn id="64909" idx="0"/>
                    <a:endCxn id="64908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20" name="AutoShape 191"/>
                  <p:cNvCxnSpPr>
                    <a:cxnSpLocks noChangeShapeType="1"/>
                    <a:stCxn id="64908" idx="5"/>
                    <a:endCxn id="64914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0" name="Group 192"/>
                <p:cNvGrpSpPr>
                  <a:grpSpLocks/>
                </p:cNvGrpSpPr>
                <p:nvPr/>
              </p:nvGrpSpPr>
              <p:grpSpPr bwMode="auto">
                <a:xfrm>
                  <a:off x="1152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4895" name="Oval 193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96" name="Oval 194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97" name="Oval 19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98" name="Oval 196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899" name="AutoShape 197"/>
                  <p:cNvCxnSpPr>
                    <a:cxnSpLocks noChangeShapeType="1"/>
                    <a:stCxn id="64897" idx="0"/>
                    <a:endCxn id="64896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00" name="AutoShape 198"/>
                  <p:cNvCxnSpPr>
                    <a:cxnSpLocks noChangeShapeType="1"/>
                    <a:stCxn id="64898" idx="0"/>
                    <a:endCxn id="64896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901" name="Oval 199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02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03" name="Oval 201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904" name="AutoShape 202"/>
                  <p:cNvCxnSpPr>
                    <a:cxnSpLocks noChangeShapeType="1"/>
                    <a:stCxn id="64902" idx="0"/>
                    <a:endCxn id="64901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05" name="AutoShape 203"/>
                  <p:cNvCxnSpPr>
                    <a:cxnSpLocks noChangeShapeType="1"/>
                    <a:stCxn id="64903" idx="0"/>
                    <a:endCxn id="64901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06" name="AutoShape 204"/>
                  <p:cNvCxnSpPr>
                    <a:cxnSpLocks noChangeShapeType="1"/>
                    <a:stCxn id="64896" idx="0"/>
                    <a:endCxn id="64895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907" name="AutoShape 205"/>
                  <p:cNvCxnSpPr>
                    <a:cxnSpLocks noChangeShapeType="1"/>
                    <a:stCxn id="64895" idx="5"/>
                    <a:endCxn id="64901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1" name="Group 206"/>
                <p:cNvGrpSpPr>
                  <a:grpSpLocks/>
                </p:cNvGrpSpPr>
                <p:nvPr/>
              </p:nvGrpSpPr>
              <p:grpSpPr bwMode="auto">
                <a:xfrm>
                  <a:off x="1776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4882" name="Oval 207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83" name="Oval 208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84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85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886" name="AutoShape 211"/>
                  <p:cNvCxnSpPr>
                    <a:cxnSpLocks noChangeShapeType="1"/>
                    <a:stCxn id="64884" idx="0"/>
                    <a:endCxn id="64883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87" name="AutoShape 212"/>
                  <p:cNvCxnSpPr>
                    <a:cxnSpLocks noChangeShapeType="1"/>
                    <a:stCxn id="64885" idx="0"/>
                    <a:endCxn id="64883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888" name="Oval 213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89" name="Oval 214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90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891" name="AutoShape 216"/>
                  <p:cNvCxnSpPr>
                    <a:cxnSpLocks noChangeShapeType="1"/>
                    <a:stCxn id="64889" idx="0"/>
                    <a:endCxn id="64888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92" name="AutoShape 217"/>
                  <p:cNvCxnSpPr>
                    <a:cxnSpLocks noChangeShapeType="1"/>
                    <a:stCxn id="64890" idx="0"/>
                    <a:endCxn id="64888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93" name="AutoShape 218"/>
                  <p:cNvCxnSpPr>
                    <a:cxnSpLocks noChangeShapeType="1"/>
                    <a:stCxn id="64883" idx="0"/>
                    <a:endCxn id="64882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94" name="AutoShape 219"/>
                  <p:cNvCxnSpPr>
                    <a:cxnSpLocks noChangeShapeType="1"/>
                    <a:stCxn id="64882" idx="5"/>
                    <a:endCxn id="64888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2" name="Group 220"/>
                <p:cNvGrpSpPr>
                  <a:grpSpLocks/>
                </p:cNvGrpSpPr>
                <p:nvPr/>
              </p:nvGrpSpPr>
              <p:grpSpPr bwMode="auto">
                <a:xfrm>
                  <a:off x="2400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4869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70" name="Oval 222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71" name="Oval 223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72" name="Oval 224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873" name="AutoShape 225"/>
                  <p:cNvCxnSpPr>
                    <a:cxnSpLocks noChangeShapeType="1"/>
                    <a:stCxn id="64871" idx="0"/>
                    <a:endCxn id="64870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74" name="AutoShape 226"/>
                  <p:cNvCxnSpPr>
                    <a:cxnSpLocks noChangeShapeType="1"/>
                    <a:stCxn id="64872" idx="0"/>
                    <a:endCxn id="64870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875" name="Oval 227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76" name="Oval 228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77" name="Oval 229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878" name="AutoShape 230"/>
                  <p:cNvCxnSpPr>
                    <a:cxnSpLocks noChangeShapeType="1"/>
                    <a:stCxn id="64876" idx="0"/>
                    <a:endCxn id="64875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79" name="AutoShape 231"/>
                  <p:cNvCxnSpPr>
                    <a:cxnSpLocks noChangeShapeType="1"/>
                    <a:stCxn id="64877" idx="0"/>
                    <a:endCxn id="64875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80" name="AutoShape 232"/>
                  <p:cNvCxnSpPr>
                    <a:cxnSpLocks noChangeShapeType="1"/>
                    <a:stCxn id="64870" idx="0"/>
                    <a:endCxn id="64869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81" name="AutoShape 233"/>
                  <p:cNvCxnSpPr>
                    <a:cxnSpLocks noChangeShapeType="1"/>
                    <a:stCxn id="64869" idx="5"/>
                    <a:endCxn id="64875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3" name="Group 234"/>
              <p:cNvGrpSpPr>
                <a:grpSpLocks/>
              </p:cNvGrpSpPr>
              <p:nvPr/>
            </p:nvGrpSpPr>
            <p:grpSpPr bwMode="auto">
              <a:xfrm>
                <a:off x="336" y="3456"/>
                <a:ext cx="2352" cy="426"/>
                <a:chOff x="528" y="1631"/>
                <a:chExt cx="2352" cy="426"/>
              </a:xfrm>
            </p:grpSpPr>
            <p:grpSp>
              <p:nvGrpSpPr>
                <p:cNvPr id="24" name="Group 235"/>
                <p:cNvGrpSpPr>
                  <a:grpSpLocks/>
                </p:cNvGrpSpPr>
                <p:nvPr/>
              </p:nvGrpSpPr>
              <p:grpSpPr bwMode="auto">
                <a:xfrm>
                  <a:off x="528" y="1631"/>
                  <a:ext cx="480" cy="425"/>
                  <a:chOff x="432" y="1110"/>
                  <a:chExt cx="1310" cy="1160"/>
                </a:xfrm>
              </p:grpSpPr>
              <p:sp>
                <p:nvSpPr>
                  <p:cNvPr id="64852" name="Oval 23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53" name="Oval 237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54" name="Oval 23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55" name="Oval 23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856" name="AutoShape 240"/>
                  <p:cNvCxnSpPr>
                    <a:cxnSpLocks noChangeShapeType="1"/>
                    <a:stCxn id="64854" idx="0"/>
                    <a:endCxn id="64853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57" name="AutoShape 241"/>
                  <p:cNvCxnSpPr>
                    <a:cxnSpLocks noChangeShapeType="1"/>
                    <a:stCxn id="64855" idx="0"/>
                    <a:endCxn id="64853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858" name="Oval 242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59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60" name="Oval 244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861" name="AutoShape 245"/>
                  <p:cNvCxnSpPr>
                    <a:cxnSpLocks noChangeShapeType="1"/>
                    <a:stCxn id="64859" idx="0"/>
                    <a:endCxn id="64858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62" name="AutoShape 246"/>
                  <p:cNvCxnSpPr>
                    <a:cxnSpLocks noChangeShapeType="1"/>
                    <a:stCxn id="64860" idx="0"/>
                    <a:endCxn id="64858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63" name="AutoShape 247"/>
                  <p:cNvCxnSpPr>
                    <a:cxnSpLocks noChangeShapeType="1"/>
                    <a:stCxn id="64853" idx="0"/>
                    <a:endCxn id="64852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64" name="AutoShape 248"/>
                  <p:cNvCxnSpPr>
                    <a:cxnSpLocks noChangeShapeType="1"/>
                    <a:stCxn id="64852" idx="5"/>
                    <a:endCxn id="64858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5" name="Group 249"/>
                <p:cNvGrpSpPr>
                  <a:grpSpLocks/>
                </p:cNvGrpSpPr>
                <p:nvPr/>
              </p:nvGrpSpPr>
              <p:grpSpPr bwMode="auto">
                <a:xfrm>
                  <a:off x="1152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4839" name="Oval 250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40" name="Oval 251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41" name="Oval 252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42" name="Oval 253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843" name="AutoShape 254"/>
                  <p:cNvCxnSpPr>
                    <a:cxnSpLocks noChangeShapeType="1"/>
                    <a:stCxn id="64841" idx="0"/>
                    <a:endCxn id="64840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44" name="AutoShape 255"/>
                  <p:cNvCxnSpPr>
                    <a:cxnSpLocks noChangeShapeType="1"/>
                    <a:stCxn id="64842" idx="0"/>
                    <a:endCxn id="64840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845" name="Oval 256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46" name="Oval 257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47" name="Oval 258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848" name="AutoShape 259"/>
                  <p:cNvCxnSpPr>
                    <a:cxnSpLocks noChangeShapeType="1"/>
                    <a:stCxn id="64846" idx="0"/>
                    <a:endCxn id="64845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49" name="AutoShape 260"/>
                  <p:cNvCxnSpPr>
                    <a:cxnSpLocks noChangeShapeType="1"/>
                    <a:stCxn id="64847" idx="0"/>
                    <a:endCxn id="64845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50" name="AutoShape 261"/>
                  <p:cNvCxnSpPr>
                    <a:cxnSpLocks noChangeShapeType="1"/>
                    <a:stCxn id="64840" idx="0"/>
                    <a:endCxn id="64839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51" name="AutoShape 262"/>
                  <p:cNvCxnSpPr>
                    <a:cxnSpLocks noChangeShapeType="1"/>
                    <a:stCxn id="64839" idx="5"/>
                    <a:endCxn id="64845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6" name="Group 263"/>
                <p:cNvGrpSpPr>
                  <a:grpSpLocks/>
                </p:cNvGrpSpPr>
                <p:nvPr/>
              </p:nvGrpSpPr>
              <p:grpSpPr bwMode="auto">
                <a:xfrm>
                  <a:off x="1776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4826" name="Oval 264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27" name="Oval 265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28" name="Oval 266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29" name="Oval 267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830" name="AutoShape 268"/>
                  <p:cNvCxnSpPr>
                    <a:cxnSpLocks noChangeShapeType="1"/>
                    <a:stCxn id="64828" idx="0"/>
                    <a:endCxn id="64827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31" name="AutoShape 269"/>
                  <p:cNvCxnSpPr>
                    <a:cxnSpLocks noChangeShapeType="1"/>
                    <a:stCxn id="64829" idx="0"/>
                    <a:endCxn id="64827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832" name="Oval 270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33" name="Oval 271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34" name="Oval 272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835" name="AutoShape 273"/>
                  <p:cNvCxnSpPr>
                    <a:cxnSpLocks noChangeShapeType="1"/>
                    <a:stCxn id="64833" idx="0"/>
                    <a:endCxn id="64832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36" name="AutoShape 274"/>
                  <p:cNvCxnSpPr>
                    <a:cxnSpLocks noChangeShapeType="1"/>
                    <a:stCxn id="64834" idx="0"/>
                    <a:endCxn id="64832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37" name="AutoShape 275"/>
                  <p:cNvCxnSpPr>
                    <a:cxnSpLocks noChangeShapeType="1"/>
                    <a:stCxn id="64827" idx="0"/>
                    <a:endCxn id="64826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38" name="AutoShape 276"/>
                  <p:cNvCxnSpPr>
                    <a:cxnSpLocks noChangeShapeType="1"/>
                    <a:stCxn id="64826" idx="5"/>
                    <a:endCxn id="64832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7" name="Group 277"/>
                <p:cNvGrpSpPr>
                  <a:grpSpLocks/>
                </p:cNvGrpSpPr>
                <p:nvPr/>
              </p:nvGrpSpPr>
              <p:grpSpPr bwMode="auto">
                <a:xfrm>
                  <a:off x="2400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4813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14" name="Oval 279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15" name="Oval 280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16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817" name="AutoShape 282"/>
                  <p:cNvCxnSpPr>
                    <a:cxnSpLocks noChangeShapeType="1"/>
                    <a:stCxn id="64815" idx="0"/>
                    <a:endCxn id="64814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18" name="AutoShape 283"/>
                  <p:cNvCxnSpPr>
                    <a:cxnSpLocks noChangeShapeType="1"/>
                    <a:stCxn id="64816" idx="0"/>
                    <a:endCxn id="64814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819" name="Oval 284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20" name="Oval 285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21" name="Oval 286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822" name="AutoShape 287"/>
                  <p:cNvCxnSpPr>
                    <a:cxnSpLocks noChangeShapeType="1"/>
                    <a:stCxn id="64820" idx="0"/>
                    <a:endCxn id="64819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23" name="AutoShape 288"/>
                  <p:cNvCxnSpPr>
                    <a:cxnSpLocks noChangeShapeType="1"/>
                    <a:stCxn id="64821" idx="0"/>
                    <a:endCxn id="64819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24" name="AutoShape 289"/>
                  <p:cNvCxnSpPr>
                    <a:cxnSpLocks noChangeShapeType="1"/>
                    <a:stCxn id="64814" idx="0"/>
                    <a:endCxn id="64813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25" name="AutoShape 290"/>
                  <p:cNvCxnSpPr>
                    <a:cxnSpLocks noChangeShapeType="1"/>
                    <a:stCxn id="64813" idx="5"/>
                    <a:endCxn id="64819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</p:grpSp>
        <p:grpSp>
          <p:nvGrpSpPr>
            <p:cNvPr id="28" name="Group 291"/>
            <p:cNvGrpSpPr>
              <a:grpSpLocks/>
            </p:cNvGrpSpPr>
            <p:nvPr/>
          </p:nvGrpSpPr>
          <p:grpSpPr bwMode="auto">
            <a:xfrm>
              <a:off x="4995333" y="1347107"/>
              <a:ext cx="4148667" cy="4871357"/>
              <a:chOff x="336" y="1018"/>
              <a:chExt cx="2352" cy="2864"/>
            </a:xfrm>
          </p:grpSpPr>
          <p:grpSp>
            <p:nvGrpSpPr>
              <p:cNvPr id="29" name="Group 292"/>
              <p:cNvGrpSpPr>
                <a:grpSpLocks/>
              </p:cNvGrpSpPr>
              <p:nvPr/>
            </p:nvGrpSpPr>
            <p:grpSpPr bwMode="auto">
              <a:xfrm>
                <a:off x="336" y="1018"/>
                <a:ext cx="2352" cy="426"/>
                <a:chOff x="528" y="1018"/>
                <a:chExt cx="2352" cy="426"/>
              </a:xfrm>
            </p:grpSpPr>
            <p:grpSp>
              <p:nvGrpSpPr>
                <p:cNvPr id="30" name="Group 293"/>
                <p:cNvGrpSpPr>
                  <a:grpSpLocks/>
                </p:cNvGrpSpPr>
                <p:nvPr/>
              </p:nvGrpSpPr>
              <p:grpSpPr bwMode="auto">
                <a:xfrm>
                  <a:off x="528" y="1018"/>
                  <a:ext cx="480" cy="425"/>
                  <a:chOff x="432" y="1110"/>
                  <a:chExt cx="1310" cy="1160"/>
                </a:xfrm>
              </p:grpSpPr>
              <p:sp>
                <p:nvSpPr>
                  <p:cNvPr id="64791" name="Oval 294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92" name="Oval 295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93" name="Oval 296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94" name="Oval 297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795" name="AutoShape 298"/>
                  <p:cNvCxnSpPr>
                    <a:cxnSpLocks noChangeShapeType="1"/>
                    <a:stCxn id="64793" idx="0"/>
                    <a:endCxn id="64792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96" name="AutoShape 299"/>
                  <p:cNvCxnSpPr>
                    <a:cxnSpLocks noChangeShapeType="1"/>
                    <a:stCxn id="64794" idx="0"/>
                    <a:endCxn id="64792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797" name="Oval 300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98" name="Oval 301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99" name="Oval 302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800" name="AutoShape 303"/>
                  <p:cNvCxnSpPr>
                    <a:cxnSpLocks noChangeShapeType="1"/>
                    <a:stCxn id="64798" idx="0"/>
                    <a:endCxn id="64797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01" name="AutoShape 304"/>
                  <p:cNvCxnSpPr>
                    <a:cxnSpLocks noChangeShapeType="1"/>
                    <a:stCxn id="64799" idx="0"/>
                    <a:endCxn id="64797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02" name="AutoShape 305"/>
                  <p:cNvCxnSpPr>
                    <a:cxnSpLocks noChangeShapeType="1"/>
                    <a:stCxn id="64792" idx="0"/>
                    <a:endCxn id="64791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803" name="AutoShape 306"/>
                  <p:cNvCxnSpPr>
                    <a:cxnSpLocks noChangeShapeType="1"/>
                    <a:stCxn id="64791" idx="5"/>
                    <a:endCxn id="64797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1" name="Group 307"/>
                <p:cNvGrpSpPr>
                  <a:grpSpLocks/>
                </p:cNvGrpSpPr>
                <p:nvPr/>
              </p:nvGrpSpPr>
              <p:grpSpPr bwMode="auto">
                <a:xfrm>
                  <a:off x="1152" y="1019"/>
                  <a:ext cx="480" cy="425"/>
                  <a:chOff x="432" y="1110"/>
                  <a:chExt cx="1310" cy="1160"/>
                </a:xfrm>
              </p:grpSpPr>
              <p:sp>
                <p:nvSpPr>
                  <p:cNvPr id="64778" name="Oval 30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79" name="Oval 309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80" name="Oval 310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81" name="Oval 311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782" name="AutoShape 312"/>
                  <p:cNvCxnSpPr>
                    <a:cxnSpLocks noChangeShapeType="1"/>
                    <a:stCxn id="64780" idx="0"/>
                    <a:endCxn id="64779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83" name="AutoShape 313"/>
                  <p:cNvCxnSpPr>
                    <a:cxnSpLocks noChangeShapeType="1"/>
                    <a:stCxn id="64781" idx="0"/>
                    <a:endCxn id="64779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784" name="Oval 314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85" name="Oval 315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86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787" name="AutoShape 317"/>
                  <p:cNvCxnSpPr>
                    <a:cxnSpLocks noChangeShapeType="1"/>
                    <a:stCxn id="64785" idx="0"/>
                    <a:endCxn id="64784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88" name="AutoShape 318"/>
                  <p:cNvCxnSpPr>
                    <a:cxnSpLocks noChangeShapeType="1"/>
                    <a:stCxn id="64786" idx="0"/>
                    <a:endCxn id="64784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89" name="AutoShape 319"/>
                  <p:cNvCxnSpPr>
                    <a:cxnSpLocks noChangeShapeType="1"/>
                    <a:stCxn id="64779" idx="0"/>
                    <a:endCxn id="64778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90" name="AutoShape 320"/>
                  <p:cNvCxnSpPr>
                    <a:cxnSpLocks noChangeShapeType="1"/>
                    <a:stCxn id="64778" idx="5"/>
                    <a:endCxn id="64784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64804" name="Group 321"/>
                <p:cNvGrpSpPr>
                  <a:grpSpLocks/>
                </p:cNvGrpSpPr>
                <p:nvPr/>
              </p:nvGrpSpPr>
              <p:grpSpPr bwMode="auto">
                <a:xfrm>
                  <a:off x="1776" y="1019"/>
                  <a:ext cx="480" cy="425"/>
                  <a:chOff x="432" y="1110"/>
                  <a:chExt cx="1310" cy="1160"/>
                </a:xfrm>
              </p:grpSpPr>
              <p:sp>
                <p:nvSpPr>
                  <p:cNvPr id="64765" name="Oval 322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66" name="Oval 323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67" name="Oval 324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68" name="Oval 325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769" name="AutoShape 326"/>
                  <p:cNvCxnSpPr>
                    <a:cxnSpLocks noChangeShapeType="1"/>
                    <a:stCxn id="64767" idx="0"/>
                    <a:endCxn id="64766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70" name="AutoShape 327"/>
                  <p:cNvCxnSpPr>
                    <a:cxnSpLocks noChangeShapeType="1"/>
                    <a:stCxn id="64768" idx="0"/>
                    <a:endCxn id="64766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771" name="Oval 328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72" name="Oval 329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73" name="Oval 330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774" name="AutoShape 331"/>
                  <p:cNvCxnSpPr>
                    <a:cxnSpLocks noChangeShapeType="1"/>
                    <a:stCxn id="64772" idx="0"/>
                    <a:endCxn id="64771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75" name="AutoShape 332"/>
                  <p:cNvCxnSpPr>
                    <a:cxnSpLocks noChangeShapeType="1"/>
                    <a:stCxn id="64773" idx="0"/>
                    <a:endCxn id="64771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76" name="AutoShape 333"/>
                  <p:cNvCxnSpPr>
                    <a:cxnSpLocks noChangeShapeType="1"/>
                    <a:stCxn id="64766" idx="0"/>
                    <a:endCxn id="64765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77" name="AutoShape 334"/>
                  <p:cNvCxnSpPr>
                    <a:cxnSpLocks noChangeShapeType="1"/>
                    <a:stCxn id="64765" idx="5"/>
                    <a:endCxn id="64771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64805" name="Group 335"/>
                <p:cNvGrpSpPr>
                  <a:grpSpLocks/>
                </p:cNvGrpSpPr>
                <p:nvPr/>
              </p:nvGrpSpPr>
              <p:grpSpPr bwMode="auto">
                <a:xfrm>
                  <a:off x="2400" y="1019"/>
                  <a:ext cx="480" cy="425"/>
                  <a:chOff x="432" y="1110"/>
                  <a:chExt cx="1310" cy="1160"/>
                </a:xfrm>
              </p:grpSpPr>
              <p:sp>
                <p:nvSpPr>
                  <p:cNvPr id="64752" name="Oval 33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53" name="Oval 337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54" name="Oval 33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55" name="Oval 33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756" name="AutoShape 340"/>
                  <p:cNvCxnSpPr>
                    <a:cxnSpLocks noChangeShapeType="1"/>
                    <a:stCxn id="64754" idx="0"/>
                    <a:endCxn id="64753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57" name="AutoShape 341"/>
                  <p:cNvCxnSpPr>
                    <a:cxnSpLocks noChangeShapeType="1"/>
                    <a:stCxn id="64755" idx="0"/>
                    <a:endCxn id="64753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758" name="Oval 342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59" name="Oval 343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60" name="Oval 344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761" name="AutoShape 345"/>
                  <p:cNvCxnSpPr>
                    <a:cxnSpLocks noChangeShapeType="1"/>
                    <a:stCxn id="64759" idx="0"/>
                    <a:endCxn id="64758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62" name="AutoShape 346"/>
                  <p:cNvCxnSpPr>
                    <a:cxnSpLocks noChangeShapeType="1"/>
                    <a:stCxn id="64760" idx="0"/>
                    <a:endCxn id="64758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63" name="AutoShape 347"/>
                  <p:cNvCxnSpPr>
                    <a:cxnSpLocks noChangeShapeType="1"/>
                    <a:stCxn id="64753" idx="0"/>
                    <a:endCxn id="64752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64" name="AutoShape 348"/>
                  <p:cNvCxnSpPr>
                    <a:cxnSpLocks noChangeShapeType="1"/>
                    <a:stCxn id="64752" idx="5"/>
                    <a:endCxn id="64758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64806" name="Group 349"/>
              <p:cNvGrpSpPr>
                <a:grpSpLocks/>
              </p:cNvGrpSpPr>
              <p:nvPr/>
            </p:nvGrpSpPr>
            <p:grpSpPr bwMode="auto">
              <a:xfrm>
                <a:off x="336" y="1631"/>
                <a:ext cx="2352" cy="426"/>
                <a:chOff x="528" y="1631"/>
                <a:chExt cx="2352" cy="426"/>
              </a:xfrm>
            </p:grpSpPr>
            <p:grpSp>
              <p:nvGrpSpPr>
                <p:cNvPr id="64807" name="Group 350"/>
                <p:cNvGrpSpPr>
                  <a:grpSpLocks/>
                </p:cNvGrpSpPr>
                <p:nvPr/>
              </p:nvGrpSpPr>
              <p:grpSpPr bwMode="auto">
                <a:xfrm>
                  <a:off x="528" y="1631"/>
                  <a:ext cx="480" cy="425"/>
                  <a:chOff x="432" y="1110"/>
                  <a:chExt cx="1310" cy="1160"/>
                </a:xfrm>
              </p:grpSpPr>
              <p:sp>
                <p:nvSpPr>
                  <p:cNvPr id="64735" name="Oval 351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36" name="Oval 352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37" name="Oval 353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38" name="Oval 354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739" name="AutoShape 355"/>
                  <p:cNvCxnSpPr>
                    <a:cxnSpLocks noChangeShapeType="1"/>
                    <a:stCxn id="64737" idx="0"/>
                    <a:endCxn id="64736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40" name="AutoShape 356"/>
                  <p:cNvCxnSpPr>
                    <a:cxnSpLocks noChangeShapeType="1"/>
                    <a:stCxn id="64738" idx="0"/>
                    <a:endCxn id="64736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741" name="Oval 357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42" name="Oval 358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43" name="Oval 359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744" name="AutoShape 360"/>
                  <p:cNvCxnSpPr>
                    <a:cxnSpLocks noChangeShapeType="1"/>
                    <a:stCxn id="64742" idx="0"/>
                    <a:endCxn id="64741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45" name="AutoShape 361"/>
                  <p:cNvCxnSpPr>
                    <a:cxnSpLocks noChangeShapeType="1"/>
                    <a:stCxn id="64743" idx="0"/>
                    <a:endCxn id="64741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46" name="AutoShape 362"/>
                  <p:cNvCxnSpPr>
                    <a:cxnSpLocks noChangeShapeType="1"/>
                    <a:stCxn id="64736" idx="0"/>
                    <a:endCxn id="64735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47" name="AutoShape 363"/>
                  <p:cNvCxnSpPr>
                    <a:cxnSpLocks noChangeShapeType="1"/>
                    <a:stCxn id="64735" idx="5"/>
                    <a:endCxn id="64741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64808" name="Group 364"/>
                <p:cNvGrpSpPr>
                  <a:grpSpLocks/>
                </p:cNvGrpSpPr>
                <p:nvPr/>
              </p:nvGrpSpPr>
              <p:grpSpPr bwMode="auto">
                <a:xfrm>
                  <a:off x="1152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4722" name="Oval 365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23" name="Oval 366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24" name="Oval 367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25" name="Oval 368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726" name="AutoShape 369"/>
                  <p:cNvCxnSpPr>
                    <a:cxnSpLocks noChangeShapeType="1"/>
                    <a:stCxn id="64724" idx="0"/>
                    <a:endCxn id="64723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27" name="AutoShape 370"/>
                  <p:cNvCxnSpPr>
                    <a:cxnSpLocks noChangeShapeType="1"/>
                    <a:stCxn id="64725" idx="0"/>
                    <a:endCxn id="64723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728" name="Oval 37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29" name="Oval 372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30" name="Oval 373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731" name="AutoShape 374"/>
                  <p:cNvCxnSpPr>
                    <a:cxnSpLocks noChangeShapeType="1"/>
                    <a:stCxn id="64729" idx="0"/>
                    <a:endCxn id="64728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32" name="AutoShape 375"/>
                  <p:cNvCxnSpPr>
                    <a:cxnSpLocks noChangeShapeType="1"/>
                    <a:stCxn id="64730" idx="0"/>
                    <a:endCxn id="64728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33" name="AutoShape 376"/>
                  <p:cNvCxnSpPr>
                    <a:cxnSpLocks noChangeShapeType="1"/>
                    <a:stCxn id="64723" idx="0"/>
                    <a:endCxn id="64722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34" name="AutoShape 377"/>
                  <p:cNvCxnSpPr>
                    <a:cxnSpLocks noChangeShapeType="1"/>
                    <a:stCxn id="64722" idx="5"/>
                    <a:endCxn id="64728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64809" name="Group 378"/>
                <p:cNvGrpSpPr>
                  <a:grpSpLocks/>
                </p:cNvGrpSpPr>
                <p:nvPr/>
              </p:nvGrpSpPr>
              <p:grpSpPr bwMode="auto">
                <a:xfrm>
                  <a:off x="1776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4709" name="Oval 379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10" name="Oval 380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11" name="Oval 381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12" name="Oval 382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713" name="AutoShape 383"/>
                  <p:cNvCxnSpPr>
                    <a:cxnSpLocks noChangeShapeType="1"/>
                    <a:stCxn id="64711" idx="0"/>
                    <a:endCxn id="64710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14" name="AutoShape 384"/>
                  <p:cNvCxnSpPr>
                    <a:cxnSpLocks noChangeShapeType="1"/>
                    <a:stCxn id="64712" idx="0"/>
                    <a:endCxn id="64710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715" name="Oval 385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16" name="Oval 386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17" name="Oval 387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718" name="AutoShape 388"/>
                  <p:cNvCxnSpPr>
                    <a:cxnSpLocks noChangeShapeType="1"/>
                    <a:stCxn id="64716" idx="0"/>
                    <a:endCxn id="64715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19" name="AutoShape 389"/>
                  <p:cNvCxnSpPr>
                    <a:cxnSpLocks noChangeShapeType="1"/>
                    <a:stCxn id="64717" idx="0"/>
                    <a:endCxn id="64715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20" name="AutoShape 390"/>
                  <p:cNvCxnSpPr>
                    <a:cxnSpLocks noChangeShapeType="1"/>
                    <a:stCxn id="64710" idx="0"/>
                    <a:endCxn id="64709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21" name="AutoShape 391"/>
                  <p:cNvCxnSpPr>
                    <a:cxnSpLocks noChangeShapeType="1"/>
                    <a:stCxn id="64709" idx="5"/>
                    <a:endCxn id="64715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64810" name="Group 392"/>
                <p:cNvGrpSpPr>
                  <a:grpSpLocks/>
                </p:cNvGrpSpPr>
                <p:nvPr/>
              </p:nvGrpSpPr>
              <p:grpSpPr bwMode="auto">
                <a:xfrm>
                  <a:off x="2400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4696" name="Oval 393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97" name="Oval 394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98" name="Oval 39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99" name="Oval 396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700" name="AutoShape 397"/>
                  <p:cNvCxnSpPr>
                    <a:cxnSpLocks noChangeShapeType="1"/>
                    <a:stCxn id="64698" idx="0"/>
                    <a:endCxn id="64697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01" name="AutoShape 398"/>
                  <p:cNvCxnSpPr>
                    <a:cxnSpLocks noChangeShapeType="1"/>
                    <a:stCxn id="64699" idx="0"/>
                    <a:endCxn id="64697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702" name="Oval 399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03" name="Oval 400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04" name="Oval 401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705" name="AutoShape 402"/>
                  <p:cNvCxnSpPr>
                    <a:cxnSpLocks noChangeShapeType="1"/>
                    <a:stCxn id="64703" idx="0"/>
                    <a:endCxn id="64702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06" name="AutoShape 403"/>
                  <p:cNvCxnSpPr>
                    <a:cxnSpLocks noChangeShapeType="1"/>
                    <a:stCxn id="64704" idx="0"/>
                    <a:endCxn id="64702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07" name="AutoShape 404"/>
                  <p:cNvCxnSpPr>
                    <a:cxnSpLocks noChangeShapeType="1"/>
                    <a:stCxn id="64697" idx="0"/>
                    <a:endCxn id="64696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708" name="AutoShape 405"/>
                  <p:cNvCxnSpPr>
                    <a:cxnSpLocks noChangeShapeType="1"/>
                    <a:stCxn id="64696" idx="5"/>
                    <a:endCxn id="64702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64811" name="Group 406"/>
              <p:cNvGrpSpPr>
                <a:grpSpLocks/>
              </p:cNvGrpSpPr>
              <p:nvPr/>
            </p:nvGrpSpPr>
            <p:grpSpPr bwMode="auto">
              <a:xfrm>
                <a:off x="336" y="2256"/>
                <a:ext cx="2352" cy="426"/>
                <a:chOff x="528" y="1018"/>
                <a:chExt cx="2352" cy="426"/>
              </a:xfrm>
            </p:grpSpPr>
            <p:grpSp>
              <p:nvGrpSpPr>
                <p:cNvPr id="64812" name="Group 407"/>
                <p:cNvGrpSpPr>
                  <a:grpSpLocks/>
                </p:cNvGrpSpPr>
                <p:nvPr/>
              </p:nvGrpSpPr>
              <p:grpSpPr bwMode="auto">
                <a:xfrm>
                  <a:off x="528" y="1018"/>
                  <a:ext cx="480" cy="425"/>
                  <a:chOff x="432" y="1110"/>
                  <a:chExt cx="1310" cy="1160"/>
                </a:xfrm>
              </p:grpSpPr>
              <p:sp>
                <p:nvSpPr>
                  <p:cNvPr id="64679" name="Oval 40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80" name="Oval 409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81" name="Oval 410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82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683" name="AutoShape 412"/>
                  <p:cNvCxnSpPr>
                    <a:cxnSpLocks noChangeShapeType="1"/>
                    <a:stCxn id="64681" idx="0"/>
                    <a:endCxn id="64680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84" name="AutoShape 413"/>
                  <p:cNvCxnSpPr>
                    <a:cxnSpLocks noChangeShapeType="1"/>
                    <a:stCxn id="64682" idx="0"/>
                    <a:endCxn id="64680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685" name="Oval 414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86" name="Oval 415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87" name="Oval 416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688" name="AutoShape 417"/>
                  <p:cNvCxnSpPr>
                    <a:cxnSpLocks noChangeShapeType="1"/>
                    <a:stCxn id="64686" idx="0"/>
                    <a:endCxn id="64685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89" name="AutoShape 418"/>
                  <p:cNvCxnSpPr>
                    <a:cxnSpLocks noChangeShapeType="1"/>
                    <a:stCxn id="64687" idx="0"/>
                    <a:endCxn id="64685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90" name="AutoShape 419"/>
                  <p:cNvCxnSpPr>
                    <a:cxnSpLocks noChangeShapeType="1"/>
                    <a:stCxn id="64680" idx="0"/>
                    <a:endCxn id="64679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91" name="AutoShape 420"/>
                  <p:cNvCxnSpPr>
                    <a:cxnSpLocks noChangeShapeType="1"/>
                    <a:stCxn id="64679" idx="5"/>
                    <a:endCxn id="64685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64865" name="Group 421"/>
                <p:cNvGrpSpPr>
                  <a:grpSpLocks/>
                </p:cNvGrpSpPr>
                <p:nvPr/>
              </p:nvGrpSpPr>
              <p:grpSpPr bwMode="auto">
                <a:xfrm>
                  <a:off x="1152" y="1019"/>
                  <a:ext cx="480" cy="425"/>
                  <a:chOff x="432" y="1110"/>
                  <a:chExt cx="1310" cy="1160"/>
                </a:xfrm>
              </p:grpSpPr>
              <p:sp>
                <p:nvSpPr>
                  <p:cNvPr id="64666" name="Oval 422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67" name="Oval 423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68" name="Oval 424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69" name="Oval 425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670" name="AutoShape 426"/>
                  <p:cNvCxnSpPr>
                    <a:cxnSpLocks noChangeShapeType="1"/>
                    <a:stCxn id="64668" idx="0"/>
                    <a:endCxn id="64667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71" name="AutoShape 427"/>
                  <p:cNvCxnSpPr>
                    <a:cxnSpLocks noChangeShapeType="1"/>
                    <a:stCxn id="64669" idx="0"/>
                    <a:endCxn id="64667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672" name="Oval 428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73" name="Oval 429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74" name="Oval 430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675" name="AutoShape 431"/>
                  <p:cNvCxnSpPr>
                    <a:cxnSpLocks noChangeShapeType="1"/>
                    <a:stCxn id="64673" idx="0"/>
                    <a:endCxn id="64672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76" name="AutoShape 432"/>
                  <p:cNvCxnSpPr>
                    <a:cxnSpLocks noChangeShapeType="1"/>
                    <a:stCxn id="64674" idx="0"/>
                    <a:endCxn id="64672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77" name="AutoShape 433"/>
                  <p:cNvCxnSpPr>
                    <a:cxnSpLocks noChangeShapeType="1"/>
                    <a:stCxn id="64667" idx="0"/>
                    <a:endCxn id="64666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78" name="AutoShape 434"/>
                  <p:cNvCxnSpPr>
                    <a:cxnSpLocks noChangeShapeType="1"/>
                    <a:stCxn id="64666" idx="5"/>
                    <a:endCxn id="64672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64866" name="Group 435"/>
                <p:cNvGrpSpPr>
                  <a:grpSpLocks/>
                </p:cNvGrpSpPr>
                <p:nvPr/>
              </p:nvGrpSpPr>
              <p:grpSpPr bwMode="auto">
                <a:xfrm>
                  <a:off x="1776" y="1019"/>
                  <a:ext cx="480" cy="425"/>
                  <a:chOff x="432" y="1110"/>
                  <a:chExt cx="1310" cy="1160"/>
                </a:xfrm>
              </p:grpSpPr>
              <p:sp>
                <p:nvSpPr>
                  <p:cNvPr id="64653" name="Oval 43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54" name="Oval 437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55" name="Oval 43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56" name="Oval 43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657" name="AutoShape 440"/>
                  <p:cNvCxnSpPr>
                    <a:cxnSpLocks noChangeShapeType="1"/>
                    <a:stCxn id="64655" idx="0"/>
                    <a:endCxn id="64654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58" name="AutoShape 441"/>
                  <p:cNvCxnSpPr>
                    <a:cxnSpLocks noChangeShapeType="1"/>
                    <a:stCxn id="64656" idx="0"/>
                    <a:endCxn id="64654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659" name="Oval 442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60" name="Oval 443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61" name="Oval 444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662" name="AutoShape 445"/>
                  <p:cNvCxnSpPr>
                    <a:cxnSpLocks noChangeShapeType="1"/>
                    <a:stCxn id="64660" idx="0"/>
                    <a:endCxn id="64659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63" name="AutoShape 446"/>
                  <p:cNvCxnSpPr>
                    <a:cxnSpLocks noChangeShapeType="1"/>
                    <a:stCxn id="64661" idx="0"/>
                    <a:endCxn id="64659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64" name="AutoShape 447"/>
                  <p:cNvCxnSpPr>
                    <a:cxnSpLocks noChangeShapeType="1"/>
                    <a:stCxn id="64654" idx="0"/>
                    <a:endCxn id="64653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65" name="AutoShape 448"/>
                  <p:cNvCxnSpPr>
                    <a:cxnSpLocks noChangeShapeType="1"/>
                    <a:stCxn id="64653" idx="5"/>
                    <a:endCxn id="64659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64867" name="Group 449"/>
                <p:cNvGrpSpPr>
                  <a:grpSpLocks/>
                </p:cNvGrpSpPr>
                <p:nvPr/>
              </p:nvGrpSpPr>
              <p:grpSpPr bwMode="auto">
                <a:xfrm>
                  <a:off x="2400" y="1019"/>
                  <a:ext cx="480" cy="425"/>
                  <a:chOff x="432" y="1110"/>
                  <a:chExt cx="1310" cy="1160"/>
                </a:xfrm>
              </p:grpSpPr>
              <p:sp>
                <p:nvSpPr>
                  <p:cNvPr id="64640" name="Oval 450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41" name="Oval 451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42" name="Oval 452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43" name="Oval 453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644" name="AutoShape 454"/>
                  <p:cNvCxnSpPr>
                    <a:cxnSpLocks noChangeShapeType="1"/>
                    <a:stCxn id="64642" idx="0"/>
                    <a:endCxn id="64641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45" name="AutoShape 455"/>
                  <p:cNvCxnSpPr>
                    <a:cxnSpLocks noChangeShapeType="1"/>
                    <a:stCxn id="64643" idx="0"/>
                    <a:endCxn id="64641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646" name="Oval 456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47" name="Oval 457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48" name="Oval 458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649" name="AutoShape 459"/>
                  <p:cNvCxnSpPr>
                    <a:cxnSpLocks noChangeShapeType="1"/>
                    <a:stCxn id="64647" idx="0"/>
                    <a:endCxn id="64646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50" name="AutoShape 460"/>
                  <p:cNvCxnSpPr>
                    <a:cxnSpLocks noChangeShapeType="1"/>
                    <a:stCxn id="64648" idx="0"/>
                    <a:endCxn id="64646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51" name="AutoShape 461"/>
                  <p:cNvCxnSpPr>
                    <a:cxnSpLocks noChangeShapeType="1"/>
                    <a:stCxn id="64641" idx="0"/>
                    <a:endCxn id="64640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52" name="AutoShape 462"/>
                  <p:cNvCxnSpPr>
                    <a:cxnSpLocks noChangeShapeType="1"/>
                    <a:stCxn id="64640" idx="5"/>
                    <a:endCxn id="64646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64868" name="Group 463"/>
              <p:cNvGrpSpPr>
                <a:grpSpLocks/>
              </p:cNvGrpSpPr>
              <p:nvPr/>
            </p:nvGrpSpPr>
            <p:grpSpPr bwMode="auto">
              <a:xfrm>
                <a:off x="336" y="2869"/>
                <a:ext cx="2352" cy="426"/>
                <a:chOff x="528" y="1631"/>
                <a:chExt cx="2352" cy="426"/>
              </a:xfrm>
            </p:grpSpPr>
            <p:grpSp>
              <p:nvGrpSpPr>
                <p:cNvPr id="64921" name="Group 464"/>
                <p:cNvGrpSpPr>
                  <a:grpSpLocks/>
                </p:cNvGrpSpPr>
                <p:nvPr/>
              </p:nvGrpSpPr>
              <p:grpSpPr bwMode="auto">
                <a:xfrm>
                  <a:off x="528" y="1631"/>
                  <a:ext cx="480" cy="425"/>
                  <a:chOff x="432" y="1110"/>
                  <a:chExt cx="1310" cy="1160"/>
                </a:xfrm>
              </p:grpSpPr>
              <p:sp>
                <p:nvSpPr>
                  <p:cNvPr id="64623" name="Oval 465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24" name="Oval 466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25" name="Oval 467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26" name="Oval 468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627" name="AutoShape 469"/>
                  <p:cNvCxnSpPr>
                    <a:cxnSpLocks noChangeShapeType="1"/>
                    <a:stCxn id="64625" idx="0"/>
                    <a:endCxn id="64624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28" name="AutoShape 470"/>
                  <p:cNvCxnSpPr>
                    <a:cxnSpLocks noChangeShapeType="1"/>
                    <a:stCxn id="64626" idx="0"/>
                    <a:endCxn id="64624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629" name="Oval 47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30" name="Oval 472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31" name="Oval 473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632" name="AutoShape 474"/>
                  <p:cNvCxnSpPr>
                    <a:cxnSpLocks noChangeShapeType="1"/>
                    <a:stCxn id="64630" idx="0"/>
                    <a:endCxn id="64629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33" name="AutoShape 475"/>
                  <p:cNvCxnSpPr>
                    <a:cxnSpLocks noChangeShapeType="1"/>
                    <a:stCxn id="64631" idx="0"/>
                    <a:endCxn id="64629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34" name="AutoShape 476"/>
                  <p:cNvCxnSpPr>
                    <a:cxnSpLocks noChangeShapeType="1"/>
                    <a:stCxn id="64624" idx="0"/>
                    <a:endCxn id="64623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35" name="AutoShape 477"/>
                  <p:cNvCxnSpPr>
                    <a:cxnSpLocks noChangeShapeType="1"/>
                    <a:stCxn id="64623" idx="5"/>
                    <a:endCxn id="64629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64922" name="Group 478"/>
                <p:cNvGrpSpPr>
                  <a:grpSpLocks/>
                </p:cNvGrpSpPr>
                <p:nvPr/>
              </p:nvGrpSpPr>
              <p:grpSpPr bwMode="auto">
                <a:xfrm>
                  <a:off x="1152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4610" name="Oval 479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11" name="Oval 480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12" name="Oval 481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13" name="Oval 482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614" name="AutoShape 483"/>
                  <p:cNvCxnSpPr>
                    <a:cxnSpLocks noChangeShapeType="1"/>
                    <a:stCxn id="64612" idx="0"/>
                    <a:endCxn id="64611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15" name="AutoShape 484"/>
                  <p:cNvCxnSpPr>
                    <a:cxnSpLocks noChangeShapeType="1"/>
                    <a:stCxn id="64613" idx="0"/>
                    <a:endCxn id="64611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616" name="Oval 485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17" name="Oval 486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18" name="Oval 487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619" name="AutoShape 488"/>
                  <p:cNvCxnSpPr>
                    <a:cxnSpLocks noChangeShapeType="1"/>
                    <a:stCxn id="64617" idx="0"/>
                    <a:endCxn id="64616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20" name="AutoShape 489"/>
                  <p:cNvCxnSpPr>
                    <a:cxnSpLocks noChangeShapeType="1"/>
                    <a:stCxn id="64618" idx="0"/>
                    <a:endCxn id="64616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21" name="AutoShape 490"/>
                  <p:cNvCxnSpPr>
                    <a:cxnSpLocks noChangeShapeType="1"/>
                    <a:stCxn id="64611" idx="0"/>
                    <a:endCxn id="64610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22" name="AutoShape 491"/>
                  <p:cNvCxnSpPr>
                    <a:cxnSpLocks noChangeShapeType="1"/>
                    <a:stCxn id="64610" idx="5"/>
                    <a:endCxn id="64616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64923" name="Group 492"/>
                <p:cNvGrpSpPr>
                  <a:grpSpLocks/>
                </p:cNvGrpSpPr>
                <p:nvPr/>
              </p:nvGrpSpPr>
              <p:grpSpPr bwMode="auto">
                <a:xfrm>
                  <a:off x="1776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4597" name="Oval 493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98" name="Oval 494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99" name="Oval 49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00" name="Oval 496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601" name="AutoShape 497"/>
                  <p:cNvCxnSpPr>
                    <a:cxnSpLocks noChangeShapeType="1"/>
                    <a:stCxn id="64599" idx="0"/>
                    <a:endCxn id="64598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02" name="AutoShape 498"/>
                  <p:cNvCxnSpPr>
                    <a:cxnSpLocks noChangeShapeType="1"/>
                    <a:stCxn id="64600" idx="0"/>
                    <a:endCxn id="64598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603" name="Oval 499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04" name="Oval 500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05" name="Oval 501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606" name="AutoShape 502"/>
                  <p:cNvCxnSpPr>
                    <a:cxnSpLocks noChangeShapeType="1"/>
                    <a:stCxn id="64604" idx="0"/>
                    <a:endCxn id="64603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07" name="AutoShape 503"/>
                  <p:cNvCxnSpPr>
                    <a:cxnSpLocks noChangeShapeType="1"/>
                    <a:stCxn id="64605" idx="0"/>
                    <a:endCxn id="64603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08" name="AutoShape 504"/>
                  <p:cNvCxnSpPr>
                    <a:cxnSpLocks noChangeShapeType="1"/>
                    <a:stCxn id="64598" idx="0"/>
                    <a:endCxn id="64597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609" name="AutoShape 505"/>
                  <p:cNvCxnSpPr>
                    <a:cxnSpLocks noChangeShapeType="1"/>
                    <a:stCxn id="64597" idx="5"/>
                    <a:endCxn id="64603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64924" name="Group 506"/>
                <p:cNvGrpSpPr>
                  <a:grpSpLocks/>
                </p:cNvGrpSpPr>
                <p:nvPr/>
              </p:nvGrpSpPr>
              <p:grpSpPr bwMode="auto">
                <a:xfrm>
                  <a:off x="2400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4584" name="Oval 507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85" name="Oval 508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86" name="Oval 509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87" name="Oval 510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588" name="AutoShape 511"/>
                  <p:cNvCxnSpPr>
                    <a:cxnSpLocks noChangeShapeType="1"/>
                    <a:stCxn id="64586" idx="0"/>
                    <a:endCxn id="64585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89" name="AutoShape 512"/>
                  <p:cNvCxnSpPr>
                    <a:cxnSpLocks noChangeShapeType="1"/>
                    <a:stCxn id="64587" idx="0"/>
                    <a:endCxn id="64585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590" name="Oval 513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91" name="Oval 514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92" name="Oval 515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593" name="AutoShape 516"/>
                  <p:cNvCxnSpPr>
                    <a:cxnSpLocks noChangeShapeType="1"/>
                    <a:stCxn id="64591" idx="0"/>
                    <a:endCxn id="64590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94" name="AutoShape 517"/>
                  <p:cNvCxnSpPr>
                    <a:cxnSpLocks noChangeShapeType="1"/>
                    <a:stCxn id="64592" idx="0"/>
                    <a:endCxn id="64590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95" name="AutoShape 518"/>
                  <p:cNvCxnSpPr>
                    <a:cxnSpLocks noChangeShapeType="1"/>
                    <a:stCxn id="64585" idx="0"/>
                    <a:endCxn id="64584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96" name="AutoShape 519"/>
                  <p:cNvCxnSpPr>
                    <a:cxnSpLocks noChangeShapeType="1"/>
                    <a:stCxn id="64584" idx="5"/>
                    <a:endCxn id="64590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64977" name="Group 520"/>
              <p:cNvGrpSpPr>
                <a:grpSpLocks/>
              </p:cNvGrpSpPr>
              <p:nvPr/>
            </p:nvGrpSpPr>
            <p:grpSpPr bwMode="auto">
              <a:xfrm>
                <a:off x="336" y="3456"/>
                <a:ext cx="2352" cy="426"/>
                <a:chOff x="528" y="1631"/>
                <a:chExt cx="2352" cy="426"/>
              </a:xfrm>
            </p:grpSpPr>
            <p:grpSp>
              <p:nvGrpSpPr>
                <p:cNvPr id="64978" name="Group 521"/>
                <p:cNvGrpSpPr>
                  <a:grpSpLocks/>
                </p:cNvGrpSpPr>
                <p:nvPr/>
              </p:nvGrpSpPr>
              <p:grpSpPr bwMode="auto">
                <a:xfrm>
                  <a:off x="528" y="1631"/>
                  <a:ext cx="480" cy="425"/>
                  <a:chOff x="432" y="1110"/>
                  <a:chExt cx="1310" cy="1160"/>
                </a:xfrm>
              </p:grpSpPr>
              <p:sp>
                <p:nvSpPr>
                  <p:cNvPr id="64567" name="Oval 522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68" name="Oval 523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69" name="Oval 524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70" name="Oval 525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571" name="AutoShape 526"/>
                  <p:cNvCxnSpPr>
                    <a:cxnSpLocks noChangeShapeType="1"/>
                    <a:stCxn id="64569" idx="0"/>
                    <a:endCxn id="64568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72" name="AutoShape 527"/>
                  <p:cNvCxnSpPr>
                    <a:cxnSpLocks noChangeShapeType="1"/>
                    <a:stCxn id="64570" idx="0"/>
                    <a:endCxn id="64568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573" name="Oval 528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74" name="Oval 529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75" name="Oval 530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576" name="AutoShape 531"/>
                  <p:cNvCxnSpPr>
                    <a:cxnSpLocks noChangeShapeType="1"/>
                    <a:stCxn id="64574" idx="0"/>
                    <a:endCxn id="64573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77" name="AutoShape 532"/>
                  <p:cNvCxnSpPr>
                    <a:cxnSpLocks noChangeShapeType="1"/>
                    <a:stCxn id="64575" idx="0"/>
                    <a:endCxn id="64573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78" name="AutoShape 533"/>
                  <p:cNvCxnSpPr>
                    <a:cxnSpLocks noChangeShapeType="1"/>
                    <a:stCxn id="64568" idx="0"/>
                    <a:endCxn id="64567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79" name="AutoShape 534"/>
                  <p:cNvCxnSpPr>
                    <a:cxnSpLocks noChangeShapeType="1"/>
                    <a:stCxn id="64567" idx="5"/>
                    <a:endCxn id="64573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64979" name="Group 535"/>
                <p:cNvGrpSpPr>
                  <a:grpSpLocks/>
                </p:cNvGrpSpPr>
                <p:nvPr/>
              </p:nvGrpSpPr>
              <p:grpSpPr bwMode="auto">
                <a:xfrm>
                  <a:off x="1152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4554" name="Oval 53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55" name="Oval 537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56" name="Oval 53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57" name="Oval 53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558" name="AutoShape 540"/>
                  <p:cNvCxnSpPr>
                    <a:cxnSpLocks noChangeShapeType="1"/>
                    <a:stCxn id="64556" idx="0"/>
                    <a:endCxn id="64555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59" name="AutoShape 541"/>
                  <p:cNvCxnSpPr>
                    <a:cxnSpLocks noChangeShapeType="1"/>
                    <a:stCxn id="64557" idx="0"/>
                    <a:endCxn id="64555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560" name="Oval 542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61" name="Oval 543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62" name="Oval 544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563" name="AutoShape 545"/>
                  <p:cNvCxnSpPr>
                    <a:cxnSpLocks noChangeShapeType="1"/>
                    <a:stCxn id="64561" idx="0"/>
                    <a:endCxn id="64560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64" name="AutoShape 546"/>
                  <p:cNvCxnSpPr>
                    <a:cxnSpLocks noChangeShapeType="1"/>
                    <a:stCxn id="64562" idx="0"/>
                    <a:endCxn id="64560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65" name="AutoShape 547"/>
                  <p:cNvCxnSpPr>
                    <a:cxnSpLocks noChangeShapeType="1"/>
                    <a:stCxn id="64555" idx="0"/>
                    <a:endCxn id="64554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66" name="AutoShape 548"/>
                  <p:cNvCxnSpPr>
                    <a:cxnSpLocks noChangeShapeType="1"/>
                    <a:stCxn id="64554" idx="5"/>
                    <a:endCxn id="64560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64980" name="Group 549"/>
                <p:cNvGrpSpPr>
                  <a:grpSpLocks/>
                </p:cNvGrpSpPr>
                <p:nvPr/>
              </p:nvGrpSpPr>
              <p:grpSpPr bwMode="auto">
                <a:xfrm>
                  <a:off x="1776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4541" name="Oval 550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42" name="Oval 551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43" name="Oval 552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44" name="Oval 553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545" name="AutoShape 554"/>
                  <p:cNvCxnSpPr>
                    <a:cxnSpLocks noChangeShapeType="1"/>
                    <a:stCxn id="64543" idx="0"/>
                    <a:endCxn id="64542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46" name="AutoShape 555"/>
                  <p:cNvCxnSpPr>
                    <a:cxnSpLocks noChangeShapeType="1"/>
                    <a:stCxn id="64544" idx="0"/>
                    <a:endCxn id="64542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547" name="Oval 556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48" name="Oval 557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49" name="Oval 558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550" name="AutoShape 559"/>
                  <p:cNvCxnSpPr>
                    <a:cxnSpLocks noChangeShapeType="1"/>
                    <a:stCxn id="64548" idx="0"/>
                    <a:endCxn id="64547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51" name="AutoShape 560"/>
                  <p:cNvCxnSpPr>
                    <a:cxnSpLocks noChangeShapeType="1"/>
                    <a:stCxn id="64549" idx="0"/>
                    <a:endCxn id="64547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52" name="AutoShape 561"/>
                  <p:cNvCxnSpPr>
                    <a:cxnSpLocks noChangeShapeType="1"/>
                    <a:stCxn id="64542" idx="0"/>
                    <a:endCxn id="64541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53" name="AutoShape 562"/>
                  <p:cNvCxnSpPr>
                    <a:cxnSpLocks noChangeShapeType="1"/>
                    <a:stCxn id="64541" idx="5"/>
                    <a:endCxn id="64547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65033" name="Group 563"/>
                <p:cNvGrpSpPr>
                  <a:grpSpLocks/>
                </p:cNvGrpSpPr>
                <p:nvPr/>
              </p:nvGrpSpPr>
              <p:grpSpPr bwMode="auto">
                <a:xfrm>
                  <a:off x="2400" y="1632"/>
                  <a:ext cx="480" cy="425"/>
                  <a:chOff x="432" y="1110"/>
                  <a:chExt cx="1310" cy="1160"/>
                </a:xfrm>
              </p:grpSpPr>
              <p:sp>
                <p:nvSpPr>
                  <p:cNvPr id="64528" name="Oval 564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110"/>
                    <a:ext cx="231" cy="2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29" name="Oval 565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7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30" name="Oval 566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022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31" name="Oval 567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22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532" name="AutoShape 568"/>
                  <p:cNvCxnSpPr>
                    <a:cxnSpLocks noChangeShapeType="1"/>
                    <a:stCxn id="64530" idx="0"/>
                    <a:endCxn id="64529" idx="3"/>
                  </p:cNvCxnSpPr>
                  <p:nvPr/>
                </p:nvCxnSpPr>
                <p:spPr bwMode="auto">
                  <a:xfrm flipV="1">
                    <a:off x="547" y="1768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33" name="AutoShape 569"/>
                  <p:cNvCxnSpPr>
                    <a:cxnSpLocks noChangeShapeType="1"/>
                    <a:stCxn id="64531" idx="0"/>
                    <a:endCxn id="64529" idx="5"/>
                  </p:cNvCxnSpPr>
                  <p:nvPr/>
                </p:nvCxnSpPr>
                <p:spPr bwMode="auto">
                  <a:xfrm flipH="1" flipV="1">
                    <a:off x="797" y="1768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64534" name="Oval 570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9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35" name="Oval 571"/>
                  <p:cNvSpPr>
                    <a:spLocks noChangeArrowheads="1"/>
                  </p:cNvSpPr>
                  <p:nvPr/>
                </p:nvSpPr>
                <p:spPr bwMode="auto">
                  <a:xfrm>
                    <a:off x="1175" y="2040"/>
                    <a:ext cx="230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36" name="Oval 572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040"/>
                    <a:ext cx="231" cy="23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537" name="AutoShape 573"/>
                  <p:cNvCxnSpPr>
                    <a:cxnSpLocks noChangeShapeType="1"/>
                    <a:stCxn id="64535" idx="0"/>
                    <a:endCxn id="64534" idx="3"/>
                  </p:cNvCxnSpPr>
                  <p:nvPr/>
                </p:nvCxnSpPr>
                <p:spPr bwMode="auto">
                  <a:xfrm flipV="1">
                    <a:off x="1290" y="1786"/>
                    <a:ext cx="88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38" name="AutoShape 574"/>
                  <p:cNvCxnSpPr>
                    <a:cxnSpLocks noChangeShapeType="1"/>
                    <a:stCxn id="64536" idx="0"/>
                    <a:endCxn id="64534" idx="5"/>
                  </p:cNvCxnSpPr>
                  <p:nvPr/>
                </p:nvCxnSpPr>
                <p:spPr bwMode="auto">
                  <a:xfrm flipH="1" flipV="1">
                    <a:off x="1540" y="1786"/>
                    <a:ext cx="87" cy="2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39" name="AutoShape 575"/>
                  <p:cNvCxnSpPr>
                    <a:cxnSpLocks noChangeShapeType="1"/>
                    <a:stCxn id="64529" idx="0"/>
                    <a:endCxn id="64528" idx="3"/>
                  </p:cNvCxnSpPr>
                  <p:nvPr/>
                </p:nvCxnSpPr>
                <p:spPr bwMode="auto">
                  <a:xfrm flipV="1">
                    <a:off x="716" y="1307"/>
                    <a:ext cx="278" cy="2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4540" name="AutoShape 576"/>
                  <p:cNvCxnSpPr>
                    <a:cxnSpLocks noChangeShapeType="1"/>
                    <a:stCxn id="64528" idx="5"/>
                    <a:endCxn id="64534" idx="0"/>
                  </p:cNvCxnSpPr>
                  <p:nvPr/>
                </p:nvCxnSpPr>
                <p:spPr bwMode="auto">
                  <a:xfrm>
                    <a:off x="1157" y="1307"/>
                    <a:ext cx="302" cy="283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</p:grpSp>
      </p:grpSp>
      <p:sp>
        <p:nvSpPr>
          <p:cNvPr id="65034" name="Date Placeholder 650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65035" name="Footer Placeholder 650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5036" name="Slide Number Placeholder 650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725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161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Infinite horizon version </a:t>
            </a:r>
            <a:r>
              <a:rPr lang="en-US" sz="1800" dirty="0" smtClean="0">
                <a:solidFill>
                  <a:srgbClr val="292934"/>
                </a:solidFill>
              </a:rPr>
              <a:t>(Bernstein et al., 09)</a:t>
            </a:r>
            <a:endParaRPr lang="en-US" sz="1800" dirty="0">
              <a:solidFill>
                <a:srgbClr val="2929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we need to define a controller for each agent</a:t>
            </a:r>
          </a:p>
          <a:p>
            <a:r>
              <a:rPr lang="en-US" dirty="0" smtClean="0"/>
              <a:t>How many nodes do you need and what should the parameter values be for an optimal </a:t>
            </a:r>
            <a:r>
              <a:rPr lang="en-US" i="1" dirty="0" smtClean="0"/>
              <a:t>infinite-horizon</a:t>
            </a:r>
            <a:r>
              <a:rPr lang="en-US" dirty="0" smtClean="0"/>
              <a:t> policy?</a:t>
            </a:r>
          </a:p>
          <a:p>
            <a:r>
              <a:rPr lang="en-US" dirty="0" smtClean="0"/>
              <a:t>This may be infinite!</a:t>
            </a:r>
          </a:p>
          <a:p>
            <a:r>
              <a:rPr lang="en-US" sz="2400" dirty="0" smtClean="0"/>
              <a:t>First </a:t>
            </a:r>
            <a:r>
              <a:rPr lang="en-US" sz="2400" dirty="0" err="1" smtClean="0"/>
              <a:t>ε</a:t>
            </a:r>
            <a:r>
              <a:rPr lang="en-US" sz="2400" dirty="0" smtClean="0"/>
              <a:t>-optimal algorithm for infinite-horizon Dec-POMDPs</a:t>
            </a:r>
            <a:r>
              <a:rPr lang="en-US" dirty="0" smtClean="0"/>
              <a:t>: </a:t>
            </a:r>
            <a:r>
              <a:rPr lang="en-US" dirty="0"/>
              <a:t>Policy Iteration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4580"/>
            <a:ext cx="888859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Optimal DP: Policy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36" y="1368214"/>
            <a:ext cx="4283557" cy="4495800"/>
          </a:xfrm>
        </p:spPr>
        <p:txBody>
          <a:bodyPr/>
          <a:lstStyle/>
          <a:p>
            <a:r>
              <a:rPr lang="en-US" sz="1900" dirty="0" smtClean="0"/>
              <a:t>Start with a given controller</a:t>
            </a:r>
          </a:p>
          <a:p>
            <a:r>
              <a:rPr lang="en-US" sz="1900" dirty="0" smtClean="0"/>
              <a:t>Exhaustive backup (for all agents): generate all next step policies </a:t>
            </a:r>
          </a:p>
          <a:p>
            <a:r>
              <a:rPr lang="en-US" sz="1900" dirty="0" smtClean="0"/>
              <a:t>Evaluate: determine value of starting at each node at </a:t>
            </a:r>
            <a:r>
              <a:rPr lang="en-US" sz="1900" dirty="0"/>
              <a:t>each state and</a:t>
            </a:r>
            <a:r>
              <a:rPr lang="en-US" sz="1900" dirty="0" smtClean="0"/>
              <a:t> for each policy for </a:t>
            </a:r>
            <a:r>
              <a:rPr lang="en-US" sz="1900" dirty="0"/>
              <a:t>the other agents</a:t>
            </a:r>
          </a:p>
          <a:p>
            <a:r>
              <a:rPr lang="en-US" sz="1900" dirty="0"/>
              <a:t>Prune: remove those that always have lower </a:t>
            </a:r>
            <a:r>
              <a:rPr lang="en-US" sz="1900" dirty="0" smtClean="0"/>
              <a:t>value (merge as needed) </a:t>
            </a:r>
          </a:p>
          <a:p>
            <a:r>
              <a:rPr lang="en-US" sz="1900" dirty="0"/>
              <a:t>C</a:t>
            </a:r>
            <a:r>
              <a:rPr lang="en-US" sz="1900" dirty="0" smtClean="0"/>
              <a:t>ontinue </a:t>
            </a:r>
            <a:r>
              <a:rPr lang="en-US" sz="1900" dirty="0"/>
              <a:t>with backups and pruning until</a:t>
            </a:r>
            <a:r>
              <a:rPr lang="en-US" sz="1900" dirty="0" smtClean="0"/>
              <a:t> error is below </a:t>
            </a:r>
            <a:r>
              <a:rPr lang="en-US" sz="1900" dirty="0" err="1" smtClean="0"/>
              <a:t>ε</a:t>
            </a:r>
            <a:endParaRPr lang="en-US" sz="1900" dirty="0" smtClean="0"/>
          </a:p>
          <a:p>
            <a:pPr>
              <a:lnSpc>
                <a:spcPct val="90000"/>
              </a:lnSpc>
            </a:pPr>
            <a:endParaRPr lang="en-US" sz="1900" dirty="0"/>
          </a:p>
          <a:p>
            <a:endParaRPr lang="en-US" dirty="0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834106" y="5220397"/>
            <a:ext cx="365125" cy="3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 i="1" dirty="0">
                <a:latin typeface="Times New Roman" charset="0"/>
              </a:rPr>
              <a:t>s</a:t>
            </a:r>
            <a:r>
              <a:rPr lang="en-AU" baseline="-25000" dirty="0">
                <a:latin typeface="Times New Roman" charset="0"/>
              </a:rPr>
              <a:t>1</a:t>
            </a:r>
            <a:endParaRPr lang="en-US" sz="1200" i="1" baseline="-25000" dirty="0">
              <a:latin typeface="Times New Roman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8752065" y="5220397"/>
            <a:ext cx="365125" cy="3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 i="1">
                <a:latin typeface="Times New Roman" charset="0"/>
              </a:rPr>
              <a:t>s</a:t>
            </a:r>
            <a:r>
              <a:rPr lang="en-AU" baseline="-25000">
                <a:latin typeface="Times New Roman" charset="0"/>
              </a:rPr>
              <a:t>2</a:t>
            </a:r>
            <a:endParaRPr lang="en-US" sz="1200" i="1" baseline="-25000">
              <a:latin typeface="Times New Roman" charset="0"/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 flipV="1">
            <a:off x="8964790" y="3420933"/>
            <a:ext cx="15875" cy="187204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6980354" y="5292515"/>
            <a:ext cx="2000311" cy="46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10"/>
          <p:cNvSpPr>
            <a:spLocks noChangeShapeType="1"/>
          </p:cNvSpPr>
          <p:nvPr/>
        </p:nvSpPr>
        <p:spPr bwMode="auto">
          <a:xfrm flipV="1">
            <a:off x="6999465" y="4276812"/>
            <a:ext cx="1981200" cy="14516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12"/>
          <p:cNvSpPr>
            <a:spLocks noChangeShapeType="1"/>
          </p:cNvSpPr>
          <p:nvPr/>
        </p:nvSpPr>
        <p:spPr bwMode="auto">
          <a:xfrm flipH="1">
            <a:off x="6999465" y="4567146"/>
            <a:ext cx="1981200" cy="653251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14"/>
          <p:cNvSpPr>
            <a:spLocks noChangeShapeType="1"/>
          </p:cNvSpPr>
          <p:nvPr/>
        </p:nvSpPr>
        <p:spPr bwMode="auto">
          <a:xfrm>
            <a:off x="6999465" y="3623562"/>
            <a:ext cx="381000" cy="36291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15"/>
          <p:cNvSpPr>
            <a:spLocks noChangeShapeType="1"/>
          </p:cNvSpPr>
          <p:nvPr/>
        </p:nvSpPr>
        <p:spPr bwMode="auto">
          <a:xfrm>
            <a:off x="7380465" y="3986479"/>
            <a:ext cx="381000" cy="14516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16"/>
          <p:cNvSpPr>
            <a:spLocks noChangeShapeType="1"/>
          </p:cNvSpPr>
          <p:nvPr/>
        </p:nvSpPr>
        <p:spPr bwMode="auto">
          <a:xfrm flipV="1">
            <a:off x="7761465" y="3986479"/>
            <a:ext cx="685800" cy="14516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117"/>
          <p:cNvSpPr>
            <a:spLocks noChangeShapeType="1"/>
          </p:cNvSpPr>
          <p:nvPr/>
        </p:nvSpPr>
        <p:spPr bwMode="auto">
          <a:xfrm flipV="1">
            <a:off x="8447265" y="3478395"/>
            <a:ext cx="533400" cy="508084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118"/>
          <p:cNvSpPr>
            <a:spLocks noChangeShapeType="1"/>
          </p:cNvSpPr>
          <p:nvPr/>
        </p:nvSpPr>
        <p:spPr bwMode="auto">
          <a:xfrm>
            <a:off x="7380465" y="3986479"/>
            <a:ext cx="1524000" cy="13065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119"/>
          <p:cNvSpPr>
            <a:spLocks noChangeShapeType="1"/>
          </p:cNvSpPr>
          <p:nvPr/>
        </p:nvSpPr>
        <p:spPr bwMode="auto">
          <a:xfrm flipH="1" flipV="1">
            <a:off x="6999465" y="3841312"/>
            <a:ext cx="381000" cy="1451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20"/>
          <p:cNvSpPr>
            <a:spLocks noChangeShapeType="1"/>
          </p:cNvSpPr>
          <p:nvPr/>
        </p:nvSpPr>
        <p:spPr bwMode="auto">
          <a:xfrm>
            <a:off x="7761465" y="4131646"/>
            <a:ext cx="1219200" cy="36291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121"/>
          <p:cNvSpPr>
            <a:spLocks noChangeShapeType="1"/>
          </p:cNvSpPr>
          <p:nvPr/>
        </p:nvSpPr>
        <p:spPr bwMode="auto">
          <a:xfrm flipH="1">
            <a:off x="6999465" y="4131646"/>
            <a:ext cx="762000" cy="1451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22"/>
          <p:cNvSpPr>
            <a:spLocks noChangeShapeType="1"/>
          </p:cNvSpPr>
          <p:nvPr/>
        </p:nvSpPr>
        <p:spPr bwMode="auto">
          <a:xfrm flipV="1">
            <a:off x="8447265" y="3884654"/>
            <a:ext cx="517525" cy="1018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123"/>
          <p:cNvSpPr>
            <a:spLocks noChangeShapeType="1"/>
          </p:cNvSpPr>
          <p:nvPr/>
        </p:nvSpPr>
        <p:spPr bwMode="auto">
          <a:xfrm flipH="1">
            <a:off x="6999465" y="3986479"/>
            <a:ext cx="1447800" cy="13065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190" descr="White marble"/>
          <p:cNvSpPr>
            <a:spLocks noChangeArrowheads="1"/>
          </p:cNvSpPr>
          <p:nvPr/>
        </p:nvSpPr>
        <p:spPr bwMode="auto">
          <a:xfrm>
            <a:off x="4358880" y="5519967"/>
            <a:ext cx="2930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(backup for </a:t>
            </a:r>
            <a:r>
              <a:rPr lang="en-US" dirty="0"/>
              <a:t>action 1)</a:t>
            </a:r>
          </a:p>
        </p:txBody>
      </p:sp>
      <p:graphicFrame>
        <p:nvGraphicFramePr>
          <p:cNvPr id="82" name="Object 193" descr="White marble"/>
          <p:cNvGraphicFramePr>
            <a:graphicFrameLocks noChangeAspect="1"/>
          </p:cNvGraphicFramePr>
          <p:nvPr/>
        </p:nvGraphicFramePr>
        <p:xfrm>
          <a:off x="7685265" y="5380685"/>
          <a:ext cx="609600" cy="290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9" name="Equation" r:id="rId4" imgW="381000" imgH="190500" progId="Equation.3">
                  <p:embed/>
                </p:oleObj>
              </mc:Choice>
              <mc:Fallback>
                <p:oleObj name="Equation" r:id="rId4" imgW="3810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5265" y="5380685"/>
                        <a:ext cx="609600" cy="290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6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6980354" y="3514228"/>
            <a:ext cx="19111" cy="177828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0" name="Group 189"/>
          <p:cNvGrpSpPr/>
          <p:nvPr/>
        </p:nvGrpSpPr>
        <p:grpSpPr>
          <a:xfrm>
            <a:off x="5068821" y="3198421"/>
            <a:ext cx="1111652" cy="896504"/>
            <a:chOff x="5869674" y="2942627"/>
            <a:chExt cx="1111652" cy="896504"/>
          </a:xfrm>
        </p:grpSpPr>
        <p:sp>
          <p:nvSpPr>
            <p:cNvPr id="57" name="Text Box 145"/>
            <p:cNvSpPr txBox="1">
              <a:spLocks noChangeArrowheads="1"/>
            </p:cNvSpPr>
            <p:nvPr/>
          </p:nvSpPr>
          <p:spPr bwMode="auto">
            <a:xfrm>
              <a:off x="6463548" y="3259528"/>
              <a:ext cx="5177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solidFill>
                    <a:srgbClr val="3333CC"/>
                  </a:solidFill>
                  <a:latin typeface="Times New Roman" charset="0"/>
                </a:rPr>
                <a:t> o</a:t>
              </a:r>
              <a:r>
                <a:rPr lang="en-AU" baseline="-25000" dirty="0" smtClean="0">
                  <a:solidFill>
                    <a:srgbClr val="3333CC"/>
                  </a:solidFill>
                  <a:latin typeface="Times New Roman" charset="0"/>
                </a:rPr>
                <a:t>2</a:t>
              </a:r>
              <a:endParaRPr lang="en-US" baseline="-25000" dirty="0">
                <a:solidFill>
                  <a:srgbClr val="3333CC"/>
                </a:solidFill>
                <a:latin typeface="Times New Roman" charset="0"/>
              </a:endParaRPr>
            </a:p>
          </p:txBody>
        </p:sp>
        <p:sp>
          <p:nvSpPr>
            <p:cNvPr id="48" name="Oval 136"/>
            <p:cNvSpPr>
              <a:spLocks noChangeArrowheads="1"/>
            </p:cNvSpPr>
            <p:nvPr/>
          </p:nvSpPr>
          <p:spPr bwMode="auto">
            <a:xfrm>
              <a:off x="6230261" y="3007174"/>
              <a:ext cx="328975" cy="326973"/>
            </a:xfrm>
            <a:prstGeom prst="ellipse">
              <a:avLst/>
            </a:prstGeom>
            <a:noFill/>
            <a:ln w="12700" cap="flat" cmpd="sng" algn="ctr">
              <a:solidFill>
                <a:srgbClr val="33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333CC"/>
                </a:solidFill>
              </a:endParaRPr>
            </a:p>
          </p:txBody>
        </p:sp>
        <p:cxnSp>
          <p:nvCxnSpPr>
            <p:cNvPr id="51" name="AutoShape 139"/>
            <p:cNvCxnSpPr>
              <a:cxnSpLocks noChangeShapeType="1"/>
              <a:stCxn id="160" idx="0"/>
              <a:endCxn id="48" idx="3"/>
            </p:cNvCxnSpPr>
            <p:nvPr/>
          </p:nvCxnSpPr>
          <p:spPr bwMode="auto">
            <a:xfrm rot="5400000" flipH="1" flipV="1">
              <a:off x="5927474" y="3488167"/>
              <a:ext cx="552867" cy="149061"/>
            </a:xfrm>
            <a:prstGeom prst="straightConnector1">
              <a:avLst/>
            </a:prstGeom>
            <a:noFill/>
            <a:ln w="9525">
              <a:solidFill>
                <a:srgbClr val="3333CC"/>
              </a:solidFill>
              <a:round/>
              <a:headEnd type="arrow"/>
              <a:tailEnd/>
            </a:ln>
            <a:effectLst/>
          </p:spPr>
        </p:cxnSp>
        <p:cxnSp>
          <p:nvCxnSpPr>
            <p:cNvPr id="52" name="AutoShape 140"/>
            <p:cNvCxnSpPr>
              <a:cxnSpLocks noChangeShapeType="1"/>
              <a:stCxn id="163" idx="0"/>
              <a:endCxn id="48" idx="5"/>
            </p:cNvCxnSpPr>
            <p:nvPr/>
          </p:nvCxnSpPr>
          <p:spPr bwMode="auto">
            <a:xfrm rot="16200000" flipV="1">
              <a:off x="6322404" y="3474919"/>
              <a:ext cx="552867" cy="175555"/>
            </a:xfrm>
            <a:prstGeom prst="straightConnector1">
              <a:avLst/>
            </a:prstGeom>
            <a:noFill/>
            <a:ln w="9525">
              <a:solidFill>
                <a:srgbClr val="3333CC"/>
              </a:solidFill>
              <a:round/>
              <a:headEnd type="arrow"/>
              <a:tailEnd/>
            </a:ln>
            <a:effectLst/>
          </p:spPr>
        </p:cxnSp>
        <p:sp>
          <p:nvSpPr>
            <p:cNvPr id="53" name="Text Box 141"/>
            <p:cNvSpPr txBox="1">
              <a:spLocks noChangeArrowheads="1"/>
            </p:cNvSpPr>
            <p:nvPr/>
          </p:nvSpPr>
          <p:spPr bwMode="auto">
            <a:xfrm>
              <a:off x="6161165" y="2942627"/>
              <a:ext cx="5192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solidFill>
                    <a:srgbClr val="3333CC"/>
                  </a:solidFill>
                  <a:latin typeface="Times New Roman" charset="0"/>
                </a:rPr>
                <a:t> a</a:t>
              </a:r>
              <a:r>
                <a:rPr lang="en-AU" baseline="-25000" dirty="0" smtClean="0">
                  <a:solidFill>
                    <a:srgbClr val="3333CC"/>
                  </a:solidFill>
                  <a:latin typeface="Times New Roman" charset="0"/>
                </a:rPr>
                <a:t>1</a:t>
              </a:r>
              <a:endParaRPr lang="en-US" baseline="-25000" dirty="0">
                <a:solidFill>
                  <a:srgbClr val="3333CC"/>
                </a:solidFill>
                <a:latin typeface="Times New Roman" charset="0"/>
              </a:endParaRPr>
            </a:p>
          </p:txBody>
        </p:sp>
        <p:sp>
          <p:nvSpPr>
            <p:cNvPr id="56" name="Text Box 144"/>
            <p:cNvSpPr txBox="1">
              <a:spLocks noChangeArrowheads="1"/>
            </p:cNvSpPr>
            <p:nvPr/>
          </p:nvSpPr>
          <p:spPr bwMode="auto">
            <a:xfrm>
              <a:off x="5869674" y="3213865"/>
              <a:ext cx="5192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solidFill>
                    <a:srgbClr val="3333CC"/>
                  </a:solidFill>
                  <a:latin typeface="Times New Roman" charset="0"/>
                </a:rPr>
                <a:t> o</a:t>
              </a:r>
              <a:r>
                <a:rPr lang="en-AU" baseline="-25000" dirty="0" smtClean="0">
                  <a:solidFill>
                    <a:srgbClr val="3333CC"/>
                  </a:solidFill>
                  <a:latin typeface="Times New Roman" charset="0"/>
                </a:rPr>
                <a:t>1</a:t>
              </a:r>
              <a:endParaRPr lang="en-US" baseline="-25000" dirty="0">
                <a:solidFill>
                  <a:srgbClr val="3333CC"/>
                </a:solidFill>
                <a:latin typeface="Times New Roman" charset="0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022943" y="1669858"/>
            <a:ext cx="1116426" cy="1114823"/>
            <a:chOff x="5405298" y="1717180"/>
            <a:chExt cx="1116426" cy="1114823"/>
          </a:xfrm>
        </p:grpSpPr>
        <p:sp>
          <p:nvSpPr>
            <p:cNvPr id="140" name="Oval 4"/>
            <p:cNvSpPr>
              <a:spLocks noChangeArrowheads="1"/>
            </p:cNvSpPr>
            <p:nvPr/>
          </p:nvSpPr>
          <p:spPr bwMode="auto">
            <a:xfrm>
              <a:off x="5497105" y="2021074"/>
              <a:ext cx="366713" cy="3477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Text Box 6"/>
            <p:cNvSpPr txBox="1">
              <a:spLocks noChangeArrowheads="1"/>
            </p:cNvSpPr>
            <p:nvPr/>
          </p:nvSpPr>
          <p:spPr bwMode="auto">
            <a:xfrm>
              <a:off x="5487580" y="1966636"/>
              <a:ext cx="393700" cy="37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>
                  <a:latin typeface="Times New Roman" charset="0"/>
                </a:rPr>
                <a:t>a</a:t>
              </a:r>
              <a:r>
                <a:rPr lang="en-AU" baseline="-25000" dirty="0">
                  <a:latin typeface="Times New Roman" charset="0"/>
                </a:rPr>
                <a:t>1</a:t>
              </a:r>
              <a:endParaRPr lang="en-US" baseline="-25000" dirty="0">
                <a:latin typeface="Times New Roman" charset="0"/>
              </a:endParaRPr>
            </a:p>
          </p:txBody>
        </p:sp>
        <p:cxnSp>
          <p:nvCxnSpPr>
            <p:cNvPr id="142" name="Curved Connector 141"/>
            <p:cNvCxnSpPr>
              <a:stCxn id="140" idx="3"/>
              <a:endCxn id="140" idx="5"/>
            </p:cNvCxnSpPr>
            <p:nvPr/>
          </p:nvCxnSpPr>
          <p:spPr bwMode="auto">
            <a:xfrm rot="16200000" flipH="1">
              <a:off x="5680461" y="2188283"/>
              <a:ext cx="1588" cy="259305"/>
            </a:xfrm>
            <a:prstGeom prst="curvedConnector3">
              <a:avLst>
                <a:gd name="adj1" fmla="val 1760283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3" name="Oval 4"/>
            <p:cNvSpPr>
              <a:spLocks noChangeArrowheads="1"/>
            </p:cNvSpPr>
            <p:nvPr/>
          </p:nvSpPr>
          <p:spPr bwMode="auto">
            <a:xfrm>
              <a:off x="6054342" y="2021074"/>
              <a:ext cx="366713" cy="3477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Text Box 6"/>
            <p:cNvSpPr txBox="1">
              <a:spLocks noChangeArrowheads="1"/>
            </p:cNvSpPr>
            <p:nvPr/>
          </p:nvSpPr>
          <p:spPr bwMode="auto">
            <a:xfrm>
              <a:off x="6044817" y="1966636"/>
              <a:ext cx="393700" cy="37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a</a:t>
              </a:r>
              <a:r>
                <a:rPr lang="en-AU" baseline="-25000" dirty="0">
                  <a:latin typeface="Times New Roman" charset="0"/>
                </a:rPr>
                <a:t>2</a:t>
              </a:r>
              <a:endParaRPr lang="en-US" baseline="-25000" dirty="0">
                <a:latin typeface="Times New Roman" charset="0"/>
              </a:endParaRPr>
            </a:p>
          </p:txBody>
        </p:sp>
        <p:cxnSp>
          <p:nvCxnSpPr>
            <p:cNvPr id="145" name="Curved Connector 144"/>
            <p:cNvCxnSpPr>
              <a:stCxn id="143" idx="3"/>
              <a:endCxn id="143" idx="5"/>
            </p:cNvCxnSpPr>
            <p:nvPr/>
          </p:nvCxnSpPr>
          <p:spPr bwMode="auto">
            <a:xfrm rot="16200000" flipH="1">
              <a:off x="6237698" y="2188283"/>
              <a:ext cx="1588" cy="259305"/>
            </a:xfrm>
            <a:prstGeom prst="curvedConnector3">
              <a:avLst>
                <a:gd name="adj1" fmla="val 1760283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1" name="Curved Connector 150"/>
            <p:cNvCxnSpPr>
              <a:stCxn id="140" idx="7"/>
              <a:endCxn id="143" idx="1"/>
            </p:cNvCxnSpPr>
            <p:nvPr/>
          </p:nvCxnSpPr>
          <p:spPr bwMode="auto">
            <a:xfrm rot="5400000" flipH="1" flipV="1">
              <a:off x="5959080" y="1923041"/>
              <a:ext cx="1588" cy="297932"/>
            </a:xfrm>
            <a:prstGeom prst="curvedConnector3">
              <a:avLst>
                <a:gd name="adj1" fmla="val 1760283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3" name="Text Box 133"/>
            <p:cNvSpPr txBox="1">
              <a:spLocks noChangeArrowheads="1"/>
            </p:cNvSpPr>
            <p:nvPr/>
          </p:nvSpPr>
          <p:spPr bwMode="auto">
            <a:xfrm>
              <a:off x="5405298" y="2449713"/>
              <a:ext cx="5417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 o</a:t>
              </a:r>
              <a:r>
                <a:rPr lang="en-AU" baseline="-25000" dirty="0" smtClean="0">
                  <a:latin typeface="Times New Roman" charset="0"/>
                </a:rPr>
                <a:t>1</a:t>
              </a:r>
              <a:endParaRPr lang="en-US" baseline="-25000" dirty="0">
                <a:latin typeface="Times New Roman" charset="0"/>
              </a:endParaRPr>
            </a:p>
          </p:txBody>
        </p:sp>
        <p:cxnSp>
          <p:nvCxnSpPr>
            <p:cNvPr id="154" name="Curved Connector 153"/>
            <p:cNvCxnSpPr>
              <a:stCxn id="143" idx="3"/>
              <a:endCxn id="140" idx="5"/>
            </p:cNvCxnSpPr>
            <p:nvPr/>
          </p:nvCxnSpPr>
          <p:spPr bwMode="auto">
            <a:xfrm rot="5400000">
              <a:off x="5959080" y="2168970"/>
              <a:ext cx="1588" cy="297932"/>
            </a:xfrm>
            <a:prstGeom prst="curvedConnector3">
              <a:avLst>
                <a:gd name="adj1" fmla="val 1760283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7" name="Text Box 133"/>
            <p:cNvSpPr txBox="1">
              <a:spLocks noChangeArrowheads="1"/>
            </p:cNvSpPr>
            <p:nvPr/>
          </p:nvSpPr>
          <p:spPr bwMode="auto">
            <a:xfrm>
              <a:off x="5670321" y="2177595"/>
              <a:ext cx="5417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 o</a:t>
              </a:r>
              <a:r>
                <a:rPr lang="en-AU" baseline="-25000" dirty="0" smtClean="0">
                  <a:latin typeface="Times New Roman" charset="0"/>
                </a:rPr>
                <a:t>1</a:t>
              </a:r>
              <a:endParaRPr lang="en-US" baseline="-25000" dirty="0">
                <a:latin typeface="Times New Roman" charset="0"/>
              </a:endParaRPr>
            </a:p>
          </p:txBody>
        </p:sp>
        <p:sp>
          <p:nvSpPr>
            <p:cNvPr id="158" name="Text Box 133"/>
            <p:cNvSpPr txBox="1">
              <a:spLocks noChangeArrowheads="1"/>
            </p:cNvSpPr>
            <p:nvPr/>
          </p:nvSpPr>
          <p:spPr bwMode="auto">
            <a:xfrm>
              <a:off x="5676255" y="1717180"/>
              <a:ext cx="5417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 o</a:t>
              </a:r>
              <a:r>
                <a:rPr lang="en-AU" baseline="-25000" dirty="0">
                  <a:latin typeface="Times New Roman" charset="0"/>
                </a:rPr>
                <a:t>2</a:t>
              </a:r>
              <a:endParaRPr lang="en-US" baseline="-25000" dirty="0">
                <a:latin typeface="Times New Roman" charset="0"/>
              </a:endParaRPr>
            </a:p>
          </p:txBody>
        </p:sp>
        <p:sp>
          <p:nvSpPr>
            <p:cNvPr id="159" name="Text Box 133"/>
            <p:cNvSpPr txBox="1">
              <a:spLocks noChangeArrowheads="1"/>
            </p:cNvSpPr>
            <p:nvPr/>
          </p:nvSpPr>
          <p:spPr bwMode="auto">
            <a:xfrm>
              <a:off x="5979939" y="2462671"/>
              <a:ext cx="5417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 o</a:t>
              </a:r>
              <a:r>
                <a:rPr lang="en-AU" baseline="-25000" dirty="0">
                  <a:latin typeface="Times New Roman" charset="0"/>
                </a:rPr>
                <a:t>2</a:t>
              </a:r>
              <a:endParaRPr lang="en-US" baseline="-25000" dirty="0">
                <a:latin typeface="Times New Roman" charset="0"/>
              </a:endParaRPr>
            </a:p>
          </p:txBody>
        </p:sp>
      </p:grpSp>
      <p:cxnSp>
        <p:nvCxnSpPr>
          <p:cNvPr id="40" name="AutoShape 128"/>
          <p:cNvCxnSpPr>
            <a:cxnSpLocks noChangeShapeType="1"/>
            <a:endCxn id="270" idx="6"/>
          </p:cNvCxnSpPr>
          <p:nvPr/>
        </p:nvCxnSpPr>
        <p:spPr bwMode="auto">
          <a:xfrm rot="10800000">
            <a:off x="4668321" y="4267360"/>
            <a:ext cx="476846" cy="1462"/>
          </a:xfrm>
          <a:prstGeom prst="straightConnector1">
            <a:avLst/>
          </a:prstGeom>
          <a:noFill/>
          <a:ln w="12700" cap="flat" cmpd="sng" algn="ctr">
            <a:solidFill>
              <a:srgbClr val="3333CC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grpSp>
        <p:nvGrpSpPr>
          <p:cNvPr id="172" name="Group 171"/>
          <p:cNvGrpSpPr/>
          <p:nvPr/>
        </p:nvGrpSpPr>
        <p:grpSpPr>
          <a:xfrm>
            <a:off x="4959784" y="3791030"/>
            <a:ext cx="1290210" cy="1061764"/>
            <a:chOff x="6915530" y="2050993"/>
            <a:chExt cx="1290210" cy="1061762"/>
          </a:xfrm>
        </p:grpSpPr>
        <p:sp>
          <p:nvSpPr>
            <p:cNvPr id="160" name="Oval 4"/>
            <p:cNvSpPr>
              <a:spLocks noChangeArrowheads="1"/>
            </p:cNvSpPr>
            <p:nvPr/>
          </p:nvSpPr>
          <p:spPr bwMode="auto">
            <a:xfrm>
              <a:off x="7100913" y="2354886"/>
              <a:ext cx="366713" cy="3477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Text Box 6"/>
            <p:cNvSpPr txBox="1">
              <a:spLocks noChangeArrowheads="1"/>
            </p:cNvSpPr>
            <p:nvPr/>
          </p:nvSpPr>
          <p:spPr bwMode="auto">
            <a:xfrm>
              <a:off x="7114281" y="2298543"/>
              <a:ext cx="393700" cy="37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>
                  <a:latin typeface="Times New Roman" charset="0"/>
                </a:rPr>
                <a:t>a</a:t>
              </a:r>
              <a:r>
                <a:rPr lang="en-AU" baseline="-25000" dirty="0">
                  <a:latin typeface="Times New Roman" charset="0"/>
                </a:rPr>
                <a:t>1</a:t>
              </a:r>
              <a:endParaRPr lang="en-US" baseline="-25000" dirty="0">
                <a:latin typeface="Times New Roman" charset="0"/>
              </a:endParaRPr>
            </a:p>
          </p:txBody>
        </p:sp>
        <p:cxnSp>
          <p:nvCxnSpPr>
            <p:cNvPr id="162" name="Curved Connector 161"/>
            <p:cNvCxnSpPr>
              <a:stCxn id="160" idx="3"/>
              <a:endCxn id="160" idx="5"/>
            </p:cNvCxnSpPr>
            <p:nvPr/>
          </p:nvCxnSpPr>
          <p:spPr bwMode="auto">
            <a:xfrm rot="16200000" flipH="1">
              <a:off x="7284269" y="2522095"/>
              <a:ext cx="1588" cy="259305"/>
            </a:xfrm>
            <a:prstGeom prst="curvedConnector3">
              <a:avLst>
                <a:gd name="adj1" fmla="val 1760283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3" name="Oval 4"/>
            <p:cNvSpPr>
              <a:spLocks noChangeArrowheads="1"/>
            </p:cNvSpPr>
            <p:nvPr/>
          </p:nvSpPr>
          <p:spPr bwMode="auto">
            <a:xfrm>
              <a:off x="7658150" y="2354886"/>
              <a:ext cx="366713" cy="3477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Text Box 6"/>
            <p:cNvSpPr txBox="1">
              <a:spLocks noChangeArrowheads="1"/>
            </p:cNvSpPr>
            <p:nvPr/>
          </p:nvSpPr>
          <p:spPr bwMode="auto">
            <a:xfrm>
              <a:off x="7648625" y="2300449"/>
              <a:ext cx="393700" cy="37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a</a:t>
              </a:r>
              <a:r>
                <a:rPr lang="en-AU" baseline="-25000" dirty="0">
                  <a:latin typeface="Times New Roman" charset="0"/>
                </a:rPr>
                <a:t>2</a:t>
              </a:r>
              <a:endParaRPr lang="en-US" baseline="-25000" dirty="0">
                <a:latin typeface="Times New Roman" charset="0"/>
              </a:endParaRPr>
            </a:p>
          </p:txBody>
        </p:sp>
        <p:cxnSp>
          <p:nvCxnSpPr>
            <p:cNvPr id="165" name="Curved Connector 164"/>
            <p:cNvCxnSpPr>
              <a:stCxn id="163" idx="3"/>
              <a:endCxn id="163" idx="5"/>
            </p:cNvCxnSpPr>
            <p:nvPr/>
          </p:nvCxnSpPr>
          <p:spPr bwMode="auto">
            <a:xfrm rot="16200000" flipH="1">
              <a:off x="7841506" y="2522095"/>
              <a:ext cx="1588" cy="259305"/>
            </a:xfrm>
            <a:prstGeom prst="curvedConnector3">
              <a:avLst>
                <a:gd name="adj1" fmla="val 1760283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6" name="Curved Connector 165"/>
            <p:cNvCxnSpPr>
              <a:stCxn id="160" idx="7"/>
              <a:endCxn id="163" idx="1"/>
            </p:cNvCxnSpPr>
            <p:nvPr/>
          </p:nvCxnSpPr>
          <p:spPr bwMode="auto">
            <a:xfrm rot="5400000" flipH="1" flipV="1">
              <a:off x="7562888" y="2256853"/>
              <a:ext cx="1588" cy="297932"/>
            </a:xfrm>
            <a:prstGeom prst="curvedConnector3">
              <a:avLst>
                <a:gd name="adj1" fmla="val 1760283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7" name="Text Box 133"/>
            <p:cNvSpPr txBox="1">
              <a:spLocks noChangeArrowheads="1"/>
            </p:cNvSpPr>
            <p:nvPr/>
          </p:nvSpPr>
          <p:spPr bwMode="auto">
            <a:xfrm>
              <a:off x="6915530" y="2743422"/>
              <a:ext cx="541785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 o</a:t>
              </a:r>
              <a:r>
                <a:rPr lang="en-AU" baseline="-25000" dirty="0" smtClean="0">
                  <a:latin typeface="Times New Roman" charset="0"/>
                </a:rPr>
                <a:t>1</a:t>
              </a:r>
              <a:endParaRPr lang="en-US" baseline="-25000" dirty="0">
                <a:latin typeface="Times New Roman" charset="0"/>
              </a:endParaRPr>
            </a:p>
          </p:txBody>
        </p:sp>
        <p:cxnSp>
          <p:nvCxnSpPr>
            <p:cNvPr id="168" name="Curved Connector 167"/>
            <p:cNvCxnSpPr>
              <a:stCxn id="163" idx="3"/>
              <a:endCxn id="160" idx="5"/>
            </p:cNvCxnSpPr>
            <p:nvPr/>
          </p:nvCxnSpPr>
          <p:spPr bwMode="auto">
            <a:xfrm rot="5400000">
              <a:off x="7562888" y="2502782"/>
              <a:ext cx="1588" cy="297932"/>
            </a:xfrm>
            <a:prstGeom prst="curvedConnector3">
              <a:avLst>
                <a:gd name="adj1" fmla="val 1760283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9" name="Text Box 133"/>
            <p:cNvSpPr txBox="1">
              <a:spLocks noChangeArrowheads="1"/>
            </p:cNvSpPr>
            <p:nvPr/>
          </p:nvSpPr>
          <p:spPr bwMode="auto">
            <a:xfrm>
              <a:off x="7280063" y="2493822"/>
              <a:ext cx="541785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 o</a:t>
              </a:r>
              <a:r>
                <a:rPr lang="en-AU" baseline="-25000" dirty="0" smtClean="0">
                  <a:latin typeface="Times New Roman" charset="0"/>
                </a:rPr>
                <a:t>1</a:t>
              </a:r>
              <a:endParaRPr lang="en-US" baseline="-25000" dirty="0">
                <a:latin typeface="Times New Roman" charset="0"/>
              </a:endParaRPr>
            </a:p>
          </p:txBody>
        </p:sp>
        <p:sp>
          <p:nvSpPr>
            <p:cNvPr id="170" name="Text Box 133"/>
            <p:cNvSpPr txBox="1">
              <a:spLocks noChangeArrowheads="1"/>
            </p:cNvSpPr>
            <p:nvPr/>
          </p:nvSpPr>
          <p:spPr bwMode="auto">
            <a:xfrm>
              <a:off x="7280063" y="2050993"/>
              <a:ext cx="541785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 o</a:t>
              </a:r>
              <a:r>
                <a:rPr lang="en-AU" baseline="-25000" dirty="0">
                  <a:latin typeface="Times New Roman" charset="0"/>
                </a:rPr>
                <a:t>2</a:t>
              </a:r>
              <a:endParaRPr lang="en-US" baseline="-25000" dirty="0">
                <a:latin typeface="Times New Roman" charset="0"/>
              </a:endParaRPr>
            </a:p>
          </p:txBody>
        </p:sp>
        <p:sp>
          <p:nvSpPr>
            <p:cNvPr id="171" name="Text Box 133"/>
            <p:cNvSpPr txBox="1">
              <a:spLocks noChangeArrowheads="1"/>
            </p:cNvSpPr>
            <p:nvPr/>
          </p:nvSpPr>
          <p:spPr bwMode="auto">
            <a:xfrm>
              <a:off x="7663955" y="2743010"/>
              <a:ext cx="5417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 o</a:t>
              </a:r>
              <a:r>
                <a:rPr lang="en-AU" baseline="-25000" dirty="0">
                  <a:latin typeface="Times New Roman" charset="0"/>
                </a:rPr>
                <a:t>2</a:t>
              </a:r>
              <a:endParaRPr lang="en-US" baseline="-25000" dirty="0">
                <a:latin typeface="Times New Roman" charset="0"/>
              </a:endParaRPr>
            </a:p>
          </p:txBody>
        </p:sp>
      </p:grpSp>
      <p:grpSp>
        <p:nvGrpSpPr>
          <p:cNvPr id="191" name="Group 190"/>
          <p:cNvGrpSpPr/>
          <p:nvPr/>
        </p:nvGrpSpPr>
        <p:grpSpPr>
          <a:xfrm flipV="1">
            <a:off x="5071626" y="4405569"/>
            <a:ext cx="1046888" cy="990685"/>
            <a:chOff x="5893254" y="3314638"/>
            <a:chExt cx="1046888" cy="990685"/>
          </a:xfrm>
        </p:grpSpPr>
        <p:sp>
          <p:nvSpPr>
            <p:cNvPr id="192" name="Text Box 145"/>
            <p:cNvSpPr txBox="1">
              <a:spLocks noChangeArrowheads="1"/>
            </p:cNvSpPr>
            <p:nvPr/>
          </p:nvSpPr>
          <p:spPr bwMode="auto">
            <a:xfrm flipV="1">
              <a:off x="6422364" y="3541821"/>
              <a:ext cx="5177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</a:t>
              </a:r>
              <a:r>
                <a:rPr lang="en-AU" i="1" dirty="0" smtClean="0">
                  <a:solidFill>
                    <a:srgbClr val="3333CC"/>
                  </a:solidFill>
                  <a:latin typeface="Times New Roman" charset="0"/>
                </a:rPr>
                <a:t>o</a:t>
              </a:r>
              <a:r>
                <a:rPr lang="en-AU" baseline="-25000" dirty="0">
                  <a:solidFill>
                    <a:srgbClr val="3333CC"/>
                  </a:solidFill>
                  <a:latin typeface="Times New Roman" charset="0"/>
                </a:rPr>
                <a:t>1</a:t>
              </a:r>
              <a:endParaRPr lang="en-US" baseline="-25000" dirty="0">
                <a:solidFill>
                  <a:srgbClr val="3333CC"/>
                </a:solidFill>
                <a:latin typeface="Times New Roman" charset="0"/>
              </a:endParaRPr>
            </a:p>
          </p:txBody>
        </p:sp>
        <p:sp>
          <p:nvSpPr>
            <p:cNvPr id="193" name="Oval 136"/>
            <p:cNvSpPr>
              <a:spLocks noChangeArrowheads="1"/>
            </p:cNvSpPr>
            <p:nvPr/>
          </p:nvSpPr>
          <p:spPr bwMode="auto">
            <a:xfrm>
              <a:off x="6230261" y="3314638"/>
              <a:ext cx="328975" cy="326973"/>
            </a:xfrm>
            <a:prstGeom prst="ellips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94" name="AutoShape 139"/>
            <p:cNvCxnSpPr>
              <a:cxnSpLocks noChangeShapeType="1"/>
              <a:stCxn id="169" idx="1"/>
              <a:endCxn id="193" idx="3"/>
            </p:cNvCxnSpPr>
            <p:nvPr/>
          </p:nvCxnSpPr>
          <p:spPr bwMode="auto">
            <a:xfrm rot="10800000" flipH="1">
              <a:off x="6145944" y="3593727"/>
              <a:ext cx="132493" cy="711596"/>
            </a:xfrm>
            <a:prstGeom prst="straightConnector1">
              <a:avLst/>
            </a:prstGeom>
            <a:noFill/>
            <a:ln w="12700" cap="flat" cmpd="sng" algn="ctr">
              <a:solidFill>
                <a:srgbClr val="3333CC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195" name="AutoShape 140"/>
            <p:cNvCxnSpPr>
              <a:cxnSpLocks noChangeShapeType="1"/>
              <a:stCxn id="169" idx="3"/>
              <a:endCxn id="193" idx="5"/>
            </p:cNvCxnSpPr>
            <p:nvPr/>
          </p:nvCxnSpPr>
          <p:spPr bwMode="auto">
            <a:xfrm flipH="1" flipV="1">
              <a:off x="6511059" y="3593727"/>
              <a:ext cx="176671" cy="711596"/>
            </a:xfrm>
            <a:prstGeom prst="straightConnector1">
              <a:avLst/>
            </a:prstGeom>
            <a:noFill/>
            <a:ln w="12700" cap="flat" cmpd="sng" algn="ctr">
              <a:solidFill>
                <a:srgbClr val="3333CC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196" name="Text Box 141"/>
            <p:cNvSpPr txBox="1">
              <a:spLocks noChangeArrowheads="1"/>
            </p:cNvSpPr>
            <p:nvPr/>
          </p:nvSpPr>
          <p:spPr bwMode="auto">
            <a:xfrm flipV="1">
              <a:off x="6160347" y="3330299"/>
              <a:ext cx="5192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</a:t>
              </a:r>
              <a:r>
                <a:rPr lang="en-AU" i="1" dirty="0" smtClean="0">
                  <a:solidFill>
                    <a:srgbClr val="3333CC"/>
                  </a:solidFill>
                  <a:latin typeface="Times New Roman" charset="0"/>
                </a:rPr>
                <a:t>a</a:t>
              </a:r>
              <a:r>
                <a:rPr lang="en-AU" baseline="-25000" dirty="0" smtClean="0">
                  <a:solidFill>
                    <a:srgbClr val="3333CC"/>
                  </a:solidFill>
                  <a:latin typeface="Times New Roman" charset="0"/>
                </a:rPr>
                <a:t>1</a:t>
              </a:r>
              <a:endParaRPr lang="en-US" baseline="-25000" dirty="0">
                <a:solidFill>
                  <a:srgbClr val="3333CC"/>
                </a:solidFill>
                <a:latin typeface="Times New Roman" charset="0"/>
              </a:endParaRPr>
            </a:p>
          </p:txBody>
        </p:sp>
        <p:sp>
          <p:nvSpPr>
            <p:cNvPr id="197" name="Text Box 144"/>
            <p:cNvSpPr txBox="1">
              <a:spLocks noChangeArrowheads="1"/>
            </p:cNvSpPr>
            <p:nvPr/>
          </p:nvSpPr>
          <p:spPr bwMode="auto">
            <a:xfrm flipV="1">
              <a:off x="5893254" y="3560028"/>
              <a:ext cx="5192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</a:t>
              </a:r>
              <a:r>
                <a:rPr lang="en-AU" i="1" dirty="0" smtClean="0">
                  <a:solidFill>
                    <a:srgbClr val="3333CC"/>
                  </a:solidFill>
                  <a:latin typeface="Times New Roman" charset="0"/>
                </a:rPr>
                <a:t>o</a:t>
              </a:r>
              <a:r>
                <a:rPr lang="en-AU" baseline="-25000" dirty="0">
                  <a:solidFill>
                    <a:srgbClr val="3333CC"/>
                  </a:solidFill>
                  <a:latin typeface="Times New Roman" charset="0"/>
                </a:rPr>
                <a:t>2</a:t>
              </a:r>
              <a:endParaRPr lang="en-US" baseline="-25000" dirty="0">
                <a:solidFill>
                  <a:srgbClr val="3333CC"/>
                </a:solidFill>
                <a:latin typeface="Times New Roman" charset="0"/>
              </a:endParaRPr>
            </a:p>
          </p:txBody>
        </p:sp>
      </p:grpSp>
      <p:sp>
        <p:nvSpPr>
          <p:cNvPr id="249" name="Oval 125"/>
          <p:cNvSpPr>
            <a:spLocks noChangeArrowheads="1"/>
          </p:cNvSpPr>
          <p:nvPr/>
        </p:nvSpPr>
        <p:spPr bwMode="auto">
          <a:xfrm>
            <a:off x="6540261" y="4100073"/>
            <a:ext cx="343280" cy="326973"/>
          </a:xfrm>
          <a:prstGeom prst="ellipse">
            <a:avLst/>
          </a:prstGeom>
          <a:noFill/>
          <a:ln w="127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50" name="AutoShape 128"/>
          <p:cNvCxnSpPr>
            <a:cxnSpLocks noChangeShapeType="1"/>
            <a:endCxn id="249" idx="2"/>
          </p:cNvCxnSpPr>
          <p:nvPr/>
        </p:nvCxnSpPr>
        <p:spPr bwMode="auto">
          <a:xfrm flipV="1">
            <a:off x="6069117" y="4263560"/>
            <a:ext cx="471144" cy="5262"/>
          </a:xfrm>
          <a:prstGeom prst="straightConnector1">
            <a:avLst/>
          </a:prstGeom>
          <a:noFill/>
          <a:ln w="12700" cap="flat" cmpd="sng" algn="ctr">
            <a:solidFill>
              <a:srgbClr val="3333CC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51" name="Text Box 130"/>
          <p:cNvSpPr txBox="1">
            <a:spLocks noChangeArrowheads="1"/>
          </p:cNvSpPr>
          <p:nvPr/>
        </p:nvSpPr>
        <p:spPr bwMode="auto">
          <a:xfrm>
            <a:off x="6533316" y="3760055"/>
            <a:ext cx="4198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 i="1" dirty="0" smtClean="0">
                <a:latin typeface="Times New Roman" charset="0"/>
              </a:rPr>
              <a:t>  </a:t>
            </a:r>
            <a:r>
              <a:rPr lang="en-AU" i="1" dirty="0" smtClean="0">
                <a:solidFill>
                  <a:srgbClr val="3333CC"/>
                </a:solidFill>
                <a:latin typeface="Times New Roman" charset="0"/>
              </a:rPr>
              <a:t>a</a:t>
            </a:r>
            <a:r>
              <a:rPr lang="en-AU" baseline="-25000" dirty="0" smtClean="0">
                <a:solidFill>
                  <a:srgbClr val="3333CC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3333CC"/>
              </a:solidFill>
              <a:latin typeface="Times New Roman" charset="0"/>
            </a:endParaRPr>
          </a:p>
        </p:txBody>
      </p:sp>
      <p:sp>
        <p:nvSpPr>
          <p:cNvPr id="252" name="Text Box 133"/>
          <p:cNvSpPr txBox="1">
            <a:spLocks noChangeArrowheads="1"/>
          </p:cNvSpPr>
          <p:nvPr/>
        </p:nvSpPr>
        <p:spPr bwMode="auto">
          <a:xfrm>
            <a:off x="5931855" y="4162172"/>
            <a:ext cx="811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 i="1" dirty="0" smtClean="0">
                <a:solidFill>
                  <a:srgbClr val="3333CC"/>
                </a:solidFill>
                <a:latin typeface="Times New Roman" charset="0"/>
              </a:rPr>
              <a:t>  o</a:t>
            </a:r>
            <a:r>
              <a:rPr lang="en-AU" baseline="-25000" dirty="0" smtClean="0">
                <a:solidFill>
                  <a:srgbClr val="3333CC"/>
                </a:solidFill>
                <a:latin typeface="Times New Roman" charset="0"/>
              </a:rPr>
              <a:t>1</a:t>
            </a:r>
            <a:r>
              <a:rPr lang="en-AU" dirty="0">
                <a:solidFill>
                  <a:srgbClr val="3333CC"/>
                </a:solidFill>
                <a:latin typeface="Times New Roman" charset="0"/>
              </a:rPr>
              <a:t>,</a:t>
            </a:r>
            <a:r>
              <a:rPr lang="en-AU" dirty="0" smtClean="0">
                <a:solidFill>
                  <a:srgbClr val="3333CC"/>
                </a:solidFill>
                <a:latin typeface="Times New Roman" charset="0"/>
              </a:rPr>
              <a:t>o</a:t>
            </a:r>
            <a:r>
              <a:rPr lang="en-AU" baseline="-25000" dirty="0" smtClean="0">
                <a:solidFill>
                  <a:srgbClr val="3333CC"/>
                </a:solidFill>
                <a:latin typeface="Times New Roman" charset="0"/>
              </a:rPr>
              <a:t>2</a:t>
            </a:r>
            <a:endParaRPr lang="en-US" dirty="0">
              <a:solidFill>
                <a:srgbClr val="3333CC"/>
              </a:solidFill>
              <a:latin typeface="Times New Roman" charset="0"/>
            </a:endParaRPr>
          </a:p>
        </p:txBody>
      </p:sp>
      <p:sp>
        <p:nvSpPr>
          <p:cNvPr id="270" name="Oval 125"/>
          <p:cNvSpPr>
            <a:spLocks noChangeArrowheads="1"/>
          </p:cNvSpPr>
          <p:nvPr/>
        </p:nvSpPr>
        <p:spPr bwMode="auto">
          <a:xfrm>
            <a:off x="4325041" y="4103873"/>
            <a:ext cx="343280" cy="326973"/>
          </a:xfrm>
          <a:prstGeom prst="ellips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1" name="Text Box 130"/>
          <p:cNvSpPr txBox="1">
            <a:spLocks noChangeArrowheads="1"/>
          </p:cNvSpPr>
          <p:nvPr/>
        </p:nvSpPr>
        <p:spPr bwMode="auto">
          <a:xfrm>
            <a:off x="4212492" y="4025549"/>
            <a:ext cx="5417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 i="1" dirty="0" smtClean="0">
                <a:latin typeface="Times New Roman" charset="0"/>
              </a:rPr>
              <a:t>  </a:t>
            </a:r>
            <a:r>
              <a:rPr lang="en-AU" i="1" dirty="0" smtClean="0">
                <a:solidFill>
                  <a:srgbClr val="3333CC"/>
                </a:solidFill>
                <a:latin typeface="Times New Roman" charset="0"/>
              </a:rPr>
              <a:t>a</a:t>
            </a:r>
            <a:r>
              <a:rPr lang="en-AU" baseline="-25000" dirty="0" smtClean="0">
                <a:solidFill>
                  <a:srgbClr val="3333CC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3333CC"/>
              </a:solidFill>
              <a:latin typeface="Times New Roman" charset="0"/>
            </a:endParaRPr>
          </a:p>
        </p:txBody>
      </p:sp>
      <p:sp>
        <p:nvSpPr>
          <p:cNvPr id="272" name="Text Box 133"/>
          <p:cNvSpPr txBox="1">
            <a:spLocks noChangeArrowheads="1"/>
          </p:cNvSpPr>
          <p:nvPr/>
        </p:nvSpPr>
        <p:spPr bwMode="auto">
          <a:xfrm>
            <a:off x="4449593" y="4160416"/>
            <a:ext cx="811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 i="1" dirty="0" smtClean="0">
                <a:solidFill>
                  <a:srgbClr val="3333CC"/>
                </a:solidFill>
                <a:latin typeface="Times New Roman" charset="0"/>
              </a:rPr>
              <a:t>  o</a:t>
            </a:r>
            <a:r>
              <a:rPr lang="en-AU" baseline="-25000" dirty="0" smtClean="0">
                <a:solidFill>
                  <a:srgbClr val="3333CC"/>
                </a:solidFill>
                <a:latin typeface="Times New Roman" charset="0"/>
              </a:rPr>
              <a:t>1</a:t>
            </a:r>
            <a:r>
              <a:rPr lang="en-AU" dirty="0">
                <a:solidFill>
                  <a:srgbClr val="3333CC"/>
                </a:solidFill>
                <a:latin typeface="Times New Roman" charset="0"/>
              </a:rPr>
              <a:t>,</a:t>
            </a:r>
            <a:r>
              <a:rPr lang="en-AU" dirty="0" smtClean="0">
                <a:solidFill>
                  <a:srgbClr val="3333CC"/>
                </a:solidFill>
                <a:latin typeface="Times New Roman" charset="0"/>
              </a:rPr>
              <a:t>o</a:t>
            </a:r>
            <a:r>
              <a:rPr lang="en-AU" baseline="-25000" dirty="0" smtClean="0">
                <a:solidFill>
                  <a:srgbClr val="3333CC"/>
                </a:solidFill>
                <a:latin typeface="Times New Roman" charset="0"/>
              </a:rPr>
              <a:t>2</a:t>
            </a:r>
            <a:endParaRPr lang="en-US" dirty="0">
              <a:solidFill>
                <a:srgbClr val="3333CC"/>
              </a:solidFill>
              <a:latin typeface="Times New Roman" charset="0"/>
            </a:endParaRPr>
          </a:p>
        </p:txBody>
      </p:sp>
      <p:sp>
        <p:nvSpPr>
          <p:cNvPr id="294" name="TextBox 293"/>
          <p:cNvSpPr txBox="1"/>
          <p:nvPr/>
        </p:nvSpPr>
        <p:spPr>
          <a:xfrm>
            <a:off x="6533317" y="2005743"/>
            <a:ext cx="2456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  Initial controller</a:t>
            </a:r>
          </a:p>
          <a:p>
            <a:r>
              <a:rPr lang="en-US" dirty="0" smtClean="0"/>
              <a:t>         for agent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7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Sequential decisions: problems are formulated as </a:t>
            </a:r>
            <a:r>
              <a:rPr lang="en-US" dirty="0" smtClean="0"/>
              <a:t>a </a:t>
            </a:r>
            <a:r>
              <a:rPr lang="en-US" dirty="0"/>
              <a:t>sequence of discrete “independent” decisions</a:t>
            </a:r>
          </a:p>
          <a:p>
            <a:r>
              <a:rPr lang="en-US" dirty="0" err="1"/>
              <a:t>Markovian</a:t>
            </a:r>
            <a:r>
              <a:rPr lang="en-US" dirty="0"/>
              <a:t> environment: the state at time </a:t>
            </a:r>
            <a:r>
              <a:rPr lang="en-US" i="1" dirty="0"/>
              <a:t>t </a:t>
            </a:r>
            <a:r>
              <a:rPr lang="en-US" dirty="0"/>
              <a:t>depends only on the events at time </a:t>
            </a:r>
            <a:r>
              <a:rPr lang="en-US" i="1" dirty="0"/>
              <a:t>t-1</a:t>
            </a:r>
            <a:endParaRPr lang="en-US" dirty="0"/>
          </a:p>
          <a:p>
            <a:r>
              <a:rPr lang="en-US" dirty="0" smtClean="0"/>
              <a:t>Stochastic </a:t>
            </a:r>
            <a:r>
              <a:rPr lang="en-US" dirty="0"/>
              <a:t>models: the uncertainty about the outcome of actions and sensing can be accurately </a:t>
            </a:r>
            <a:r>
              <a:rPr lang="en-US" dirty="0" smtClean="0"/>
              <a:t>captured</a:t>
            </a:r>
            <a:endParaRPr lang="en-US" dirty="0"/>
          </a:p>
          <a:p>
            <a:r>
              <a:rPr lang="en-US" dirty="0" smtClean="0"/>
              <a:t>Objective </a:t>
            </a:r>
            <a:r>
              <a:rPr lang="en-US" dirty="0"/>
              <a:t>encoding: the overall objective can be encoded using cumulative (discounted) rewards over time </a:t>
            </a:r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163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4580"/>
            <a:ext cx="888859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Optimal DP: Policy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37" y="1368214"/>
            <a:ext cx="4285771" cy="4495800"/>
          </a:xfrm>
        </p:spPr>
        <p:txBody>
          <a:bodyPr/>
          <a:lstStyle/>
          <a:p>
            <a:r>
              <a:rPr lang="en-US" sz="1900" dirty="0"/>
              <a:t>Start with a given controller</a:t>
            </a:r>
          </a:p>
          <a:p>
            <a:r>
              <a:rPr lang="en-US" sz="1900" dirty="0"/>
              <a:t>Exhaustive backup (for all agents): generate all next step policies </a:t>
            </a:r>
          </a:p>
          <a:p>
            <a:r>
              <a:rPr lang="en-US" sz="1900" dirty="0"/>
              <a:t>Evaluate: determine value of starting at each node at each state and for each policy for the other agents</a:t>
            </a:r>
          </a:p>
          <a:p>
            <a:r>
              <a:rPr lang="en-US" sz="1900" dirty="0"/>
              <a:t>Prune: remove those that always have lower value (merge as needed) </a:t>
            </a:r>
          </a:p>
          <a:p>
            <a:r>
              <a:rPr lang="en-US" sz="1900" dirty="0"/>
              <a:t>Continue with backups and pruning until error is below </a:t>
            </a:r>
            <a:r>
              <a:rPr lang="en-US" sz="1900" dirty="0" err="1"/>
              <a:t>ε</a:t>
            </a:r>
            <a:endParaRPr lang="en-US" sz="1900" dirty="0"/>
          </a:p>
          <a:p>
            <a:pPr>
              <a:lnSpc>
                <a:spcPct val="90000"/>
              </a:lnSpc>
            </a:pPr>
            <a:endParaRPr lang="en-US" sz="19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 smtClean="0"/>
              <a:t>Key: Prune </a:t>
            </a:r>
            <a:r>
              <a:rPr lang="en-US" sz="1900" dirty="0"/>
              <a:t>over not just states, but possible policies of the other agents!</a:t>
            </a:r>
          </a:p>
          <a:p>
            <a:endParaRPr lang="en-US" dirty="0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834106" y="5220397"/>
            <a:ext cx="365125" cy="3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 i="1" dirty="0">
                <a:latin typeface="Times New Roman" charset="0"/>
              </a:rPr>
              <a:t>s</a:t>
            </a:r>
            <a:r>
              <a:rPr lang="en-AU" baseline="-25000" dirty="0">
                <a:latin typeface="Times New Roman" charset="0"/>
              </a:rPr>
              <a:t>1</a:t>
            </a:r>
            <a:endParaRPr lang="en-US" sz="1200" i="1" baseline="-25000" dirty="0">
              <a:latin typeface="Times New Roman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8752065" y="5220397"/>
            <a:ext cx="365125" cy="3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 i="1">
                <a:latin typeface="Times New Roman" charset="0"/>
              </a:rPr>
              <a:t>s</a:t>
            </a:r>
            <a:r>
              <a:rPr lang="en-AU" baseline="-25000">
                <a:latin typeface="Times New Roman" charset="0"/>
              </a:rPr>
              <a:t>2</a:t>
            </a:r>
            <a:endParaRPr lang="en-US" sz="1200" i="1" baseline="-25000">
              <a:latin typeface="Times New Roman" charset="0"/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 flipV="1">
            <a:off x="8964790" y="3420933"/>
            <a:ext cx="15875" cy="187204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6980354" y="5292515"/>
            <a:ext cx="2000311" cy="46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14"/>
          <p:cNvSpPr>
            <a:spLocks noChangeShapeType="1"/>
          </p:cNvSpPr>
          <p:nvPr/>
        </p:nvSpPr>
        <p:spPr bwMode="auto">
          <a:xfrm>
            <a:off x="6999465" y="3623562"/>
            <a:ext cx="381000" cy="36291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15"/>
          <p:cNvSpPr>
            <a:spLocks noChangeShapeType="1"/>
          </p:cNvSpPr>
          <p:nvPr/>
        </p:nvSpPr>
        <p:spPr bwMode="auto">
          <a:xfrm>
            <a:off x="7380465" y="3986479"/>
            <a:ext cx="381000" cy="14516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16"/>
          <p:cNvSpPr>
            <a:spLocks noChangeShapeType="1"/>
          </p:cNvSpPr>
          <p:nvPr/>
        </p:nvSpPr>
        <p:spPr bwMode="auto">
          <a:xfrm flipV="1">
            <a:off x="7761465" y="3986479"/>
            <a:ext cx="685800" cy="14516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117"/>
          <p:cNvSpPr>
            <a:spLocks noChangeShapeType="1"/>
          </p:cNvSpPr>
          <p:nvPr/>
        </p:nvSpPr>
        <p:spPr bwMode="auto">
          <a:xfrm flipV="1">
            <a:off x="8447265" y="3478395"/>
            <a:ext cx="533400" cy="508084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118"/>
          <p:cNvSpPr>
            <a:spLocks noChangeShapeType="1"/>
          </p:cNvSpPr>
          <p:nvPr/>
        </p:nvSpPr>
        <p:spPr bwMode="auto">
          <a:xfrm>
            <a:off x="7380465" y="3986479"/>
            <a:ext cx="1524000" cy="13065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119"/>
          <p:cNvSpPr>
            <a:spLocks noChangeShapeType="1"/>
          </p:cNvSpPr>
          <p:nvPr/>
        </p:nvSpPr>
        <p:spPr bwMode="auto">
          <a:xfrm flipH="1" flipV="1">
            <a:off x="6999465" y="3841312"/>
            <a:ext cx="381000" cy="1451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20"/>
          <p:cNvSpPr>
            <a:spLocks noChangeShapeType="1"/>
          </p:cNvSpPr>
          <p:nvPr/>
        </p:nvSpPr>
        <p:spPr bwMode="auto">
          <a:xfrm>
            <a:off x="7761465" y="4131646"/>
            <a:ext cx="1219200" cy="36291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121"/>
          <p:cNvSpPr>
            <a:spLocks noChangeShapeType="1"/>
          </p:cNvSpPr>
          <p:nvPr/>
        </p:nvSpPr>
        <p:spPr bwMode="auto">
          <a:xfrm flipH="1">
            <a:off x="6999465" y="4131646"/>
            <a:ext cx="762000" cy="1451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22"/>
          <p:cNvSpPr>
            <a:spLocks noChangeShapeType="1"/>
          </p:cNvSpPr>
          <p:nvPr/>
        </p:nvSpPr>
        <p:spPr bwMode="auto">
          <a:xfrm flipV="1">
            <a:off x="8447265" y="3884654"/>
            <a:ext cx="517525" cy="1018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123"/>
          <p:cNvSpPr>
            <a:spLocks noChangeShapeType="1"/>
          </p:cNvSpPr>
          <p:nvPr/>
        </p:nvSpPr>
        <p:spPr bwMode="auto">
          <a:xfrm flipH="1">
            <a:off x="6999465" y="3986479"/>
            <a:ext cx="1447800" cy="13065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190" descr="White marble"/>
          <p:cNvSpPr>
            <a:spLocks noChangeArrowheads="1"/>
          </p:cNvSpPr>
          <p:nvPr/>
        </p:nvSpPr>
        <p:spPr bwMode="auto">
          <a:xfrm>
            <a:off x="4358880" y="5519967"/>
            <a:ext cx="2930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(backup for </a:t>
            </a:r>
            <a:r>
              <a:rPr lang="en-US" dirty="0"/>
              <a:t>action 1)</a:t>
            </a:r>
          </a:p>
        </p:txBody>
      </p:sp>
      <p:graphicFrame>
        <p:nvGraphicFramePr>
          <p:cNvPr id="82" name="Object 193" descr="White marble"/>
          <p:cNvGraphicFramePr>
            <a:graphicFrameLocks noChangeAspect="1"/>
          </p:cNvGraphicFramePr>
          <p:nvPr/>
        </p:nvGraphicFramePr>
        <p:xfrm>
          <a:off x="7685265" y="5380685"/>
          <a:ext cx="609600" cy="290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4" name="Equation" r:id="rId4" imgW="381000" imgH="190500" progId="Equation.3">
                  <p:embed/>
                </p:oleObj>
              </mc:Choice>
              <mc:Fallback>
                <p:oleObj name="Equation" r:id="rId4" imgW="3810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5265" y="5380685"/>
                        <a:ext cx="609600" cy="290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6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6980354" y="3514228"/>
            <a:ext cx="19111" cy="177828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189"/>
          <p:cNvGrpSpPr/>
          <p:nvPr/>
        </p:nvGrpSpPr>
        <p:grpSpPr>
          <a:xfrm>
            <a:off x="5004026" y="3574203"/>
            <a:ext cx="1111652" cy="896504"/>
            <a:chOff x="5869674" y="2942627"/>
            <a:chExt cx="1111652" cy="896504"/>
          </a:xfrm>
        </p:grpSpPr>
        <p:sp>
          <p:nvSpPr>
            <p:cNvPr id="57" name="Text Box 145"/>
            <p:cNvSpPr txBox="1">
              <a:spLocks noChangeArrowheads="1"/>
            </p:cNvSpPr>
            <p:nvPr/>
          </p:nvSpPr>
          <p:spPr bwMode="auto">
            <a:xfrm>
              <a:off x="6463548" y="3259528"/>
              <a:ext cx="5177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solidFill>
                    <a:srgbClr val="3333CC"/>
                  </a:solidFill>
                  <a:latin typeface="Times New Roman" charset="0"/>
                </a:rPr>
                <a:t> o</a:t>
              </a:r>
              <a:r>
                <a:rPr lang="en-AU" baseline="-25000" dirty="0" smtClean="0">
                  <a:solidFill>
                    <a:srgbClr val="3333CC"/>
                  </a:solidFill>
                  <a:latin typeface="Times New Roman" charset="0"/>
                </a:rPr>
                <a:t>2</a:t>
              </a:r>
              <a:endParaRPr lang="en-US" baseline="-25000" dirty="0">
                <a:solidFill>
                  <a:srgbClr val="3333CC"/>
                </a:solidFill>
                <a:latin typeface="Times New Roman" charset="0"/>
              </a:endParaRPr>
            </a:p>
          </p:txBody>
        </p:sp>
        <p:sp>
          <p:nvSpPr>
            <p:cNvPr id="48" name="Oval 136"/>
            <p:cNvSpPr>
              <a:spLocks noChangeArrowheads="1"/>
            </p:cNvSpPr>
            <p:nvPr/>
          </p:nvSpPr>
          <p:spPr bwMode="auto">
            <a:xfrm>
              <a:off x="6230261" y="3007174"/>
              <a:ext cx="328975" cy="326973"/>
            </a:xfrm>
            <a:prstGeom prst="ellipse">
              <a:avLst/>
            </a:prstGeom>
            <a:noFill/>
            <a:ln w="12700" cap="flat" cmpd="sng" algn="ctr">
              <a:solidFill>
                <a:srgbClr val="33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333CC"/>
                </a:solidFill>
              </a:endParaRPr>
            </a:p>
          </p:txBody>
        </p:sp>
        <p:cxnSp>
          <p:nvCxnSpPr>
            <p:cNvPr id="51" name="AutoShape 139"/>
            <p:cNvCxnSpPr>
              <a:cxnSpLocks noChangeShapeType="1"/>
              <a:stCxn id="160" idx="0"/>
              <a:endCxn id="48" idx="3"/>
            </p:cNvCxnSpPr>
            <p:nvPr/>
          </p:nvCxnSpPr>
          <p:spPr bwMode="auto">
            <a:xfrm rot="5400000" flipH="1" flipV="1">
              <a:off x="5927474" y="3488167"/>
              <a:ext cx="552867" cy="149061"/>
            </a:xfrm>
            <a:prstGeom prst="straightConnector1">
              <a:avLst/>
            </a:prstGeom>
            <a:noFill/>
            <a:ln w="9525">
              <a:solidFill>
                <a:srgbClr val="3333CC"/>
              </a:solidFill>
              <a:round/>
              <a:headEnd type="arrow"/>
              <a:tailEnd/>
            </a:ln>
            <a:effectLst/>
          </p:spPr>
        </p:cxnSp>
        <p:cxnSp>
          <p:nvCxnSpPr>
            <p:cNvPr id="52" name="AutoShape 140"/>
            <p:cNvCxnSpPr>
              <a:cxnSpLocks noChangeShapeType="1"/>
              <a:stCxn id="163" idx="0"/>
              <a:endCxn id="48" idx="5"/>
            </p:cNvCxnSpPr>
            <p:nvPr/>
          </p:nvCxnSpPr>
          <p:spPr bwMode="auto">
            <a:xfrm rot="16200000" flipV="1">
              <a:off x="6322404" y="3474919"/>
              <a:ext cx="552867" cy="175555"/>
            </a:xfrm>
            <a:prstGeom prst="straightConnector1">
              <a:avLst/>
            </a:prstGeom>
            <a:noFill/>
            <a:ln w="9525">
              <a:solidFill>
                <a:srgbClr val="3333CC"/>
              </a:solidFill>
              <a:round/>
              <a:headEnd type="arrow"/>
              <a:tailEnd/>
            </a:ln>
            <a:effectLst/>
          </p:spPr>
        </p:cxnSp>
        <p:sp>
          <p:nvSpPr>
            <p:cNvPr id="53" name="Text Box 141"/>
            <p:cNvSpPr txBox="1">
              <a:spLocks noChangeArrowheads="1"/>
            </p:cNvSpPr>
            <p:nvPr/>
          </p:nvSpPr>
          <p:spPr bwMode="auto">
            <a:xfrm>
              <a:off x="6161165" y="2942627"/>
              <a:ext cx="5192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solidFill>
                    <a:srgbClr val="3333CC"/>
                  </a:solidFill>
                  <a:latin typeface="Times New Roman" charset="0"/>
                </a:rPr>
                <a:t> a</a:t>
              </a:r>
              <a:r>
                <a:rPr lang="en-AU" baseline="-25000" dirty="0" smtClean="0">
                  <a:solidFill>
                    <a:srgbClr val="3333CC"/>
                  </a:solidFill>
                  <a:latin typeface="Times New Roman" charset="0"/>
                </a:rPr>
                <a:t>1</a:t>
              </a:r>
              <a:endParaRPr lang="en-US" baseline="-25000" dirty="0">
                <a:solidFill>
                  <a:srgbClr val="3333CC"/>
                </a:solidFill>
                <a:latin typeface="Times New Roman" charset="0"/>
              </a:endParaRPr>
            </a:p>
          </p:txBody>
        </p:sp>
        <p:sp>
          <p:nvSpPr>
            <p:cNvPr id="56" name="Text Box 144"/>
            <p:cNvSpPr txBox="1">
              <a:spLocks noChangeArrowheads="1"/>
            </p:cNvSpPr>
            <p:nvPr/>
          </p:nvSpPr>
          <p:spPr bwMode="auto">
            <a:xfrm>
              <a:off x="5869674" y="3213865"/>
              <a:ext cx="5192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solidFill>
                    <a:srgbClr val="3333CC"/>
                  </a:solidFill>
                  <a:latin typeface="Times New Roman" charset="0"/>
                </a:rPr>
                <a:t> o</a:t>
              </a:r>
              <a:r>
                <a:rPr lang="en-AU" baseline="-25000" dirty="0" smtClean="0">
                  <a:solidFill>
                    <a:srgbClr val="3333CC"/>
                  </a:solidFill>
                  <a:latin typeface="Times New Roman" charset="0"/>
                </a:rPr>
                <a:t>1</a:t>
              </a:r>
              <a:endParaRPr lang="en-US" baseline="-25000" dirty="0">
                <a:solidFill>
                  <a:srgbClr val="3333CC"/>
                </a:solidFill>
                <a:latin typeface="Times New Roman" charset="0"/>
              </a:endParaRPr>
            </a:p>
          </p:txBody>
        </p:sp>
      </p:grpSp>
      <p:grpSp>
        <p:nvGrpSpPr>
          <p:cNvPr id="5" name="Group 172"/>
          <p:cNvGrpSpPr/>
          <p:nvPr/>
        </p:nvGrpSpPr>
        <p:grpSpPr>
          <a:xfrm>
            <a:off x="5022943" y="1669858"/>
            <a:ext cx="1116426" cy="1114823"/>
            <a:chOff x="5405298" y="1717180"/>
            <a:chExt cx="1116426" cy="1114823"/>
          </a:xfrm>
        </p:grpSpPr>
        <p:sp>
          <p:nvSpPr>
            <p:cNvPr id="140" name="Oval 4"/>
            <p:cNvSpPr>
              <a:spLocks noChangeArrowheads="1"/>
            </p:cNvSpPr>
            <p:nvPr/>
          </p:nvSpPr>
          <p:spPr bwMode="auto">
            <a:xfrm>
              <a:off x="5497105" y="2021074"/>
              <a:ext cx="366713" cy="3477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Text Box 6"/>
            <p:cNvSpPr txBox="1">
              <a:spLocks noChangeArrowheads="1"/>
            </p:cNvSpPr>
            <p:nvPr/>
          </p:nvSpPr>
          <p:spPr bwMode="auto">
            <a:xfrm>
              <a:off x="5487580" y="1966636"/>
              <a:ext cx="393700" cy="37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>
                  <a:latin typeface="Times New Roman" charset="0"/>
                </a:rPr>
                <a:t>a</a:t>
              </a:r>
              <a:r>
                <a:rPr lang="en-AU" baseline="-25000" dirty="0">
                  <a:latin typeface="Times New Roman" charset="0"/>
                </a:rPr>
                <a:t>1</a:t>
              </a:r>
              <a:endParaRPr lang="en-US" baseline="-25000" dirty="0">
                <a:latin typeface="Times New Roman" charset="0"/>
              </a:endParaRPr>
            </a:p>
          </p:txBody>
        </p:sp>
        <p:cxnSp>
          <p:nvCxnSpPr>
            <p:cNvPr id="142" name="Curved Connector 141"/>
            <p:cNvCxnSpPr>
              <a:stCxn id="140" idx="3"/>
              <a:endCxn id="140" idx="5"/>
            </p:cNvCxnSpPr>
            <p:nvPr/>
          </p:nvCxnSpPr>
          <p:spPr bwMode="auto">
            <a:xfrm rot="16200000" flipH="1">
              <a:off x="5680461" y="2188283"/>
              <a:ext cx="1588" cy="259305"/>
            </a:xfrm>
            <a:prstGeom prst="curvedConnector3">
              <a:avLst>
                <a:gd name="adj1" fmla="val 1760283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3" name="Oval 4"/>
            <p:cNvSpPr>
              <a:spLocks noChangeArrowheads="1"/>
            </p:cNvSpPr>
            <p:nvPr/>
          </p:nvSpPr>
          <p:spPr bwMode="auto">
            <a:xfrm>
              <a:off x="6054342" y="2021074"/>
              <a:ext cx="366713" cy="3477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Text Box 6"/>
            <p:cNvSpPr txBox="1">
              <a:spLocks noChangeArrowheads="1"/>
            </p:cNvSpPr>
            <p:nvPr/>
          </p:nvSpPr>
          <p:spPr bwMode="auto">
            <a:xfrm>
              <a:off x="6044817" y="1966636"/>
              <a:ext cx="393700" cy="37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a</a:t>
              </a:r>
              <a:r>
                <a:rPr lang="en-AU" baseline="-25000" dirty="0">
                  <a:latin typeface="Times New Roman" charset="0"/>
                </a:rPr>
                <a:t>2</a:t>
              </a:r>
              <a:endParaRPr lang="en-US" baseline="-25000" dirty="0">
                <a:latin typeface="Times New Roman" charset="0"/>
              </a:endParaRPr>
            </a:p>
          </p:txBody>
        </p:sp>
        <p:cxnSp>
          <p:nvCxnSpPr>
            <p:cNvPr id="145" name="Curved Connector 144"/>
            <p:cNvCxnSpPr>
              <a:stCxn id="143" idx="3"/>
              <a:endCxn id="143" idx="5"/>
            </p:cNvCxnSpPr>
            <p:nvPr/>
          </p:nvCxnSpPr>
          <p:spPr bwMode="auto">
            <a:xfrm rot="16200000" flipH="1">
              <a:off x="6237698" y="2188283"/>
              <a:ext cx="1588" cy="259305"/>
            </a:xfrm>
            <a:prstGeom prst="curvedConnector3">
              <a:avLst>
                <a:gd name="adj1" fmla="val 1760283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1" name="Curved Connector 150"/>
            <p:cNvCxnSpPr>
              <a:stCxn id="140" idx="7"/>
              <a:endCxn id="143" idx="1"/>
            </p:cNvCxnSpPr>
            <p:nvPr/>
          </p:nvCxnSpPr>
          <p:spPr bwMode="auto">
            <a:xfrm rot="5400000" flipH="1" flipV="1">
              <a:off x="5959080" y="1923041"/>
              <a:ext cx="1588" cy="297932"/>
            </a:xfrm>
            <a:prstGeom prst="curvedConnector3">
              <a:avLst>
                <a:gd name="adj1" fmla="val 1760283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3" name="Text Box 133"/>
            <p:cNvSpPr txBox="1">
              <a:spLocks noChangeArrowheads="1"/>
            </p:cNvSpPr>
            <p:nvPr/>
          </p:nvSpPr>
          <p:spPr bwMode="auto">
            <a:xfrm>
              <a:off x="5405298" y="2449713"/>
              <a:ext cx="5417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 o</a:t>
              </a:r>
              <a:r>
                <a:rPr lang="en-AU" baseline="-25000" dirty="0" smtClean="0">
                  <a:latin typeface="Times New Roman" charset="0"/>
                </a:rPr>
                <a:t>1</a:t>
              </a:r>
              <a:endParaRPr lang="en-US" baseline="-25000" dirty="0">
                <a:latin typeface="Times New Roman" charset="0"/>
              </a:endParaRPr>
            </a:p>
          </p:txBody>
        </p:sp>
        <p:cxnSp>
          <p:nvCxnSpPr>
            <p:cNvPr id="154" name="Curved Connector 153"/>
            <p:cNvCxnSpPr>
              <a:stCxn id="143" idx="3"/>
              <a:endCxn id="140" idx="5"/>
            </p:cNvCxnSpPr>
            <p:nvPr/>
          </p:nvCxnSpPr>
          <p:spPr bwMode="auto">
            <a:xfrm rot="5400000">
              <a:off x="5959080" y="2168970"/>
              <a:ext cx="1588" cy="297932"/>
            </a:xfrm>
            <a:prstGeom prst="curvedConnector3">
              <a:avLst>
                <a:gd name="adj1" fmla="val 1760283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7" name="Text Box 133"/>
            <p:cNvSpPr txBox="1">
              <a:spLocks noChangeArrowheads="1"/>
            </p:cNvSpPr>
            <p:nvPr/>
          </p:nvSpPr>
          <p:spPr bwMode="auto">
            <a:xfrm>
              <a:off x="5670321" y="2177595"/>
              <a:ext cx="5417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 o</a:t>
              </a:r>
              <a:r>
                <a:rPr lang="en-AU" baseline="-25000" dirty="0" smtClean="0">
                  <a:latin typeface="Times New Roman" charset="0"/>
                </a:rPr>
                <a:t>1</a:t>
              </a:r>
              <a:endParaRPr lang="en-US" baseline="-25000" dirty="0">
                <a:latin typeface="Times New Roman" charset="0"/>
              </a:endParaRPr>
            </a:p>
          </p:txBody>
        </p:sp>
        <p:sp>
          <p:nvSpPr>
            <p:cNvPr id="158" name="Text Box 133"/>
            <p:cNvSpPr txBox="1">
              <a:spLocks noChangeArrowheads="1"/>
            </p:cNvSpPr>
            <p:nvPr/>
          </p:nvSpPr>
          <p:spPr bwMode="auto">
            <a:xfrm>
              <a:off x="5676255" y="1717180"/>
              <a:ext cx="5417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 o</a:t>
              </a:r>
              <a:r>
                <a:rPr lang="en-AU" baseline="-25000" dirty="0">
                  <a:latin typeface="Times New Roman" charset="0"/>
                </a:rPr>
                <a:t>2</a:t>
              </a:r>
              <a:endParaRPr lang="en-US" baseline="-25000" dirty="0">
                <a:latin typeface="Times New Roman" charset="0"/>
              </a:endParaRPr>
            </a:p>
          </p:txBody>
        </p:sp>
        <p:sp>
          <p:nvSpPr>
            <p:cNvPr id="159" name="Text Box 133"/>
            <p:cNvSpPr txBox="1">
              <a:spLocks noChangeArrowheads="1"/>
            </p:cNvSpPr>
            <p:nvPr/>
          </p:nvSpPr>
          <p:spPr bwMode="auto">
            <a:xfrm>
              <a:off x="5979939" y="2462671"/>
              <a:ext cx="5417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 o</a:t>
              </a:r>
              <a:r>
                <a:rPr lang="en-AU" baseline="-25000" dirty="0">
                  <a:latin typeface="Times New Roman" charset="0"/>
                </a:rPr>
                <a:t>2</a:t>
              </a:r>
              <a:endParaRPr lang="en-US" baseline="-25000" dirty="0">
                <a:latin typeface="Times New Roman" charset="0"/>
              </a:endParaRPr>
            </a:p>
          </p:txBody>
        </p:sp>
      </p:grpSp>
      <p:grpSp>
        <p:nvGrpSpPr>
          <p:cNvPr id="6" name="Group 171"/>
          <p:cNvGrpSpPr/>
          <p:nvPr/>
        </p:nvGrpSpPr>
        <p:grpSpPr>
          <a:xfrm>
            <a:off x="4894989" y="4166812"/>
            <a:ext cx="1290210" cy="1061764"/>
            <a:chOff x="6915530" y="2050993"/>
            <a:chExt cx="1290210" cy="1061762"/>
          </a:xfrm>
        </p:grpSpPr>
        <p:sp>
          <p:nvSpPr>
            <p:cNvPr id="160" name="Oval 4"/>
            <p:cNvSpPr>
              <a:spLocks noChangeArrowheads="1"/>
            </p:cNvSpPr>
            <p:nvPr/>
          </p:nvSpPr>
          <p:spPr bwMode="auto">
            <a:xfrm>
              <a:off x="7100913" y="2354886"/>
              <a:ext cx="366713" cy="3477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Text Box 6"/>
            <p:cNvSpPr txBox="1">
              <a:spLocks noChangeArrowheads="1"/>
            </p:cNvSpPr>
            <p:nvPr/>
          </p:nvSpPr>
          <p:spPr bwMode="auto">
            <a:xfrm>
              <a:off x="7114281" y="2298543"/>
              <a:ext cx="393700" cy="37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>
                  <a:latin typeface="Times New Roman" charset="0"/>
                </a:rPr>
                <a:t>a</a:t>
              </a:r>
              <a:r>
                <a:rPr lang="en-AU" baseline="-25000" dirty="0">
                  <a:latin typeface="Times New Roman" charset="0"/>
                </a:rPr>
                <a:t>1</a:t>
              </a:r>
              <a:endParaRPr lang="en-US" baseline="-25000" dirty="0">
                <a:latin typeface="Times New Roman" charset="0"/>
              </a:endParaRPr>
            </a:p>
          </p:txBody>
        </p:sp>
        <p:cxnSp>
          <p:nvCxnSpPr>
            <p:cNvPr id="162" name="Curved Connector 161"/>
            <p:cNvCxnSpPr>
              <a:stCxn id="160" idx="3"/>
              <a:endCxn id="160" idx="5"/>
            </p:cNvCxnSpPr>
            <p:nvPr/>
          </p:nvCxnSpPr>
          <p:spPr bwMode="auto">
            <a:xfrm rot="16200000" flipH="1">
              <a:off x="7284269" y="2522095"/>
              <a:ext cx="1588" cy="259305"/>
            </a:xfrm>
            <a:prstGeom prst="curvedConnector3">
              <a:avLst>
                <a:gd name="adj1" fmla="val 1760283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3" name="Oval 4"/>
            <p:cNvSpPr>
              <a:spLocks noChangeArrowheads="1"/>
            </p:cNvSpPr>
            <p:nvPr/>
          </p:nvSpPr>
          <p:spPr bwMode="auto">
            <a:xfrm>
              <a:off x="7658150" y="2354886"/>
              <a:ext cx="366713" cy="3477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Text Box 6"/>
            <p:cNvSpPr txBox="1">
              <a:spLocks noChangeArrowheads="1"/>
            </p:cNvSpPr>
            <p:nvPr/>
          </p:nvSpPr>
          <p:spPr bwMode="auto">
            <a:xfrm>
              <a:off x="7648625" y="2300449"/>
              <a:ext cx="393700" cy="37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a</a:t>
              </a:r>
              <a:r>
                <a:rPr lang="en-AU" baseline="-25000" dirty="0">
                  <a:latin typeface="Times New Roman" charset="0"/>
                </a:rPr>
                <a:t>2</a:t>
              </a:r>
              <a:endParaRPr lang="en-US" baseline="-25000" dirty="0">
                <a:latin typeface="Times New Roman" charset="0"/>
              </a:endParaRPr>
            </a:p>
          </p:txBody>
        </p:sp>
        <p:cxnSp>
          <p:nvCxnSpPr>
            <p:cNvPr id="165" name="Curved Connector 164"/>
            <p:cNvCxnSpPr>
              <a:stCxn id="163" idx="3"/>
              <a:endCxn id="163" idx="5"/>
            </p:cNvCxnSpPr>
            <p:nvPr/>
          </p:nvCxnSpPr>
          <p:spPr bwMode="auto">
            <a:xfrm rot="16200000" flipH="1">
              <a:off x="7841506" y="2522095"/>
              <a:ext cx="1588" cy="259305"/>
            </a:xfrm>
            <a:prstGeom prst="curvedConnector3">
              <a:avLst>
                <a:gd name="adj1" fmla="val 1760283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6" name="Curved Connector 165"/>
            <p:cNvCxnSpPr>
              <a:stCxn id="160" idx="7"/>
              <a:endCxn id="163" idx="1"/>
            </p:cNvCxnSpPr>
            <p:nvPr/>
          </p:nvCxnSpPr>
          <p:spPr bwMode="auto">
            <a:xfrm rot="5400000" flipH="1" flipV="1">
              <a:off x="7562888" y="2256853"/>
              <a:ext cx="1588" cy="297932"/>
            </a:xfrm>
            <a:prstGeom prst="curvedConnector3">
              <a:avLst>
                <a:gd name="adj1" fmla="val 1760283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7" name="Text Box 133"/>
            <p:cNvSpPr txBox="1">
              <a:spLocks noChangeArrowheads="1"/>
            </p:cNvSpPr>
            <p:nvPr/>
          </p:nvSpPr>
          <p:spPr bwMode="auto">
            <a:xfrm>
              <a:off x="6915530" y="2743422"/>
              <a:ext cx="541785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 o</a:t>
              </a:r>
              <a:r>
                <a:rPr lang="en-AU" baseline="-25000" dirty="0" smtClean="0">
                  <a:latin typeface="Times New Roman" charset="0"/>
                </a:rPr>
                <a:t>1</a:t>
              </a:r>
              <a:endParaRPr lang="en-US" baseline="-25000" dirty="0">
                <a:latin typeface="Times New Roman" charset="0"/>
              </a:endParaRPr>
            </a:p>
          </p:txBody>
        </p:sp>
        <p:cxnSp>
          <p:nvCxnSpPr>
            <p:cNvPr id="168" name="Curved Connector 167"/>
            <p:cNvCxnSpPr>
              <a:stCxn id="163" idx="3"/>
              <a:endCxn id="160" idx="5"/>
            </p:cNvCxnSpPr>
            <p:nvPr/>
          </p:nvCxnSpPr>
          <p:spPr bwMode="auto">
            <a:xfrm rot="5400000">
              <a:off x="7562888" y="2502782"/>
              <a:ext cx="1588" cy="297932"/>
            </a:xfrm>
            <a:prstGeom prst="curvedConnector3">
              <a:avLst>
                <a:gd name="adj1" fmla="val 1760283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9" name="Text Box 133"/>
            <p:cNvSpPr txBox="1">
              <a:spLocks noChangeArrowheads="1"/>
            </p:cNvSpPr>
            <p:nvPr/>
          </p:nvSpPr>
          <p:spPr bwMode="auto">
            <a:xfrm>
              <a:off x="7280063" y="2493822"/>
              <a:ext cx="541785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 o</a:t>
              </a:r>
              <a:r>
                <a:rPr lang="en-AU" baseline="-25000" dirty="0" smtClean="0">
                  <a:latin typeface="Times New Roman" charset="0"/>
                </a:rPr>
                <a:t>1</a:t>
              </a:r>
              <a:endParaRPr lang="en-US" baseline="-25000" dirty="0">
                <a:latin typeface="Times New Roman" charset="0"/>
              </a:endParaRPr>
            </a:p>
          </p:txBody>
        </p:sp>
        <p:sp>
          <p:nvSpPr>
            <p:cNvPr id="170" name="Text Box 133"/>
            <p:cNvSpPr txBox="1">
              <a:spLocks noChangeArrowheads="1"/>
            </p:cNvSpPr>
            <p:nvPr/>
          </p:nvSpPr>
          <p:spPr bwMode="auto">
            <a:xfrm>
              <a:off x="7280063" y="2050993"/>
              <a:ext cx="541785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 o</a:t>
              </a:r>
              <a:r>
                <a:rPr lang="en-AU" baseline="-25000" dirty="0">
                  <a:latin typeface="Times New Roman" charset="0"/>
                </a:rPr>
                <a:t>2</a:t>
              </a:r>
              <a:endParaRPr lang="en-US" baseline="-25000" dirty="0">
                <a:latin typeface="Times New Roman" charset="0"/>
              </a:endParaRPr>
            </a:p>
          </p:txBody>
        </p:sp>
        <p:sp>
          <p:nvSpPr>
            <p:cNvPr id="171" name="Text Box 133"/>
            <p:cNvSpPr txBox="1">
              <a:spLocks noChangeArrowheads="1"/>
            </p:cNvSpPr>
            <p:nvPr/>
          </p:nvSpPr>
          <p:spPr bwMode="auto">
            <a:xfrm>
              <a:off x="7663955" y="2743010"/>
              <a:ext cx="5417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 o</a:t>
              </a:r>
              <a:r>
                <a:rPr lang="en-AU" baseline="-25000" dirty="0">
                  <a:latin typeface="Times New Roman" charset="0"/>
                </a:rPr>
                <a:t>2</a:t>
              </a:r>
              <a:endParaRPr lang="en-US" baseline="-25000" dirty="0">
                <a:latin typeface="Times New Roman" charset="0"/>
              </a:endParaRPr>
            </a:p>
          </p:txBody>
        </p:sp>
      </p:grpSp>
      <p:sp>
        <p:nvSpPr>
          <p:cNvPr id="249" name="Oval 125"/>
          <p:cNvSpPr>
            <a:spLocks noChangeArrowheads="1"/>
          </p:cNvSpPr>
          <p:nvPr/>
        </p:nvSpPr>
        <p:spPr bwMode="auto">
          <a:xfrm>
            <a:off x="6475466" y="4475855"/>
            <a:ext cx="343280" cy="326973"/>
          </a:xfrm>
          <a:prstGeom prst="ellipse">
            <a:avLst/>
          </a:prstGeom>
          <a:noFill/>
          <a:ln w="127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50" name="AutoShape 128"/>
          <p:cNvCxnSpPr>
            <a:cxnSpLocks noChangeShapeType="1"/>
            <a:endCxn id="249" idx="2"/>
          </p:cNvCxnSpPr>
          <p:nvPr/>
        </p:nvCxnSpPr>
        <p:spPr bwMode="auto">
          <a:xfrm flipV="1">
            <a:off x="6004322" y="4639342"/>
            <a:ext cx="471144" cy="5262"/>
          </a:xfrm>
          <a:prstGeom prst="straightConnector1">
            <a:avLst/>
          </a:prstGeom>
          <a:noFill/>
          <a:ln w="12700" cap="flat" cmpd="sng" algn="ctr">
            <a:solidFill>
              <a:srgbClr val="3333CC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51" name="Text Box 130"/>
          <p:cNvSpPr txBox="1">
            <a:spLocks noChangeArrowheads="1"/>
          </p:cNvSpPr>
          <p:nvPr/>
        </p:nvSpPr>
        <p:spPr bwMode="auto">
          <a:xfrm>
            <a:off x="6468871" y="4120443"/>
            <a:ext cx="4198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 i="1" dirty="0" smtClean="0">
                <a:latin typeface="Times New Roman" charset="0"/>
              </a:rPr>
              <a:t>  </a:t>
            </a:r>
            <a:r>
              <a:rPr lang="en-AU" i="1" dirty="0" smtClean="0">
                <a:solidFill>
                  <a:srgbClr val="3333CC"/>
                </a:solidFill>
                <a:latin typeface="Times New Roman" charset="0"/>
              </a:rPr>
              <a:t>a</a:t>
            </a:r>
            <a:r>
              <a:rPr lang="en-AU" baseline="-25000" dirty="0" smtClean="0">
                <a:solidFill>
                  <a:srgbClr val="3333CC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3333CC"/>
              </a:solidFill>
              <a:latin typeface="Times New Roman" charset="0"/>
            </a:endParaRPr>
          </a:p>
        </p:txBody>
      </p:sp>
      <p:sp>
        <p:nvSpPr>
          <p:cNvPr id="252" name="Text Box 133"/>
          <p:cNvSpPr txBox="1">
            <a:spLocks noChangeArrowheads="1"/>
          </p:cNvSpPr>
          <p:nvPr/>
        </p:nvSpPr>
        <p:spPr bwMode="auto">
          <a:xfrm>
            <a:off x="5867060" y="4537954"/>
            <a:ext cx="811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 i="1" dirty="0" smtClean="0">
                <a:solidFill>
                  <a:srgbClr val="3333CC"/>
                </a:solidFill>
                <a:latin typeface="Times New Roman" charset="0"/>
              </a:rPr>
              <a:t>  o</a:t>
            </a:r>
            <a:r>
              <a:rPr lang="en-AU" baseline="-25000" dirty="0" smtClean="0">
                <a:solidFill>
                  <a:srgbClr val="3333CC"/>
                </a:solidFill>
                <a:latin typeface="Times New Roman" charset="0"/>
              </a:rPr>
              <a:t>1</a:t>
            </a:r>
            <a:r>
              <a:rPr lang="en-AU" dirty="0">
                <a:solidFill>
                  <a:srgbClr val="3333CC"/>
                </a:solidFill>
                <a:latin typeface="Times New Roman" charset="0"/>
              </a:rPr>
              <a:t>,</a:t>
            </a:r>
            <a:r>
              <a:rPr lang="en-AU" dirty="0" smtClean="0">
                <a:solidFill>
                  <a:srgbClr val="3333CC"/>
                </a:solidFill>
                <a:latin typeface="Times New Roman" charset="0"/>
              </a:rPr>
              <a:t>o</a:t>
            </a:r>
            <a:r>
              <a:rPr lang="en-AU" baseline="-25000" dirty="0" smtClean="0">
                <a:solidFill>
                  <a:srgbClr val="3333CC"/>
                </a:solidFill>
                <a:latin typeface="Times New Roman" charset="0"/>
              </a:rPr>
              <a:t>2</a:t>
            </a:r>
            <a:endParaRPr lang="en-US" dirty="0">
              <a:solidFill>
                <a:srgbClr val="3333CC"/>
              </a:solidFill>
              <a:latin typeface="Times New Roman" charset="0"/>
            </a:endParaRPr>
          </a:p>
        </p:txBody>
      </p:sp>
      <p:sp>
        <p:nvSpPr>
          <p:cNvPr id="294" name="TextBox 293"/>
          <p:cNvSpPr txBox="1"/>
          <p:nvPr/>
        </p:nvSpPr>
        <p:spPr>
          <a:xfrm>
            <a:off x="6533317" y="2005743"/>
            <a:ext cx="2456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  Initial controller</a:t>
            </a:r>
          </a:p>
          <a:p>
            <a:r>
              <a:rPr lang="en-US" dirty="0" smtClean="0"/>
              <a:t>         for agent 1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33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 for for Dec-POMDPs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in infinite or large horizons?</a:t>
            </a:r>
          </a:p>
          <a:p>
            <a:pPr lvl="1"/>
            <a:r>
              <a:rPr lang="en-US" dirty="0" smtClean="0"/>
              <a:t>Number of trees is doubly exponential in the horizon</a:t>
            </a:r>
          </a:p>
          <a:p>
            <a:pPr lvl="1"/>
            <a:r>
              <a:rPr lang="en-US" dirty="0" smtClean="0"/>
              <a:t>Doesn’t consider start state</a:t>
            </a:r>
          </a:p>
          <a:p>
            <a:pPr lvl="1"/>
            <a:r>
              <a:rPr lang="en-US" dirty="0" smtClean="0"/>
              <a:t>Full backup wasteful (many trees pruned)</a:t>
            </a:r>
          </a:p>
          <a:p>
            <a:r>
              <a:rPr lang="en-US" dirty="0" smtClean="0"/>
              <a:t>Need more efficient backups</a:t>
            </a:r>
          </a:p>
          <a:p>
            <a:r>
              <a:rPr lang="en-US" dirty="0" smtClean="0"/>
              <a:t>Or approximate approaches to increase scalability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2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policy generation </a:t>
            </a:r>
            <a:r>
              <a:rPr lang="en-US" sz="1600" dirty="0" smtClean="0">
                <a:solidFill>
                  <a:srgbClr val="292934"/>
                </a:solidFill>
                <a:latin typeface="Arial"/>
                <a:cs typeface="Arial"/>
              </a:rPr>
              <a:t>(Amato et al., 09)</a:t>
            </a:r>
            <a:endParaRPr lang="en-US" sz="1600" dirty="0">
              <a:solidFill>
                <a:srgbClr val="292934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Optimal dynamic programming for Dec-POMDPs requires a large amount of time and space</a:t>
            </a:r>
          </a:p>
          <a:p>
            <a:r>
              <a:rPr lang="en-US" dirty="0" smtClean="0"/>
              <a:t>In POMDPs, methods have been developed to make optimal DP more efficient (e.g., incremental pruning)</a:t>
            </a:r>
          </a:p>
          <a:p>
            <a:r>
              <a:rPr lang="en-US" dirty="0" smtClean="0"/>
              <a:t>These cannot be extended to Dec-POMDPs (due to the lack of a shared viewpoint by the agents)</a:t>
            </a:r>
          </a:p>
          <a:p>
            <a:r>
              <a:rPr lang="en-US" dirty="0" smtClean="0"/>
              <a:t>Makes the optimal approaches for both finite and infinite-horizon more efficient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2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policy generation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371599"/>
            <a:ext cx="8366139" cy="26435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/>
              <a:t>Can avoid exhaustively generating policies (backups)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Can limit the number of states considered based on action and observation (see a wall, other agent, etc.) 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This allows policies for an agent to be built up incrementally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Add only </a:t>
            </a:r>
            <a:r>
              <a:rPr lang="en-US" sz="2200" dirty="0" err="1" smtClean="0"/>
              <a:t>subtrees</a:t>
            </a:r>
            <a:r>
              <a:rPr lang="en-US" sz="2200" dirty="0" smtClean="0"/>
              <a:t> (or </a:t>
            </a:r>
            <a:r>
              <a:rPr lang="en-US" sz="2200" dirty="0" err="1" smtClean="0"/>
              <a:t>subcontrollers</a:t>
            </a:r>
            <a:r>
              <a:rPr lang="en-US" sz="2200" dirty="0" smtClean="0"/>
              <a:t>) that are not dominated</a:t>
            </a:r>
          </a:p>
          <a:p>
            <a:pPr>
              <a:lnSpc>
                <a:spcPct val="90000"/>
              </a:lnSpc>
            </a:pPr>
            <a:endParaRPr lang="en-US" sz="22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 smtClean="0"/>
              <a:t>Key</a:t>
            </a:r>
            <a:r>
              <a:rPr lang="en-US" sz="2200" smtClean="0"/>
              <a:t>: </a:t>
            </a:r>
            <a:r>
              <a:rPr lang="en-US" sz="2200" smtClean="0"/>
              <a:t>Prune </a:t>
            </a:r>
            <a:r>
              <a:rPr lang="en-US" sz="2200" dirty="0" smtClean="0"/>
              <a:t>only over reachable subspaces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541"/>
          <a:stretch>
            <a:fillRect/>
          </a:stretch>
        </p:blipFill>
        <p:spPr bwMode="auto">
          <a:xfrm>
            <a:off x="1535932" y="4015193"/>
            <a:ext cx="6019800" cy="2303598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0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IPG and results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182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 dirty="0" smtClean="0"/>
              <a:t>Solve larger problems optimally</a:t>
            </a:r>
          </a:p>
          <a:p>
            <a:pPr>
              <a:lnSpc>
                <a:spcPct val="90000"/>
              </a:lnSpc>
            </a:pPr>
            <a:r>
              <a:rPr lang="en-US" sz="2100" dirty="0" smtClean="0"/>
              <a:t>Can make use of start state information as well</a:t>
            </a:r>
          </a:p>
          <a:p>
            <a:pPr>
              <a:lnSpc>
                <a:spcPct val="90000"/>
              </a:lnSpc>
            </a:pPr>
            <a:r>
              <a:rPr lang="en-US" sz="2100" dirty="0" smtClean="0"/>
              <a:t>Can be used in other dynamic programming algorithms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Optimal: Finite-, infinite- and indefinite horizon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Approximate: PBDP, MBDP, IMBDP, MBDP-OC and PBIP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1600" y="5774884"/>
            <a:ext cx="46608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Increases horizon in optimal DP (finite or infinite-</a:t>
            </a:r>
            <a:r>
              <a:rPr lang="en-US" sz="1500" dirty="0" err="1" smtClean="0"/>
              <a:t>hor</a:t>
            </a:r>
            <a:r>
              <a:rPr lang="en-US" sz="1500" dirty="0" smtClean="0"/>
              <a:t>)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8975247"/>
              </p:ext>
            </p:extLst>
          </p:nvPr>
        </p:nvGraphicFramePr>
        <p:xfrm>
          <a:off x="2171700" y="3144996"/>
          <a:ext cx="4800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28933" y="447097"/>
            <a:ext cx="508613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State-of-the-art in bottom up and infinite-horizon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341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down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 a search starting from a known initial (belief) state</a:t>
            </a:r>
          </a:p>
          <a:p>
            <a:r>
              <a:rPr lang="en-US" dirty="0" smtClean="0"/>
              <a:t>Continue until the desired horizon is reached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7" name="Picture 6" descr="topdownVsBottomu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2962024"/>
            <a:ext cx="6362700" cy="3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386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Multiagent</a:t>
            </a:r>
            <a:r>
              <a:rPr lang="en-US" dirty="0"/>
              <a:t> A* 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Szer</a:t>
            </a:r>
            <a:r>
              <a:rPr lang="en-US" sz="1600" dirty="0">
                <a:solidFill>
                  <a:schemeClr val="tx1"/>
                </a:solidFill>
              </a:rPr>
              <a:t> et al., 05)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 smtClean="0"/>
              <a:t>Can </a:t>
            </a:r>
            <a:r>
              <a:rPr lang="en-US" sz="2300" dirty="0"/>
              <a:t>b</a:t>
            </a:r>
            <a:r>
              <a:rPr lang="en-US" sz="2300" dirty="0" smtClean="0"/>
              <a:t>uild up policies for agents from the first step</a:t>
            </a:r>
          </a:p>
          <a:p>
            <a:r>
              <a:rPr lang="en-US" sz="2300" dirty="0" smtClean="0"/>
              <a:t>Use heuristic search over</a:t>
            </a:r>
            <a:r>
              <a:rPr lang="en-US" sz="2300" i="1" dirty="0" smtClean="0"/>
              <a:t> joint </a:t>
            </a:r>
            <a:r>
              <a:rPr lang="en-US" sz="2300" dirty="0" smtClean="0"/>
              <a:t>policies</a:t>
            </a:r>
          </a:p>
          <a:p>
            <a:pPr lvl="1"/>
            <a:r>
              <a:rPr lang="en-US" dirty="0" smtClean="0"/>
              <a:t>Actions:    and   , observations:    and  </a:t>
            </a:r>
          </a:p>
          <a:p>
            <a:pPr lvl="1"/>
            <a:r>
              <a:rPr lang="en-US" dirty="0" smtClean="0"/>
              <a:t>History:     and joint policies for a single step:</a:t>
            </a:r>
          </a:p>
          <a:p>
            <a:pPr lvl="1"/>
            <a:r>
              <a:rPr lang="en-US" dirty="0" smtClean="0"/>
              <a:t>Heuristic value for remaining steps (e.g., MDP or POMDP)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790455"/>
              </p:ext>
            </p:extLst>
          </p:nvPr>
        </p:nvGraphicFramePr>
        <p:xfrm>
          <a:off x="1923678" y="2524221"/>
          <a:ext cx="249382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2" name="Equation" r:id="rId4" imgW="127000" imgH="139700" progId="Equation.3">
                  <p:embed/>
                </p:oleObj>
              </mc:Choice>
              <mc:Fallback>
                <p:oleObj name="Equation" r:id="rId4" imgW="1270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3678" y="2524221"/>
                        <a:ext cx="249382" cy="274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797039"/>
              </p:ext>
            </p:extLst>
          </p:nvPr>
        </p:nvGraphicFramePr>
        <p:xfrm>
          <a:off x="2632450" y="2474905"/>
          <a:ext cx="2730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3" name="Equation" r:id="rId6" imgW="139700" imgH="165100" progId="Equation.3">
                  <p:embed/>
                </p:oleObj>
              </mc:Choice>
              <mc:Fallback>
                <p:oleObj name="Equation" r:id="rId6" imgW="139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32450" y="2474905"/>
                        <a:ext cx="273050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573614"/>
              </p:ext>
            </p:extLst>
          </p:nvPr>
        </p:nvGraphicFramePr>
        <p:xfrm>
          <a:off x="4501771" y="2524221"/>
          <a:ext cx="249382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4" name="Equation" r:id="rId8" imgW="127000" imgH="139700" progId="Equation.3">
                  <p:embed/>
                </p:oleObj>
              </mc:Choice>
              <mc:Fallback>
                <p:oleObj name="Equation" r:id="rId8" imgW="1270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01771" y="2524221"/>
                        <a:ext cx="249382" cy="274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009982"/>
              </p:ext>
            </p:extLst>
          </p:nvPr>
        </p:nvGraphicFramePr>
        <p:xfrm>
          <a:off x="5250516" y="2474905"/>
          <a:ext cx="2730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5" name="Equation" r:id="rId10" imgW="139700" imgH="165100" progId="Equation.3">
                  <p:embed/>
                </p:oleObj>
              </mc:Choice>
              <mc:Fallback>
                <p:oleObj name="Equation" r:id="rId10" imgW="139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50516" y="2474905"/>
                        <a:ext cx="273050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policy-structure-DRs-fragged-crop.pdf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35" t="19312" r="1810" b="67814"/>
          <a:stretch/>
        </p:blipFill>
        <p:spPr>
          <a:xfrm>
            <a:off x="1923678" y="2892527"/>
            <a:ext cx="223844" cy="365760"/>
          </a:xfrm>
          <a:prstGeom prst="rect">
            <a:avLst/>
          </a:prstGeom>
        </p:spPr>
      </p:pic>
      <p:pic>
        <p:nvPicPr>
          <p:cNvPr id="15" name="Picture 14" descr="policy-structure-DRs-fragged-crop.pdf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4" t="75829" r="13977" b="12352"/>
          <a:stretch/>
        </p:blipFill>
        <p:spPr>
          <a:xfrm>
            <a:off x="6081057" y="2811084"/>
            <a:ext cx="135724" cy="339309"/>
          </a:xfrm>
          <a:prstGeom prst="rect">
            <a:avLst/>
          </a:prstGeom>
        </p:spPr>
      </p:pic>
      <p:pic>
        <p:nvPicPr>
          <p:cNvPr id="16" name="Picture 15" descr="joint_pol_expanding-MAA-crop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22" y="3723355"/>
            <a:ext cx="6209556" cy="23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637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Multiagent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* continued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Requires </a:t>
            </a:r>
            <a:r>
              <a:rPr lang="en-US" dirty="0"/>
              <a:t>an </a:t>
            </a:r>
            <a:r>
              <a:rPr lang="en-US" dirty="0" smtClean="0"/>
              <a:t>admissible </a:t>
            </a:r>
            <a:r>
              <a:rPr lang="en-US" dirty="0"/>
              <a:t>heuristic </a:t>
            </a:r>
            <a:r>
              <a:rPr lang="en-US" dirty="0" smtClean="0"/>
              <a:t>function</a:t>
            </a:r>
            <a:endParaRPr lang="en-US" dirty="0"/>
          </a:p>
          <a:p>
            <a:r>
              <a:rPr lang="en-US" dirty="0" smtClean="0"/>
              <a:t>A</a:t>
            </a:r>
            <a:r>
              <a:rPr lang="en-US" dirty="0"/>
              <a:t>*-like search over partially specified joint policies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Heuristic value: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             is </a:t>
            </a:r>
            <a:r>
              <a:rPr lang="en-US" dirty="0"/>
              <a:t>admissible (overestimation), so is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7" name="Picture 6" descr="MAAstar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66" y="2522306"/>
            <a:ext cx="4724400" cy="1270000"/>
          </a:xfrm>
          <a:prstGeom prst="rect">
            <a:avLst/>
          </a:prstGeom>
        </p:spPr>
      </p:pic>
      <p:pic>
        <p:nvPicPr>
          <p:cNvPr id="8" name="Picture 7" descr="MAAstar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37" y="3755319"/>
            <a:ext cx="4089400" cy="965200"/>
          </a:xfrm>
          <a:prstGeom prst="rect">
            <a:avLst/>
          </a:prstGeom>
        </p:spPr>
      </p:pic>
      <p:pic>
        <p:nvPicPr>
          <p:cNvPr id="9" name="Picture 8" descr="MAAstar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8" b="52815"/>
          <a:stretch/>
        </p:blipFill>
        <p:spPr>
          <a:xfrm>
            <a:off x="961719" y="5034537"/>
            <a:ext cx="1080084" cy="455431"/>
          </a:xfrm>
          <a:prstGeom prst="rect">
            <a:avLst/>
          </a:prstGeom>
        </p:spPr>
      </p:pic>
      <p:pic>
        <p:nvPicPr>
          <p:cNvPr id="10" name="Picture 9" descr="MAAstar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72" b="45819"/>
          <a:stretch/>
        </p:blipFill>
        <p:spPr>
          <a:xfrm>
            <a:off x="6978210" y="5016330"/>
            <a:ext cx="859919" cy="52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882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Multiagent</a:t>
            </a:r>
            <a:r>
              <a:rPr lang="en-US" dirty="0"/>
              <a:t> A* continued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6463" cy="4876800"/>
          </a:xfrm>
        </p:spPr>
        <p:txBody>
          <a:bodyPr/>
          <a:lstStyle/>
          <a:p>
            <a:r>
              <a:rPr lang="en-US" dirty="0" smtClean="0"/>
              <a:t>Expand children by growing policy to the next horizon</a:t>
            </a:r>
          </a:p>
          <a:p>
            <a:r>
              <a:rPr lang="en-US" dirty="0" smtClean="0"/>
              <a:t>Choose nodes with the highest </a:t>
            </a:r>
            <a:r>
              <a:rPr lang="en-US" i="1" dirty="0" smtClean="0"/>
              <a:t>F</a:t>
            </a:r>
            <a:r>
              <a:rPr lang="en-US" dirty="0" smtClean="0"/>
              <a:t> value</a:t>
            </a:r>
          </a:p>
          <a:p>
            <a:r>
              <a:rPr lang="en-US" dirty="0" smtClean="0"/>
              <a:t>Continue until node with highest </a:t>
            </a:r>
            <a:r>
              <a:rPr lang="en-US" i="1" dirty="0" smtClean="0"/>
              <a:t>F </a:t>
            </a:r>
            <a:r>
              <a:rPr lang="en-US" dirty="0" smtClean="0"/>
              <a:t>is a full horizon policy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7" name="Picture 6" descr="GMAA2-DRs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923" y="1427849"/>
            <a:ext cx="2469663" cy="3100599"/>
          </a:xfrm>
          <a:prstGeom prst="rect">
            <a:avLst/>
          </a:prstGeom>
        </p:spPr>
      </p:pic>
      <p:pic>
        <p:nvPicPr>
          <p:cNvPr id="8" name="Picture 7" descr="MAAstar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90" y="4803170"/>
            <a:ext cx="47244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193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697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Defined by solving simplified problem settings</a:t>
            </a:r>
          </a:p>
          <a:p>
            <a:r>
              <a:rPr lang="en-US" dirty="0" smtClean="0"/>
              <a:t>Q</a:t>
            </a:r>
            <a:r>
              <a:rPr lang="en-US" baseline="-25000" dirty="0" smtClean="0"/>
              <a:t>MDP</a:t>
            </a:r>
            <a:r>
              <a:rPr lang="en-US" dirty="0" smtClean="0"/>
              <a:t>: assume the underlying state is fully observable by the agents from that step on</a:t>
            </a:r>
          </a:p>
          <a:p>
            <a:pPr lvl="1"/>
            <a:r>
              <a:rPr lang="en-US" dirty="0" smtClean="0"/>
              <a:t>Cheap to compute (solve an MDP)</a:t>
            </a:r>
          </a:p>
          <a:p>
            <a:pPr lvl="1"/>
            <a:r>
              <a:rPr lang="en-US" dirty="0" smtClean="0"/>
              <a:t>Often loose (strong assumptions: centralized and fully observable)</a:t>
            </a:r>
          </a:p>
          <a:p>
            <a:r>
              <a:rPr lang="en-US" dirty="0" smtClean="0"/>
              <a:t>Q</a:t>
            </a:r>
            <a:r>
              <a:rPr lang="en-US" baseline="-25000" dirty="0" smtClean="0"/>
              <a:t>POMDP</a:t>
            </a:r>
            <a:r>
              <a:rPr lang="en-US" dirty="0"/>
              <a:t>: assume the </a:t>
            </a:r>
            <a:r>
              <a:rPr lang="en-US" dirty="0" smtClean="0"/>
              <a:t>observations of all agents are shared from that step on</a:t>
            </a:r>
          </a:p>
          <a:p>
            <a:pPr lvl="1"/>
            <a:r>
              <a:rPr lang="en-US" dirty="0" smtClean="0"/>
              <a:t>More difficult to solve (exponential in </a:t>
            </a:r>
            <a:r>
              <a:rPr lang="en-US" i="1" dirty="0" smtClean="0"/>
              <a:t>h</a:t>
            </a:r>
            <a:r>
              <a:rPr lang="en-US" dirty="0" smtClean="0"/>
              <a:t> to solve POMDP)</a:t>
            </a:r>
          </a:p>
          <a:p>
            <a:r>
              <a:rPr lang="en-US" dirty="0" smtClean="0"/>
              <a:t>Q</a:t>
            </a:r>
            <a:r>
              <a:rPr lang="en-US" baseline="-25000" dirty="0" smtClean="0"/>
              <a:t>BG</a:t>
            </a:r>
            <a:r>
              <a:rPr lang="en-US" dirty="0" smtClean="0"/>
              <a:t>: </a:t>
            </a:r>
            <a:r>
              <a:rPr lang="en-US" dirty="0"/>
              <a:t>assume the observations of all agents are shared </a:t>
            </a:r>
            <a:r>
              <a:rPr lang="en-US" i="1" dirty="0" smtClean="0"/>
              <a:t>on the next step</a:t>
            </a:r>
            <a:r>
              <a:rPr lang="en-US" dirty="0" smtClean="0"/>
              <a:t> </a:t>
            </a:r>
            <a:r>
              <a:rPr lang="en-US" dirty="0"/>
              <a:t>on</a:t>
            </a:r>
          </a:p>
          <a:p>
            <a:pPr lvl="1"/>
            <a:r>
              <a:rPr lang="en-US" dirty="0" smtClean="0"/>
              <a:t>Still harder to solve</a:t>
            </a:r>
          </a:p>
          <a:p>
            <a:r>
              <a:rPr lang="en-US" dirty="0" smtClean="0"/>
              <a:t>Hierarchy of upper bounds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30428" y="5252148"/>
            <a:ext cx="237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Q*≤Q</a:t>
            </a:r>
            <a:r>
              <a:rPr lang="en-US" baseline="-25000" dirty="0" smtClean="0"/>
              <a:t>BG</a:t>
            </a:r>
            <a:r>
              <a:rPr lang="en-US" dirty="0" smtClean="0"/>
              <a:t>≤Q</a:t>
            </a:r>
            <a:r>
              <a:rPr lang="en-US" baseline="-25000" dirty="0" smtClean="0"/>
              <a:t>PODP</a:t>
            </a:r>
            <a:r>
              <a:rPr lang="en-US" dirty="0" smtClean="0"/>
              <a:t>≤Q</a:t>
            </a:r>
            <a:r>
              <a:rPr lang="en-US" baseline="-25000" dirty="0" smtClean="0"/>
              <a:t>MDP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22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n</a:t>
            </a:r>
            <a:r>
              <a:rPr lang="en-US" dirty="0"/>
              <a:t>-line vs</a:t>
            </a:r>
            <a:r>
              <a:rPr lang="en-US" dirty="0" smtClean="0"/>
              <a:t>. </a:t>
            </a:r>
            <a:r>
              <a:rPr lang="en-US" dirty="0"/>
              <a:t>off-line</a:t>
            </a:r>
          </a:p>
          <a:p>
            <a:r>
              <a:rPr lang="en-US" dirty="0"/>
              <a:t>C</a:t>
            </a:r>
            <a:r>
              <a:rPr lang="en-US" dirty="0" smtClean="0"/>
              <a:t>entralized </a:t>
            </a:r>
            <a:r>
              <a:rPr lang="en-US" dirty="0"/>
              <a:t>vs</a:t>
            </a:r>
            <a:r>
              <a:rPr lang="en-US" dirty="0" smtClean="0"/>
              <a:t>. </a:t>
            </a:r>
            <a:r>
              <a:rPr lang="en-US" dirty="0"/>
              <a:t>distributed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lanning</a:t>
            </a:r>
            <a:endParaRPr lang="en-US" dirty="0"/>
          </a:p>
          <a:p>
            <a:pPr lvl="1"/>
            <a:r>
              <a:rPr lang="en-US" dirty="0"/>
              <a:t>E</a:t>
            </a:r>
            <a:r>
              <a:rPr lang="en-US" dirty="0" smtClean="0"/>
              <a:t>xecution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ooperative </a:t>
            </a:r>
            <a:r>
              <a:rPr lang="en-US" dirty="0"/>
              <a:t>vs</a:t>
            </a:r>
            <a:r>
              <a:rPr lang="en-US" dirty="0" smtClean="0"/>
              <a:t>. </a:t>
            </a:r>
            <a:r>
              <a:rPr lang="en-US" dirty="0"/>
              <a:t>self-interested</a:t>
            </a:r>
          </a:p>
          <a:p>
            <a:r>
              <a:rPr lang="en-US" dirty="0" err="1"/>
              <a:t>O</a:t>
            </a:r>
            <a:r>
              <a:rPr lang="en-US" dirty="0" err="1" smtClean="0"/>
              <a:t>bservability</a:t>
            </a:r>
            <a:endParaRPr lang="en-US" dirty="0"/>
          </a:p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645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Heuristic functions: example tiger problem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7" name="Picture 6" descr="dectiger_Qs_h=4_t=0_Qsta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68" y="1465895"/>
            <a:ext cx="3074437" cy="2649905"/>
          </a:xfrm>
          <a:prstGeom prst="rect">
            <a:avLst/>
          </a:prstGeom>
        </p:spPr>
      </p:pic>
      <p:pic>
        <p:nvPicPr>
          <p:cNvPr id="8" name="Picture 7" descr="dectiger_Qs_h=4_t=1_Qsta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15" y="1465895"/>
            <a:ext cx="3152750" cy="2664005"/>
          </a:xfrm>
          <a:prstGeom prst="rect">
            <a:avLst/>
          </a:prstGeom>
        </p:spPr>
      </p:pic>
      <p:pic>
        <p:nvPicPr>
          <p:cNvPr id="9" name="Picture 8" descr="dectiger_Qs_h=4_t=2_Qsta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88" y="4129900"/>
            <a:ext cx="3136064" cy="2649905"/>
          </a:xfrm>
          <a:prstGeom prst="rect">
            <a:avLst/>
          </a:prstGeom>
        </p:spPr>
      </p:pic>
      <p:pic>
        <p:nvPicPr>
          <p:cNvPr id="10" name="Picture 9" descr="dectiger_Qs_h=4_t=3_Qstar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686" y="4129900"/>
            <a:ext cx="3203679" cy="265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792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Generalized MAA* </a:t>
            </a:r>
            <a:r>
              <a:rPr lang="en-US" sz="1600" dirty="0" smtClean="0">
                <a:solidFill>
                  <a:srgbClr val="292934"/>
                </a:solidFill>
              </a:rPr>
              <a:t>(</a:t>
            </a:r>
            <a:r>
              <a:rPr lang="en-US" sz="1600" dirty="0" err="1" smtClean="0">
                <a:solidFill>
                  <a:srgbClr val="292934"/>
                </a:solidFill>
              </a:rPr>
              <a:t>Oliehoek</a:t>
            </a:r>
            <a:r>
              <a:rPr lang="en-US" sz="1600" dirty="0" smtClean="0">
                <a:solidFill>
                  <a:srgbClr val="292934"/>
                </a:solidFill>
              </a:rPr>
              <a:t> et al., 08)</a:t>
            </a:r>
            <a:endParaRPr lang="en-US" sz="1600" dirty="0">
              <a:solidFill>
                <a:srgbClr val="2929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 Dec-POMDPs as a series of Bayesian games</a:t>
            </a:r>
          </a:p>
          <a:p>
            <a:r>
              <a:rPr lang="en-US" dirty="0" smtClean="0"/>
              <a:t>Also allowed different heuristic functions and solvers to be used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7" name="Picture 6" descr="B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899" y="2478443"/>
            <a:ext cx="4464042" cy="407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938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Dec-POMDPs as a series of Bayesian </a:t>
            </a:r>
            <a:r>
              <a:rPr lang="en-US" sz="3200" dirty="0" smtClean="0"/>
              <a:t>games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13" y="1372685"/>
            <a:ext cx="5963569" cy="53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775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318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Lossless clustering of histories </a:t>
            </a:r>
            <a:r>
              <a:rPr lang="en-US" sz="1600" dirty="0" smtClean="0">
                <a:solidFill>
                  <a:srgbClr val="292934"/>
                </a:solidFill>
              </a:rPr>
              <a:t>(</a:t>
            </a:r>
            <a:r>
              <a:rPr lang="en-US" sz="1600" dirty="0" err="1">
                <a:solidFill>
                  <a:srgbClr val="292934"/>
                </a:solidFill>
              </a:rPr>
              <a:t>Oliehoek</a:t>
            </a:r>
            <a:r>
              <a:rPr lang="en-US" sz="1600" dirty="0">
                <a:solidFill>
                  <a:srgbClr val="292934"/>
                </a:solidFill>
              </a:rPr>
              <a:t> et al, 09</a:t>
            </a:r>
            <a:r>
              <a:rPr lang="en-US" sz="1600" dirty="0" smtClean="0">
                <a:solidFill>
                  <a:srgbClr val="292934"/>
                </a:solidFill>
              </a:rPr>
              <a:t>)</a:t>
            </a:r>
            <a:endParaRPr lang="en-US" sz="1600" dirty="0">
              <a:solidFill>
                <a:srgbClr val="2929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</a:t>
            </a:r>
            <a:r>
              <a:rPr lang="en-US" dirty="0"/>
              <a:t>: if two individual histories induce the same </a:t>
            </a:r>
            <a:r>
              <a:rPr lang="en-US" dirty="0" smtClean="0"/>
              <a:t>distribution over </a:t>
            </a:r>
            <a:r>
              <a:rPr lang="en-US" dirty="0"/>
              <a:t>states and over other agents' histories, they are </a:t>
            </a:r>
            <a:r>
              <a:rPr lang="en-US" dirty="0" smtClean="0"/>
              <a:t>equivalent and </a:t>
            </a:r>
            <a:r>
              <a:rPr lang="en-US" dirty="0"/>
              <a:t>can be clustered </a:t>
            </a:r>
            <a:endParaRPr lang="en-US" dirty="0" smtClean="0"/>
          </a:p>
          <a:p>
            <a:r>
              <a:rPr lang="en-US" dirty="0" smtClean="0"/>
              <a:t>Lossless </a:t>
            </a:r>
            <a:r>
              <a:rPr lang="en-US" dirty="0"/>
              <a:t>clustering, independent of heuristic, but problem </a:t>
            </a:r>
            <a:r>
              <a:rPr lang="en-US" dirty="0" smtClean="0"/>
              <a:t>dependent</a:t>
            </a:r>
            <a:endParaRPr lang="en-US" dirty="0"/>
          </a:p>
          <a:p>
            <a:r>
              <a:rPr lang="en-US" dirty="0" smtClean="0"/>
              <a:t>Clustering </a:t>
            </a:r>
            <a:r>
              <a:rPr lang="en-US" dirty="0"/>
              <a:t>is bootstrapped: algorithms only deal </a:t>
            </a:r>
            <a:r>
              <a:rPr lang="en-US" dirty="0" smtClean="0"/>
              <a:t>with clustered </a:t>
            </a:r>
            <a:r>
              <a:rPr lang="en-US" dirty="0"/>
              <a:t>Bayesian </a:t>
            </a:r>
            <a:r>
              <a:rPr lang="en-US" dirty="0" smtClean="0"/>
              <a:t>games</a:t>
            </a:r>
            <a:endParaRPr lang="en-US" dirty="0"/>
          </a:p>
          <a:p>
            <a:r>
              <a:rPr lang="en-US" dirty="0" smtClean="0"/>
              <a:t>Large </a:t>
            </a:r>
            <a:r>
              <a:rPr lang="en-US" dirty="0"/>
              <a:t>increase in scalability of optimal </a:t>
            </a:r>
            <a:r>
              <a:rPr lang="en-US" dirty="0" smtClean="0"/>
              <a:t>solvers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282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expansion </a:t>
            </a:r>
            <a:r>
              <a:rPr lang="en-US" sz="1600" dirty="0" smtClean="0">
                <a:solidFill>
                  <a:srgbClr val="292934"/>
                </a:solidFill>
              </a:rPr>
              <a:t>(</a:t>
            </a:r>
            <a:r>
              <a:rPr lang="en-US" sz="1600" dirty="0" err="1" smtClean="0">
                <a:solidFill>
                  <a:srgbClr val="292934"/>
                </a:solidFill>
              </a:rPr>
              <a:t>Spaan</a:t>
            </a:r>
            <a:r>
              <a:rPr lang="en-US" sz="1600" dirty="0" smtClean="0">
                <a:solidFill>
                  <a:srgbClr val="292934"/>
                </a:solidFill>
              </a:rPr>
              <a:t> et al., 11)</a:t>
            </a:r>
            <a:endParaRPr lang="en-US" sz="1600" dirty="0">
              <a:solidFill>
                <a:srgbClr val="2929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624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Number of children expanded is doubly exponential in </a:t>
            </a:r>
            <a:r>
              <a:rPr lang="en-US" i="1" dirty="0" smtClean="0"/>
              <a:t>t</a:t>
            </a:r>
          </a:p>
          <a:p>
            <a:r>
              <a:rPr lang="en-US" dirty="0" smtClean="0"/>
              <a:t>Many of these not useful for optimal policy</a:t>
            </a:r>
          </a:p>
          <a:p>
            <a:r>
              <a:rPr lang="en-US" dirty="0" smtClean="0"/>
              <a:t>Use incremental expansion</a:t>
            </a:r>
          </a:p>
          <a:p>
            <a:pPr lvl="1"/>
            <a:r>
              <a:rPr lang="en-US" dirty="0" smtClean="0"/>
              <a:t>Find next step policies as a cooperative Bayesian game (CBG)</a:t>
            </a:r>
          </a:p>
          <a:p>
            <a:pPr lvl="1"/>
            <a:r>
              <a:rPr lang="en-US" dirty="0" smtClean="0"/>
              <a:t>Keep pointer to unexpanded nodes in open list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8" name="Picture 7" descr="ICE-lyx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64" y="3594012"/>
            <a:ext cx="7573236" cy="30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57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ybridQheu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60" y="3473412"/>
            <a:ext cx="8877480" cy="25884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heuristic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881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</a:t>
            </a:r>
            <a:r>
              <a:rPr lang="en-US" dirty="0"/>
              <a:t>standard representations for </a:t>
            </a:r>
            <a:r>
              <a:rPr lang="en-US" dirty="0" smtClean="0"/>
              <a:t>heuristics</a:t>
            </a:r>
          </a:p>
          <a:p>
            <a:pPr lvl="1"/>
            <a:r>
              <a:rPr lang="en-US" dirty="0" smtClean="0"/>
              <a:t>Tree: </a:t>
            </a:r>
            <a:r>
              <a:rPr lang="en-US" dirty="0"/>
              <a:t>values for all joint action-observation </a:t>
            </a:r>
            <a:r>
              <a:rPr lang="en-US" dirty="0" smtClean="0"/>
              <a:t>histories</a:t>
            </a:r>
            <a:endParaRPr lang="en-US" dirty="0"/>
          </a:p>
          <a:p>
            <a:pPr lvl="1"/>
            <a:r>
              <a:rPr lang="en-US" dirty="0" smtClean="0"/>
              <a:t>Vector: </a:t>
            </a:r>
            <a:r>
              <a:rPr lang="en-US" dirty="0"/>
              <a:t>a potentially exponential number of </a:t>
            </a:r>
            <a:r>
              <a:rPr lang="en-US" dirty="0" smtClean="0"/>
              <a:t>vectors</a:t>
            </a:r>
          </a:p>
          <a:p>
            <a:r>
              <a:rPr lang="en-US" dirty="0" smtClean="0"/>
              <a:t>Key </a:t>
            </a:r>
            <a:r>
              <a:rPr lang="en-US" dirty="0"/>
              <a:t>insight: exponential growth </a:t>
            </a:r>
            <a:r>
              <a:rPr lang="en-US" dirty="0" smtClean="0"/>
              <a:t>of </a:t>
            </a:r>
            <a:r>
              <a:rPr lang="en-US" dirty="0"/>
              <a:t>these </a:t>
            </a:r>
            <a:r>
              <a:rPr lang="en-US" dirty="0" smtClean="0"/>
              <a:t>representations is in opposite directions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907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results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size (all 2 agent)</a:t>
            </a:r>
          </a:p>
          <a:p>
            <a:pPr lvl="1"/>
            <a:r>
              <a:rPr lang="en-US" dirty="0"/>
              <a:t>Broadcast </a:t>
            </a:r>
            <a:r>
              <a:rPr lang="en-US" dirty="0" smtClean="0"/>
              <a:t>Channel </a:t>
            </a:r>
            <a:r>
              <a:rPr lang="en-US" i="1" dirty="0"/>
              <a:t>S</a:t>
            </a:r>
            <a:r>
              <a:rPr lang="en-US" dirty="0"/>
              <a:t>=</a:t>
            </a:r>
            <a:r>
              <a:rPr lang="en-US" dirty="0" smtClean="0"/>
              <a:t>4 </a:t>
            </a:r>
            <a:r>
              <a:rPr lang="en-US" i="1" dirty="0"/>
              <a:t>A</a:t>
            </a:r>
            <a:r>
              <a:rPr lang="en-US" dirty="0" smtClean="0"/>
              <a:t>=2 </a:t>
            </a:r>
            <a:r>
              <a:rPr lang="en-US" dirty="0" err="1"/>
              <a:t>Ω</a:t>
            </a:r>
            <a:r>
              <a:rPr lang="en-US" dirty="0"/>
              <a:t>=2 </a:t>
            </a:r>
            <a:endParaRPr lang="en-US" dirty="0" smtClean="0"/>
          </a:p>
          <a:p>
            <a:pPr lvl="1"/>
            <a:r>
              <a:rPr lang="en-US" dirty="0"/>
              <a:t>Box Pushing</a:t>
            </a:r>
            <a:r>
              <a:rPr lang="en-US" i="1" dirty="0"/>
              <a:t> S</a:t>
            </a:r>
            <a:r>
              <a:rPr lang="en-US" dirty="0"/>
              <a:t>=100 </a:t>
            </a:r>
            <a:r>
              <a:rPr lang="en-US" i="1" dirty="0"/>
              <a:t>A</a:t>
            </a:r>
            <a:r>
              <a:rPr lang="en-US" dirty="0"/>
              <a:t>=4 </a:t>
            </a:r>
            <a:r>
              <a:rPr lang="en-US" dirty="0" err="1"/>
              <a:t>Ω</a:t>
            </a:r>
            <a:r>
              <a:rPr lang="en-US" dirty="0"/>
              <a:t>=</a:t>
            </a:r>
            <a:r>
              <a:rPr lang="en-US" dirty="0" smtClean="0"/>
              <a:t>5</a:t>
            </a:r>
          </a:p>
          <a:p>
            <a:pPr lvl="1"/>
            <a:r>
              <a:rPr lang="en-US" dirty="0" smtClean="0"/>
              <a:t>Fire </a:t>
            </a:r>
            <a:r>
              <a:rPr lang="en-US" dirty="0"/>
              <a:t>Fighting </a:t>
            </a:r>
            <a:r>
              <a:rPr lang="en-US" i="1" dirty="0"/>
              <a:t>S</a:t>
            </a:r>
            <a:r>
              <a:rPr lang="en-US" dirty="0"/>
              <a:t>=432 </a:t>
            </a:r>
            <a:r>
              <a:rPr lang="en-US" i="1" dirty="0"/>
              <a:t>A</a:t>
            </a:r>
            <a:r>
              <a:rPr lang="en-US" dirty="0"/>
              <a:t>=3 </a:t>
            </a:r>
            <a:r>
              <a:rPr lang="en-US" dirty="0" err="1"/>
              <a:t>Ω</a:t>
            </a:r>
            <a:r>
              <a:rPr lang="en-US" dirty="0"/>
              <a:t>=2 </a:t>
            </a:r>
            <a:endParaRPr lang="en-US" dirty="0" smtClean="0"/>
          </a:p>
          <a:p>
            <a:r>
              <a:rPr lang="en-US" dirty="0" smtClean="0"/>
              <a:t>Performance a combination of better search and better heuristics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648946"/>
              </p:ext>
            </p:extLst>
          </p:nvPr>
        </p:nvGraphicFramePr>
        <p:xfrm>
          <a:off x="487079" y="3926405"/>
          <a:ext cx="2366683" cy="182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558910"/>
              </p:ext>
            </p:extLst>
          </p:nvPr>
        </p:nvGraphicFramePr>
        <p:xfrm>
          <a:off x="3131668" y="3926405"/>
          <a:ext cx="2710330" cy="1812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767634"/>
              </p:ext>
            </p:extLst>
          </p:nvPr>
        </p:nvGraphicFramePr>
        <p:xfrm>
          <a:off x="5946587" y="3926405"/>
          <a:ext cx="2539999" cy="1857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28933" y="447097"/>
            <a:ext cx="481675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State-of-the-art in top down and finite-horizon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452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Optimal methods are intractable for many problems</a:t>
            </a:r>
          </a:p>
          <a:p>
            <a:r>
              <a:rPr lang="en-US" dirty="0" smtClean="0"/>
              <a:t>Want to produce the best solution possible with given resources</a:t>
            </a:r>
          </a:p>
          <a:p>
            <a:r>
              <a:rPr lang="en-US" dirty="0" smtClean="0"/>
              <a:t>Quality bounds are usually not possible, but these approaches often perform well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859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407841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Joint equilibrium search for policies (JESP)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exhaustive search, find best </a:t>
            </a:r>
            <a:r>
              <a:rPr lang="en-US" dirty="0" smtClean="0"/>
              <a:t>response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Algorithm: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Start </a:t>
            </a:r>
            <a:r>
              <a:rPr lang="en-US" dirty="0"/>
              <a:t>with </a:t>
            </a:r>
            <a:r>
              <a:rPr lang="en-US" dirty="0" smtClean="0"/>
              <a:t>(full) policy </a:t>
            </a:r>
            <a:r>
              <a:rPr lang="en-US" dirty="0"/>
              <a:t>for each </a:t>
            </a:r>
            <a:r>
              <a:rPr lang="en-US" dirty="0" smtClean="0"/>
              <a:t>agent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while </a:t>
            </a:r>
            <a:r>
              <a:rPr lang="en-US" i="1" dirty="0" smtClean="0"/>
              <a:t>not converged </a:t>
            </a:r>
            <a:r>
              <a:rPr lang="en-US" dirty="0" smtClean="0"/>
              <a:t>do</a:t>
            </a:r>
            <a:endParaRPr lang="en-US" i="1" dirty="0"/>
          </a:p>
          <a:p>
            <a:pPr marL="0" indent="0">
              <a:buNone/>
            </a:pPr>
            <a:r>
              <a:rPr lang="en-US" dirty="0" smtClean="0"/>
              <a:t>	     for </a:t>
            </a:r>
            <a:r>
              <a:rPr lang="en-US" i="1" dirty="0" err="1" smtClean="0"/>
              <a:t>i</a:t>
            </a:r>
            <a:r>
              <a:rPr lang="en-US" dirty="0" smtClean="0"/>
              <a:t>=1 </a:t>
            </a:r>
            <a:r>
              <a:rPr lang="en-US" dirty="0"/>
              <a:t>to </a:t>
            </a:r>
            <a:r>
              <a:rPr lang="en-US" i="1" dirty="0" smtClean="0"/>
              <a:t>n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Fix </a:t>
            </a:r>
            <a:r>
              <a:rPr lang="en-US" dirty="0"/>
              <a:t>other agent </a:t>
            </a:r>
            <a:r>
              <a:rPr lang="en-US" dirty="0" smtClean="0"/>
              <a:t>policies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Find </a:t>
            </a:r>
            <a:r>
              <a:rPr lang="en-US" dirty="0"/>
              <a:t>a best response policy for agent </a:t>
            </a:r>
            <a:r>
              <a:rPr lang="en-US" i="1" dirty="0"/>
              <a:t>i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	 </a:t>
            </a:r>
            <a:r>
              <a:rPr lang="en-US" i="1" dirty="0" smtClean="0"/>
              <a:t>   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1188720" lvl="5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16573" y="1255110"/>
            <a:ext cx="15416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292934"/>
                </a:solidFill>
                <a:cs typeface="Arial"/>
              </a:rPr>
              <a:t>(Nair </a:t>
            </a:r>
            <a:r>
              <a:rPr lang="en-US" sz="1600" dirty="0">
                <a:solidFill>
                  <a:srgbClr val="292934"/>
                </a:solidFill>
                <a:cs typeface="Arial"/>
              </a:rPr>
              <a:t>et al., </a:t>
            </a:r>
            <a:r>
              <a:rPr lang="en-US" sz="1600" dirty="0" smtClean="0">
                <a:solidFill>
                  <a:srgbClr val="292934"/>
                </a:solidFill>
                <a:cs typeface="Arial"/>
              </a:rPr>
              <a:t>03)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28785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JESP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Finds </a:t>
            </a:r>
            <a:r>
              <a:rPr lang="en-US" dirty="0"/>
              <a:t>a </a:t>
            </a:r>
            <a:r>
              <a:rPr lang="en-US" i="1" dirty="0"/>
              <a:t>locally optimal </a:t>
            </a:r>
            <a:r>
              <a:rPr lang="en-US" dirty="0"/>
              <a:t>set of policies</a:t>
            </a:r>
          </a:p>
          <a:p>
            <a:r>
              <a:rPr lang="en-US" dirty="0" smtClean="0"/>
              <a:t>Worst </a:t>
            </a:r>
            <a:r>
              <a:rPr lang="en-US" dirty="0"/>
              <a:t>case complexity is the same as exhaustive search, but in practice is much faster</a:t>
            </a:r>
          </a:p>
          <a:p>
            <a:r>
              <a:rPr lang="en-US" dirty="0" smtClean="0"/>
              <a:t>Can </a:t>
            </a:r>
            <a:r>
              <a:rPr lang="en-US" dirty="0"/>
              <a:t>also incorporate dynamic programming to speed up finding best responses</a:t>
            </a:r>
          </a:p>
          <a:p>
            <a:pPr lvl="1"/>
            <a:r>
              <a:rPr lang="en-US" dirty="0" smtClean="0"/>
              <a:t>Fix </a:t>
            </a:r>
            <a:r>
              <a:rPr lang="en-US" dirty="0"/>
              <a:t>policies of other </a:t>
            </a:r>
            <a:r>
              <a:rPr lang="en-US" dirty="0" smtClean="0"/>
              <a:t>agents</a:t>
            </a:r>
          </a:p>
          <a:p>
            <a:pPr lvl="1"/>
            <a:r>
              <a:rPr lang="en-US" dirty="0" smtClean="0"/>
              <a:t>Create a (augmented) POMDP using the fixed policies of others</a:t>
            </a:r>
            <a:endParaRPr lang="en-US" dirty="0"/>
          </a:p>
          <a:p>
            <a:pPr lvl="1"/>
            <a:r>
              <a:rPr lang="en-US" dirty="0" smtClean="0"/>
              <a:t>Generate </a:t>
            </a:r>
            <a:r>
              <a:rPr lang="en-US" dirty="0"/>
              <a:t>reachable belief states from initial </a:t>
            </a:r>
            <a:r>
              <a:rPr lang="en-US" dirty="0" smtClean="0"/>
              <a:t>state </a:t>
            </a:r>
            <a:r>
              <a:rPr lang="en-US" i="1" dirty="0" smtClean="0"/>
              <a:t>b</a:t>
            </a:r>
            <a:r>
              <a:rPr lang="en-US" i="1" baseline="-25000" dirty="0" smtClean="0"/>
              <a:t>0</a:t>
            </a:r>
            <a:endParaRPr lang="en-US" dirty="0"/>
          </a:p>
          <a:p>
            <a:pPr lvl="1"/>
            <a:r>
              <a:rPr lang="en-US" dirty="0" smtClean="0"/>
              <a:t>Build </a:t>
            </a:r>
            <a:r>
              <a:rPr lang="en-US" dirty="0"/>
              <a:t>up policies from last step to first</a:t>
            </a:r>
          </a:p>
          <a:p>
            <a:pPr lvl="1"/>
            <a:r>
              <a:rPr lang="en-US" dirty="0" smtClean="0"/>
              <a:t>At </a:t>
            </a:r>
            <a:r>
              <a:rPr lang="en-US" dirty="0"/>
              <a:t>each step, choose </a:t>
            </a:r>
            <a:r>
              <a:rPr lang="en-US" dirty="0" err="1"/>
              <a:t>subtrees</a:t>
            </a:r>
            <a:r>
              <a:rPr lang="en-US" dirty="0"/>
              <a:t> that maximize value at reachable belief states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37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toy example (decentralized tiger)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60682" cy="48768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2 agents with 2 doors</a:t>
            </a:r>
          </a:p>
          <a:p>
            <a:r>
              <a:rPr lang="en-US" sz="2200" dirty="0" smtClean="0"/>
              <a:t>A tiger is behind one and a treasure is behind the other</a:t>
            </a:r>
          </a:p>
          <a:p>
            <a:r>
              <a:rPr lang="en-US" sz="2200" dirty="0" smtClean="0"/>
              <a:t>Can listen for a noisy signal about the location of the tiger</a:t>
            </a:r>
          </a:p>
          <a:p>
            <a:r>
              <a:rPr lang="en-US" sz="2200" dirty="0" smtClean="0"/>
              <a:t>If either agent opens the door with the tiger, they both get mauled</a:t>
            </a:r>
          </a:p>
          <a:p>
            <a:r>
              <a:rPr lang="en-US" sz="2200" dirty="0" smtClean="0"/>
              <a:t>If the door with treasure is opened, they share the reward</a:t>
            </a:r>
          </a:p>
          <a:p>
            <a:r>
              <a:rPr lang="en-US" sz="2200" dirty="0" smtClean="0"/>
              <a:t>Don’t know each other’s actions and observations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dectigerIllustr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17" y="2274979"/>
            <a:ext cx="3263113" cy="284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816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44830" cy="990600"/>
          </a:xfrm>
        </p:spPr>
        <p:txBody>
          <a:bodyPr>
            <a:noAutofit/>
          </a:bodyPr>
          <a:lstStyle/>
          <a:p>
            <a:r>
              <a:rPr lang="en-US" sz="3100" dirty="0" smtClean="0"/>
              <a:t>Memory bounded dynamic programming (MBDP)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Do </a:t>
            </a:r>
            <a:r>
              <a:rPr lang="en-US" sz="2200" dirty="0"/>
              <a:t>not keep all policies at each step of </a:t>
            </a:r>
            <a:r>
              <a:rPr lang="en-US" sz="2200" dirty="0" smtClean="0"/>
              <a:t>dynamic programming</a:t>
            </a:r>
            <a:endParaRPr lang="en-US" sz="2200" dirty="0"/>
          </a:p>
          <a:p>
            <a:r>
              <a:rPr lang="en-US" sz="2200" dirty="0" smtClean="0"/>
              <a:t>Keep </a:t>
            </a:r>
            <a:r>
              <a:rPr lang="en-US" sz="2200" dirty="0"/>
              <a:t>a fixed number for each </a:t>
            </a:r>
            <a:r>
              <a:rPr lang="en-US" sz="2200" dirty="0" smtClean="0"/>
              <a:t>agent: </a:t>
            </a:r>
            <a:r>
              <a:rPr lang="en-US" sz="2200" i="1" dirty="0" err="1" smtClean="0"/>
              <a:t>maxTrees</a:t>
            </a:r>
            <a:endParaRPr lang="en-US" sz="2200" i="1" dirty="0"/>
          </a:p>
          <a:p>
            <a:r>
              <a:rPr lang="en-US" sz="2200" dirty="0" smtClean="0"/>
              <a:t>Select </a:t>
            </a:r>
            <a:r>
              <a:rPr lang="en-US" sz="2200" dirty="0"/>
              <a:t>these by using heuristic solutions from initial state</a:t>
            </a:r>
          </a:p>
          <a:p>
            <a:r>
              <a:rPr lang="en-US" sz="2200" dirty="0" smtClean="0"/>
              <a:t>Combines </a:t>
            </a:r>
            <a:r>
              <a:rPr lang="en-US" sz="2200" dirty="0"/>
              <a:t>top down and bottom up approaches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7" name="Picture 6" descr="MBD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792" y="3316499"/>
            <a:ext cx="5162582" cy="32638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83663" y="1218123"/>
            <a:ext cx="28193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292934"/>
                </a:solidFill>
                <a:cs typeface="Arial"/>
              </a:rPr>
              <a:t>(</a:t>
            </a:r>
            <a:r>
              <a:rPr lang="en-US" sz="1600" dirty="0" err="1" smtClean="0">
                <a:solidFill>
                  <a:srgbClr val="292934"/>
                </a:solidFill>
                <a:cs typeface="Arial"/>
              </a:rPr>
              <a:t>Seuken</a:t>
            </a:r>
            <a:r>
              <a:rPr lang="en-US" sz="1600" dirty="0" smtClean="0">
                <a:solidFill>
                  <a:srgbClr val="292934"/>
                </a:solidFill>
                <a:cs typeface="Arial"/>
              </a:rPr>
              <a:t> and </a:t>
            </a:r>
            <a:r>
              <a:rPr lang="en-US" sz="1600" dirty="0" err="1" smtClean="0">
                <a:solidFill>
                  <a:srgbClr val="292934"/>
                </a:solidFill>
                <a:cs typeface="Arial"/>
              </a:rPr>
              <a:t>Zilberstein</a:t>
            </a:r>
            <a:r>
              <a:rPr lang="en-US" sz="1600" dirty="0" smtClean="0">
                <a:solidFill>
                  <a:srgbClr val="292934"/>
                </a:solidFill>
                <a:cs typeface="Arial"/>
              </a:rPr>
              <a:t>.</a:t>
            </a:r>
            <a:r>
              <a:rPr lang="en-US" sz="1600" dirty="0">
                <a:solidFill>
                  <a:srgbClr val="292934"/>
                </a:solidFill>
                <a:cs typeface="Arial"/>
              </a:rPr>
              <a:t>, </a:t>
            </a:r>
            <a:r>
              <a:rPr lang="en-US" sz="1600" dirty="0" smtClean="0">
                <a:solidFill>
                  <a:srgbClr val="292934"/>
                </a:solidFill>
                <a:cs typeface="Arial"/>
              </a:rPr>
              <a:t>07)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07668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MBDP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start </a:t>
            </a:r>
            <a:r>
              <a:rPr lang="en-US" dirty="0"/>
              <a:t>with a one-step policy for each </a:t>
            </a:r>
            <a:r>
              <a:rPr lang="en-US" dirty="0" smtClean="0"/>
              <a:t>agent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for  </a:t>
            </a:r>
            <a:r>
              <a:rPr lang="en-US" i="1" dirty="0" smtClean="0"/>
              <a:t>t=h </a:t>
            </a:r>
            <a:r>
              <a:rPr lang="en-US" dirty="0"/>
              <a:t>to </a:t>
            </a:r>
            <a:r>
              <a:rPr lang="en-US" i="1" dirty="0" smtClean="0"/>
              <a:t>1 </a:t>
            </a:r>
            <a:r>
              <a:rPr lang="en-US" dirty="0" smtClean="0"/>
              <a:t>do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backup </a:t>
            </a:r>
            <a:r>
              <a:rPr lang="en-US" dirty="0"/>
              <a:t>each agent's </a:t>
            </a:r>
            <a:r>
              <a:rPr lang="en-US" dirty="0" smtClean="0"/>
              <a:t>policy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for </a:t>
            </a:r>
            <a:r>
              <a:rPr lang="en-US" i="1" dirty="0" smtClean="0"/>
              <a:t>k</a:t>
            </a:r>
            <a:r>
              <a:rPr lang="en-US" i="1" dirty="0"/>
              <a:t>=</a:t>
            </a:r>
            <a:r>
              <a:rPr lang="en-US" i="1" dirty="0" smtClean="0"/>
              <a:t>1 </a:t>
            </a:r>
            <a:r>
              <a:rPr lang="en-US" dirty="0"/>
              <a:t>to </a:t>
            </a:r>
            <a:r>
              <a:rPr lang="en-US" i="1" dirty="0" err="1" smtClean="0"/>
              <a:t>maxTrees</a:t>
            </a:r>
            <a:r>
              <a:rPr lang="en-US" i="1" dirty="0" smtClean="0"/>
              <a:t> </a:t>
            </a:r>
            <a:r>
              <a:rPr lang="en-US" dirty="0" smtClean="0"/>
              <a:t>do</a:t>
            </a:r>
            <a:endParaRPr lang="en-US" i="1" dirty="0"/>
          </a:p>
          <a:p>
            <a:pPr marL="0" indent="0">
              <a:buNone/>
            </a:pPr>
            <a:r>
              <a:rPr lang="en-US" dirty="0" smtClean="0"/>
              <a:t>	compute </a:t>
            </a:r>
            <a:r>
              <a:rPr lang="en-US" dirty="0"/>
              <a:t>heuristic policy and resulting belief </a:t>
            </a:r>
            <a:r>
              <a:rPr lang="en-US" dirty="0" smtClean="0"/>
              <a:t>state </a:t>
            </a:r>
            <a:r>
              <a:rPr lang="en-US" i="1" dirty="0" smtClean="0"/>
              <a:t>b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dirty="0" smtClean="0"/>
              <a:t>choose </a:t>
            </a:r>
            <a:r>
              <a:rPr lang="en-US" dirty="0"/>
              <a:t>best set of trees starting at </a:t>
            </a:r>
            <a:r>
              <a:rPr lang="en-US" i="1" dirty="0" smtClean="0"/>
              <a:t>b</a:t>
            </a:r>
            <a:endParaRPr lang="en-US" i="1" dirty="0"/>
          </a:p>
          <a:p>
            <a:pPr marL="0" indent="0">
              <a:buNone/>
            </a:pPr>
            <a:r>
              <a:rPr lang="en-US" dirty="0" smtClean="0"/>
              <a:t>select </a:t>
            </a:r>
            <a:r>
              <a:rPr lang="en-US" dirty="0"/>
              <a:t>best set of trees for initial state </a:t>
            </a:r>
            <a:r>
              <a:rPr lang="en-US" i="1" dirty="0" smtClean="0"/>
              <a:t>b</a:t>
            </a:r>
            <a:r>
              <a:rPr lang="en-US" i="1" baseline="-25000" dirty="0" smtClean="0"/>
              <a:t>0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960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MBDP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</a:t>
            </a:r>
            <a:r>
              <a:rPr lang="en-US" dirty="0"/>
              <a:t>complexity in problem horizon</a:t>
            </a:r>
          </a:p>
          <a:p>
            <a:r>
              <a:rPr lang="en-US" dirty="0" smtClean="0"/>
              <a:t>Exponential </a:t>
            </a:r>
            <a:r>
              <a:rPr lang="en-US" dirty="0"/>
              <a:t>in the number of observations</a:t>
            </a:r>
          </a:p>
          <a:p>
            <a:r>
              <a:rPr lang="en-US" dirty="0" smtClean="0"/>
              <a:t>Performs </a:t>
            </a:r>
            <a:r>
              <a:rPr lang="en-US" dirty="0"/>
              <a:t>well in practice (often with very small </a:t>
            </a:r>
            <a:r>
              <a:rPr lang="en-US" i="1" dirty="0" err="1" smtClean="0"/>
              <a:t>maxTrees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Can </a:t>
            </a:r>
            <a:r>
              <a:rPr lang="en-US" dirty="0"/>
              <a:t>be difficult to choose correct </a:t>
            </a:r>
            <a:r>
              <a:rPr lang="en-US" i="1" dirty="0" err="1" smtClean="0"/>
              <a:t>maxTrees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415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to MBDP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0264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IMBDP</a:t>
            </a:r>
            <a:r>
              <a:rPr lang="en-US" dirty="0"/>
              <a:t>: Limit the number of observations used based on</a:t>
            </a:r>
          </a:p>
          <a:p>
            <a:r>
              <a:rPr lang="en-US" dirty="0"/>
              <a:t>probability at each belief </a:t>
            </a:r>
            <a:r>
              <a:rPr lang="en-US" sz="1600" dirty="0"/>
              <a:t>(</a:t>
            </a:r>
            <a:r>
              <a:rPr lang="en-US" sz="1600" dirty="0" err="1" smtClean="0"/>
              <a:t>Seuken</a:t>
            </a:r>
            <a:r>
              <a:rPr lang="en-US" sz="1600" dirty="0" smtClean="0"/>
              <a:t> and </a:t>
            </a:r>
            <a:r>
              <a:rPr lang="en-US" sz="1600" dirty="0" err="1" smtClean="0"/>
              <a:t>Zilberstein</a:t>
            </a:r>
            <a:r>
              <a:rPr lang="en-US" sz="1600" dirty="0" smtClean="0"/>
              <a:t> 07)</a:t>
            </a:r>
            <a:endParaRPr lang="en-US" sz="1600" dirty="0"/>
          </a:p>
          <a:p>
            <a:r>
              <a:rPr lang="en-US" dirty="0" smtClean="0"/>
              <a:t>MBDP</a:t>
            </a:r>
            <a:r>
              <a:rPr lang="en-US" dirty="0"/>
              <a:t>-OC: compress observations based on the value produced </a:t>
            </a:r>
            <a:r>
              <a:rPr lang="en-US" sz="1600" dirty="0"/>
              <a:t>(</a:t>
            </a:r>
            <a:r>
              <a:rPr lang="en-US" sz="1600" dirty="0" smtClean="0"/>
              <a:t>Carlin and </a:t>
            </a:r>
            <a:r>
              <a:rPr lang="en-US" sz="1600" dirty="0" err="1" smtClean="0"/>
              <a:t>Zilberstein</a:t>
            </a:r>
            <a:r>
              <a:rPr lang="en-US" sz="1600" dirty="0" smtClean="0"/>
              <a:t> 08)</a:t>
            </a:r>
            <a:endParaRPr lang="en-US" sz="1600" dirty="0"/>
          </a:p>
          <a:p>
            <a:r>
              <a:rPr lang="en-US" dirty="0" smtClean="0"/>
              <a:t>PBIP</a:t>
            </a:r>
            <a:r>
              <a:rPr lang="en-US" dirty="0"/>
              <a:t>: heuristic search to find best trees rather than exhaustive </a:t>
            </a:r>
            <a:r>
              <a:rPr lang="en-US" sz="1600" dirty="0" smtClean="0"/>
              <a:t>(</a:t>
            </a:r>
            <a:r>
              <a:rPr lang="en-US" sz="1600" dirty="0" err="1" smtClean="0"/>
              <a:t>Dibangoye</a:t>
            </a:r>
            <a:r>
              <a:rPr lang="en-US" sz="1600" dirty="0" smtClean="0"/>
              <a:t> et al., 09) </a:t>
            </a:r>
          </a:p>
          <a:p>
            <a:r>
              <a:rPr lang="en-US" dirty="0" smtClean="0"/>
              <a:t>Current state-of-the-art</a:t>
            </a:r>
          </a:p>
          <a:p>
            <a:pPr lvl="1"/>
            <a:r>
              <a:rPr lang="en-US" dirty="0" smtClean="0"/>
              <a:t>PBIP</a:t>
            </a:r>
            <a:r>
              <a:rPr lang="en-US" dirty="0"/>
              <a:t>-IPG: extends PBIP by limiting the possible states </a:t>
            </a:r>
            <a:r>
              <a:rPr lang="en-US" sz="1600" dirty="0" smtClean="0"/>
              <a:t>(Amato et al., 09-AAMAS)</a:t>
            </a:r>
            <a:endParaRPr lang="en-US" sz="1600" dirty="0"/>
          </a:p>
          <a:p>
            <a:pPr lvl="1"/>
            <a:r>
              <a:rPr lang="en-US" dirty="0" smtClean="0"/>
              <a:t>CBPB: uses constraint satisfaction solver for </a:t>
            </a:r>
            <a:r>
              <a:rPr lang="en-US" dirty="0" err="1" smtClean="0"/>
              <a:t>subtree</a:t>
            </a:r>
            <a:r>
              <a:rPr lang="en-US" dirty="0" smtClean="0"/>
              <a:t> selection </a:t>
            </a:r>
            <a:r>
              <a:rPr lang="en-US" sz="1600" dirty="0" smtClean="0"/>
              <a:t>(Kumar and </a:t>
            </a:r>
            <a:r>
              <a:rPr lang="en-US" sz="1600" dirty="0" err="1" smtClean="0"/>
              <a:t>Zilberstein</a:t>
            </a:r>
            <a:r>
              <a:rPr lang="en-US" sz="1600" dirty="0" smtClean="0"/>
              <a:t>, 10)</a:t>
            </a:r>
          </a:p>
          <a:p>
            <a:pPr lvl="1"/>
            <a:r>
              <a:rPr lang="en-US" dirty="0" smtClean="0"/>
              <a:t>PBPG: approximate, linear programming method for </a:t>
            </a:r>
            <a:r>
              <a:rPr lang="en-US" dirty="0" err="1" smtClean="0"/>
              <a:t>subtree</a:t>
            </a:r>
            <a:r>
              <a:rPr lang="en-US" dirty="0" smtClean="0"/>
              <a:t> selection </a:t>
            </a:r>
            <a:r>
              <a:rPr lang="en-US" sz="1600" dirty="0" smtClean="0"/>
              <a:t>(Wu et al, 10) – solves a problem with 3843 states and 11 </a:t>
            </a:r>
            <a:r>
              <a:rPr lang="en-US" sz="1600" dirty="0" err="1" smtClean="0"/>
              <a:t>obs</a:t>
            </a:r>
            <a:r>
              <a:rPr lang="en-US" sz="1600" dirty="0" smtClean="0"/>
              <a:t> to </a:t>
            </a:r>
            <a:r>
              <a:rPr lang="en-US" sz="1600" dirty="0" err="1" smtClean="0"/>
              <a:t>hor</a:t>
            </a:r>
            <a:r>
              <a:rPr lang="en-US" sz="1600" dirty="0" smtClean="0"/>
              <a:t> 20</a:t>
            </a:r>
          </a:p>
          <a:p>
            <a:pPr lvl="1"/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107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finite-horizon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Mixed </a:t>
            </a:r>
            <a:r>
              <a:rPr lang="en-US" dirty="0"/>
              <a:t>integer linear programming (MILP) </a:t>
            </a:r>
            <a:r>
              <a:rPr lang="en-US" sz="1600" dirty="0" smtClean="0"/>
              <a:t>(Aras et al., 07)</a:t>
            </a:r>
            <a:endParaRPr lang="en-US" sz="1600" dirty="0"/>
          </a:p>
          <a:p>
            <a:pPr lvl="1"/>
            <a:r>
              <a:rPr lang="en-US" dirty="0"/>
              <a:t>R</a:t>
            </a:r>
            <a:r>
              <a:rPr lang="en-US" dirty="0" smtClean="0"/>
              <a:t>epresent </a:t>
            </a:r>
            <a:r>
              <a:rPr lang="en-US" dirty="0"/>
              <a:t>each agent's policy in sequence form (instead of </a:t>
            </a:r>
            <a:r>
              <a:rPr lang="en-US" dirty="0" smtClean="0"/>
              <a:t>as a </a:t>
            </a:r>
            <a:r>
              <a:rPr lang="en-US" dirty="0"/>
              <a:t>tree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Solve </a:t>
            </a:r>
            <a:r>
              <a:rPr lang="en-US" dirty="0"/>
              <a:t>as a combinatorial optimization problem (MILP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Sampling methods</a:t>
            </a:r>
          </a:p>
          <a:p>
            <a:pPr lvl="1"/>
            <a:r>
              <a:rPr lang="en-US" dirty="0" smtClean="0"/>
              <a:t>Direct </a:t>
            </a:r>
            <a:r>
              <a:rPr lang="en-US" dirty="0"/>
              <a:t>Cross-Entropy policy search (</a:t>
            </a:r>
            <a:r>
              <a:rPr lang="en-US" dirty="0" smtClean="0"/>
              <a:t>DICE) </a:t>
            </a:r>
            <a:r>
              <a:rPr lang="en-US" sz="1600" dirty="0" smtClean="0"/>
              <a:t>(</a:t>
            </a:r>
            <a:r>
              <a:rPr lang="en-US" sz="1600" dirty="0" err="1" smtClean="0"/>
              <a:t>Oliehoek</a:t>
            </a:r>
            <a:r>
              <a:rPr lang="en-US" sz="1600" dirty="0" smtClean="0"/>
              <a:t> et al., 08)</a:t>
            </a:r>
          </a:p>
          <a:p>
            <a:pPr lvl="2"/>
            <a:r>
              <a:rPr lang="en-US" dirty="0" smtClean="0"/>
              <a:t>Randomized algorithm </a:t>
            </a:r>
            <a:r>
              <a:rPr lang="en-US" dirty="0"/>
              <a:t>using </a:t>
            </a:r>
            <a:r>
              <a:rPr lang="en-US" dirty="0" smtClean="0"/>
              <a:t>combinatorial optimization</a:t>
            </a:r>
          </a:p>
          <a:p>
            <a:pPr lvl="2"/>
            <a:r>
              <a:rPr lang="en-US" dirty="0" smtClean="0"/>
              <a:t>Applies </a:t>
            </a:r>
            <a:r>
              <a:rPr lang="en-US" dirty="0"/>
              <a:t>Cross-Entropy method to Dec-</a:t>
            </a:r>
            <a:r>
              <a:rPr lang="en-US" dirty="0" smtClean="0"/>
              <a:t>POMDPs</a:t>
            </a:r>
          </a:p>
          <a:p>
            <a:pPr lvl="2"/>
            <a:r>
              <a:rPr lang="en-US" dirty="0" smtClean="0"/>
              <a:t>Scales </a:t>
            </a:r>
            <a:r>
              <a:rPr lang="en-US" dirty="0"/>
              <a:t>well </a:t>
            </a:r>
            <a:r>
              <a:rPr lang="en-US" dirty="0" err="1"/>
              <a:t>wrt</a:t>
            </a:r>
            <a:r>
              <a:rPr lang="en-US" dirty="0"/>
              <a:t> number of </a:t>
            </a:r>
            <a:r>
              <a:rPr lang="en-US" dirty="0" smtClean="0"/>
              <a:t>agents</a:t>
            </a:r>
          </a:p>
          <a:p>
            <a:pPr lvl="1"/>
            <a:r>
              <a:rPr lang="en-US" dirty="0" smtClean="0"/>
              <a:t>Goal-directed sampling</a:t>
            </a:r>
            <a:r>
              <a:rPr lang="en-US" sz="1600" dirty="0" smtClean="0"/>
              <a:t> (Amato and </a:t>
            </a:r>
            <a:r>
              <a:rPr lang="en-US" sz="1600" dirty="0" err="1" smtClean="0"/>
              <a:t>Zilberstein</a:t>
            </a:r>
            <a:r>
              <a:rPr lang="en-US" sz="1600" dirty="0" smtClean="0"/>
              <a:t>, 09)</a:t>
            </a:r>
          </a:p>
          <a:p>
            <a:pPr lvl="2"/>
            <a:r>
              <a:rPr lang="en-US" dirty="0" smtClean="0"/>
              <a:t>Discussed later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059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Approximate infinite-horizon approaches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large enough horizon can be used to approximate an infinite-horizon solution, but this is neither efficient nor compact</a:t>
            </a:r>
          </a:p>
          <a:p>
            <a:r>
              <a:rPr lang="en-US" dirty="0" smtClean="0"/>
              <a:t>Specialized </a:t>
            </a:r>
            <a:r>
              <a:rPr lang="en-US" dirty="0"/>
              <a:t>infinite-horizon solutions have also been developed:</a:t>
            </a:r>
          </a:p>
          <a:p>
            <a:pPr lvl="1"/>
            <a:r>
              <a:rPr lang="en-US" dirty="0" smtClean="0"/>
              <a:t>Best</a:t>
            </a:r>
            <a:r>
              <a:rPr lang="en-US" dirty="0"/>
              <a:t>-First Search (BFS)</a:t>
            </a:r>
          </a:p>
          <a:p>
            <a:pPr lvl="1"/>
            <a:r>
              <a:rPr lang="en-US" dirty="0" smtClean="0"/>
              <a:t>Bounded </a:t>
            </a:r>
            <a:r>
              <a:rPr lang="en-US" dirty="0"/>
              <a:t>Policy Iteration for </a:t>
            </a:r>
            <a:r>
              <a:rPr lang="en-US" dirty="0" smtClean="0"/>
              <a:t>Dec-</a:t>
            </a:r>
            <a:r>
              <a:rPr lang="en-US" dirty="0"/>
              <a:t>POMDPs (</a:t>
            </a:r>
            <a:r>
              <a:rPr lang="en-US" dirty="0" smtClean="0"/>
              <a:t>Dec-</a:t>
            </a:r>
            <a:r>
              <a:rPr lang="en-US" dirty="0"/>
              <a:t>BPI) </a:t>
            </a:r>
          </a:p>
          <a:p>
            <a:pPr lvl="1"/>
            <a:r>
              <a:rPr lang="en-US" dirty="0" smtClean="0"/>
              <a:t>Nonlinear </a:t>
            </a:r>
            <a:r>
              <a:rPr lang="en-US" dirty="0"/>
              <a:t>Programming (NLP)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631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Memory-bounded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2330"/>
            <a:ext cx="8229600" cy="4952270"/>
          </a:xfrm>
        </p:spPr>
        <p:txBody>
          <a:bodyPr/>
          <a:lstStyle/>
          <a:p>
            <a:r>
              <a:rPr lang="en-US" dirty="0"/>
              <a:t>Optimal approaches may be intractable</a:t>
            </a:r>
          </a:p>
          <a:p>
            <a:r>
              <a:rPr lang="en-US" dirty="0" smtClean="0"/>
              <a:t>Can use fixed-size finite-state controllers as policies for Dec-POMDPs</a:t>
            </a:r>
          </a:p>
          <a:p>
            <a:r>
              <a:rPr lang="en-US" dirty="0" smtClean="0"/>
              <a:t>How do we set the parameters of these controllers to maximize their value?</a:t>
            </a:r>
          </a:p>
          <a:p>
            <a:pPr lvl="1"/>
            <a:r>
              <a:rPr lang="en-US" dirty="0" smtClean="0"/>
              <a:t>Deterministic controllers - discrete methods such as branch and bound and best-first search</a:t>
            </a:r>
          </a:p>
          <a:p>
            <a:pPr lvl="1"/>
            <a:r>
              <a:rPr lang="en-US" dirty="0" smtClean="0"/>
              <a:t>Stochastic controllers - continuous optimization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 rot="10843821">
            <a:off x="3490304" y="4886253"/>
            <a:ext cx="384444" cy="3758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3471265" y="4789635"/>
            <a:ext cx="509356" cy="42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algn="l" defTabSz="1114425" eaLnBrk="0" hangingPunct="0"/>
            <a:r>
              <a:rPr lang="en-US" sz="2000" b="1" dirty="0">
                <a:solidFill>
                  <a:srgbClr val="0000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?</a:t>
            </a:r>
            <a:endParaRPr lang="en-US" sz="2000" b="1" dirty="0">
              <a:solidFill>
                <a:srgbClr val="0000F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2231987" y="4810480"/>
            <a:ext cx="509356" cy="52698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293206" y="4818106"/>
            <a:ext cx="310312" cy="72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algn="l" defTabSz="1114425" eaLnBrk="0" hangingPunct="0"/>
            <a:r>
              <a:rPr lang="en-US" sz="2000" b="1" dirty="0">
                <a:latin typeface="Arial" charset="0"/>
                <a:ea typeface="ＭＳ Ｐゴシック" charset="-128"/>
                <a:cs typeface="ＭＳ Ｐゴシック" charset="-128"/>
              </a:rPr>
              <a:t>q</a:t>
            </a: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0" name="AutoShape 16"/>
          <p:cNvCxnSpPr>
            <a:cxnSpLocks noChangeShapeType="1"/>
            <a:stCxn id="14" idx="6"/>
            <a:endCxn id="9" idx="3"/>
          </p:cNvCxnSpPr>
          <p:nvPr/>
        </p:nvCxnSpPr>
        <p:spPr bwMode="auto">
          <a:xfrm flipV="1">
            <a:off x="2741343" y="5071735"/>
            <a:ext cx="748977" cy="223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6" name="Text Box 15"/>
          <p:cNvSpPr txBox="1">
            <a:spLocks noChangeArrowheads="1"/>
          </p:cNvSpPr>
          <p:nvPr/>
        </p:nvSpPr>
        <p:spPr bwMode="auto">
          <a:xfrm>
            <a:off x="3904848" y="4996664"/>
            <a:ext cx="581062" cy="42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algn="l" defTabSz="1114425" eaLnBrk="0" hangingPunct="0"/>
            <a:r>
              <a:rPr lang="en-US" sz="2000" b="1" dirty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</a:t>
            </a:r>
            <a:r>
              <a:rPr lang="en-US" sz="2000" b="1" baseline="-25000" dirty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2</a:t>
            </a: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7" name="Oval 54"/>
          <p:cNvSpPr>
            <a:spLocks noChangeArrowheads="1"/>
          </p:cNvSpPr>
          <p:nvPr/>
        </p:nvSpPr>
        <p:spPr bwMode="auto">
          <a:xfrm>
            <a:off x="4819194" y="5281776"/>
            <a:ext cx="217589" cy="22603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cxnSp>
        <p:nvCxnSpPr>
          <p:cNvPr id="108" name="AutoShape 55"/>
          <p:cNvCxnSpPr>
            <a:cxnSpLocks noChangeShapeType="1"/>
            <a:stCxn id="9" idx="1"/>
            <a:endCxn id="107" idx="1"/>
          </p:cNvCxnSpPr>
          <p:nvPr/>
        </p:nvCxnSpPr>
        <p:spPr bwMode="auto">
          <a:xfrm>
            <a:off x="3874732" y="5076635"/>
            <a:ext cx="976327" cy="23824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9" name="AutoShape 62"/>
          <p:cNvCxnSpPr>
            <a:cxnSpLocks noChangeShapeType="1"/>
            <a:stCxn id="9" idx="1"/>
            <a:endCxn id="111" idx="2"/>
          </p:cNvCxnSpPr>
          <p:nvPr/>
        </p:nvCxnSpPr>
        <p:spPr bwMode="auto">
          <a:xfrm flipV="1">
            <a:off x="3874732" y="4735859"/>
            <a:ext cx="931503" cy="34077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0" name="Text Box 63"/>
          <p:cNvSpPr txBox="1">
            <a:spLocks noChangeArrowheads="1"/>
          </p:cNvSpPr>
          <p:nvPr/>
        </p:nvSpPr>
        <p:spPr bwMode="auto">
          <a:xfrm>
            <a:off x="3901198" y="4540767"/>
            <a:ext cx="581062" cy="42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algn="l" defTabSz="1114425" eaLnBrk="0" hangingPunct="0"/>
            <a:r>
              <a:rPr lang="en-US" sz="2000" b="1" dirty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</a:t>
            </a:r>
            <a:r>
              <a:rPr lang="en-US" sz="2000" b="1" baseline="-25000" dirty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</a:t>
            </a: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1" name="Oval 64"/>
          <p:cNvSpPr>
            <a:spLocks noChangeArrowheads="1"/>
          </p:cNvSpPr>
          <p:nvPr/>
        </p:nvSpPr>
        <p:spPr bwMode="auto">
          <a:xfrm>
            <a:off x="4806235" y="4622841"/>
            <a:ext cx="217589" cy="22603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cxnSp>
        <p:nvCxnSpPr>
          <p:cNvPr id="146" name="Straight Arrow Connector 145"/>
          <p:cNvCxnSpPr>
            <a:stCxn id="107" idx="6"/>
            <a:endCxn id="150" idx="2"/>
          </p:cNvCxnSpPr>
          <p:nvPr/>
        </p:nvCxnSpPr>
        <p:spPr bwMode="auto">
          <a:xfrm>
            <a:off x="5036783" y="5394794"/>
            <a:ext cx="947045" cy="69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7" name="Straight Arrow Connector 146"/>
          <p:cNvCxnSpPr>
            <a:stCxn id="111" idx="6"/>
            <a:endCxn id="148" idx="2"/>
          </p:cNvCxnSpPr>
          <p:nvPr/>
        </p:nvCxnSpPr>
        <p:spPr bwMode="auto">
          <a:xfrm>
            <a:off x="5023824" y="4735859"/>
            <a:ext cx="950153" cy="186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8" name="Oval 9"/>
          <p:cNvSpPr>
            <a:spLocks noChangeArrowheads="1"/>
          </p:cNvSpPr>
          <p:nvPr/>
        </p:nvSpPr>
        <p:spPr bwMode="auto">
          <a:xfrm>
            <a:off x="5973977" y="4474233"/>
            <a:ext cx="509356" cy="52698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149" name="Text Box 11"/>
          <p:cNvSpPr txBox="1">
            <a:spLocks noChangeArrowheads="1"/>
          </p:cNvSpPr>
          <p:nvPr/>
        </p:nvSpPr>
        <p:spPr bwMode="auto">
          <a:xfrm>
            <a:off x="6035196" y="4481859"/>
            <a:ext cx="625594" cy="42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algn="l" defTabSz="1114425" eaLnBrk="0" hangingPunct="0"/>
            <a:r>
              <a:rPr lang="en-US" sz="2000" b="1" dirty="0" err="1">
                <a:latin typeface="Arial" charset="0"/>
                <a:ea typeface="ＭＳ Ｐゴシック" charset="-128"/>
                <a:cs typeface="ＭＳ Ｐゴシック" charset="-128"/>
              </a:rPr>
              <a:t>q</a:t>
            </a:r>
            <a:r>
              <a:rPr lang="en-US" sz="2000" b="1" baseline="-25000" dirty="0" smtClean="0">
                <a:latin typeface="Arial" charset="0"/>
                <a:ea typeface="ＭＳ Ｐゴシック" charset="-128"/>
                <a:cs typeface="ＭＳ Ｐゴシック" charset="-128"/>
              </a:rPr>
              <a:t>?</a:t>
            </a: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0" name="Oval 9"/>
          <p:cNvSpPr>
            <a:spLocks noChangeArrowheads="1"/>
          </p:cNvSpPr>
          <p:nvPr/>
        </p:nvSpPr>
        <p:spPr bwMode="auto">
          <a:xfrm>
            <a:off x="5983828" y="5131995"/>
            <a:ext cx="509356" cy="52698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151" name="Text Box 11"/>
          <p:cNvSpPr txBox="1">
            <a:spLocks noChangeArrowheads="1"/>
          </p:cNvSpPr>
          <p:nvPr/>
        </p:nvSpPr>
        <p:spPr bwMode="auto">
          <a:xfrm>
            <a:off x="6045047" y="5139621"/>
            <a:ext cx="625594" cy="42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algn="l" defTabSz="1114425" eaLnBrk="0" hangingPunct="0"/>
            <a:r>
              <a:rPr lang="en-US" sz="2000" b="1" dirty="0" err="1">
                <a:latin typeface="Arial" charset="0"/>
                <a:ea typeface="ＭＳ Ｐゴシック" charset="-128"/>
                <a:cs typeface="ＭＳ Ｐゴシック" charset="-128"/>
              </a:rPr>
              <a:t>q</a:t>
            </a:r>
            <a:r>
              <a:rPr lang="en-US" sz="2000" b="1" baseline="-25000" dirty="0" smtClean="0">
                <a:latin typeface="Arial" charset="0"/>
                <a:ea typeface="ＭＳ Ｐゴシック" charset="-128"/>
                <a:cs typeface="ＭＳ Ｐゴシック" charset="-128"/>
              </a:rPr>
              <a:t>?</a:t>
            </a: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43368" y="5626932"/>
            <a:ext cx="7447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(deterministically) choosing an action and transitioning to the next node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4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Best-first search </a:t>
            </a:r>
            <a:r>
              <a:rPr lang="en-US" sz="1800" dirty="0" smtClean="0">
                <a:solidFill>
                  <a:srgbClr val="292934"/>
                </a:solidFill>
              </a:rPr>
              <a:t>(</a:t>
            </a:r>
            <a:r>
              <a:rPr lang="en-US" sz="1800" dirty="0" err="1" smtClean="0">
                <a:solidFill>
                  <a:srgbClr val="292934"/>
                </a:solidFill>
              </a:rPr>
              <a:t>Szer</a:t>
            </a:r>
            <a:r>
              <a:rPr lang="en-US" sz="1800" dirty="0" smtClean="0">
                <a:solidFill>
                  <a:srgbClr val="292934"/>
                </a:solidFill>
              </a:rPr>
              <a:t> and </a:t>
            </a:r>
            <a:r>
              <a:rPr lang="en-US" sz="1800" dirty="0" err="1" smtClean="0">
                <a:solidFill>
                  <a:srgbClr val="292934"/>
                </a:solidFill>
              </a:rPr>
              <a:t>Charpillet</a:t>
            </a:r>
            <a:r>
              <a:rPr lang="en-US" sz="1800" dirty="0" smtClean="0">
                <a:solidFill>
                  <a:srgbClr val="292934"/>
                </a:solidFill>
              </a:rPr>
              <a:t> 05)</a:t>
            </a:r>
            <a:endParaRPr lang="en-US" sz="1800" dirty="0">
              <a:solidFill>
                <a:srgbClr val="2929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</a:t>
            </a:r>
            <a:r>
              <a:rPr lang="en-US" dirty="0"/>
              <a:t>through space of deterministic action selection and node transition parameters</a:t>
            </a:r>
          </a:p>
          <a:p>
            <a:r>
              <a:rPr lang="en-US" dirty="0" smtClean="0"/>
              <a:t>Produces </a:t>
            </a:r>
            <a:r>
              <a:rPr lang="en-US" dirty="0"/>
              <a:t>optimal fixed-size deterministic controllers</a:t>
            </a:r>
          </a:p>
          <a:p>
            <a:r>
              <a:rPr lang="en-US" dirty="0" smtClean="0"/>
              <a:t>High </a:t>
            </a:r>
            <a:r>
              <a:rPr lang="en-US" dirty="0"/>
              <a:t>search time limits this to very small controllers (&lt; 3 nodes)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806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420171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Bounded policy iteration (BPI) </a:t>
            </a:r>
            <a:r>
              <a:rPr lang="en-US" sz="1600" dirty="0" smtClean="0">
                <a:solidFill>
                  <a:srgbClr val="292934"/>
                </a:solidFill>
              </a:rPr>
              <a:t>(Bernstein et al., 05)</a:t>
            </a:r>
            <a:endParaRPr lang="en-US" sz="1600" dirty="0">
              <a:solidFill>
                <a:srgbClr val="2929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03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Improve </a:t>
            </a:r>
            <a:r>
              <a:rPr lang="en-US" dirty="0"/>
              <a:t>the controller over a series of steps until </a:t>
            </a:r>
            <a:r>
              <a:rPr lang="en-US" dirty="0" smtClean="0"/>
              <a:t>value converges</a:t>
            </a:r>
            <a:endParaRPr lang="en-US" dirty="0"/>
          </a:p>
          <a:p>
            <a:r>
              <a:rPr lang="en-US" dirty="0" smtClean="0"/>
              <a:t>Alternate </a:t>
            </a:r>
            <a:r>
              <a:rPr lang="en-US" dirty="0"/>
              <a:t>between improvement and evaluation</a:t>
            </a:r>
          </a:p>
          <a:p>
            <a:r>
              <a:rPr lang="en-US" dirty="0" smtClean="0"/>
              <a:t>Improvement</a:t>
            </a:r>
            <a:endParaRPr lang="en-US" dirty="0"/>
          </a:p>
          <a:p>
            <a:pPr lvl="1"/>
            <a:r>
              <a:rPr lang="en-US" dirty="0" smtClean="0"/>
              <a:t>Use </a:t>
            </a:r>
            <a:r>
              <a:rPr lang="en-US" dirty="0"/>
              <a:t>a linear program to determine if a node's parameters can be changed, while fixing the rest of the controller and other agent policies</a:t>
            </a:r>
          </a:p>
          <a:p>
            <a:pPr lvl="1"/>
            <a:r>
              <a:rPr lang="en-US" dirty="0" smtClean="0"/>
              <a:t>Improved </a:t>
            </a:r>
            <a:r>
              <a:rPr lang="en-US" dirty="0"/>
              <a:t>nodes must have better value for all states and nodes of the other agents (</a:t>
            </a:r>
            <a:r>
              <a:rPr lang="en-US" dirty="0" err="1"/>
              <a:t>multiagent</a:t>
            </a:r>
            <a:r>
              <a:rPr lang="en-US" dirty="0"/>
              <a:t> belief space)</a:t>
            </a:r>
          </a:p>
          <a:p>
            <a:r>
              <a:rPr lang="en-US" dirty="0" smtClean="0"/>
              <a:t>Evaluation</a:t>
            </a:r>
            <a:r>
              <a:rPr lang="en-US" dirty="0"/>
              <a:t>: Update the value of all nodes in the agent's controller</a:t>
            </a:r>
          </a:p>
          <a:p>
            <a:r>
              <a:rPr lang="en-US" dirty="0" smtClean="0"/>
              <a:t>Can </a:t>
            </a:r>
            <a:r>
              <a:rPr lang="en-US" dirty="0"/>
              <a:t>solve much larger controller than BFS, but value is low due to lack of start state info and LP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1150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8100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Nonlinear programming approach </a:t>
            </a:r>
            <a:r>
              <a:rPr lang="en-US" sz="1800" dirty="0" smtClean="0">
                <a:solidFill>
                  <a:srgbClr val="292934"/>
                </a:solidFill>
              </a:rPr>
              <a:t>(Amato et al., 07, 09b)</a:t>
            </a:r>
            <a:r>
              <a:rPr lang="en-US" dirty="0" smtClean="0"/>
              <a:t> 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/>
              <a:t>Use a nonlinear program (NLP) to represent an optimal fixed-size set of controllers for Dec-POMDPs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Consider node value as well as action and transition parameters as variables 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Maximize the value using a known start state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Constraints maintain valid values and probabilities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53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agent/centralized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9647"/>
            <a:ext cx="8432800" cy="5117353"/>
          </a:xfrm>
        </p:spPr>
        <p:txBody>
          <a:bodyPr/>
          <a:lstStyle/>
          <a:p>
            <a:r>
              <a:rPr lang="en-US" dirty="0" smtClean="0"/>
              <a:t>Markov decision processes (MDPs)</a:t>
            </a:r>
          </a:p>
          <a:p>
            <a:pPr lvl="1"/>
            <a:r>
              <a:rPr lang="en-US" dirty="0" smtClean="0"/>
              <a:t>Stochastic actions, but fully observe state at each step</a:t>
            </a:r>
          </a:p>
          <a:p>
            <a:pPr lvl="1"/>
            <a:r>
              <a:rPr lang="en-US" dirty="0" smtClean="0"/>
              <a:t>P complexity</a:t>
            </a:r>
          </a:p>
          <a:p>
            <a:pPr marL="274320" lvl="1" indent="0">
              <a:lnSpc>
                <a:spcPct val="150000"/>
              </a:lnSpc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Maximize value</a:t>
            </a:r>
          </a:p>
          <a:p>
            <a:endParaRPr lang="en-US" dirty="0" smtClean="0"/>
          </a:p>
          <a:p>
            <a:r>
              <a:rPr lang="en-US" dirty="0" smtClean="0"/>
              <a:t>Can be </a:t>
            </a:r>
            <a:r>
              <a:rPr lang="en-US" dirty="0" err="1"/>
              <a:t>m</a:t>
            </a:r>
            <a:r>
              <a:rPr lang="en-US" dirty="0" err="1" smtClean="0"/>
              <a:t>ultiagent</a:t>
            </a:r>
            <a:r>
              <a:rPr lang="en-US" dirty="0" smtClean="0"/>
              <a:t>, but centralized execution (and large size)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5" name="Picture 34" descr="MD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31" y="2435412"/>
            <a:ext cx="5777739" cy="1229050"/>
          </a:xfrm>
          <a:prstGeom prst="rect">
            <a:avLst/>
          </a:prstGeom>
        </p:spPr>
      </p:pic>
      <p:graphicFrame>
        <p:nvGraphicFramePr>
          <p:cNvPr id="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030471"/>
              </p:ext>
            </p:extLst>
          </p:nvPr>
        </p:nvGraphicFramePr>
        <p:xfrm>
          <a:off x="3065090" y="3754108"/>
          <a:ext cx="4816162" cy="737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7" name="Equation" r:id="rId4" imgW="2400300" imgH="368300" progId="Equation.3">
                  <p:embed/>
                </p:oleObj>
              </mc:Choice>
              <mc:Fallback>
                <p:oleObj name="Equation" r:id="rId4" imgW="2400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090" y="3754108"/>
                        <a:ext cx="4816162" cy="7374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462417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NLP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371599"/>
            <a:ext cx="8545341" cy="4770473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200" dirty="0" smtClean="0"/>
              <a:t>Variables: </a:t>
            </a:r>
          </a:p>
          <a:p>
            <a:pPr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200" dirty="0" smtClean="0"/>
              <a:t>Objective:  Maximize 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/>
              <a:t>Value Constraints:</a:t>
            </a:r>
            <a:endParaRPr lang="en-US" sz="2200" i="1" dirty="0" smtClean="0">
              <a:sym typeface="Symbol" charset="2"/>
            </a:endParaRPr>
          </a:p>
          <a:p>
            <a:pPr>
              <a:lnSpc>
                <a:spcPct val="150000"/>
              </a:lnSpc>
              <a:buNone/>
            </a:pPr>
            <a:endParaRPr lang="en-US" sz="2200" i="1" dirty="0" smtClean="0">
              <a:sym typeface="Symbol" charset="2"/>
            </a:endParaRPr>
          </a:p>
          <a:p>
            <a:pPr>
              <a:lnSpc>
                <a:spcPct val="90000"/>
              </a:lnSpc>
              <a:buNone/>
            </a:pPr>
            <a:endParaRPr lang="en-US" sz="2200" i="1" dirty="0" smtClean="0">
              <a:sym typeface="Symbol" charset="2"/>
            </a:endParaRPr>
          </a:p>
          <a:p>
            <a:pPr>
              <a:lnSpc>
                <a:spcPct val="90000"/>
              </a:lnSpc>
              <a:buNone/>
            </a:pPr>
            <a:endParaRPr lang="en-US" sz="2200" i="1" dirty="0" smtClean="0">
              <a:sym typeface="Symbol" charset="2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200" dirty="0" smtClean="0"/>
              <a:t>Probability constraints ensure all probabilities must sum to 1 and be greater than 0</a:t>
            </a:r>
          </a:p>
          <a:p>
            <a:endParaRPr lang="en-US" dirty="0"/>
          </a:p>
        </p:txBody>
      </p:sp>
      <p:graphicFrame>
        <p:nvGraphicFramePr>
          <p:cNvPr id="686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687716"/>
              </p:ext>
            </p:extLst>
          </p:nvPr>
        </p:nvGraphicFramePr>
        <p:xfrm>
          <a:off x="2806880" y="2611310"/>
          <a:ext cx="1487488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2" name="Equation" r:id="rId4" imgW="825500" imgH="203200" progId="Equation.3">
                  <p:embed/>
                </p:oleObj>
              </mc:Choice>
              <mc:Fallback>
                <p:oleObj name="Equation" r:id="rId4" imgW="825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880" y="2611310"/>
                        <a:ext cx="1487488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817818"/>
              </p:ext>
            </p:extLst>
          </p:nvPr>
        </p:nvGraphicFramePr>
        <p:xfrm>
          <a:off x="44450" y="3112721"/>
          <a:ext cx="91344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3" name="Equation" r:id="rId6" imgW="5537200" imgH="520700" progId="Equation.3">
                  <p:embed/>
                </p:oleObj>
              </mc:Choice>
              <mc:Fallback>
                <p:oleObj name="Equation" r:id="rId6" imgW="55372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" y="3112721"/>
                        <a:ext cx="913447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3" name="Object 15" descr="White marbl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526489"/>
              </p:ext>
            </p:extLst>
          </p:nvPr>
        </p:nvGraphicFramePr>
        <p:xfrm>
          <a:off x="3433763" y="1935163"/>
          <a:ext cx="1665287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4" name="Equation" r:id="rId8" imgW="927100" imgH="342900" progId="Equation.3">
                  <p:embed/>
                </p:oleObj>
              </mc:Choice>
              <mc:Fallback>
                <p:oleObj name="Equation" r:id="rId8" imgW="9271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3763" y="1935163"/>
                        <a:ext cx="1665287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10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80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198192"/>
              </p:ext>
            </p:extLst>
          </p:nvPr>
        </p:nvGraphicFramePr>
        <p:xfrm>
          <a:off x="1743097" y="1449583"/>
          <a:ext cx="70897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5" name="Equation" r:id="rId11" imgW="4051300" imgH="215900" progId="Equation.3">
                  <p:embed/>
                </p:oleObj>
              </mc:Choice>
              <mc:Fallback>
                <p:oleObj name="Equation" r:id="rId11" imgW="405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43097" y="1449583"/>
                        <a:ext cx="708977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309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Mealy controllers </a:t>
            </a:r>
            <a:r>
              <a:rPr lang="en-US" sz="1600" dirty="0" smtClean="0">
                <a:solidFill>
                  <a:srgbClr val="292934"/>
                </a:solidFill>
              </a:rPr>
              <a:t>(Amato et al, 10) </a:t>
            </a:r>
            <a:endParaRPr lang="en-US" sz="1600" dirty="0">
              <a:solidFill>
                <a:srgbClr val="2929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153400" cy="4495800"/>
          </a:xfrm>
        </p:spPr>
        <p:txBody>
          <a:bodyPr/>
          <a:lstStyle/>
          <a:p>
            <a:r>
              <a:rPr lang="en-US" sz="2200" dirty="0" smtClean="0"/>
              <a:t>Controllers currently used are Moore controllers</a:t>
            </a:r>
          </a:p>
          <a:p>
            <a:r>
              <a:rPr lang="en-US" sz="2200" dirty="0" smtClean="0"/>
              <a:t>Mealy controllers are more powerful than Moore controllers (can represent higher quality solutions with the same number of nodes)</a:t>
            </a:r>
          </a:p>
          <a:p>
            <a:r>
              <a:rPr lang="en-US" dirty="0" smtClean="0"/>
              <a:t>Key difference: action depends on node and observation</a:t>
            </a:r>
            <a:endParaRPr lang="en-US" dirty="0"/>
          </a:p>
        </p:txBody>
      </p:sp>
      <p:sp>
        <p:nvSpPr>
          <p:cNvPr id="6" name="Oval 63"/>
          <p:cNvSpPr>
            <a:spLocks noChangeArrowheads="1"/>
          </p:cNvSpPr>
          <p:nvPr/>
        </p:nvSpPr>
        <p:spPr bwMode="auto">
          <a:xfrm>
            <a:off x="2913313" y="4339571"/>
            <a:ext cx="440494" cy="29849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" name="Oval 64"/>
          <p:cNvSpPr>
            <a:spLocks noChangeArrowheads="1"/>
          </p:cNvSpPr>
          <p:nvPr/>
        </p:nvSpPr>
        <p:spPr bwMode="auto">
          <a:xfrm>
            <a:off x="2918985" y="5064588"/>
            <a:ext cx="440494" cy="29849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" name="Text Box 66"/>
          <p:cNvSpPr txBox="1">
            <a:spLocks noChangeArrowheads="1"/>
          </p:cNvSpPr>
          <p:nvPr/>
        </p:nvSpPr>
        <p:spPr bwMode="auto">
          <a:xfrm>
            <a:off x="2945711" y="4982249"/>
            <a:ext cx="514637" cy="60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defTabSz="1114425" eaLnBrk="0" hangingPunct="0"/>
            <a:r>
              <a:rPr lang="en-US" sz="1600" b="1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sz="1600" b="1" baseline="-25000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</a:t>
            </a:r>
            <a:endParaRPr lang="en-US" sz="1600" b="1" dirty="0" smtClean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l" defTabSz="1114425" eaLnBrk="0" hangingPunct="0"/>
            <a:endParaRPr lang="en-US" sz="1600" dirty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AutoShape 68"/>
          <p:cNvSpPr>
            <a:spLocks noChangeArrowheads="1"/>
          </p:cNvSpPr>
          <p:nvPr/>
        </p:nvSpPr>
        <p:spPr bwMode="auto">
          <a:xfrm>
            <a:off x="2601118" y="5192619"/>
            <a:ext cx="312195" cy="170463"/>
          </a:xfrm>
          <a:prstGeom prst="rightArrow">
            <a:avLst>
              <a:gd name="adj1" fmla="val 50000"/>
              <a:gd name="adj2" fmla="val 31331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" name="Text Box 69"/>
          <p:cNvSpPr txBox="1">
            <a:spLocks noChangeArrowheads="1"/>
          </p:cNvSpPr>
          <p:nvPr/>
        </p:nvSpPr>
        <p:spPr bwMode="auto">
          <a:xfrm>
            <a:off x="2986538" y="5569332"/>
            <a:ext cx="502506" cy="35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algn="l" defTabSz="1114425" eaLnBrk="0" hangingPunct="0"/>
            <a:r>
              <a:rPr lang="en-US" sz="1600" b="1" dirty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</a:t>
            </a:r>
            <a:r>
              <a:rPr lang="en-US" sz="1600" b="1" baseline="-25000" dirty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2</a:t>
            </a:r>
            <a:endParaRPr lang="en-US" sz="16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 Box 77"/>
          <p:cNvSpPr txBox="1">
            <a:spLocks noChangeArrowheads="1"/>
          </p:cNvSpPr>
          <p:nvPr/>
        </p:nvSpPr>
        <p:spPr bwMode="auto">
          <a:xfrm>
            <a:off x="2970609" y="3802534"/>
            <a:ext cx="502506" cy="35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algn="l" defTabSz="1114425" eaLnBrk="0" hangingPunct="0"/>
            <a:r>
              <a:rPr lang="en-US" sz="1600" b="1" dirty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</a:t>
            </a:r>
            <a:r>
              <a:rPr lang="en-US" sz="1600" b="1" baseline="-25000" dirty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</a:t>
            </a:r>
            <a:endParaRPr lang="en-US" sz="16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2" name="AutoShape 84"/>
          <p:cNvCxnSpPr>
            <a:cxnSpLocks noChangeShapeType="1"/>
            <a:stCxn id="7" idx="3"/>
            <a:endCxn id="7" idx="5"/>
          </p:cNvCxnSpPr>
          <p:nvPr/>
        </p:nvCxnSpPr>
        <p:spPr bwMode="auto">
          <a:xfrm rot="16200000" flipH="1">
            <a:off x="3139402" y="5163631"/>
            <a:ext cx="732" cy="311477"/>
          </a:xfrm>
          <a:prstGeom prst="curvedConnector3">
            <a:avLst>
              <a:gd name="adj1" fmla="val 44032368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13" name="Text Box 89"/>
          <p:cNvSpPr txBox="1">
            <a:spLocks noChangeArrowheads="1"/>
          </p:cNvSpPr>
          <p:nvPr/>
        </p:nvSpPr>
        <p:spPr bwMode="auto">
          <a:xfrm>
            <a:off x="3473116" y="4740745"/>
            <a:ext cx="502506" cy="35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algn="l" defTabSz="1114425" eaLnBrk="0" hangingPunct="0"/>
            <a:r>
              <a:rPr lang="en-US" sz="1600" b="1" dirty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</a:t>
            </a:r>
            <a:r>
              <a:rPr lang="en-US" sz="1600" b="1" baseline="-25000" dirty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2</a:t>
            </a:r>
            <a:endParaRPr lang="en-US" sz="16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 Box 101"/>
          <p:cNvSpPr txBox="1">
            <a:spLocks noChangeArrowheads="1"/>
          </p:cNvSpPr>
          <p:nvPr/>
        </p:nvSpPr>
        <p:spPr bwMode="auto">
          <a:xfrm>
            <a:off x="2432759" y="4734772"/>
            <a:ext cx="502506" cy="35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algn="l" defTabSz="1114425" eaLnBrk="0" hangingPunct="0"/>
            <a:r>
              <a:rPr lang="en-US" sz="1600" b="1" dirty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</a:t>
            </a:r>
            <a:r>
              <a:rPr lang="en-US" sz="1600" b="1" baseline="-25000" dirty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</a:t>
            </a:r>
            <a:endParaRPr lang="en-US" sz="16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5" name="AutoShape 103"/>
          <p:cNvCxnSpPr>
            <a:cxnSpLocks noChangeShapeType="1"/>
            <a:stCxn id="7" idx="2"/>
            <a:endCxn id="6" idx="2"/>
          </p:cNvCxnSpPr>
          <p:nvPr/>
        </p:nvCxnSpPr>
        <p:spPr bwMode="auto">
          <a:xfrm rot="10800000">
            <a:off x="2913313" y="4488817"/>
            <a:ext cx="5672" cy="725019"/>
          </a:xfrm>
          <a:prstGeom prst="curvedConnector3">
            <a:avLst>
              <a:gd name="adj1" fmla="val 281432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2953897" y="4265022"/>
            <a:ext cx="535147" cy="35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defTabSz="1114425" eaLnBrk="0" hangingPunct="0"/>
            <a:r>
              <a:rPr lang="en-US" sz="1600" b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sz="1600" b="1" baseline="-25000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2</a:t>
            </a:r>
            <a:endParaRPr lang="en-US" sz="1600" b="1" dirty="0" smtClean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7" name="AutoShape 103"/>
          <p:cNvCxnSpPr>
            <a:cxnSpLocks noChangeShapeType="1"/>
            <a:stCxn id="6" idx="6"/>
            <a:endCxn id="7" idx="6"/>
          </p:cNvCxnSpPr>
          <p:nvPr/>
        </p:nvCxnSpPr>
        <p:spPr bwMode="auto">
          <a:xfrm>
            <a:off x="3353808" y="4488817"/>
            <a:ext cx="5672" cy="725019"/>
          </a:xfrm>
          <a:prstGeom prst="curvedConnector3">
            <a:avLst>
              <a:gd name="adj1" fmla="val 281432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18" name="Oval 63"/>
          <p:cNvSpPr>
            <a:spLocks noChangeArrowheads="1"/>
          </p:cNvSpPr>
          <p:nvPr/>
        </p:nvSpPr>
        <p:spPr bwMode="auto">
          <a:xfrm>
            <a:off x="6033003" y="4342619"/>
            <a:ext cx="440494" cy="29849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" name="Oval 64"/>
          <p:cNvSpPr>
            <a:spLocks noChangeArrowheads="1"/>
          </p:cNvSpPr>
          <p:nvPr/>
        </p:nvSpPr>
        <p:spPr bwMode="auto">
          <a:xfrm>
            <a:off x="6038675" y="5067638"/>
            <a:ext cx="440494" cy="29849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" name="Text Box 66"/>
          <p:cNvSpPr txBox="1">
            <a:spLocks noChangeArrowheads="1"/>
          </p:cNvSpPr>
          <p:nvPr/>
        </p:nvSpPr>
        <p:spPr bwMode="auto">
          <a:xfrm>
            <a:off x="6131940" y="5556374"/>
            <a:ext cx="668333" cy="74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defTabSz="1114425" eaLnBrk="0" hangingPunct="0"/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,</a:t>
            </a:r>
            <a:r>
              <a:rPr lang="en-US" sz="1600" b="1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sz="1600" b="1" baseline="-25000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</a:t>
            </a:r>
            <a:endParaRPr lang="en-US" sz="1600" b="1" dirty="0" smtClean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l" defTabSz="1114425" eaLnBrk="0" hangingPunct="0"/>
            <a:endParaRPr lang="en-US" sz="2500" dirty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AutoShape 68"/>
          <p:cNvSpPr>
            <a:spLocks noChangeArrowheads="1"/>
          </p:cNvSpPr>
          <p:nvPr/>
        </p:nvSpPr>
        <p:spPr bwMode="auto">
          <a:xfrm>
            <a:off x="5720808" y="5195668"/>
            <a:ext cx="312195" cy="170463"/>
          </a:xfrm>
          <a:prstGeom prst="rightArrow">
            <a:avLst>
              <a:gd name="adj1" fmla="val 50000"/>
              <a:gd name="adj2" fmla="val 31331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2" name="Text Box 69"/>
          <p:cNvSpPr txBox="1">
            <a:spLocks noChangeArrowheads="1"/>
          </p:cNvSpPr>
          <p:nvPr/>
        </p:nvSpPr>
        <p:spPr bwMode="auto">
          <a:xfrm>
            <a:off x="5922947" y="5542521"/>
            <a:ext cx="502506" cy="35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algn="l" defTabSz="1114425" eaLnBrk="0" hangingPunct="0"/>
            <a:r>
              <a:rPr lang="en-US" sz="1600" b="1" dirty="0" smtClean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</a:t>
            </a:r>
            <a:r>
              <a:rPr lang="en-US" sz="1600" b="1" baseline="-25000" dirty="0" smtClean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2</a:t>
            </a:r>
            <a:endParaRPr lang="en-US" sz="16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3" name="AutoShape 84"/>
          <p:cNvCxnSpPr>
            <a:cxnSpLocks noChangeShapeType="1"/>
            <a:stCxn id="19" idx="3"/>
            <a:endCxn id="19" idx="5"/>
          </p:cNvCxnSpPr>
          <p:nvPr/>
        </p:nvCxnSpPr>
        <p:spPr bwMode="auto">
          <a:xfrm rot="16200000" flipH="1">
            <a:off x="6259091" y="5166679"/>
            <a:ext cx="732" cy="311477"/>
          </a:xfrm>
          <a:prstGeom prst="curvedConnector3">
            <a:avLst>
              <a:gd name="adj1" fmla="val 44032368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4" name="Text Box 101"/>
          <p:cNvSpPr txBox="1">
            <a:spLocks noChangeArrowheads="1"/>
          </p:cNvSpPr>
          <p:nvPr/>
        </p:nvSpPr>
        <p:spPr bwMode="auto">
          <a:xfrm>
            <a:off x="5242634" y="4737821"/>
            <a:ext cx="502506" cy="35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algn="l" defTabSz="1114425" eaLnBrk="0" hangingPunct="0"/>
            <a:r>
              <a:rPr lang="en-US" sz="1600" b="1" dirty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</a:t>
            </a:r>
            <a:r>
              <a:rPr lang="en-US" sz="1600" b="1" baseline="-25000" dirty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</a:t>
            </a:r>
            <a:endParaRPr lang="en-US" sz="16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5" name="AutoShape 103"/>
          <p:cNvCxnSpPr>
            <a:cxnSpLocks noChangeShapeType="1"/>
            <a:stCxn id="19" idx="2"/>
            <a:endCxn id="18" idx="2"/>
          </p:cNvCxnSpPr>
          <p:nvPr/>
        </p:nvCxnSpPr>
        <p:spPr bwMode="auto">
          <a:xfrm rot="10800000">
            <a:off x="6033003" y="4491867"/>
            <a:ext cx="5672" cy="725019"/>
          </a:xfrm>
          <a:prstGeom prst="curvedConnector3">
            <a:avLst>
              <a:gd name="adj1" fmla="val 281432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6" name="Text Box 66"/>
          <p:cNvSpPr txBox="1">
            <a:spLocks noChangeArrowheads="1"/>
          </p:cNvSpPr>
          <p:nvPr/>
        </p:nvSpPr>
        <p:spPr bwMode="auto">
          <a:xfrm>
            <a:off x="5467969" y="4737821"/>
            <a:ext cx="645759" cy="35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defTabSz="1114425" eaLnBrk="0" hangingPunct="0"/>
            <a:r>
              <a:rPr lang="en-US" sz="1600" b="1" dirty="0" smtClean="0">
                <a:latin typeface="Arial" charset="0"/>
                <a:ea typeface="ＭＳ Ｐゴシック" charset="-128"/>
                <a:cs typeface="ＭＳ Ｐゴシック" charset="-128"/>
              </a:rPr>
              <a:t>,</a:t>
            </a:r>
            <a:r>
              <a:rPr lang="en-US" sz="1600" b="1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sz="1600" b="1" baseline="-25000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2</a:t>
            </a:r>
            <a:endParaRPr lang="en-US" sz="1600" b="1" dirty="0" smtClean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7" name="AutoShape 103"/>
          <p:cNvCxnSpPr>
            <a:cxnSpLocks noChangeShapeType="1"/>
            <a:stCxn id="18" idx="6"/>
            <a:endCxn id="19" idx="6"/>
          </p:cNvCxnSpPr>
          <p:nvPr/>
        </p:nvCxnSpPr>
        <p:spPr bwMode="auto">
          <a:xfrm>
            <a:off x="6473498" y="4491865"/>
            <a:ext cx="5672" cy="725019"/>
          </a:xfrm>
          <a:prstGeom prst="curvedConnector3">
            <a:avLst>
              <a:gd name="adj1" fmla="val 281432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8" name="AutoShape 84"/>
          <p:cNvCxnSpPr>
            <a:cxnSpLocks noChangeShapeType="1"/>
            <a:stCxn id="6" idx="1"/>
            <a:endCxn id="6" idx="7"/>
          </p:cNvCxnSpPr>
          <p:nvPr/>
        </p:nvCxnSpPr>
        <p:spPr bwMode="auto">
          <a:xfrm rot="5400000" flipH="1" flipV="1">
            <a:off x="3133729" y="4227545"/>
            <a:ext cx="732" cy="311477"/>
          </a:xfrm>
          <a:prstGeom prst="curvedConnector3">
            <a:avLst>
              <a:gd name="adj1" fmla="val 37504408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9" name="AutoShape 84"/>
          <p:cNvCxnSpPr>
            <a:cxnSpLocks noChangeShapeType="1"/>
            <a:stCxn id="18" idx="1"/>
            <a:endCxn id="18" idx="7"/>
          </p:cNvCxnSpPr>
          <p:nvPr/>
        </p:nvCxnSpPr>
        <p:spPr bwMode="auto">
          <a:xfrm rot="5400000" flipH="1" flipV="1">
            <a:off x="6253419" y="4230594"/>
            <a:ext cx="732" cy="311477"/>
          </a:xfrm>
          <a:prstGeom prst="curvedConnector3">
            <a:avLst>
              <a:gd name="adj1" fmla="val 4321631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30" name="Text Box 101"/>
          <p:cNvSpPr txBox="1">
            <a:spLocks noChangeArrowheads="1"/>
          </p:cNvSpPr>
          <p:nvPr/>
        </p:nvSpPr>
        <p:spPr bwMode="auto">
          <a:xfrm>
            <a:off x="5888394" y="3757808"/>
            <a:ext cx="502506" cy="35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algn="l" defTabSz="1114425" eaLnBrk="0" hangingPunct="0"/>
            <a:r>
              <a:rPr lang="en-US" sz="1600" b="1" dirty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</a:t>
            </a:r>
            <a:r>
              <a:rPr lang="en-US" sz="1600" b="1" baseline="-25000" dirty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</a:t>
            </a:r>
            <a:endParaRPr lang="en-US" sz="16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Text Box 66"/>
          <p:cNvSpPr txBox="1">
            <a:spLocks noChangeArrowheads="1"/>
          </p:cNvSpPr>
          <p:nvPr/>
        </p:nvSpPr>
        <p:spPr bwMode="auto">
          <a:xfrm>
            <a:off x="6113728" y="3757809"/>
            <a:ext cx="699504" cy="35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defTabSz="1114425" eaLnBrk="0" hangingPunct="0"/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,</a:t>
            </a:r>
            <a:r>
              <a:rPr lang="en-US" sz="1600" b="1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sz="1600" b="1" baseline="-25000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2</a:t>
            </a:r>
            <a:endParaRPr lang="en-US" sz="1600" b="1" dirty="0" smtClean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Text Box 66"/>
          <p:cNvSpPr txBox="1">
            <a:spLocks noChangeArrowheads="1"/>
          </p:cNvSpPr>
          <p:nvPr/>
        </p:nvSpPr>
        <p:spPr bwMode="auto">
          <a:xfrm>
            <a:off x="6787317" y="4743793"/>
            <a:ext cx="638042" cy="60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defTabSz="1114425" eaLnBrk="0" hangingPunct="0"/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,</a:t>
            </a:r>
            <a:r>
              <a:rPr lang="en-US" sz="1600" b="1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sz="1600" b="1" baseline="-25000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</a:t>
            </a:r>
            <a:endParaRPr lang="en-US" sz="1600" b="1" dirty="0" smtClean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l" defTabSz="1114425" eaLnBrk="0" hangingPunct="0"/>
            <a:endParaRPr lang="en-US" sz="1600" dirty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Text Box 69"/>
          <p:cNvSpPr txBox="1">
            <a:spLocks noChangeArrowheads="1"/>
          </p:cNvSpPr>
          <p:nvPr/>
        </p:nvSpPr>
        <p:spPr bwMode="auto">
          <a:xfrm>
            <a:off x="6565361" y="4743793"/>
            <a:ext cx="502506" cy="35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algn="l" defTabSz="1114425" eaLnBrk="0" hangingPunct="0"/>
            <a:r>
              <a:rPr lang="en-US" sz="1600" b="1" dirty="0" smtClean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</a:t>
            </a:r>
            <a:r>
              <a:rPr lang="en-US" sz="1600" b="1" baseline="-25000" dirty="0" smtClean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2</a:t>
            </a:r>
            <a:endParaRPr lang="en-US" sz="16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12489" y="4743793"/>
            <a:ext cx="10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Moore=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348460" y="4745751"/>
            <a:ext cx="104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Mealy=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443770" y="5080551"/>
            <a:ext cx="810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Q</a:t>
            </a:r>
            <a:r>
              <a:rPr lang="en-US" i="1" dirty="0" smtClean="0">
                <a:sym typeface="Monotype Sorts" charset="2"/>
              </a:rPr>
              <a:t></a:t>
            </a:r>
            <a:r>
              <a:rPr lang="en-US" i="1" dirty="0" smtClean="0">
                <a:sym typeface="Euclid Symbol" charset="2"/>
              </a:rPr>
              <a:t> </a:t>
            </a:r>
            <a:r>
              <a:rPr lang="en-US" i="1" dirty="0" smtClean="0"/>
              <a:t>A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283665" y="5074251"/>
            <a:ext cx="118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Q×O</a:t>
            </a:r>
            <a:r>
              <a:rPr lang="en-US" i="1" dirty="0" smtClean="0">
                <a:sym typeface="Monotype Sorts" charset="2"/>
              </a:rPr>
              <a:t> </a:t>
            </a:r>
            <a:r>
              <a:rPr lang="en-US" i="1" dirty="0" smtClean="0"/>
              <a:t>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7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Mealy controllers continued </a:t>
            </a:r>
            <a:r>
              <a:rPr lang="en-US" sz="1800" dirty="0" smtClean="0">
                <a:solidFill>
                  <a:srgbClr val="007F00"/>
                </a:solidFill>
                <a:latin typeface="Times New Roman" charset="0"/>
              </a:rPr>
              <a:t> 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153400" cy="4495800"/>
          </a:xfrm>
        </p:spPr>
        <p:txBody>
          <a:bodyPr/>
          <a:lstStyle/>
          <a:p>
            <a:r>
              <a:rPr lang="en-US" dirty="0" smtClean="0"/>
              <a:t>More powerful</a:t>
            </a:r>
          </a:p>
          <a:p>
            <a:r>
              <a:rPr lang="en-US" dirty="0" smtClean="0"/>
              <a:t>Provides extra </a:t>
            </a:r>
            <a:r>
              <a:rPr lang="en-US" dirty="0" smtClean="0">
                <a:solidFill>
                  <a:srgbClr val="FF0000"/>
                </a:solidFill>
              </a:rPr>
              <a:t>structure</a:t>
            </a:r>
            <a:r>
              <a:rPr lang="en-US" dirty="0" smtClean="0"/>
              <a:t> that algorithms can use</a:t>
            </a:r>
          </a:p>
          <a:p>
            <a:pPr lvl="1"/>
            <a:r>
              <a:rPr lang="en-US" dirty="0" smtClean="0"/>
              <a:t>Can automatically simplify representation based on informative observations </a:t>
            </a:r>
          </a:p>
          <a:p>
            <a:pPr lvl="1"/>
            <a:r>
              <a:rPr lang="en-US" dirty="0" smtClean="0"/>
              <a:t>Can be done in controller or solution method</a:t>
            </a:r>
          </a:p>
          <a:p>
            <a:r>
              <a:rPr lang="en-US" dirty="0" smtClean="0"/>
              <a:t>Can be used in place of Moore controllers in all controller-based algorithms for POMDPs and DEC-POMDPs (not just NLP)</a:t>
            </a:r>
          </a:p>
          <a:p>
            <a:pPr lvl="1"/>
            <a:r>
              <a:rPr lang="en-US" dirty="0" smtClean="0"/>
              <a:t>Optimal infinite-horizon DP </a:t>
            </a:r>
          </a:p>
          <a:p>
            <a:pPr lvl="1"/>
            <a:r>
              <a:rPr lang="en-US" dirty="0" smtClean="0"/>
              <a:t>Approximate algorithms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5856309" y="4074951"/>
            <a:ext cx="1825233" cy="1896588"/>
            <a:chOff x="5242634" y="3812177"/>
            <a:chExt cx="2182725" cy="2277811"/>
          </a:xfrm>
        </p:grpSpPr>
        <p:sp>
          <p:nvSpPr>
            <p:cNvPr id="38" name="Oval 63"/>
            <p:cNvSpPr>
              <a:spLocks noChangeArrowheads="1"/>
            </p:cNvSpPr>
            <p:nvPr/>
          </p:nvSpPr>
          <p:spPr bwMode="auto">
            <a:xfrm>
              <a:off x="6033003" y="4459241"/>
              <a:ext cx="440494" cy="2984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9" name="Oval 64"/>
            <p:cNvSpPr>
              <a:spLocks noChangeArrowheads="1"/>
            </p:cNvSpPr>
            <p:nvPr/>
          </p:nvSpPr>
          <p:spPr bwMode="auto">
            <a:xfrm>
              <a:off x="6038675" y="5184260"/>
              <a:ext cx="440494" cy="2984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0" name="AutoShape 68"/>
            <p:cNvSpPr>
              <a:spLocks noChangeArrowheads="1"/>
            </p:cNvSpPr>
            <p:nvPr/>
          </p:nvSpPr>
          <p:spPr bwMode="auto">
            <a:xfrm>
              <a:off x="5720808" y="5312290"/>
              <a:ext cx="312195" cy="170463"/>
            </a:xfrm>
            <a:prstGeom prst="rightArrow">
              <a:avLst>
                <a:gd name="adj1" fmla="val 50000"/>
                <a:gd name="adj2" fmla="val 31331"/>
              </a:avLst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1" name="Text Box 69"/>
            <p:cNvSpPr txBox="1">
              <a:spLocks noChangeArrowheads="1"/>
            </p:cNvSpPr>
            <p:nvPr/>
          </p:nvSpPr>
          <p:spPr bwMode="auto">
            <a:xfrm>
              <a:off x="5922947" y="5659143"/>
              <a:ext cx="502506" cy="430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11429" tIns="55714" rIns="111429" bIns="55714">
              <a:prstTxWarp prst="textNoShape">
                <a:avLst/>
              </a:prstTxWarp>
              <a:spAutoFit/>
            </a:bodyPr>
            <a:lstStyle/>
            <a:p>
              <a:pPr algn="l" defTabSz="1114425" eaLnBrk="0" hangingPunct="0"/>
              <a:r>
                <a:rPr lang="en-US" sz="1600" b="1" dirty="0" smtClean="0">
                  <a:solidFill>
                    <a:srgbClr val="881C1C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o</a:t>
              </a:r>
              <a:r>
                <a:rPr lang="en-US" sz="1600" b="1" baseline="-25000" dirty="0" smtClean="0">
                  <a:solidFill>
                    <a:srgbClr val="881C1C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2</a:t>
              </a:r>
              <a:endParaRPr lang="en-US" sz="1600" dirty="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42" name="AutoShape 84"/>
            <p:cNvCxnSpPr>
              <a:cxnSpLocks noChangeShapeType="1"/>
              <a:stCxn id="39" idx="3"/>
              <a:endCxn id="39" idx="5"/>
            </p:cNvCxnSpPr>
            <p:nvPr/>
          </p:nvCxnSpPr>
          <p:spPr bwMode="auto">
            <a:xfrm rot="16200000" flipH="1">
              <a:off x="6259091" y="5283301"/>
              <a:ext cx="732" cy="311477"/>
            </a:xfrm>
            <a:prstGeom prst="curvedConnector3">
              <a:avLst>
                <a:gd name="adj1" fmla="val 44032368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sp>
          <p:nvSpPr>
            <p:cNvPr id="43" name="Text Box 101"/>
            <p:cNvSpPr txBox="1">
              <a:spLocks noChangeArrowheads="1"/>
            </p:cNvSpPr>
            <p:nvPr/>
          </p:nvSpPr>
          <p:spPr bwMode="auto">
            <a:xfrm>
              <a:off x="5242634" y="4854442"/>
              <a:ext cx="502506" cy="430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11429" tIns="55714" rIns="111429" bIns="55714">
              <a:prstTxWarp prst="textNoShape">
                <a:avLst/>
              </a:prstTxWarp>
              <a:spAutoFit/>
            </a:bodyPr>
            <a:lstStyle/>
            <a:p>
              <a:pPr algn="l" defTabSz="1114425" eaLnBrk="0" hangingPunct="0"/>
              <a:r>
                <a:rPr lang="en-US" sz="1600" b="1" dirty="0">
                  <a:solidFill>
                    <a:srgbClr val="881C1C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o</a:t>
              </a:r>
              <a:r>
                <a:rPr lang="en-US" sz="1600" b="1" baseline="-25000" dirty="0">
                  <a:solidFill>
                    <a:srgbClr val="881C1C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1</a:t>
              </a:r>
              <a:endParaRPr lang="en-US" sz="1600" dirty="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44" name="AutoShape 103"/>
            <p:cNvCxnSpPr>
              <a:cxnSpLocks noChangeShapeType="1"/>
              <a:stCxn id="39" idx="2"/>
              <a:endCxn id="38" idx="2"/>
            </p:cNvCxnSpPr>
            <p:nvPr/>
          </p:nvCxnSpPr>
          <p:spPr bwMode="auto">
            <a:xfrm rot="10800000">
              <a:off x="6033003" y="4608489"/>
              <a:ext cx="5672" cy="725019"/>
            </a:xfrm>
            <a:prstGeom prst="curvedConnector3">
              <a:avLst>
                <a:gd name="adj1" fmla="val 281432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sp>
          <p:nvSpPr>
            <p:cNvPr id="45" name="Text Box 66"/>
            <p:cNvSpPr txBox="1">
              <a:spLocks noChangeArrowheads="1"/>
            </p:cNvSpPr>
            <p:nvPr/>
          </p:nvSpPr>
          <p:spPr bwMode="auto">
            <a:xfrm>
              <a:off x="5467969" y="4854442"/>
              <a:ext cx="645759" cy="430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11429" tIns="55714" rIns="111429" bIns="55714">
              <a:prstTxWarp prst="textNoShape">
                <a:avLst/>
              </a:prstTxWarp>
              <a:spAutoFit/>
            </a:bodyPr>
            <a:lstStyle/>
            <a:p>
              <a:pPr defTabSz="1114425" eaLnBrk="0" hangingPunct="0"/>
              <a:r>
                <a:rPr lang="en-US" sz="1600" b="1" dirty="0" smtClean="0">
                  <a:latin typeface="Arial" charset="0"/>
                  <a:ea typeface="ＭＳ Ｐゴシック" charset="-128"/>
                  <a:cs typeface="ＭＳ Ｐゴシック" charset="-128"/>
                </a:rPr>
                <a:t>,</a:t>
              </a:r>
              <a:r>
                <a:rPr lang="en-US" sz="1600" b="1" dirty="0" smtClean="0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a</a:t>
              </a:r>
              <a:r>
                <a:rPr lang="en-US" sz="1600" b="1" baseline="-25000" dirty="0" smtClean="0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2</a:t>
              </a:r>
              <a:endParaRPr lang="en-US" sz="1600" b="1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46" name="AutoShape 103"/>
            <p:cNvCxnSpPr>
              <a:cxnSpLocks noChangeShapeType="1"/>
              <a:stCxn id="38" idx="6"/>
              <a:endCxn id="39" idx="6"/>
            </p:cNvCxnSpPr>
            <p:nvPr/>
          </p:nvCxnSpPr>
          <p:spPr bwMode="auto">
            <a:xfrm>
              <a:off x="6473498" y="4608487"/>
              <a:ext cx="5672" cy="725019"/>
            </a:xfrm>
            <a:prstGeom prst="curvedConnector3">
              <a:avLst>
                <a:gd name="adj1" fmla="val 281432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47" name="AutoShape 84"/>
            <p:cNvCxnSpPr>
              <a:cxnSpLocks noChangeShapeType="1"/>
              <a:stCxn id="38" idx="1"/>
              <a:endCxn id="38" idx="7"/>
            </p:cNvCxnSpPr>
            <p:nvPr/>
          </p:nvCxnSpPr>
          <p:spPr bwMode="auto">
            <a:xfrm rot="5400000" flipH="1" flipV="1">
              <a:off x="6253419" y="4347216"/>
              <a:ext cx="732" cy="311477"/>
            </a:xfrm>
            <a:prstGeom prst="curvedConnector3">
              <a:avLst>
                <a:gd name="adj1" fmla="val 4321631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sp>
          <p:nvSpPr>
            <p:cNvPr id="48" name="Text Box 101"/>
            <p:cNvSpPr txBox="1">
              <a:spLocks noChangeArrowheads="1"/>
            </p:cNvSpPr>
            <p:nvPr/>
          </p:nvSpPr>
          <p:spPr bwMode="auto">
            <a:xfrm>
              <a:off x="5888394" y="3812177"/>
              <a:ext cx="502506" cy="430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11429" tIns="55714" rIns="111429" bIns="55714">
              <a:prstTxWarp prst="textNoShape">
                <a:avLst/>
              </a:prstTxWarp>
              <a:spAutoFit/>
            </a:bodyPr>
            <a:lstStyle/>
            <a:p>
              <a:pPr algn="l" defTabSz="1114425" eaLnBrk="0" hangingPunct="0"/>
              <a:r>
                <a:rPr lang="en-US" sz="1600" b="1" dirty="0">
                  <a:solidFill>
                    <a:srgbClr val="881C1C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o</a:t>
              </a:r>
              <a:r>
                <a:rPr lang="en-US" sz="1600" b="1" baseline="-25000" dirty="0">
                  <a:solidFill>
                    <a:srgbClr val="881C1C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1</a:t>
              </a:r>
              <a:endParaRPr lang="en-US" sz="1600" dirty="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9" name="Text Box 66"/>
            <p:cNvSpPr txBox="1">
              <a:spLocks noChangeArrowheads="1"/>
            </p:cNvSpPr>
            <p:nvPr/>
          </p:nvSpPr>
          <p:spPr bwMode="auto">
            <a:xfrm>
              <a:off x="6113728" y="3812177"/>
              <a:ext cx="699505" cy="430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11429" tIns="55714" rIns="111429" bIns="55714">
              <a:prstTxWarp prst="textNoShape">
                <a:avLst/>
              </a:prstTxWarp>
              <a:spAutoFit/>
            </a:bodyPr>
            <a:lstStyle/>
            <a:p>
              <a:pPr defTabSz="1114425" eaLnBrk="0" hangingPunct="0"/>
              <a:r>
                <a:rPr lang="en-US" sz="1600" b="1" dirty="0" smtClean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,</a:t>
              </a:r>
              <a:r>
                <a:rPr lang="en-US" sz="1600" b="1" dirty="0" smtClean="0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a</a:t>
              </a:r>
              <a:r>
                <a:rPr lang="en-US" sz="1600" b="1" baseline="-25000" dirty="0" smtClean="0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2</a:t>
              </a:r>
              <a:endParaRPr lang="en-US" sz="1600" b="1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0" name="Text Box 66"/>
            <p:cNvSpPr txBox="1">
              <a:spLocks noChangeArrowheads="1"/>
            </p:cNvSpPr>
            <p:nvPr/>
          </p:nvSpPr>
          <p:spPr bwMode="auto">
            <a:xfrm>
              <a:off x="6787317" y="4860413"/>
              <a:ext cx="638042" cy="726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11429" tIns="55714" rIns="111429" bIns="55714">
              <a:prstTxWarp prst="textNoShape">
                <a:avLst/>
              </a:prstTxWarp>
              <a:spAutoFit/>
            </a:bodyPr>
            <a:lstStyle/>
            <a:p>
              <a:pPr defTabSz="1114425" eaLnBrk="0" hangingPunct="0"/>
              <a:r>
                <a:rPr lang="en-US" sz="1600" b="1" dirty="0" smtClean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,</a:t>
              </a:r>
              <a:r>
                <a:rPr lang="en-US" sz="1600" b="1" dirty="0" smtClean="0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a</a:t>
              </a:r>
              <a:r>
                <a:rPr lang="en-US" sz="1600" b="1" baseline="-25000" dirty="0" smtClean="0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1</a:t>
              </a:r>
              <a:endParaRPr lang="en-US" sz="1600" b="1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  <a:p>
              <a:pPr algn="l" defTabSz="1114425" eaLnBrk="0" hangingPunct="0"/>
              <a:endParaRPr lang="en-US" sz="1600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" name="Text Box 69"/>
            <p:cNvSpPr txBox="1">
              <a:spLocks noChangeArrowheads="1"/>
            </p:cNvSpPr>
            <p:nvPr/>
          </p:nvSpPr>
          <p:spPr bwMode="auto">
            <a:xfrm>
              <a:off x="6565362" y="4860413"/>
              <a:ext cx="502506" cy="430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11429" tIns="55714" rIns="111429" bIns="55714">
              <a:prstTxWarp prst="textNoShape">
                <a:avLst/>
              </a:prstTxWarp>
              <a:spAutoFit/>
            </a:bodyPr>
            <a:lstStyle/>
            <a:p>
              <a:pPr algn="l" defTabSz="1114425" eaLnBrk="0" hangingPunct="0"/>
              <a:r>
                <a:rPr lang="en-US" sz="1600" b="1" dirty="0" smtClean="0">
                  <a:solidFill>
                    <a:srgbClr val="881C1C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o</a:t>
              </a:r>
              <a:r>
                <a:rPr lang="en-US" sz="1600" b="1" baseline="-25000" dirty="0" smtClean="0">
                  <a:solidFill>
                    <a:srgbClr val="881C1C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2</a:t>
              </a:r>
              <a:endParaRPr lang="en-US" sz="1600" dirty="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53" name="Text Box 66"/>
          <p:cNvSpPr txBox="1">
            <a:spLocks noChangeArrowheads="1"/>
          </p:cNvSpPr>
          <p:nvPr/>
        </p:nvSpPr>
        <p:spPr bwMode="auto">
          <a:xfrm>
            <a:off x="6620502" y="5613858"/>
            <a:ext cx="584938" cy="35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defTabSz="1114425" eaLnBrk="0" hangingPunct="0"/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,</a:t>
            </a:r>
            <a:r>
              <a:rPr lang="en-US" sz="1600" b="1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sz="1600" b="1" baseline="-25000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</a:t>
            </a:r>
            <a:endParaRPr lang="en-US" sz="1600" b="1" dirty="0" smtClean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3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infinite-horizon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407841" cy="453963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Optimal algorithm can only solve very small </a:t>
            </a:r>
            <a:r>
              <a:rPr lang="en-US" dirty="0" smtClean="0"/>
              <a:t>problems</a:t>
            </a:r>
            <a:endParaRPr lang="en-US" dirty="0"/>
          </a:p>
          <a:p>
            <a:r>
              <a:rPr lang="en-US" dirty="0"/>
              <a:t>Approximate algorithms </a:t>
            </a:r>
            <a:r>
              <a:rPr lang="en-US" dirty="0" smtClean="0"/>
              <a:t>are </a:t>
            </a:r>
            <a:r>
              <a:rPr lang="en-US" dirty="0"/>
              <a:t>more </a:t>
            </a:r>
            <a:r>
              <a:rPr lang="en-US" dirty="0" smtClean="0"/>
              <a:t>scalable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GridSmall</a:t>
            </a:r>
            <a:r>
              <a:rPr lang="en-US" dirty="0"/>
              <a:t>: 16 states, 4 actions, 2 </a:t>
            </a:r>
            <a:r>
              <a:rPr lang="en-US" dirty="0" err="1"/>
              <a:t>obs</a:t>
            </a:r>
            <a:endParaRPr lang="en-US" dirty="0"/>
          </a:p>
          <a:p>
            <a:r>
              <a:rPr lang="en-US" dirty="0" smtClean="0"/>
              <a:t>Policy </a:t>
            </a:r>
            <a:r>
              <a:rPr lang="en-US" dirty="0"/>
              <a:t>Iteration: 3.7 with 80 nodes in 821s before </a:t>
            </a:r>
            <a:r>
              <a:rPr lang="en-US" dirty="0" smtClean="0"/>
              <a:t>out </a:t>
            </a:r>
            <a:r>
              <a:rPr lang="en-US" dirty="0"/>
              <a:t>of memory </a:t>
            </a:r>
            <a:endParaRPr lang="en-US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83</a:t>
            </a:fld>
            <a:endParaRPr lang="en-US"/>
          </a:p>
        </p:txBody>
      </p:sp>
      <p:pic>
        <p:nvPicPr>
          <p:cNvPr id="7" name="Picture 6" descr="ControllerGri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08" y="2205447"/>
            <a:ext cx="5038985" cy="310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1527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Indefinite-horizon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Unclear how many steps are needed until termination</a:t>
            </a:r>
          </a:p>
          <a:p>
            <a:r>
              <a:rPr lang="en-US" dirty="0"/>
              <a:t>Many natural problems terminate after a goal is reached</a:t>
            </a:r>
          </a:p>
          <a:p>
            <a:pPr lvl="1"/>
            <a:r>
              <a:rPr lang="en-US" dirty="0"/>
              <a:t>Meeting or catching a target</a:t>
            </a:r>
          </a:p>
          <a:p>
            <a:pPr lvl="1"/>
            <a:r>
              <a:rPr lang="en-US" dirty="0"/>
              <a:t>Cooperatively completing a task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84</a:t>
            </a:fld>
            <a:endParaRPr lang="en-US"/>
          </a:p>
        </p:txBody>
      </p:sp>
      <p:pic>
        <p:nvPicPr>
          <p:cNvPr id="7" name="Picture 6" descr="missile-launcher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5682" y="3990611"/>
            <a:ext cx="2089325" cy="1837475"/>
          </a:xfrm>
          <a:prstGeom prst="rect">
            <a:avLst/>
          </a:prstGeom>
        </p:spPr>
      </p:pic>
      <p:pic>
        <p:nvPicPr>
          <p:cNvPr id="8" name="Picture 7" descr="missile-launcher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76308" y="3990611"/>
            <a:ext cx="2089325" cy="1837475"/>
          </a:xfrm>
          <a:prstGeom prst="rect">
            <a:avLst/>
          </a:prstGeom>
        </p:spPr>
      </p:pic>
      <p:pic>
        <p:nvPicPr>
          <p:cNvPr id="9" name="Picture 8" descr="jedi-remot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3047" y="4117100"/>
            <a:ext cx="634606" cy="63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969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Indefinite-horizon Dec-POMDPs </a:t>
            </a:r>
            <a:r>
              <a:rPr lang="en-US" sz="1800" dirty="0" smtClean="0">
                <a:solidFill>
                  <a:srgbClr val="292934"/>
                </a:solidFill>
              </a:rPr>
              <a:t>(Amato et al, 09a)</a:t>
            </a:r>
            <a:endParaRPr lang="en-US" sz="1800" dirty="0">
              <a:solidFill>
                <a:srgbClr val="2929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3026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Extends indefinite-horizon POMDPs </a:t>
            </a:r>
            <a:r>
              <a:rPr lang="en-US" sz="1600" dirty="0" err="1" smtClean="0">
                <a:solidFill>
                  <a:srgbClr val="292934"/>
                </a:solidFill>
              </a:rPr>
              <a:t>Patek</a:t>
            </a:r>
            <a:r>
              <a:rPr lang="en-US" sz="1600" dirty="0" smtClean="0">
                <a:solidFill>
                  <a:srgbClr val="292934"/>
                </a:solidFill>
              </a:rPr>
              <a:t> 01 and Hansen 07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Our assumptions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Each agent </a:t>
            </a:r>
            <a:r>
              <a:rPr lang="en-US" dirty="0"/>
              <a:t>possesses a set of terminal actions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Negative rewards for non-terminal actions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Can capture uncertainty about reaching goal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Many problems can be modeled this way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An optimal solution to this problem can be found using dynamic programming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7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Goal-directed Dec-POMDPs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19767"/>
            <a:ext cx="8521644" cy="41403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200" dirty="0" smtClean="0"/>
              <a:t>Relax assumptions, but still have goal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200" dirty="0" smtClean="0"/>
              <a:t>Problem terminates when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1800" dirty="0" smtClean="0"/>
              <a:t>A single agent or set of agents reach local or global goal states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1800" dirty="0" smtClean="0"/>
              <a:t>Any combination of actions and observations is taken or seen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 smtClean="0"/>
              <a:t>More problems fall into this class (can terminate without agent knowledge)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200" dirty="0" smtClean="0"/>
              <a:t>Solve by </a:t>
            </a:r>
            <a:r>
              <a:rPr lang="en-US" sz="2200" i="1" dirty="0" smtClean="0"/>
              <a:t>sampling</a:t>
            </a:r>
            <a:r>
              <a:rPr lang="en-US" sz="2200" dirty="0" smtClean="0"/>
              <a:t> trajectories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1800" dirty="0" smtClean="0"/>
              <a:t>Produce only action and observation sequences that lead to goal</a:t>
            </a:r>
          </a:p>
          <a:p>
            <a:pPr lvl="1">
              <a:spcAft>
                <a:spcPts val="0"/>
              </a:spcAft>
            </a:pPr>
            <a:r>
              <a:rPr lang="en-US" sz="1800" dirty="0" smtClean="0"/>
              <a:t>This reduces the number of policies to consider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2200" dirty="0" smtClean="0"/>
              <a:t>Can bound the number of samples required to approach optimality</a:t>
            </a:r>
          </a:p>
        </p:txBody>
      </p:sp>
      <p:sp>
        <p:nvSpPr>
          <p:cNvPr id="6" name="Rectangle 105"/>
          <p:cNvSpPr>
            <a:spLocks noChangeArrowheads="1"/>
          </p:cNvSpPr>
          <p:nvPr/>
        </p:nvSpPr>
        <p:spPr bwMode="auto">
          <a:xfrm>
            <a:off x="2721339" y="5586650"/>
            <a:ext cx="568506" cy="34603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" name="Rectangle 108"/>
          <p:cNvSpPr>
            <a:spLocks noChangeArrowheads="1"/>
          </p:cNvSpPr>
          <p:nvPr/>
        </p:nvSpPr>
        <p:spPr bwMode="auto">
          <a:xfrm>
            <a:off x="6640730" y="5542173"/>
            <a:ext cx="2274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000" dirty="0" err="1">
                <a:latin typeface="Times" charset="0"/>
              </a:rPr>
              <a:t>g</a:t>
            </a:r>
            <a:endParaRPr lang="en-US" sz="2000" dirty="0">
              <a:latin typeface="Times" charset="0"/>
            </a:endParaRPr>
          </a:p>
        </p:txBody>
      </p:sp>
      <p:sp>
        <p:nvSpPr>
          <p:cNvPr id="10" name="Rectangle 109"/>
          <p:cNvSpPr>
            <a:spLocks noChangeArrowheads="1"/>
          </p:cNvSpPr>
          <p:nvPr/>
        </p:nvSpPr>
        <p:spPr bwMode="auto">
          <a:xfrm>
            <a:off x="4098540" y="5591067"/>
            <a:ext cx="568506" cy="34603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11" name="Rectangle 110"/>
          <p:cNvSpPr>
            <a:spLocks noChangeArrowheads="1"/>
          </p:cNvSpPr>
          <p:nvPr/>
        </p:nvSpPr>
        <p:spPr bwMode="auto">
          <a:xfrm>
            <a:off x="5461911" y="5595484"/>
            <a:ext cx="568506" cy="34603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cxnSp>
        <p:nvCxnSpPr>
          <p:cNvPr id="13" name="AutoShape 112"/>
          <p:cNvCxnSpPr>
            <a:cxnSpLocks noChangeShapeType="1"/>
            <a:stCxn id="10" idx="3"/>
            <a:endCxn id="11" idx="1"/>
          </p:cNvCxnSpPr>
          <p:nvPr/>
        </p:nvCxnSpPr>
        <p:spPr bwMode="auto">
          <a:xfrm>
            <a:off x="4667047" y="5764084"/>
            <a:ext cx="794864" cy="441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cxnSp>
        <p:nvCxnSpPr>
          <p:cNvPr id="15" name="AutoShape 114"/>
          <p:cNvCxnSpPr>
            <a:cxnSpLocks noChangeShapeType="1"/>
            <a:stCxn id="6" idx="3"/>
            <a:endCxn id="10" idx="1"/>
          </p:cNvCxnSpPr>
          <p:nvPr/>
        </p:nvCxnSpPr>
        <p:spPr bwMode="auto">
          <a:xfrm>
            <a:off x="3289845" y="5759667"/>
            <a:ext cx="808695" cy="441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cxnSp>
        <p:nvCxnSpPr>
          <p:cNvPr id="19" name="AutoShape 118"/>
          <p:cNvCxnSpPr>
            <a:cxnSpLocks noChangeShapeType="1"/>
            <a:stCxn id="11" idx="3"/>
          </p:cNvCxnSpPr>
          <p:nvPr/>
        </p:nvCxnSpPr>
        <p:spPr bwMode="auto">
          <a:xfrm>
            <a:off x="6030417" y="5768501"/>
            <a:ext cx="610313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sp>
        <p:nvSpPr>
          <p:cNvPr id="22" name="Rectangle 121"/>
          <p:cNvSpPr>
            <a:spLocks noChangeArrowheads="1"/>
          </p:cNvSpPr>
          <p:nvPr/>
        </p:nvSpPr>
        <p:spPr bwMode="auto">
          <a:xfrm>
            <a:off x="2760216" y="5504484"/>
            <a:ext cx="651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000" dirty="0">
                <a:solidFill>
                  <a:srgbClr val="800000"/>
                </a:solidFill>
                <a:latin typeface="Times" charset="0"/>
              </a:rPr>
              <a:t>a</a:t>
            </a:r>
            <a:r>
              <a:rPr lang="en-US" sz="2000" baseline="-25000" dirty="0">
                <a:solidFill>
                  <a:srgbClr val="800000"/>
                </a:solidFill>
                <a:latin typeface="Times" charset="0"/>
              </a:rPr>
              <a:t>1</a:t>
            </a:r>
          </a:p>
        </p:txBody>
      </p:sp>
      <p:sp>
        <p:nvSpPr>
          <p:cNvPr id="23" name="Rectangle 122"/>
          <p:cNvSpPr>
            <a:spLocks noChangeArrowheads="1"/>
          </p:cNvSpPr>
          <p:nvPr/>
        </p:nvSpPr>
        <p:spPr bwMode="auto">
          <a:xfrm>
            <a:off x="5544541" y="5513319"/>
            <a:ext cx="6514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000" dirty="0">
                <a:solidFill>
                  <a:srgbClr val="800000"/>
                </a:solidFill>
                <a:latin typeface="Times" charset="0"/>
              </a:rPr>
              <a:t>a</a:t>
            </a:r>
            <a:r>
              <a:rPr lang="en-US" sz="2000" baseline="-25000" dirty="0">
                <a:solidFill>
                  <a:srgbClr val="800000"/>
                </a:solidFill>
                <a:latin typeface="Times" charset="0"/>
              </a:rPr>
              <a:t>1</a:t>
            </a:r>
          </a:p>
        </p:txBody>
      </p:sp>
      <p:sp>
        <p:nvSpPr>
          <p:cNvPr id="24" name="Rectangle 123"/>
          <p:cNvSpPr>
            <a:spLocks noChangeArrowheads="1"/>
          </p:cNvSpPr>
          <p:nvPr/>
        </p:nvSpPr>
        <p:spPr bwMode="auto">
          <a:xfrm>
            <a:off x="4178524" y="5508902"/>
            <a:ext cx="651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000" dirty="0">
                <a:solidFill>
                  <a:srgbClr val="800000"/>
                </a:solidFill>
                <a:latin typeface="Times" charset="0"/>
              </a:rPr>
              <a:t>a</a:t>
            </a:r>
            <a:r>
              <a:rPr lang="en-US" sz="2000" baseline="-25000" dirty="0">
                <a:solidFill>
                  <a:srgbClr val="800000"/>
                </a:solidFill>
                <a:latin typeface="Times" charset="0"/>
              </a:rPr>
              <a:t>1</a:t>
            </a:r>
          </a:p>
        </p:txBody>
      </p:sp>
      <p:sp>
        <p:nvSpPr>
          <p:cNvPr id="25" name="Rectangle 124"/>
          <p:cNvSpPr>
            <a:spLocks noChangeArrowheads="1"/>
          </p:cNvSpPr>
          <p:nvPr/>
        </p:nvSpPr>
        <p:spPr bwMode="auto">
          <a:xfrm>
            <a:off x="6151925" y="5627085"/>
            <a:ext cx="6514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000" dirty="0">
                <a:solidFill>
                  <a:srgbClr val="000080"/>
                </a:solidFill>
                <a:latin typeface="Times" charset="0"/>
              </a:rPr>
              <a:t>o</a:t>
            </a:r>
            <a:r>
              <a:rPr lang="en-US" sz="2000" baseline="-25000" dirty="0">
                <a:solidFill>
                  <a:srgbClr val="000080"/>
                </a:solidFill>
                <a:latin typeface="Times" charset="0"/>
              </a:rPr>
              <a:t>1</a:t>
            </a:r>
          </a:p>
        </p:txBody>
      </p:sp>
      <p:sp>
        <p:nvSpPr>
          <p:cNvPr id="28" name="Rectangle 127"/>
          <p:cNvSpPr>
            <a:spLocks noChangeArrowheads="1"/>
          </p:cNvSpPr>
          <p:nvPr/>
        </p:nvSpPr>
        <p:spPr bwMode="auto">
          <a:xfrm>
            <a:off x="3383196" y="5608442"/>
            <a:ext cx="651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000" dirty="0">
                <a:solidFill>
                  <a:srgbClr val="000080"/>
                </a:solidFill>
                <a:latin typeface="Times" charset="0"/>
              </a:rPr>
              <a:t>o</a:t>
            </a:r>
            <a:r>
              <a:rPr lang="en-US" sz="2000" baseline="-25000" dirty="0">
                <a:solidFill>
                  <a:srgbClr val="000080"/>
                </a:solidFill>
                <a:latin typeface="Times" charset="0"/>
              </a:rPr>
              <a:t>3</a:t>
            </a:r>
          </a:p>
        </p:txBody>
      </p:sp>
      <p:sp>
        <p:nvSpPr>
          <p:cNvPr id="29" name="Rectangle 128"/>
          <p:cNvSpPr>
            <a:spLocks noChangeArrowheads="1"/>
          </p:cNvSpPr>
          <p:nvPr/>
        </p:nvSpPr>
        <p:spPr bwMode="auto">
          <a:xfrm>
            <a:off x="4786327" y="5622878"/>
            <a:ext cx="6514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000" dirty="0">
                <a:solidFill>
                  <a:srgbClr val="000080"/>
                </a:solidFill>
                <a:latin typeface="Times" charset="0"/>
              </a:rPr>
              <a:t>o</a:t>
            </a:r>
            <a:r>
              <a:rPr lang="en-US" sz="2000" baseline="-25000" dirty="0">
                <a:solidFill>
                  <a:srgbClr val="000080"/>
                </a:solidFill>
                <a:latin typeface="Times" charset="0"/>
              </a:rPr>
              <a:t>3</a:t>
            </a:r>
          </a:p>
        </p:txBody>
      </p:sp>
      <p:sp>
        <p:nvSpPr>
          <p:cNvPr id="17" name="Rectangle 108"/>
          <p:cNvSpPr>
            <a:spLocks noChangeArrowheads="1"/>
          </p:cNvSpPr>
          <p:nvPr/>
        </p:nvSpPr>
        <p:spPr bwMode="auto">
          <a:xfrm>
            <a:off x="1804008" y="5530400"/>
            <a:ext cx="476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000" dirty="0" smtClean="0">
                <a:latin typeface="Times" charset="0"/>
              </a:rPr>
              <a:t>b</a:t>
            </a:r>
            <a:r>
              <a:rPr lang="en-US" sz="2000" baseline="-25000" dirty="0" smtClean="0">
                <a:latin typeface="Times" charset="0"/>
              </a:rPr>
              <a:t>0</a:t>
            </a:r>
            <a:endParaRPr lang="en-US" sz="2000" dirty="0">
              <a:latin typeface="Times" charset="0"/>
            </a:endParaRPr>
          </a:p>
        </p:txBody>
      </p:sp>
      <p:cxnSp>
        <p:nvCxnSpPr>
          <p:cNvPr id="18" name="AutoShape 118"/>
          <p:cNvCxnSpPr>
            <a:cxnSpLocks noChangeShapeType="1"/>
          </p:cNvCxnSpPr>
          <p:nvPr/>
        </p:nvCxnSpPr>
        <p:spPr bwMode="auto">
          <a:xfrm>
            <a:off x="2111026" y="5764084"/>
            <a:ext cx="610313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1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and indefinite-horizon results</a:t>
            </a:r>
            <a:endParaRPr lang="en-US" sz="1600" dirty="0"/>
          </a:p>
        </p:txBody>
      </p:sp>
      <p:pic>
        <p:nvPicPr>
          <p:cNvPr id="8" name="Picture 7" descr="DECResults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261" y="1302154"/>
            <a:ext cx="3943907" cy="4655436"/>
          </a:xfrm>
          <a:prstGeom prst="rect">
            <a:avLst/>
          </a:prstGeom>
        </p:spPr>
      </p:pic>
      <p:sp>
        <p:nvSpPr>
          <p:cNvPr id="9" name="Rectangle 12"/>
          <p:cNvSpPr txBox="1">
            <a:spLocks noChangeArrowheads="1"/>
          </p:cNvSpPr>
          <p:nvPr/>
        </p:nvSpPr>
        <p:spPr bwMode="auto">
          <a:xfrm>
            <a:off x="304800" y="1537532"/>
            <a:ext cx="4217832" cy="465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50" tIns="50923" rIns="101850" bIns="50923" numCol="1" anchor="t" anchorCtr="0" compatLnSpc="1">
            <a:prstTxWarp prst="textNoShape">
              <a:avLst/>
            </a:prstTxWarp>
          </a:bodyPr>
          <a:lstStyle/>
          <a:p>
            <a:pPr marL="381000" lvl="0" indent="-381000" defTabSz="10191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Wingdings" charset="2"/>
              <a:buChar char="§"/>
            </a:pPr>
            <a:r>
              <a:rPr lang="en-US" sz="2300" kern="0" dirty="0" smtClean="0"/>
              <a:t>Standard infinite-horizon benchmarks </a:t>
            </a:r>
          </a:p>
          <a:p>
            <a:pPr marL="381000" lvl="0" indent="-381000" defTabSz="10191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Wingdings" charset="2"/>
              <a:buChar char="§"/>
            </a:pPr>
            <a:r>
              <a:rPr lang="en-US" sz="2300" kern="0" dirty="0" smtClean="0"/>
              <a:t>Approximate solutions</a:t>
            </a:r>
          </a:p>
          <a:p>
            <a:pPr marL="381000" lvl="0" indent="-381000" defTabSz="10191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Wingdings" charset="2"/>
              <a:buChar char="§"/>
            </a:pPr>
            <a:r>
              <a:rPr lang="en-US" sz="2300" dirty="0" smtClean="0"/>
              <a:t>Can provide a very high-quality solution very quickly in each problem</a:t>
            </a:r>
          </a:p>
          <a:p>
            <a:pPr marL="381000" indent="-381000" defTabSz="10191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00000"/>
            </a:pPr>
            <a:endParaRPr lang="en-US" sz="2400" dirty="0" smtClean="0"/>
          </a:p>
          <a:p>
            <a:pPr marL="381000" marR="0" lvl="0" indent="-381000" algn="l" defTabSz="1019175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28933" y="447097"/>
            <a:ext cx="488055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State-of-the-art in infinite-horizon approximate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32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Scalability to larger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Dec-MDP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ollective observations fully determine state</a:t>
            </a:r>
          </a:p>
          <a:p>
            <a:r>
              <a:rPr lang="en-US" dirty="0" smtClean="0"/>
              <a:t>Independent transitions and observations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s’</a:t>
            </a:r>
            <a:r>
              <a:rPr lang="en-US" dirty="0"/>
              <a:t>| </a:t>
            </a:r>
            <a:r>
              <a:rPr lang="en-US" i="1" dirty="0"/>
              <a:t>s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 smtClean="0"/>
              <a:t>)=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s’</a:t>
            </a:r>
            <a:r>
              <a:rPr lang="en-US" dirty="0"/>
              <a:t>| </a:t>
            </a:r>
            <a:r>
              <a:rPr lang="en-US" i="1" dirty="0"/>
              <a:t>s</a:t>
            </a:r>
            <a:r>
              <a:rPr lang="en-US" dirty="0"/>
              <a:t>, </a:t>
            </a:r>
            <a:r>
              <a:rPr lang="en-US" i="1" dirty="0" smtClean="0"/>
              <a:t>a</a:t>
            </a:r>
            <a:r>
              <a:rPr lang="en-US" i="1" baseline="-25000" dirty="0" smtClean="0"/>
              <a:t>1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s’</a:t>
            </a:r>
            <a:r>
              <a:rPr lang="en-US" dirty="0"/>
              <a:t>| </a:t>
            </a:r>
            <a:r>
              <a:rPr lang="en-US" i="1" dirty="0"/>
              <a:t>s</a:t>
            </a:r>
            <a:r>
              <a:rPr lang="en-US" dirty="0"/>
              <a:t>, </a:t>
            </a:r>
            <a:r>
              <a:rPr lang="en-US" i="1" dirty="0" smtClean="0"/>
              <a:t>a</a:t>
            </a:r>
            <a:r>
              <a:rPr lang="en-US" i="1" baseline="-25000" dirty="0" smtClean="0"/>
              <a:t>2</a:t>
            </a:r>
            <a:r>
              <a:rPr lang="en-US" dirty="0" smtClean="0"/>
              <a:t>) </a:t>
            </a:r>
          </a:p>
          <a:p>
            <a:pPr lvl="1"/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o</a:t>
            </a:r>
            <a:r>
              <a:rPr lang="en-US" dirty="0"/>
              <a:t>| </a:t>
            </a:r>
            <a:r>
              <a:rPr lang="en-US" i="1" dirty="0"/>
              <a:t>s’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 smtClean="0"/>
              <a:t>)</a:t>
            </a:r>
            <a:r>
              <a:rPr lang="en-US" dirty="0"/>
              <a:t> =</a:t>
            </a:r>
            <a:r>
              <a:rPr lang="en-US" i="1" dirty="0"/>
              <a:t>P</a:t>
            </a:r>
            <a:r>
              <a:rPr lang="en-US" dirty="0" smtClean="0"/>
              <a:t>(</a:t>
            </a:r>
            <a:r>
              <a:rPr lang="en-US" i="1" dirty="0" smtClean="0"/>
              <a:t>o</a:t>
            </a:r>
            <a:r>
              <a:rPr lang="en-US" i="1" baseline="-25000" dirty="0" smtClean="0"/>
              <a:t>1</a:t>
            </a:r>
            <a:r>
              <a:rPr lang="en-US" dirty="0" smtClean="0"/>
              <a:t>| </a:t>
            </a:r>
            <a:r>
              <a:rPr lang="en-US" i="1" dirty="0" smtClean="0"/>
              <a:t>s’</a:t>
            </a:r>
            <a:r>
              <a:rPr lang="en-US" dirty="0" smtClean="0"/>
              <a:t>, </a:t>
            </a:r>
            <a:r>
              <a:rPr lang="en-US" i="1" dirty="0"/>
              <a:t>a</a:t>
            </a:r>
            <a:r>
              <a:rPr lang="en-US" i="1" baseline="-25000" dirty="0"/>
              <a:t>1</a:t>
            </a:r>
            <a:r>
              <a:rPr lang="en-US" dirty="0"/>
              <a:t>)</a:t>
            </a:r>
            <a:r>
              <a:rPr lang="en-US" i="1" dirty="0"/>
              <a:t> P</a:t>
            </a:r>
            <a:r>
              <a:rPr lang="en-US" dirty="0" smtClean="0"/>
              <a:t>(</a:t>
            </a:r>
            <a:r>
              <a:rPr lang="en-US" i="1" dirty="0" smtClean="0"/>
              <a:t>o</a:t>
            </a:r>
            <a:r>
              <a:rPr lang="en-US" i="1" baseline="-25000" dirty="0" smtClean="0"/>
              <a:t>2</a:t>
            </a:r>
            <a:r>
              <a:rPr lang="en-US" dirty="0" smtClean="0"/>
              <a:t>| </a:t>
            </a:r>
            <a:r>
              <a:rPr lang="en-US" i="1" dirty="0" smtClean="0"/>
              <a:t>s’</a:t>
            </a:r>
            <a:r>
              <a:rPr lang="en-US" dirty="0" smtClean="0"/>
              <a:t>, </a:t>
            </a:r>
            <a:r>
              <a:rPr lang="en-US" i="1" dirty="0"/>
              <a:t>a</a:t>
            </a:r>
            <a:r>
              <a:rPr lang="en-US" i="1" baseline="-25000" dirty="0"/>
              <a:t>2</a:t>
            </a:r>
            <a:r>
              <a:rPr lang="en-US" dirty="0"/>
              <a:t>) </a:t>
            </a:r>
            <a:endParaRPr lang="en-US" dirty="0" smtClean="0"/>
          </a:p>
          <a:p>
            <a:pPr lvl="1"/>
            <a:r>
              <a:rPr lang="en-US" dirty="0" smtClean="0"/>
              <a:t>Rewards still dependent</a:t>
            </a:r>
          </a:p>
          <a:p>
            <a:r>
              <a:rPr lang="en-US" dirty="0" smtClean="0"/>
              <a:t>Complexity drops to NP (from NEXP)</a:t>
            </a:r>
          </a:p>
          <a:p>
            <a:r>
              <a:rPr lang="en-US" sz="2300" dirty="0" smtClean="0"/>
              <a:t>Policy: </a:t>
            </a:r>
            <a:r>
              <a:rPr lang="en-US" sz="2300" dirty="0" err="1" smtClean="0"/>
              <a:t>nonstationary</a:t>
            </a:r>
            <a:r>
              <a:rPr lang="en-US" sz="2300" dirty="0" smtClean="0"/>
              <a:t> map from local states to actions </a:t>
            </a:r>
            <a:r>
              <a:rPr lang="en-US" sz="2300" i="1" dirty="0" smtClean="0"/>
              <a:t>s</a:t>
            </a:r>
            <a:r>
              <a:rPr lang="en-US" sz="2300" i="1" baseline="-25000" dirty="0" smtClean="0"/>
              <a:t>i</a:t>
            </a:r>
            <a:r>
              <a:rPr lang="en-US" sz="2300" i="1" baseline="30000" dirty="0" smtClean="0"/>
              <a:t>t </a:t>
            </a:r>
            <a:r>
              <a:rPr lang="en-US" sz="2300" dirty="0" smtClean="0">
                <a:sym typeface="Monotype Sorts" charset="2"/>
              </a:rPr>
              <a:t> </a:t>
            </a:r>
            <a:r>
              <a:rPr lang="en-US" sz="2300" i="1" dirty="0" smtClean="0"/>
              <a:t>a</a:t>
            </a:r>
          </a:p>
          <a:p>
            <a:r>
              <a:rPr lang="en-US" dirty="0" smtClean="0"/>
              <a:t>Many realistic problems have this type of independence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88</a:t>
            </a:fld>
            <a:endParaRPr lang="en-US"/>
          </a:p>
        </p:txBody>
      </p:sp>
      <p:pic>
        <p:nvPicPr>
          <p:cNvPr id="8" name="Picture 7" descr="uav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33"/>
          <a:stretch/>
        </p:blipFill>
        <p:spPr>
          <a:xfrm>
            <a:off x="6419245" y="1524000"/>
            <a:ext cx="2594026" cy="191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69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494749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Sample-based heuristic search </a:t>
            </a:r>
            <a:r>
              <a:rPr lang="en-US" sz="1600" dirty="0" smtClean="0">
                <a:solidFill>
                  <a:srgbClr val="292934"/>
                </a:solidFill>
              </a:rPr>
              <a:t>under submission</a:t>
            </a:r>
            <a:endParaRPr lang="en-US" sz="1600" dirty="0">
              <a:solidFill>
                <a:srgbClr val="2929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Observation: can share policies before execution</a:t>
            </a:r>
          </a:p>
          <a:p>
            <a:pPr lvl="1"/>
            <a:r>
              <a:rPr lang="en-US" dirty="0" smtClean="0"/>
              <a:t>With Dec-MDP assumptions, can now estimate system state</a:t>
            </a:r>
          </a:p>
          <a:p>
            <a:pPr lvl="1"/>
            <a:r>
              <a:rPr lang="en-US" dirty="0" smtClean="0"/>
              <a:t>Don’t need history, so can use this estimate and single local </a:t>
            </a:r>
            <a:r>
              <a:rPr lang="en-US" dirty="0" err="1" smtClean="0"/>
              <a:t>obs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branch and bound </a:t>
            </a:r>
            <a:r>
              <a:rPr lang="en-US" dirty="0" smtClean="0"/>
              <a:t>to search policy space</a:t>
            </a:r>
          </a:p>
          <a:p>
            <a:pPr lvl="1"/>
            <a:r>
              <a:rPr lang="en-US" dirty="0" smtClean="0"/>
              <a:t>Start from known initial state</a:t>
            </a:r>
            <a:endParaRPr lang="en-US" dirty="0"/>
          </a:p>
          <a:p>
            <a:r>
              <a:rPr lang="en-US" dirty="0" smtClean="0"/>
              <a:t>Incorporate constraint optimization to more efficiently expand children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91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agent/centralized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9647"/>
            <a:ext cx="8432800" cy="5117353"/>
          </a:xfrm>
        </p:spPr>
        <p:txBody>
          <a:bodyPr/>
          <a:lstStyle/>
          <a:p>
            <a:r>
              <a:rPr lang="en-US" dirty="0" smtClean="0"/>
              <a:t>Partially observable Markov </a:t>
            </a:r>
            <a:r>
              <a:rPr lang="en-US" dirty="0"/>
              <a:t>decision processes </a:t>
            </a:r>
            <a:r>
              <a:rPr lang="en-US" dirty="0" smtClean="0"/>
              <a:t>(POMDPs)</a:t>
            </a:r>
          </a:p>
          <a:p>
            <a:pPr lvl="1"/>
            <a:r>
              <a:rPr lang="en-US" dirty="0" smtClean="0"/>
              <a:t>Receive an observation rather than true state</a:t>
            </a:r>
          </a:p>
          <a:p>
            <a:pPr lvl="1"/>
            <a:r>
              <a:rPr lang="en-US" dirty="0" smtClean="0"/>
              <a:t>PSPACE complexity (for finite horizons)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r>
              <a:rPr lang="en-US" dirty="0" smtClean="0"/>
              <a:t>Maximize value in a similar way (but over distributions over states or </a:t>
            </a:r>
            <a:r>
              <a:rPr lang="en-US" i="1" dirty="0" smtClean="0"/>
              <a:t>beliefs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Can also be (centralized) </a:t>
            </a:r>
            <a:r>
              <a:rPr lang="en-US" dirty="0" err="1" smtClean="0"/>
              <a:t>multiagent</a:t>
            </a:r>
            <a:endParaRPr lang="en-US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6" name="Picture 35" descr="POMD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646" y="2226235"/>
            <a:ext cx="5400180" cy="180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5426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Dec-MDP results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0440"/>
            <a:ext cx="8229600" cy="4822002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2 agent problems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pPr>
              <a:lnSpc>
                <a:spcPct val="150000"/>
              </a:lnSpc>
            </a:pPr>
            <a:endParaRPr lang="en-US" sz="2200" dirty="0" smtClean="0"/>
          </a:p>
          <a:p>
            <a:pPr>
              <a:lnSpc>
                <a:spcPct val="160000"/>
              </a:lnSpc>
            </a:pPr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pPr marL="0" indent="0">
              <a:lnSpc>
                <a:spcPct val="60000"/>
              </a:lnSpc>
              <a:buNone/>
            </a:pPr>
            <a:endParaRPr lang="en-US" sz="2200" dirty="0"/>
          </a:p>
          <a:p>
            <a:r>
              <a:rPr lang="en-US" sz="2200" dirty="0" smtClean="0"/>
              <a:t>Scalable to 6 agents for small problems and horizons</a:t>
            </a:r>
          </a:p>
          <a:p>
            <a:r>
              <a:rPr lang="en-US" sz="2200" dirty="0" smtClean="0"/>
              <a:t>Note:  ND-POMDP methods can scale to up to 15 agents by making reward decomposability assumptions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90</a:t>
            </a:fld>
            <a:endParaRPr lang="en-US"/>
          </a:p>
        </p:txBody>
      </p:sp>
      <p:pic>
        <p:nvPicPr>
          <p:cNvPr id="9" name="Picture 8" descr="LMPresults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17" y="1791247"/>
            <a:ext cx="6772766" cy="33445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03114" y="447097"/>
            <a:ext cx="37377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State-of-the-art in IT-IO Dec-MDPs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3553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can be implicitly represented in Dec-POMDP model</a:t>
            </a:r>
          </a:p>
          <a:p>
            <a:r>
              <a:rPr lang="en-US" dirty="0" smtClean="0"/>
              <a:t>Free and instantaneous communication is equivalent to centralization</a:t>
            </a:r>
          </a:p>
          <a:p>
            <a:r>
              <a:rPr lang="en-US" dirty="0" smtClean="0"/>
              <a:t>Otherwise, need to reason about what and when to communicate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91</a:t>
            </a:fld>
            <a:endParaRPr lang="en-US"/>
          </a:p>
        </p:txBody>
      </p:sp>
      <p:pic>
        <p:nvPicPr>
          <p:cNvPr id="7" name="Picture 6" descr="MDP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61"/>
          <a:stretch/>
        </p:blipFill>
        <p:spPr>
          <a:xfrm>
            <a:off x="2202352" y="4487752"/>
            <a:ext cx="1711359" cy="1601084"/>
          </a:xfrm>
          <a:prstGeom prst="rect">
            <a:avLst/>
          </a:prstGeom>
        </p:spPr>
      </p:pic>
      <p:pic>
        <p:nvPicPr>
          <p:cNvPr id="8" name="Picture 7" descr="MDP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61"/>
          <a:stretch/>
        </p:blipFill>
        <p:spPr>
          <a:xfrm flipH="1">
            <a:off x="5153590" y="4487752"/>
            <a:ext cx="1711359" cy="160108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889050" y="5042557"/>
            <a:ext cx="1335024" cy="0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889051" y="5429208"/>
            <a:ext cx="1335024" cy="0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73188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Dec-</a:t>
            </a:r>
            <a:r>
              <a:rPr lang="en-US" dirty="0"/>
              <a:t>POMDP-COM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752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/>
              <a:t>A DEC-POMDP-COM can be defined with the tuple: 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/>
              <a:t>M = &lt;</a:t>
            </a:r>
            <a:r>
              <a:rPr lang="en-US" i="1" dirty="0" smtClean="0">
                <a:sym typeface="Symbol" charset="2"/>
              </a:rPr>
              <a:t>I</a:t>
            </a:r>
            <a:r>
              <a:rPr lang="en-US" dirty="0" smtClean="0">
                <a:sym typeface="Symbol" charset="2"/>
              </a:rPr>
              <a:t>, </a:t>
            </a:r>
            <a:r>
              <a:rPr lang="en-US" i="1" dirty="0" smtClean="0"/>
              <a:t>S</a:t>
            </a:r>
            <a:r>
              <a:rPr lang="en-US" dirty="0" smtClean="0"/>
              <a:t>, {</a:t>
            </a:r>
            <a:r>
              <a:rPr lang="en-US" i="1" dirty="0" smtClean="0"/>
              <a:t>A</a:t>
            </a:r>
            <a:r>
              <a:rPr lang="en-US" i="1" baseline="-25000" dirty="0" smtClean="0"/>
              <a:t>i</a:t>
            </a:r>
            <a:r>
              <a:rPr lang="en-US" dirty="0" smtClean="0"/>
              <a:t>}, </a:t>
            </a:r>
            <a:r>
              <a:rPr lang="en-US" i="1" dirty="0" smtClean="0"/>
              <a:t>P</a:t>
            </a:r>
            <a:r>
              <a:rPr lang="en-US" dirty="0" smtClean="0"/>
              <a:t>, </a:t>
            </a:r>
            <a:r>
              <a:rPr lang="en-US" i="1" dirty="0" smtClean="0"/>
              <a:t>R</a:t>
            </a:r>
            <a:r>
              <a:rPr lang="en-US" dirty="0" smtClean="0"/>
              <a:t>, {</a:t>
            </a:r>
            <a:r>
              <a:rPr lang="en-US" i="1" dirty="0" err="1" smtClean="0"/>
              <a:t>Ω</a:t>
            </a:r>
            <a:r>
              <a:rPr lang="en-US" i="1" baseline="-25000" dirty="0" err="1" smtClean="0">
                <a:sym typeface="Symbol" charset="2"/>
              </a:rPr>
              <a:t>i</a:t>
            </a:r>
            <a:r>
              <a:rPr lang="en-US" dirty="0" smtClean="0">
                <a:sym typeface="Symbol" charset="2"/>
              </a:rPr>
              <a:t>}</a:t>
            </a:r>
            <a:r>
              <a:rPr lang="en-US" dirty="0" smtClean="0"/>
              <a:t>, </a:t>
            </a:r>
            <a:r>
              <a:rPr lang="en-US" i="1" dirty="0" smtClean="0"/>
              <a:t>O, Σ,C</a:t>
            </a:r>
            <a:r>
              <a:rPr lang="en-US" i="1" baseline="-25000" dirty="0" smtClean="0"/>
              <a:t>Σ</a:t>
            </a:r>
            <a:r>
              <a:rPr lang="en-US" dirty="0" smtClean="0"/>
              <a:t>&gt;</a:t>
            </a:r>
            <a:endParaRPr lang="en-US" dirty="0" smtClean="0">
              <a:sym typeface="Symbol" charset="2"/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The first parameters are the same as a Dec-POMDP</a:t>
            </a:r>
          </a:p>
          <a:p>
            <a:pPr lvl="1">
              <a:lnSpc>
                <a:spcPct val="90000"/>
              </a:lnSpc>
            </a:pPr>
            <a:r>
              <a:rPr lang="en-US" i="1" dirty="0" err="1" smtClean="0"/>
              <a:t>Σ</a:t>
            </a:r>
            <a:r>
              <a:rPr lang="en-US" dirty="0" smtClean="0"/>
              <a:t>, the alphabet of atomic communication messages for each agent (including a null message)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C</a:t>
            </a:r>
            <a:r>
              <a:rPr lang="en-US" i="1" baseline="-25000" dirty="0" smtClean="0"/>
              <a:t>Σ</a:t>
            </a:r>
            <a:r>
              <a:rPr lang="en-US" dirty="0" smtClean="0"/>
              <a:t>, the cost of transmitting an atomic message: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R</a:t>
            </a:r>
            <a:r>
              <a:rPr lang="en-US" dirty="0"/>
              <a:t>, the reward </a:t>
            </a:r>
            <a:r>
              <a:rPr lang="en-US" dirty="0" smtClean="0"/>
              <a:t>model integrates this cost for the set of agents sending message </a:t>
            </a:r>
            <a:r>
              <a:rPr lang="en-US" dirty="0" err="1" smtClean="0"/>
              <a:t>σ</a:t>
            </a:r>
            <a:r>
              <a:rPr lang="en-US" dirty="0" smtClean="0"/>
              <a:t>: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Explicitly models communication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Same complexity as Dec-POMDP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629754"/>
              </p:ext>
            </p:extLst>
          </p:nvPr>
        </p:nvGraphicFramePr>
        <p:xfrm>
          <a:off x="6475413" y="3495675"/>
          <a:ext cx="13033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3" name="Equation" r:id="rId3" imgW="723900" imgH="215900" progId="Equation.3">
                  <p:embed/>
                </p:oleObj>
              </mc:Choice>
              <mc:Fallback>
                <p:oleObj name="Equation" r:id="rId3" imgW="723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75413" y="3495675"/>
                        <a:ext cx="1303337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848645"/>
              </p:ext>
            </p:extLst>
          </p:nvPr>
        </p:nvGraphicFramePr>
        <p:xfrm>
          <a:off x="3563470" y="4137959"/>
          <a:ext cx="10747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4" name="Equation" r:id="rId5" imgW="596900" imgH="203200" progId="Equation.3">
                  <p:embed/>
                </p:oleObj>
              </mc:Choice>
              <mc:Fallback>
                <p:oleObj name="Equation" r:id="rId5" imgW="596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63470" y="4137959"/>
                        <a:ext cx="1074737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808222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using communication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 </a:t>
            </a:r>
            <a:r>
              <a:rPr lang="en-US" dirty="0"/>
              <a:t>of possible communication models and </a:t>
            </a:r>
            <a:r>
              <a:rPr lang="en-US" dirty="0" smtClean="0"/>
              <a:t>complexity</a:t>
            </a:r>
            <a:r>
              <a:rPr lang="en-US" sz="1600" dirty="0" smtClean="0"/>
              <a:t> (</a:t>
            </a:r>
            <a:r>
              <a:rPr lang="en-US" sz="1600" dirty="0" err="1" smtClean="0"/>
              <a:t>Pynadath</a:t>
            </a:r>
            <a:r>
              <a:rPr lang="en-US" sz="1600" dirty="0" smtClean="0"/>
              <a:t> et al., 02</a:t>
            </a:r>
            <a:r>
              <a:rPr lang="en-US" sz="1600" dirty="0"/>
              <a:t>)</a:t>
            </a:r>
            <a:endParaRPr lang="en-US" sz="1600" dirty="0" smtClean="0"/>
          </a:p>
          <a:p>
            <a:r>
              <a:rPr lang="en-US" dirty="0" smtClean="0"/>
              <a:t>Myopic </a:t>
            </a:r>
            <a:r>
              <a:rPr lang="en-US" dirty="0"/>
              <a:t>communication in transition independent Dec-</a:t>
            </a:r>
            <a:r>
              <a:rPr lang="en-US" dirty="0" smtClean="0"/>
              <a:t>MDPs </a:t>
            </a:r>
            <a:r>
              <a:rPr lang="en-US" sz="1600" dirty="0" smtClean="0"/>
              <a:t>(Becker et al., 09)</a:t>
            </a:r>
            <a:endParaRPr lang="en-US" sz="1600" dirty="0"/>
          </a:p>
          <a:p>
            <a:r>
              <a:rPr lang="en-US" dirty="0" smtClean="0"/>
              <a:t>Reasoning </a:t>
            </a:r>
            <a:r>
              <a:rPr lang="en-US" dirty="0"/>
              <a:t>about run-time communication </a:t>
            </a:r>
            <a:r>
              <a:rPr lang="en-US" dirty="0" smtClean="0"/>
              <a:t>decisions </a:t>
            </a:r>
            <a:r>
              <a:rPr lang="en-US" sz="1600" dirty="0" smtClean="0"/>
              <a:t>(Nair et al., 04; Roth et al., 05)</a:t>
            </a:r>
            <a:endParaRPr lang="en-US" sz="1600" dirty="0"/>
          </a:p>
          <a:p>
            <a:r>
              <a:rPr lang="en-US" dirty="0" smtClean="0"/>
              <a:t>Stochastically </a:t>
            </a:r>
            <a:r>
              <a:rPr lang="en-US" dirty="0"/>
              <a:t>delayed </a:t>
            </a:r>
            <a:r>
              <a:rPr lang="en-US" dirty="0" smtClean="0"/>
              <a:t>communication </a:t>
            </a:r>
            <a:r>
              <a:rPr lang="en-US" sz="1600" dirty="0" smtClean="0"/>
              <a:t>(</a:t>
            </a:r>
            <a:r>
              <a:rPr lang="en-US" sz="1600" dirty="0" err="1" smtClean="0"/>
              <a:t>Spaan</a:t>
            </a:r>
            <a:r>
              <a:rPr lang="en-US" sz="1600" dirty="0" smtClean="0"/>
              <a:t> et al., 08)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9742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599"/>
            <a:ext cx="8353180" cy="5262875"/>
          </a:xfrm>
        </p:spPr>
        <p:txBody>
          <a:bodyPr>
            <a:normAutofit/>
          </a:bodyPr>
          <a:lstStyle/>
          <a:p>
            <a:r>
              <a:rPr lang="en-US" dirty="0" smtClean="0"/>
              <a:t>Optimal algorithms for Dec-POMDPs give performance guarantees, but are often intractable</a:t>
            </a:r>
          </a:p>
          <a:p>
            <a:pPr lvl="1"/>
            <a:r>
              <a:rPr lang="en-US" dirty="0" smtClean="0"/>
              <a:t>Top down and bottom up methods provide similar performance</a:t>
            </a:r>
          </a:p>
          <a:p>
            <a:r>
              <a:rPr lang="en-US" dirty="0" smtClean="0"/>
              <a:t>Approximate Dec-POMDP algorithms are much more scalable, but (often) lack quality bounds </a:t>
            </a:r>
          </a:p>
          <a:p>
            <a:pPr lvl="1"/>
            <a:r>
              <a:rPr lang="en-US" dirty="0" smtClean="0"/>
              <a:t>Bounding memory and sampling are dominant approaches</a:t>
            </a:r>
          </a:p>
          <a:p>
            <a:r>
              <a:rPr lang="en-US" dirty="0" smtClean="0"/>
              <a:t>Using subclasses can significantly improve solution scalability (if assumptions hold)</a:t>
            </a:r>
          </a:p>
          <a:p>
            <a:r>
              <a:rPr lang="en-US" dirty="0" smtClean="0"/>
              <a:t>Communication can be helpful, but difficult to decide when and how to communicate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22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485431"/>
            <a:ext cx="8786060" cy="685800"/>
          </a:xfrm>
        </p:spPr>
        <p:txBody>
          <a:bodyPr>
            <a:normAutofit fontScale="90000"/>
          </a:bodyPr>
          <a:lstStyle/>
          <a:p>
            <a:r>
              <a:rPr lang="en-US" sz="3900" dirty="0" smtClean="0"/>
              <a:t>Application: </a:t>
            </a:r>
            <a:r>
              <a:rPr lang="en-US" sz="3900" dirty="0"/>
              <a:t>Personal assistant </a:t>
            </a:r>
            <a:r>
              <a:rPr lang="en-US" sz="3900" dirty="0" smtClean="0"/>
              <a:t>agents </a:t>
            </a:r>
            <a:r>
              <a:rPr lang="en-US" sz="1800" dirty="0" smtClean="0">
                <a:solidFill>
                  <a:srgbClr val="292934"/>
                </a:solidFill>
              </a:rPr>
              <a:t>(Amato et al.,11)</a:t>
            </a:r>
            <a:endParaRPr lang="en-US" sz="1800" dirty="0">
              <a:solidFill>
                <a:srgbClr val="2929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8855"/>
            <a:ext cx="8229600" cy="4572000"/>
          </a:xfrm>
        </p:spPr>
        <p:txBody>
          <a:bodyPr/>
          <a:lstStyle/>
          <a:p>
            <a:r>
              <a:rPr lang="en-US" dirty="0"/>
              <a:t>People connected to many </a:t>
            </a:r>
            <a:r>
              <a:rPr lang="en-US" dirty="0" smtClean="0"/>
              <a:t>others and </a:t>
            </a:r>
            <a:r>
              <a:rPr lang="en-US" dirty="0"/>
              <a:t>sources of </a:t>
            </a:r>
            <a:r>
              <a:rPr lang="en-US" dirty="0" smtClean="0"/>
              <a:t>info</a:t>
            </a:r>
          </a:p>
          <a:p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software personal assistant agents to provide support </a:t>
            </a:r>
            <a:r>
              <a:rPr lang="en-US" dirty="0" smtClean="0"/>
              <a:t>(Dec-MDP, Shared-MDP)</a:t>
            </a:r>
          </a:p>
          <a:p>
            <a:pPr lvl="1"/>
            <a:r>
              <a:rPr lang="en-US" dirty="0" smtClean="0"/>
              <a:t>Agents collaborate on your behalf to find resources, teams, etc.</a:t>
            </a:r>
          </a:p>
          <a:p>
            <a:pPr lvl="1"/>
            <a:r>
              <a:rPr lang="en-US" dirty="0" smtClean="0"/>
              <a:t>Goal: work </a:t>
            </a:r>
            <a:r>
              <a:rPr lang="en-US" dirty="0"/>
              <a:t>more efficiently with others and </a:t>
            </a:r>
            <a:r>
              <a:rPr lang="en-US" dirty="0" smtClean="0"/>
              <a:t>discover helpful info</a:t>
            </a:r>
            <a:endParaRPr lang="en-US" dirty="0"/>
          </a:p>
        </p:txBody>
      </p:sp>
      <p:pic>
        <p:nvPicPr>
          <p:cNvPr id="4" name="Object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3529" y="3202056"/>
            <a:ext cx="4193767" cy="281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95</a:t>
            </a:fld>
            <a:endParaRPr lang="en-US"/>
          </a:p>
        </p:txBody>
      </p:sp>
      <p:pic>
        <p:nvPicPr>
          <p:cNvPr id="8" name="Picture 7" descr="AptimaLogoSmall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42" y="6089475"/>
            <a:ext cx="1518916" cy="72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10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Application: </a:t>
            </a:r>
            <a:r>
              <a:rPr lang="en-US" dirty="0"/>
              <a:t>Unmanned </a:t>
            </a:r>
            <a:r>
              <a:rPr lang="en-US" dirty="0" smtClean="0"/>
              <a:t>system control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708"/>
            <a:ext cx="8229600" cy="3531294"/>
          </a:xfrm>
        </p:spPr>
        <p:txBody>
          <a:bodyPr>
            <a:normAutofit/>
          </a:bodyPr>
          <a:lstStyle/>
          <a:p>
            <a:r>
              <a:rPr lang="en-US" dirty="0" smtClean="0"/>
              <a:t>Planning for autonomous vehicles in a simulation</a:t>
            </a:r>
          </a:p>
          <a:p>
            <a:pPr lvl="1"/>
            <a:r>
              <a:rPr lang="en-US" dirty="0" smtClean="0"/>
              <a:t>Single or centralized team: factored POMDP</a:t>
            </a:r>
          </a:p>
          <a:p>
            <a:pPr lvl="1"/>
            <a:r>
              <a:rPr lang="en-US" dirty="0" smtClean="0"/>
              <a:t>Decentralized team: Dec-POMDP</a:t>
            </a:r>
          </a:p>
          <a:p>
            <a:pPr lvl="1"/>
            <a:r>
              <a:rPr lang="en-US" dirty="0" smtClean="0"/>
              <a:t>Team considering adaptive enemy: I-POMDP</a:t>
            </a:r>
          </a:p>
        </p:txBody>
      </p:sp>
      <p:pic>
        <p:nvPicPr>
          <p:cNvPr id="8" name="Picture 7" descr="http://defensetech.org/wp-content/uploads/2010/05/K-MAX-Helicopter.jpg">
            <a:hlinkClick r:id="rId2"/>
          </p:cNvPr>
          <p:cNvPicPr/>
          <p:nvPr/>
        </p:nvPicPr>
        <p:blipFill>
          <a:blip r:embed="rId3" cstate="print">
            <a:lum bright="30000"/>
          </a:blip>
          <a:srcRect l="22395" r="7243"/>
          <a:stretch>
            <a:fillRect/>
          </a:stretch>
        </p:blipFill>
        <p:spPr bwMode="auto">
          <a:xfrm>
            <a:off x="813975" y="3203741"/>
            <a:ext cx="3267474" cy="2592865"/>
          </a:xfrm>
          <a:prstGeom prst="rect">
            <a:avLst/>
          </a:prstGeom>
          <a:noFill/>
        </p:spPr>
      </p:pic>
      <p:pic>
        <p:nvPicPr>
          <p:cNvPr id="4" name="Picture 3" descr="mq8firescou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491" y="3189472"/>
            <a:ext cx="4051354" cy="2592866"/>
          </a:xfrm>
          <a:prstGeom prst="rect">
            <a:avLst/>
          </a:prstGeom>
        </p:spPr>
      </p:pic>
      <p:pic>
        <p:nvPicPr>
          <p:cNvPr id="6" name="Picture 5" descr="AptimaLogoSmall-eps-converted-to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42" y="6089475"/>
            <a:ext cx="1518916" cy="72148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8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040"/>
            <a:ext cx="8229600" cy="990600"/>
          </a:xfrm>
        </p:spPr>
        <p:txBody>
          <a:bodyPr/>
          <a:lstStyle/>
          <a:p>
            <a:r>
              <a:rPr lang="en-US" dirty="0" smtClean="0"/>
              <a:t>Application: </a:t>
            </a:r>
            <a:r>
              <a:rPr lang="en-US" dirty="0"/>
              <a:t>Mixed-initiative robotics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151"/>
            <a:ext cx="8229600" cy="4572000"/>
          </a:xfrm>
        </p:spPr>
        <p:txBody>
          <a:bodyPr>
            <a:normAutofit/>
          </a:bodyPr>
          <a:lstStyle/>
          <a:p>
            <a:r>
              <a:rPr lang="en-US" sz="2200" dirty="0"/>
              <a:t>H</a:t>
            </a:r>
            <a:r>
              <a:rPr lang="en-US" sz="2200" dirty="0" smtClean="0"/>
              <a:t>umans </a:t>
            </a:r>
            <a:r>
              <a:rPr lang="en-US" sz="2200" dirty="0"/>
              <a:t>and robots collaborating for search and </a:t>
            </a:r>
            <a:r>
              <a:rPr lang="en-US" sz="2200" dirty="0" smtClean="0"/>
              <a:t>pursuit</a:t>
            </a:r>
          </a:p>
          <a:p>
            <a:r>
              <a:rPr lang="en-US" sz="2200" dirty="0" smtClean="0"/>
              <a:t>Determine what tasks robots should do (</a:t>
            </a:r>
            <a:r>
              <a:rPr lang="en-US" sz="2200" dirty="0"/>
              <a:t>MMDP, </a:t>
            </a:r>
            <a:r>
              <a:rPr lang="en-US" sz="2200" dirty="0" smtClean="0"/>
              <a:t>Dec-</a:t>
            </a:r>
            <a:r>
              <a:rPr lang="en-US" sz="2200" dirty="0"/>
              <a:t>POMDP</a:t>
            </a:r>
            <a:r>
              <a:rPr lang="en-US" sz="2200" dirty="0" smtClean="0"/>
              <a:t>) and what tasks humans should do</a:t>
            </a:r>
          </a:p>
          <a:p>
            <a:r>
              <a:rPr lang="en-US" sz="2200" dirty="0" smtClean="0"/>
              <a:t>Adjustable autonomy based on preferences and situation</a:t>
            </a:r>
            <a:endParaRPr lang="en-US" sz="2200" dirty="0"/>
          </a:p>
        </p:txBody>
      </p:sp>
      <p:pic>
        <p:nvPicPr>
          <p:cNvPr id="4" name="Picture 3" descr="Screenshot-5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581" y="2916796"/>
            <a:ext cx="3995438" cy="3097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22120" t="22414" r="18333" b="2184"/>
          <a:stretch>
            <a:fillRect/>
          </a:stretch>
        </p:blipFill>
        <p:spPr bwMode="auto">
          <a:xfrm>
            <a:off x="4638002" y="2918207"/>
            <a:ext cx="4048798" cy="309750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97</a:t>
            </a:fld>
            <a:endParaRPr lang="en-US"/>
          </a:p>
        </p:txBody>
      </p:sp>
      <p:pic>
        <p:nvPicPr>
          <p:cNvPr id="10" name="Picture 9" descr="AptimaLogoSmall-eps-converted-t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42" y="6089475"/>
            <a:ext cx="1518916" cy="72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96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9284"/>
          </a:xfrm>
        </p:spPr>
        <p:txBody>
          <a:bodyPr>
            <a:normAutofit/>
          </a:bodyPr>
          <a:lstStyle/>
          <a:p>
            <a:r>
              <a:rPr lang="en-US" dirty="0" smtClean="0"/>
              <a:t>What problems Dec-POMDPs are good for</a:t>
            </a:r>
          </a:p>
          <a:p>
            <a:pPr lvl="1"/>
            <a:r>
              <a:rPr lang="en-US" dirty="0" smtClean="0"/>
              <a:t>Sequential (not “one shot” or greedy)</a:t>
            </a:r>
          </a:p>
          <a:p>
            <a:pPr lvl="1"/>
            <a:r>
              <a:rPr lang="en-US" dirty="0" smtClean="0"/>
              <a:t>Cooperative (not single agent or competitive)</a:t>
            </a:r>
          </a:p>
          <a:p>
            <a:pPr lvl="1"/>
            <a:r>
              <a:rPr lang="en-US" dirty="0" smtClean="0"/>
              <a:t>Decentralized (not centralized execution or free, instantaneous communication)</a:t>
            </a:r>
          </a:p>
          <a:p>
            <a:pPr lvl="1"/>
            <a:r>
              <a:rPr lang="en-US" dirty="0" smtClean="0"/>
              <a:t>Decision-theoretic (probabilities and values)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9380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Dec-POMDP webpage</a:t>
            </a:r>
          </a:p>
          <a:p>
            <a:pPr lvl="1"/>
            <a:r>
              <a:rPr lang="en-US" dirty="0" smtClean="0"/>
              <a:t>Papers, </a:t>
            </a:r>
            <a:r>
              <a:rPr lang="en-US" dirty="0"/>
              <a:t>t</a:t>
            </a:r>
            <a:r>
              <a:rPr lang="en-US" dirty="0" smtClean="0"/>
              <a:t>alks, domains, code, results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rbr.cs.umass.edu</a:t>
            </a:r>
            <a:r>
              <a:rPr lang="en-US" dirty="0"/>
              <a:t>/~</a:t>
            </a:r>
            <a:r>
              <a:rPr lang="en-US" dirty="0" err="1"/>
              <a:t>camato</a:t>
            </a:r>
            <a:r>
              <a:rPr lang="en-US" dirty="0"/>
              <a:t>/</a:t>
            </a:r>
            <a:r>
              <a:rPr lang="en-US" dirty="0" err="1"/>
              <a:t>decpomdp</a:t>
            </a:r>
            <a:r>
              <a:rPr lang="en-US" dirty="0"/>
              <a:t>/</a:t>
            </a:r>
            <a:endParaRPr lang="en-US" dirty="0" smtClean="0"/>
          </a:p>
          <a:p>
            <a:r>
              <a:rPr lang="en-US" dirty="0" err="1" smtClean="0"/>
              <a:t>Matthijs</a:t>
            </a:r>
            <a:r>
              <a:rPr lang="en-US" dirty="0" smtClean="0"/>
              <a:t> </a:t>
            </a:r>
            <a:r>
              <a:rPr lang="en-US" dirty="0" err="1" smtClean="0"/>
              <a:t>Spaan’s</a:t>
            </a:r>
            <a:r>
              <a:rPr lang="en-US" dirty="0" smtClean="0"/>
              <a:t> Dec-POMDP page</a:t>
            </a:r>
          </a:p>
          <a:p>
            <a:pPr lvl="1"/>
            <a:r>
              <a:rPr lang="en-US" dirty="0" smtClean="0"/>
              <a:t>Domains, code, results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users.isr.ist.utl.pt</a:t>
            </a:r>
            <a:r>
              <a:rPr lang="en-US" dirty="0"/>
              <a:t>/~</a:t>
            </a:r>
            <a:r>
              <a:rPr lang="en-US" dirty="0" err="1"/>
              <a:t>mtjspaan</a:t>
            </a:r>
            <a:r>
              <a:rPr lang="en-US" dirty="0"/>
              <a:t>/</a:t>
            </a:r>
            <a:r>
              <a:rPr lang="en-US" dirty="0" err="1"/>
              <a:t>decpomdp</a:t>
            </a:r>
            <a:r>
              <a:rPr lang="en-US" dirty="0"/>
              <a:t>/</a:t>
            </a:r>
            <a:r>
              <a:rPr lang="en-US" dirty="0" err="1"/>
              <a:t>index_en.html</a:t>
            </a:r>
            <a:endParaRPr lang="en-US" dirty="0" smtClean="0"/>
          </a:p>
          <a:p>
            <a:r>
              <a:rPr lang="en-US" dirty="0" smtClean="0"/>
              <a:t>USC’s Distributed POMDP page</a:t>
            </a:r>
          </a:p>
          <a:p>
            <a:pPr lvl="1"/>
            <a:r>
              <a:rPr lang="en-US" dirty="0" smtClean="0"/>
              <a:t>Papers, some code and datasets</a:t>
            </a:r>
          </a:p>
          <a:p>
            <a:pPr lvl="1"/>
            <a:r>
              <a:rPr lang="en-US" dirty="0">
                <a:hlinkClick r:id="rId2"/>
              </a:rPr>
              <a:t>http://teamcore.usc.edu/projects/dpomdp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Our full tutorial “Decision Making in </a:t>
            </a:r>
            <a:r>
              <a:rPr lang="en-US" dirty="0" err="1" smtClean="0"/>
              <a:t>Multiagent</a:t>
            </a:r>
            <a:r>
              <a:rPr lang="en-US" dirty="0" smtClean="0"/>
              <a:t> Systems”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users.isr.ist.utl.pt</a:t>
            </a:r>
            <a:r>
              <a:rPr lang="en-US" dirty="0"/>
              <a:t>/~</a:t>
            </a:r>
            <a:r>
              <a:rPr lang="en-US" dirty="0" err="1"/>
              <a:t>mtjspaan</a:t>
            </a:r>
            <a:r>
              <a:rPr lang="en-US" dirty="0"/>
              <a:t>/</a:t>
            </a:r>
            <a:r>
              <a:rPr lang="en-US" dirty="0" err="1"/>
              <a:t>tutorialDMMS</a:t>
            </a:r>
            <a:r>
              <a:rPr lang="en-US" dirty="0"/>
              <a:t>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CTS Conference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6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30687</TotalTime>
  <Words>8248</Words>
  <Application>Microsoft Macintosh PowerPoint</Application>
  <PresentationFormat>On-screen Show (4:3)</PresentationFormat>
  <Paragraphs>1546</Paragraphs>
  <Slides>104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104</vt:i4>
      </vt:variant>
    </vt:vector>
  </HeadingPairs>
  <TitlesOfParts>
    <vt:vector size="107" baseType="lpstr">
      <vt:lpstr>Clarity</vt:lpstr>
      <vt:lpstr>Equation</vt:lpstr>
      <vt:lpstr>Artwork</vt:lpstr>
      <vt:lpstr>Models of Coordination in Multiagent Decision Making</vt:lpstr>
      <vt:lpstr>General overview </vt:lpstr>
      <vt:lpstr>Outline</vt:lpstr>
      <vt:lpstr>Decision-theoretic planning</vt:lpstr>
      <vt:lpstr>Modeling assumptions</vt:lpstr>
      <vt:lpstr>Problem aspects</vt:lpstr>
      <vt:lpstr>A toy example (decentralized tiger)</vt:lpstr>
      <vt:lpstr>Single agent/centralized models</vt:lpstr>
      <vt:lpstr>Single agent/centralized models</vt:lpstr>
      <vt:lpstr>Decentralized domains</vt:lpstr>
      <vt:lpstr>Example cooperative multiagent problems</vt:lpstr>
      <vt:lpstr>Sensor network problems</vt:lpstr>
      <vt:lpstr>Other possible application domains</vt:lpstr>
      <vt:lpstr>Multiple cooperating agents</vt:lpstr>
      <vt:lpstr>Dec-POMDP definition</vt:lpstr>
      <vt:lpstr>Dec-POMDP solutions</vt:lpstr>
      <vt:lpstr>Example: 2-Agent Navigation</vt:lpstr>
      <vt:lpstr>Challenges in solving Dec-POMDPs</vt:lpstr>
      <vt:lpstr>General complexity results</vt:lpstr>
      <vt:lpstr>Relationship with other models</vt:lpstr>
      <vt:lpstr>POSGs</vt:lpstr>
      <vt:lpstr>I-POMDPs</vt:lpstr>
      <vt:lpstr>Dec-MDPs</vt:lpstr>
      <vt:lpstr>Classes of Dec-POMDPs</vt:lpstr>
      <vt:lpstr>Classes of Dec-POMDPs</vt:lpstr>
      <vt:lpstr>Classes of Dec-POMDPs</vt:lpstr>
      <vt:lpstr>Some complexity results</vt:lpstr>
      <vt:lpstr>ND-POMDPs (Nair et al., 05)</vt:lpstr>
      <vt:lpstr>Factored Dec-POMDPs (Oliehoek et al., 08)</vt:lpstr>
      <vt:lpstr>Algorithms</vt:lpstr>
      <vt:lpstr>Policy representations – finite horizon</vt:lpstr>
      <vt:lpstr>Policy representations – infinite horizon</vt:lpstr>
      <vt:lpstr>Optimal methods </vt:lpstr>
      <vt:lpstr>Bottom up methods</vt:lpstr>
      <vt:lpstr>Exhaustive search</vt:lpstr>
      <vt:lpstr>Exhaustive search example (2 agents)</vt:lpstr>
      <vt:lpstr>Exhaustive search continued</vt:lpstr>
      <vt:lpstr>Exhaustive search continued</vt:lpstr>
      <vt:lpstr>Exhaustive search summary</vt:lpstr>
      <vt:lpstr>Finite horizon dynamic programming (DP)</vt:lpstr>
      <vt:lpstr>DP for DEC-POMDPs example (2 agents)</vt:lpstr>
      <vt:lpstr>DP for DEC-POMDPs continued</vt:lpstr>
      <vt:lpstr>DP for DEC-POMDPs continued</vt:lpstr>
      <vt:lpstr>DP for DEC-POMDPs continued</vt:lpstr>
      <vt:lpstr>DP for DEC-POMDPs continued</vt:lpstr>
      <vt:lpstr>DP for DEC-POMDPs continued</vt:lpstr>
      <vt:lpstr>DP for DEC-POMDPs continued</vt:lpstr>
      <vt:lpstr>Infinite horizon version (Bernstein et al., 09)</vt:lpstr>
      <vt:lpstr>Optimal DP: Policy Iteration</vt:lpstr>
      <vt:lpstr>Optimal DP: Policy Iteration</vt:lpstr>
      <vt:lpstr>DP for for Dec-POMDPs </vt:lpstr>
      <vt:lpstr>Incremental policy generation (Amato et al., 09)</vt:lpstr>
      <vt:lpstr>Incremental policy generation (cont.)</vt:lpstr>
      <vt:lpstr>Benefits of IPG and results</vt:lpstr>
      <vt:lpstr>Top down approaches</vt:lpstr>
      <vt:lpstr>Multiagent A* (Szer et al., 05)</vt:lpstr>
      <vt:lpstr>Multiagent A* continued </vt:lpstr>
      <vt:lpstr>Multiagent A* continued </vt:lpstr>
      <vt:lpstr>Heuristic functions</vt:lpstr>
      <vt:lpstr>Heuristic functions: example tiger problem</vt:lpstr>
      <vt:lpstr>Generalized MAA* (Oliehoek et al., 08)</vt:lpstr>
      <vt:lpstr>Dec-POMDPs as a series of Bayesian games</vt:lpstr>
      <vt:lpstr>Lossless clustering of histories (Oliehoek et al, 09)</vt:lpstr>
      <vt:lpstr>Incremental expansion (Spaan et al., 11)</vt:lpstr>
      <vt:lpstr>Hybrid heuristic</vt:lpstr>
      <vt:lpstr>Optimal results</vt:lpstr>
      <vt:lpstr>Approximate methods</vt:lpstr>
      <vt:lpstr>Joint equilibrium search for policies (JESP)</vt:lpstr>
      <vt:lpstr>JESP summary</vt:lpstr>
      <vt:lpstr>Memory bounded dynamic programming (MBDP)</vt:lpstr>
      <vt:lpstr>MBDP algorithm</vt:lpstr>
      <vt:lpstr>MBDP summary</vt:lpstr>
      <vt:lpstr>Extensions to MBDP</vt:lpstr>
      <vt:lpstr>Other finite-horizon approaches</vt:lpstr>
      <vt:lpstr>Approximate infinite-horizon approaches </vt:lpstr>
      <vt:lpstr>Memory-bounded solutions</vt:lpstr>
      <vt:lpstr>Best-first search (Szer and Charpillet 05)</vt:lpstr>
      <vt:lpstr>Bounded policy iteration (BPI) (Bernstein et al., 05)</vt:lpstr>
      <vt:lpstr>Nonlinear programming approach (Amato et al., 07, 09b) </vt:lpstr>
      <vt:lpstr>NLP formulation</vt:lpstr>
      <vt:lpstr>Mealy controllers (Amato et al, 10) </vt:lpstr>
      <vt:lpstr>Mealy controllers continued  </vt:lpstr>
      <vt:lpstr>Some infinite-horizon results</vt:lpstr>
      <vt:lpstr>Indefinite-horizon</vt:lpstr>
      <vt:lpstr>Indefinite-horizon Dec-POMDPs (Amato et al, 09a)</vt:lpstr>
      <vt:lpstr>Goal-directed Dec-POMDPs</vt:lpstr>
      <vt:lpstr>Infinite and indefinite-horizon results</vt:lpstr>
      <vt:lpstr>Scalability to larger problems</vt:lpstr>
      <vt:lpstr>Sample-based heuristic search under submission</vt:lpstr>
      <vt:lpstr>Dec-MDP results</vt:lpstr>
      <vt:lpstr>Communication</vt:lpstr>
      <vt:lpstr>Dec-POMDP-COM</vt:lpstr>
      <vt:lpstr>Algorithms using communication </vt:lpstr>
      <vt:lpstr>Summary</vt:lpstr>
      <vt:lpstr>Application: Personal assistant agents (Amato et al.,11)</vt:lpstr>
      <vt:lpstr>Application: Unmanned system control </vt:lpstr>
      <vt:lpstr>Application: Mixed-initiative robotics </vt:lpstr>
      <vt:lpstr>Conclusion</vt:lpstr>
      <vt:lpstr>Resources</vt:lpstr>
      <vt:lpstr>References</vt:lpstr>
      <vt:lpstr>References continued</vt:lpstr>
      <vt:lpstr>References continued</vt:lpstr>
      <vt:lpstr>References continued</vt:lpstr>
      <vt:lpstr>References continued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Doherty</dc:creator>
  <cp:lastModifiedBy>Christopher Amato</cp:lastModifiedBy>
  <cp:revision>324</cp:revision>
  <cp:lastPrinted>2012-05-21T00:23:03Z</cp:lastPrinted>
  <dcterms:created xsi:type="dcterms:W3CDTF">2012-02-20T18:35:42Z</dcterms:created>
  <dcterms:modified xsi:type="dcterms:W3CDTF">2012-05-22T22:36:19Z</dcterms:modified>
</cp:coreProperties>
</file>