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3"/>
  </p:notesMasterIdLst>
  <p:sldIdLst>
    <p:sldId id="303" r:id="rId2"/>
    <p:sldId id="1174" r:id="rId3"/>
    <p:sldId id="425" r:id="rId4"/>
    <p:sldId id="1077" r:id="rId5"/>
    <p:sldId id="1076" r:id="rId6"/>
    <p:sldId id="1094" r:id="rId7"/>
    <p:sldId id="1098" r:id="rId8"/>
    <p:sldId id="1103" r:id="rId9"/>
    <p:sldId id="1156" r:id="rId10"/>
    <p:sldId id="1207" r:id="rId11"/>
    <p:sldId id="1208" r:id="rId12"/>
    <p:sldId id="1169" r:id="rId13"/>
    <p:sldId id="1223" r:id="rId14"/>
    <p:sldId id="1225" r:id="rId15"/>
    <p:sldId id="1224" r:id="rId16"/>
    <p:sldId id="1157" r:id="rId17"/>
    <p:sldId id="1175" r:id="rId18"/>
    <p:sldId id="1176" r:id="rId19"/>
    <p:sldId id="1159" r:id="rId20"/>
    <p:sldId id="1222" r:id="rId21"/>
    <p:sldId id="1170" r:id="rId22"/>
    <p:sldId id="1177" r:id="rId23"/>
    <p:sldId id="1178" r:id="rId24"/>
    <p:sldId id="1171" r:id="rId25"/>
    <p:sldId id="1205" r:id="rId26"/>
    <p:sldId id="1206" r:id="rId27"/>
    <p:sldId id="1209" r:id="rId28"/>
    <p:sldId id="1210" r:id="rId29"/>
    <p:sldId id="1211" r:id="rId30"/>
    <p:sldId id="1213" r:id="rId31"/>
    <p:sldId id="1214" r:id="rId32"/>
    <p:sldId id="1216" r:id="rId33"/>
    <p:sldId id="1179" r:id="rId34"/>
    <p:sldId id="1180" r:id="rId35"/>
    <p:sldId id="1181" r:id="rId36"/>
    <p:sldId id="1172" r:id="rId37"/>
    <p:sldId id="1182" r:id="rId38"/>
    <p:sldId id="1215" r:id="rId39"/>
    <p:sldId id="1217" r:id="rId40"/>
    <p:sldId id="1219" r:id="rId41"/>
    <p:sldId id="1200" r:id="rId42"/>
    <p:sldId id="1183" r:id="rId43"/>
    <p:sldId id="1184" r:id="rId44"/>
    <p:sldId id="1166" r:id="rId45"/>
    <p:sldId id="1165" r:id="rId46"/>
    <p:sldId id="1186" r:id="rId47"/>
    <p:sldId id="1185" r:id="rId48"/>
    <p:sldId id="1187" r:id="rId49"/>
    <p:sldId id="1188" r:id="rId50"/>
    <p:sldId id="1191" r:id="rId51"/>
    <p:sldId id="1192" r:id="rId52"/>
    <p:sldId id="1190" r:id="rId53"/>
    <p:sldId id="1230" r:id="rId54"/>
    <p:sldId id="1167" r:id="rId55"/>
    <p:sldId id="1195" r:id="rId56"/>
    <p:sldId id="1194" r:id="rId57"/>
    <p:sldId id="1196" r:id="rId58"/>
    <p:sldId id="1198" r:id="rId59"/>
    <p:sldId id="1193" r:id="rId60"/>
    <p:sldId id="1218" r:id="rId61"/>
    <p:sldId id="322" r:id="rId62"/>
    <p:sldId id="1083" r:id="rId63"/>
    <p:sldId id="304" r:id="rId64"/>
    <p:sldId id="330" r:id="rId65"/>
    <p:sldId id="313" r:id="rId66"/>
    <p:sldId id="319" r:id="rId67"/>
    <p:sldId id="320" r:id="rId68"/>
    <p:sldId id="1221" r:id="rId69"/>
    <p:sldId id="260" r:id="rId70"/>
    <p:sldId id="1100" r:id="rId71"/>
    <p:sldId id="1202" r:id="rId72"/>
    <p:sldId id="1203" r:id="rId73"/>
    <p:sldId id="268" r:id="rId74"/>
    <p:sldId id="269" r:id="rId75"/>
    <p:sldId id="1112" r:id="rId76"/>
    <p:sldId id="271" r:id="rId77"/>
    <p:sldId id="1110" r:id="rId78"/>
    <p:sldId id="283" r:id="rId79"/>
    <p:sldId id="285" r:id="rId80"/>
    <p:sldId id="289" r:id="rId81"/>
    <p:sldId id="1113" r:id="rId82"/>
    <p:sldId id="1189" r:id="rId83"/>
    <p:sldId id="1164" r:id="rId84"/>
    <p:sldId id="1162" r:id="rId85"/>
    <p:sldId id="434" r:id="rId86"/>
    <p:sldId id="1163" r:id="rId87"/>
    <p:sldId id="1226" r:id="rId88"/>
    <p:sldId id="1158" r:id="rId89"/>
    <p:sldId id="1212" r:id="rId90"/>
    <p:sldId id="1231" r:id="rId91"/>
    <p:sldId id="1232" r:id="rId9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tt Daley" initials="BD" lastIdx="19" clrIdx="0">
    <p:extLst>
      <p:ext uri="{19B8F6BF-5375-455C-9EA6-DF929625EA0E}">
        <p15:presenceInfo xmlns:p15="http://schemas.microsoft.com/office/powerpoint/2012/main" userId="S::daley.br@northeastern.edu::36432588-8f2f-4eba-9475-007cd24e5709" providerId="AD"/>
      </p:ext>
    </p:extLst>
  </p:cmAuthor>
  <p:cmAuthor id="2" name="Xueguang Lyu" initials="XL" lastIdx="4" clrIdx="1">
    <p:extLst>
      <p:ext uri="{19B8F6BF-5375-455C-9EA6-DF929625EA0E}">
        <p15:presenceInfo xmlns:p15="http://schemas.microsoft.com/office/powerpoint/2012/main" userId="S::lu.xue@northeastern.edu::07a4b07b-631f-426a-9d77-aeffe8a94b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355"/>
    <a:srgbClr val="037002"/>
    <a:srgbClr val="948A54"/>
    <a:srgbClr val="4D70B0"/>
    <a:srgbClr val="0070C0"/>
    <a:srgbClr val="EE5B4A"/>
    <a:srgbClr val="017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4"/>
    <p:restoredTop sz="74558"/>
  </p:normalViewPr>
  <p:slideViewPr>
    <p:cSldViewPr snapToGrid="0">
      <p:cViewPr>
        <p:scale>
          <a:sx n="46" d="100"/>
          <a:sy n="46" d="100"/>
        </p:scale>
        <p:origin x="1248" y="216"/>
      </p:cViewPr>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23:40.439"/>
    </inkml:context>
    <inkml:brush xml:id="br0">
      <inkml:brushProperty name="width" value="0.05" units="cm"/>
      <inkml:brushProperty name="height" value="0.05" units="cm"/>
      <inkml:brushProperty name="color" value="#CC0066"/>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13:23:56.410"/>
    </inkml:context>
    <inkml:brush xml:id="br0">
      <inkml:brushProperty name="width" value="0.1" units="cm"/>
      <inkml:brushProperty name="height" value="0.1" units="cm"/>
      <inkml:brushProperty name="color" value="#CC0066"/>
    </inkml:brush>
  </inkml:definitions>
  <inkml:trace contextRef="#ctx0" brushRef="#br0">0 45 24575,'51'0'0,"-1"0"0,-6 0 0,1-10 0,-1 8 0,-11-8 0,8 10 0,-21 0 0,22 0 0,6 0 0,1 0 0,28 0 0,-11 0 0,-1 0 0,12 0 0,-28 0 0,12 0 0,-17 0 0,0 0 0,1 0 0,-1 0 0,-11 0 0,8 0 0,-10 0 0,13 0 0,17 0 0,-25 0 0,37 0 0,-37 0 0,24 0 0,-16 0 0,0-10 0,1 8 0,-13-8 0,-3 10 0,-12 0 0,1 0 0,-1 0 0,-1 0 0,-1 0 0,-1 0 0,1 0 0,0 0 0,2 0 0,-1 0 0,1 0 0,0 0 0,0 0 0,1 0 0,-1 0 0,0 0 0,-1 0 0,1 0 0,-2 0 0,1 0 0,-1 0 0,-1 0 0,2 0 0,-1 0 0,2 0 0,-8 8 0,6-7 0,-6 7 0,9-8 0,-2 0 0,1 0 0,-2 0 0,2 0 0,-2 0 0,1 0 0,1 0 0,-1 0 0,-1 7 0,1-6 0,0 6 0,2-7 0,-2 0 0,1 0 0,-2 0 0,2 0 0,-1 0 0,1 8 0,-1-7 0,1 7 0,-1-8 0,13 0 0,-9 0 0,10 8 0,-13-6 0,0 5 0,0-7 0,0 0 0,0 0 0,0 0 0,0 0 0,1 0 0,-2 0 0,1 0 0,-1 0 0,1 0 0,0 0 0,0 8 0,1-6 0,-1 5 0,0-7 0,-1 0 0,-1 0 0,-1 0 0,0 0 0,-7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4855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651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look at Climb Game, which is a matrix game that does not have state or observation dynamics,</a:t>
            </a:r>
          </a:p>
          <a:p>
            <a:r>
              <a:rPr lang="en-US" dirty="0"/>
              <a:t>And the reward shown in the table here only depend on the actions from our agents Alice and Bob.</a:t>
            </a:r>
          </a:p>
          <a:p>
            <a:endParaRPr lang="en-US" dirty="0"/>
          </a:p>
          <a:p>
            <a:r>
              <a:rPr lang="en-US" dirty="0"/>
              <a:t>In Climb Game, we’d like them to learn that action 1 is the best action, however, that is difficult for independent learners to discover this fact.</a:t>
            </a:r>
          </a:p>
          <a:p>
            <a:r>
              <a:rPr lang="en-US" dirty="0"/>
              <a:t>Because action1 is not appealing enough when your teammate is not already constantly taking action 1, and you risk getting that -30</a:t>
            </a:r>
            <a:r>
              <a:rPr lang="zh-CN" altLang="en-US" dirty="0"/>
              <a:t> </a:t>
            </a:r>
            <a:r>
              <a:rPr lang="en-US" altLang="zh-CN" dirty="0" err="1"/>
              <a:t>penality</a:t>
            </a:r>
            <a:r>
              <a:rPr lang="en-US" dirty="0"/>
              <a:t>. </a:t>
            </a:r>
          </a:p>
          <a:p>
            <a:endParaRPr lang="en-US" dirty="0"/>
          </a:p>
          <a:p>
            <a:r>
              <a:rPr lang="en-US" dirty="0"/>
              <a:t>Now, suppose they are initialized with </a:t>
            </a:r>
            <a:r>
              <a:rPr lang="en-US" b="1" dirty="0"/>
              <a:t>uniform</a:t>
            </a:r>
            <a:r>
              <a:rPr lang="en-US" dirty="0"/>
              <a:t> policies, [click]</a:t>
            </a:r>
          </a:p>
          <a:p>
            <a:r>
              <a:rPr lang="en-US" dirty="0"/>
              <a:t>from Alice’s perspective,</a:t>
            </a:r>
          </a:p>
          <a:p>
            <a:r>
              <a:rPr lang="en-US" dirty="0"/>
              <a:t>We would have the those return distributions, which is also what a critic ideally would tell us. </a:t>
            </a:r>
          </a:p>
          <a:p>
            <a:endParaRPr lang="en-US" dirty="0"/>
          </a:p>
          <a:p>
            <a:r>
              <a:rPr lang="en-US" dirty="0"/>
              <a:t>Notice that the centralized critic is able to learn all the values for </a:t>
            </a:r>
            <a:r>
              <a:rPr lang="en-US" b="1" dirty="0"/>
              <a:t>each and every</a:t>
            </a:r>
            <a:r>
              <a:rPr lang="en-US" dirty="0"/>
              <a:t> joint actions, but decentralized critic learns a marginalization of that. </a:t>
            </a:r>
          </a:p>
          <a:p>
            <a:endParaRPr lang="en-US" dirty="0"/>
          </a:p>
          <a:p>
            <a:r>
              <a:rPr lang="en-US" dirty="0"/>
              <a:t>Also, we can see that the centralized Q-table is easily to learn because the return value is deterministic for each joint action.</a:t>
            </a:r>
          </a:p>
          <a:p>
            <a:r>
              <a:rPr lang="en-US" dirty="0"/>
              <a:t>Not only that, it </a:t>
            </a:r>
            <a:r>
              <a:rPr lang="en-US" b="1" dirty="0"/>
              <a:t>also</a:t>
            </a:r>
            <a:r>
              <a:rPr lang="en-US" dirty="0"/>
              <a:t> directly tell us the optimal joint action is (a1, a1) at positive 11. That is great.</a:t>
            </a:r>
          </a:p>
          <a:p>
            <a:endParaRPr lang="en-US" dirty="0"/>
          </a:p>
          <a:p>
            <a:r>
              <a:rPr lang="en-US" dirty="0"/>
              <a:t>Intuitively, it is easy to just conclude, that the centralized critic is superior, because it learn with less noise and provide us with better solutions.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However, the story doesn’t end here. In the previous slide I said that both critics gives the </a:t>
            </a:r>
            <a:r>
              <a:rPr lang="en-US" b="1" dirty="0"/>
              <a:t>same</a:t>
            </a:r>
            <a:r>
              <a:rPr lang="en-US" dirty="0"/>
              <a:t> expected policy gradient, that means the centralized critic will not do better than a decentralized one. </a:t>
            </a:r>
          </a:p>
          <a:p>
            <a:pPr marL="0" marR="0" lvl="0" indent="0" defTabSz="457200" eaLnBrk="1" fontAlgn="auto" latinLnBrk="0" hangingPunct="1">
              <a:lnSpc>
                <a:spcPct val="117999"/>
              </a:lnSpc>
              <a:spcBef>
                <a:spcPts val="0"/>
              </a:spcBef>
              <a:spcAft>
                <a:spcPts val="0"/>
              </a:spcAft>
              <a:buClrTx/>
              <a:buSzTx/>
              <a:buFontTx/>
              <a:buNone/>
              <a:tabLst/>
              <a:defRPr/>
            </a:pPr>
            <a:r>
              <a:rPr lang="en-US" dirty="0"/>
              <a:t>To see why is the case, let’s actually write out the gradients.</a:t>
            </a:r>
          </a:p>
          <a:p>
            <a:endParaRPr lang="en-US" dirty="0"/>
          </a:p>
        </p:txBody>
      </p:sp>
    </p:spTree>
    <p:extLst>
      <p:ext uri="{BB962C8B-B14F-4D97-AF65-F5344CB8AC3E}">
        <p14:creationId xmlns:p14="http://schemas.microsoft.com/office/powerpoint/2010/main" val="1355344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see that using centralized critic gives us more variances in our policy learning.</a:t>
            </a:r>
          </a:p>
          <a:p>
            <a:r>
              <a:rPr lang="en-US" dirty="0"/>
              <a:t>Because decentralized critic gives Alice a deterministic value with 0 variance, and three different values for centralized critic with some positive variance. </a:t>
            </a:r>
          </a:p>
          <a:p>
            <a:endParaRPr lang="en-US" dirty="0"/>
          </a:p>
          <a:p>
            <a:r>
              <a:rPr lang="en-US" dirty="0"/>
              <a:t>[click, click]</a:t>
            </a:r>
          </a:p>
          <a:p>
            <a:r>
              <a:rPr lang="en-US" dirty="0"/>
              <a:t>Notice that in this case, the variance occurs purely due to the fact that Bob is willing to </a:t>
            </a:r>
            <a:r>
              <a:rPr lang="en-US" b="1" dirty="0"/>
              <a:t>take</a:t>
            </a:r>
            <a:r>
              <a:rPr lang="en-US" dirty="0"/>
              <a:t> more than one action. </a:t>
            </a:r>
          </a:p>
          <a:p>
            <a:r>
              <a:rPr lang="en-US" dirty="0"/>
              <a:t>(If Bob’s policy have zero entropy, …)</a:t>
            </a:r>
          </a:p>
          <a:p>
            <a:endParaRPr lang="en-US" dirty="0"/>
          </a:p>
          <a:p>
            <a:endParaRPr lang="en-US" dirty="0"/>
          </a:p>
        </p:txBody>
      </p:sp>
    </p:spTree>
    <p:extLst>
      <p:ext uri="{BB962C8B-B14F-4D97-AF65-F5344CB8AC3E}">
        <p14:creationId xmlns:p14="http://schemas.microsoft.com/office/powerpoint/2010/main" val="1909563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diagram shows whether the inputs and outputs of each component is joint or local.  </a:t>
            </a:r>
          </a:p>
          <a:p>
            <a:r>
              <a:rPr lang="en-US" dirty="0"/>
              <a:t>We can see that the centralized critic on the left learn completely in the joint action-history space, </a:t>
            </a:r>
          </a:p>
          <a:p>
            <a:r>
              <a:rPr lang="en-US" dirty="0"/>
              <a:t>and the decentralized critics on the right receive signal from the </a:t>
            </a:r>
            <a:r>
              <a:rPr lang="en-US" b="1" dirty="0"/>
              <a:t>joint</a:t>
            </a:r>
            <a:r>
              <a:rPr lang="en-US" dirty="0"/>
              <a:t> action-history space but have to marginalize it down into the </a:t>
            </a:r>
            <a:r>
              <a:rPr lang="en-US" b="1" dirty="0"/>
              <a:t>local</a:t>
            </a:r>
            <a:r>
              <a:rPr lang="en-US" dirty="0"/>
              <a:t> action-history values.</a:t>
            </a:r>
          </a:p>
          <a:p>
            <a:endParaRPr lang="en-US" dirty="0"/>
          </a:p>
          <a:p>
            <a:r>
              <a:rPr lang="en-US" dirty="0"/>
              <a:t>[click]</a:t>
            </a:r>
          </a:p>
          <a:p>
            <a:r>
              <a:rPr lang="en-US" dirty="0"/>
              <a:t>The marginalizing over other agents’ histories and actions is carried out by both methods, but by different components. </a:t>
            </a:r>
          </a:p>
          <a:p>
            <a:pPr marL="0" marR="0" lvl="0" indent="0" defTabSz="457200" eaLnBrk="1" fontAlgn="auto" latinLnBrk="0" hangingPunct="1">
              <a:lnSpc>
                <a:spcPct val="117999"/>
              </a:lnSpc>
              <a:spcBef>
                <a:spcPts val="0"/>
              </a:spcBef>
              <a:spcAft>
                <a:spcPts val="0"/>
              </a:spcAft>
              <a:buClrTx/>
              <a:buSzTx/>
              <a:buFontTx/>
              <a:buNone/>
              <a:tabLst/>
              <a:defRPr/>
            </a:pPr>
            <a:r>
              <a:rPr lang="en-US" dirty="0"/>
              <a:t>On the left, the marginalization burden is implicitly on the </a:t>
            </a:r>
            <a:r>
              <a:rPr lang="en-US" b="1" dirty="0"/>
              <a:t>actors</a:t>
            </a:r>
            <a:r>
              <a:rPr lang="en-US" dirty="0"/>
              <a:t> when you have centralized critic. This give actor-learning more variance and therefore it is harder to learn, as we have seen in Climb Game. </a:t>
            </a:r>
          </a:p>
          <a:p>
            <a:r>
              <a:rPr lang="en-US" dirty="0"/>
              <a:t>On the right, the </a:t>
            </a:r>
            <a:r>
              <a:rPr lang="en-US" b="1" dirty="0"/>
              <a:t>decentralized</a:t>
            </a:r>
            <a:r>
              <a:rPr lang="en-US" dirty="0"/>
              <a:t> </a:t>
            </a:r>
            <a:r>
              <a:rPr lang="en-US" b="1" dirty="0"/>
              <a:t>critic </a:t>
            </a:r>
            <a:r>
              <a:rPr lang="en-US" b="0" dirty="0"/>
              <a:t>is</a:t>
            </a:r>
            <a:r>
              <a:rPr lang="en-US" b="1" dirty="0"/>
              <a:t> </a:t>
            </a:r>
            <a:r>
              <a:rPr lang="en-US" dirty="0"/>
              <a:t>more difficult to learn because </a:t>
            </a:r>
            <a:r>
              <a:rPr lang="en-US" b="1" dirty="0"/>
              <a:t>its</a:t>
            </a:r>
            <a:r>
              <a:rPr lang="en-US" dirty="0"/>
              <a:t> learning target have more variance due to the same logic.</a:t>
            </a:r>
          </a:p>
          <a:p>
            <a:r>
              <a:rPr lang="en-US" dirty="0"/>
              <a:t>So in actual training it would have more bias compared to the centralized critic. </a:t>
            </a:r>
          </a:p>
          <a:p>
            <a:endParaRPr lang="en-US" dirty="0"/>
          </a:p>
          <a:p>
            <a:r>
              <a:rPr lang="en-US" dirty="0"/>
              <a:t>We refer readers to more discussions on those trade-offs and also scalability in section 6 of the paper. </a:t>
            </a:r>
          </a:p>
          <a:p>
            <a:endParaRPr lang="en-US" dirty="0"/>
          </a:p>
          <a:p>
            <a:r>
              <a:rPr lang="en-US" dirty="0"/>
              <a:t>Ok, now we see both methods are somewhat equivalent in theory, </a:t>
            </a:r>
          </a:p>
          <a:p>
            <a:r>
              <a:rPr lang="en-US" dirty="0"/>
              <a:t>So, which one works better in practice? </a:t>
            </a:r>
          </a:p>
          <a:p>
            <a:endParaRPr lang="en-US" dirty="0"/>
          </a:p>
          <a:p>
            <a:r>
              <a:rPr lang="en-US" dirty="0"/>
              <a:t>Well,</a:t>
            </a:r>
          </a:p>
        </p:txBody>
      </p:sp>
    </p:spTree>
    <p:extLst>
      <p:ext uri="{BB962C8B-B14F-4D97-AF65-F5344CB8AC3E}">
        <p14:creationId xmlns:p14="http://schemas.microsoft.com/office/powerpoint/2010/main" val="251211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Well, unsurprisingly, we find that they work mostly the </a:t>
            </a:r>
            <a:r>
              <a:rPr lang="en-US" b="1" i="0" dirty="0"/>
              <a:t>same</a:t>
            </a:r>
            <a:r>
              <a:rPr lang="en-US" dirty="0"/>
              <a:t> with very few exceptions. </a:t>
            </a:r>
          </a:p>
          <a:p>
            <a:endParaRPr lang="en-US" dirty="0"/>
          </a:p>
          <a:p>
            <a:r>
              <a:rPr lang="en-US" dirty="0"/>
              <a:t>One of those exception is</a:t>
            </a:r>
            <a:r>
              <a:rPr lang="zh-CN" altLang="en-US" dirty="0"/>
              <a:t> </a:t>
            </a:r>
            <a:r>
              <a:rPr lang="en-US" altLang="zh-CN" dirty="0"/>
              <a:t>[click]</a:t>
            </a:r>
            <a:r>
              <a:rPr lang="en-US" dirty="0"/>
              <a:t> Dec-tiger, so let’s take a closer look.</a:t>
            </a:r>
          </a:p>
        </p:txBody>
      </p:sp>
    </p:spTree>
    <p:extLst>
      <p:ext uri="{BB962C8B-B14F-4D97-AF65-F5344CB8AC3E}">
        <p14:creationId xmlns:p14="http://schemas.microsoft.com/office/powerpoint/2010/main" val="63448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there are some environments requires your policy to be very stable in order to get good results, those tasks can be very sensitive to policy changes.</a:t>
            </a:r>
          </a:p>
          <a:p>
            <a:r>
              <a:rPr lang="en-US" dirty="0"/>
              <a:t>And dec-tiger is one of those tricky tasks.</a:t>
            </a:r>
          </a:p>
          <a:p>
            <a:r>
              <a:rPr lang="en-US" dirty="0"/>
              <a:t>[click]</a:t>
            </a:r>
          </a:p>
          <a:p>
            <a:r>
              <a:rPr lang="en-US" dirty="0"/>
              <a:t>We have two doors that two agents can open, obviously they want to get the treasure, but treasure and the tiger are randomly initialized.</a:t>
            </a:r>
          </a:p>
          <a:p>
            <a:r>
              <a:rPr lang="en-US" dirty="0"/>
              <a:t>[click]</a:t>
            </a:r>
          </a:p>
          <a:p>
            <a:r>
              <a:rPr lang="en-US" dirty="0"/>
              <a:t>so there is a third action called “listen”, which gives the agent noisy information about where the tiger might be. </a:t>
            </a:r>
          </a:p>
          <a:p>
            <a:r>
              <a:rPr lang="en-US" dirty="0"/>
              <a:t>If they open the </a:t>
            </a:r>
            <a:r>
              <a:rPr lang="en-US" b="1" dirty="0"/>
              <a:t>treasure</a:t>
            </a:r>
            <a:r>
              <a:rPr lang="en-US" dirty="0"/>
              <a:t> door at the same time, they get more treasure, if they open the </a:t>
            </a:r>
            <a:r>
              <a:rPr lang="en-US" b="1" dirty="0"/>
              <a:t>tiger</a:t>
            </a:r>
            <a:r>
              <a:rPr lang="en-US" dirty="0"/>
              <a:t> door at the same time they get less punishment.</a:t>
            </a:r>
          </a:p>
          <a:p>
            <a:r>
              <a:rPr lang="en-US" dirty="0"/>
              <a:t>But if they individually open doors, they get less treasure or more punishment respectively.</a:t>
            </a:r>
          </a:p>
          <a:p>
            <a:r>
              <a:rPr lang="en-US" dirty="0"/>
              <a:t>So this is really encouraging them open a certain door at the </a:t>
            </a:r>
            <a:r>
              <a:rPr lang="en-US" b="1" dirty="0"/>
              <a:t>same</a:t>
            </a:r>
            <a:r>
              <a:rPr lang="en-US" dirty="0"/>
              <a:t> time.</a:t>
            </a:r>
          </a:p>
          <a:p>
            <a:endParaRPr lang="en-US" dirty="0"/>
          </a:p>
          <a:p>
            <a:r>
              <a:rPr lang="en-US" dirty="0"/>
              <a:t>Empirically, [click]</a:t>
            </a:r>
          </a:p>
          <a:p>
            <a:r>
              <a:rPr lang="en-US" dirty="0"/>
              <a:t>The decentralized critic can usually find an okay solution where they open the door after two or three times of listening. [click]</a:t>
            </a:r>
          </a:p>
          <a:p>
            <a:r>
              <a:rPr lang="en-US" dirty="0"/>
              <a:t>But the centralized critic converged to just opening a door simultaneously in the first time step. </a:t>
            </a:r>
          </a:p>
          <a:p>
            <a:r>
              <a:rPr lang="en-US" dirty="0"/>
              <a:t>This is because when you have high variance in your policy updates, it is harder for the agents to retain a stable policy, and that makes it harder to </a:t>
            </a:r>
            <a:r>
              <a:rPr lang="en-US" u="sng" dirty="0"/>
              <a:t>coordinate</a:t>
            </a:r>
            <a:r>
              <a:rPr lang="en-US" dirty="0"/>
              <a:t> that simultaneous door opening. </a:t>
            </a:r>
          </a:p>
          <a:p>
            <a:r>
              <a:rPr lang="en-US" dirty="0"/>
              <a:t>In the end, the agents must resort to opening the door at the first timestep without gathering any information.</a:t>
            </a:r>
          </a:p>
          <a:p>
            <a:endParaRPr lang="en-US" dirty="0"/>
          </a:p>
          <a:p>
            <a:r>
              <a:rPr lang="en-US" dirty="0"/>
              <a:t>There are other result and analysis in the paper, if you want to read more on the effect of unstable policies.</a:t>
            </a:r>
          </a:p>
        </p:txBody>
      </p:sp>
    </p:spTree>
    <p:extLst>
      <p:ext uri="{BB962C8B-B14F-4D97-AF65-F5344CB8AC3E}">
        <p14:creationId xmlns:p14="http://schemas.microsoft.com/office/powerpoint/2010/main" val="2374690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State-based critics are used as the default method from the beginning when centralized critics were used for centralized training.</a:t>
            </a:r>
          </a:p>
          <a:p>
            <a:r>
              <a:t>Mainly because it works really well on the benchmarks, which later we’ll see why. </a:t>
            </a:r>
          </a:p>
          <a:p>
            <a:r>
              <a:t>But what is intuitively obvious is that learning state values are considerable easier.</a:t>
            </a:r>
          </a:p>
          <a:p>
            <a:r>
              <a:t>[click]</a:t>
            </a:r>
          </a:p>
          <a:p>
            <a:r>
              <a:t>The state is compact and fully observable by definition.</a:t>
            </a:r>
          </a:p>
          <a:p>
            <a:r>
              <a:t>The observation histories, though, get longer over time, get larger with more agents, and is not fully observable. </a:t>
            </a:r>
          </a:p>
          <a:p>
            <a:r>
              <a:t>So is there any reason not to use state-based critics?</a:t>
            </a:r>
          </a:p>
          <a:p>
            <a:r>
              <a:t>To answer that question, let me go just a little deeper into how actor critic works.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t>Let me briefly go over the messages in this paper. </a:t>
            </a:r>
          </a:p>
          <a:p>
            <a:r>
              <a:t>Firstly, we see in MARL that centralized critics have gained a lot of popularity thanks to the recent popularity of Centralized Training for Decentralized Execution paradigm. </a:t>
            </a:r>
          </a:p>
          <a:p>
            <a:r>
              <a:t>More often than not, we encounter state-based centralized critics</a:t>
            </a:r>
          </a:p>
          <a:p>
            <a:r>
              <a:t>However, we noticed that there are some misunderstandings around state-based centralized critics. </a:t>
            </a:r>
          </a:p>
          <a:p>
            <a:r>
              <a:t>[click] In this paper, we show that depending on the environment and your policy, state-based critics can be biased, so you lose your convergence guarantees.</a:t>
            </a:r>
          </a:p>
          <a:p>
            <a:r>
              <a:t>Also, it can have higher variance in its policy gradient.</a:t>
            </a:r>
          </a:p>
          <a:p>
            <a:r>
              <a:t>In just a second I’ll give very simple examples to illustrate those theoretical results.</a:t>
            </a:r>
          </a:p>
          <a:p>
            <a:endParaRPr/>
          </a:p>
          <a:p>
            <a:r>
              <a:t>[click] On the empirical side, we find both state or history critics works well to a certain degree, and both showing their advantages in difference environments.</a:t>
            </a:r>
          </a:p>
          <a:p>
            <a:r>
              <a:t>In the process, we also highlights a problem with our current popular and standard benchmarks, in that we often lack real partial-observability.</a:t>
            </a:r>
          </a:p>
          <a:p>
            <a:r>
              <a:t>Finally, we found that the combination of state and history-based critic is quite robust across various domains.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A1BC-E136-6D4B-8862-8BDEE3B7F90B}"/>
            </a:ext>
          </a:extLst>
        </p:cNvPr>
        <p:cNvGrpSpPr/>
        <p:nvPr/>
      </p:nvGrpSpPr>
      <p:grpSpPr>
        <a:xfrm>
          <a:off x="0" y="0"/>
          <a:ext cx="0" cy="0"/>
          <a:chOff x="0" y="0"/>
          <a:chExt cx="0" cy="0"/>
        </a:xfrm>
      </p:grpSpPr>
      <p:sp>
        <p:nvSpPr>
          <p:cNvPr id="172" name="Shape 172">
            <a:extLst>
              <a:ext uri="{FF2B5EF4-FFF2-40B4-BE49-F238E27FC236}">
                <a16:creationId xmlns:a16="http://schemas.microsoft.com/office/drawing/2014/main" id="{56D861E0-5ECB-49A5-2744-D84995D74F05}"/>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a:extLst>
              <a:ext uri="{FF2B5EF4-FFF2-40B4-BE49-F238E27FC236}">
                <a16:creationId xmlns:a16="http://schemas.microsoft.com/office/drawing/2014/main" id="{250E1B26-F298-1ADE-8ABD-4FBA14AFEB9C}"/>
              </a:ext>
            </a:extLst>
          </p:cNvPr>
          <p:cNvSpPr>
            <a:spLocks noGrp="1"/>
          </p:cNvSpPr>
          <p:nvPr>
            <p:ph type="body" sz="quarter" idx="1"/>
          </p:nvPr>
        </p:nvSpPr>
        <p:spPr>
          <a:prstGeom prst="rect">
            <a:avLst/>
          </a:prstGeom>
        </p:spPr>
        <p:txBody>
          <a:bodyPr/>
          <a:lstStyle/>
          <a:p>
            <a:r>
              <a:t>Actor Critic is appealing when you allow for a centralized training, [click] because you can use centralized critic to train those decentralized actors. </a:t>
            </a:r>
          </a:p>
          <a:p>
            <a:r>
              <a:t>and afterwards, the critic can be discarded because it is not required for acting in the real environment.</a:t>
            </a:r>
          </a:p>
          <a:p>
            <a:r>
              <a:t>[click] Very often recently, state based centralized critics have been used instead of the joint history based critic, because it is a lot more compact.</a:t>
            </a:r>
          </a:p>
          <a:p>
            <a:r>
              <a:t>The actors have to act in a decentralized manner, so they are history based.</a:t>
            </a:r>
          </a:p>
          <a:p>
            <a:r>
              <a:t>In this work, we look closely at the seemingly perfect state-based critic and clarify some of the misunderstandings around it. </a:t>
            </a:r>
          </a:p>
        </p:txBody>
      </p:sp>
    </p:spTree>
    <p:extLst>
      <p:ext uri="{BB962C8B-B14F-4D97-AF65-F5344CB8AC3E}">
        <p14:creationId xmlns:p14="http://schemas.microsoft.com/office/powerpoint/2010/main" val="396928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528E-3481-228D-BC27-B9978BF6A4E8}"/>
            </a:ext>
          </a:extLst>
        </p:cNvPr>
        <p:cNvGrpSpPr/>
        <p:nvPr/>
      </p:nvGrpSpPr>
      <p:grpSpPr>
        <a:xfrm>
          <a:off x="0" y="0"/>
          <a:ext cx="0" cy="0"/>
          <a:chOff x="0" y="0"/>
          <a:chExt cx="0" cy="0"/>
        </a:xfrm>
      </p:grpSpPr>
      <p:sp>
        <p:nvSpPr>
          <p:cNvPr id="172" name="Shape 172">
            <a:extLst>
              <a:ext uri="{FF2B5EF4-FFF2-40B4-BE49-F238E27FC236}">
                <a16:creationId xmlns:a16="http://schemas.microsoft.com/office/drawing/2014/main" id="{035F0DCF-FEF1-8FBE-55B7-B625DC115BB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a:extLst>
              <a:ext uri="{FF2B5EF4-FFF2-40B4-BE49-F238E27FC236}">
                <a16:creationId xmlns:a16="http://schemas.microsoft.com/office/drawing/2014/main" id="{F595261F-6524-183F-9E48-4821851BC458}"/>
              </a:ext>
            </a:extLst>
          </p:cNvPr>
          <p:cNvSpPr>
            <a:spLocks noGrp="1"/>
          </p:cNvSpPr>
          <p:nvPr>
            <p:ph type="body" sz="quarter" idx="1"/>
          </p:nvPr>
        </p:nvSpPr>
        <p:spPr>
          <a:prstGeom prst="rect">
            <a:avLst/>
          </a:prstGeom>
        </p:spPr>
        <p:txBody>
          <a:bodyPr/>
          <a:lstStyle/>
          <a:p>
            <a:r>
              <a:t>Actor Critic is appealing when you allow for a centralized training, [click] because you can use centralized critic to train those decentralized actors. </a:t>
            </a:r>
          </a:p>
          <a:p>
            <a:r>
              <a:t>and afterwards, the critic can be discarded because it is not required for acting in the real environment.</a:t>
            </a:r>
          </a:p>
          <a:p>
            <a:r>
              <a:t>[click] Very often recently, state based centralized critics have been used instead of the joint history based critic, because it is a lot more compact.</a:t>
            </a:r>
          </a:p>
          <a:p>
            <a:r>
              <a:t>The actors have to act in a decentralized manner, so they are history based.</a:t>
            </a:r>
          </a:p>
          <a:p>
            <a:r>
              <a:t>In this work, we look closely at the seemingly perfect state-based critic and clarify some of the misunderstandings around it. </a:t>
            </a:r>
          </a:p>
        </p:txBody>
      </p:sp>
    </p:spTree>
    <p:extLst>
      <p:ext uri="{BB962C8B-B14F-4D97-AF65-F5344CB8AC3E}">
        <p14:creationId xmlns:p14="http://schemas.microsoft.com/office/powerpoint/2010/main" val="138879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t>Factories: (humans, robots, other agents) https://</a:t>
            </a:r>
            <a:r>
              <a:rPr lang="en-US" sz="2400" dirty="0" err="1"/>
              <a:t>blogs.nvidia.com</a:t>
            </a:r>
            <a:r>
              <a:rPr lang="en-US" sz="2400" dirty="0"/>
              <a:t>/blog/mega-omniverse-blueprint/</a:t>
            </a:r>
            <a:endParaRPr lang="en-US" dirty="0"/>
          </a:p>
        </p:txBody>
      </p:sp>
    </p:spTree>
    <p:extLst>
      <p:ext uri="{BB962C8B-B14F-4D97-AF65-F5344CB8AC3E}">
        <p14:creationId xmlns:p14="http://schemas.microsoft.com/office/powerpoint/2010/main" val="3206483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rPr dirty="0"/>
              <a:t>Now we make the beverage domain more realistic. </a:t>
            </a:r>
          </a:p>
          <a:p>
            <a:r>
              <a:rPr dirty="0"/>
              <a:t>[click] Our barista can now ask the customer what he wants, [click] and the customer can say either tea or coffee, [click] you then can serve the drink with that information. </a:t>
            </a:r>
          </a:p>
          <a:p>
            <a:endParaRPr dirty="0"/>
          </a:p>
          <a:p>
            <a:r>
              <a:rPr dirty="0"/>
              <a:t>Interestingly, the customer is erratic, [click] only disclosing his true preference say 75% percent of the time, so it may be the case that the agent has to ask multiple times until say hearing a consistent answer two or third time in a row just to make sure.</a:t>
            </a:r>
          </a:p>
          <a:p>
            <a:endParaRPr dirty="0"/>
          </a:p>
          <a:p>
            <a:r>
              <a:rPr dirty="0"/>
              <a:t>of course let’s say there is a small time penalty otherwise we might be asking for his preference forever.</a:t>
            </a:r>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381000" y="685800"/>
            <a:ext cx="6096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sz="1700"/>
            </a:pPr>
            <a:r>
              <a:t>Let’s say we have a relatively good policy, which serves after hearing three consistent consecutive answers</a:t>
            </a:r>
          </a:p>
          <a:p>
            <a:pPr>
              <a:defRPr sz="1700"/>
            </a:pPr>
            <a:r>
              <a:t>if we look at Q values for the “asking” action, we would get those history values and state values.</a:t>
            </a:r>
          </a:p>
          <a:p>
            <a:pPr>
              <a:defRPr sz="1700"/>
            </a:pPr>
            <a:r>
              <a:t>[go though each one]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dirty="0"/>
              <a:t>those</a:t>
            </a:r>
            <a:r>
              <a:rPr dirty="0"/>
              <a:t> values, weighted by the probability of each individual history, of course. </a:t>
            </a:r>
          </a:p>
          <a:p>
            <a:r>
              <a:rPr dirty="0"/>
              <a:t>[click] Now, because we are not at advantage whether the customer wants tea or coffee, assuming our policy does not bias against either type of customer, the value of customer wanting coffee have the same overall value. </a:t>
            </a:r>
          </a:p>
          <a:p>
            <a:endParaRPr dirty="0"/>
          </a:p>
          <a:p>
            <a:pPr>
              <a:defRPr sz="1700"/>
            </a:pPr>
            <a:r>
              <a:rPr dirty="0"/>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dirty="0"/>
              <a:t>learning</a:t>
            </a:r>
            <a:r>
              <a:rPr dirty="0"/>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dirty="0"/>
          </a:p>
          <a:p>
            <a:r>
              <a:rPr dirty="0"/>
              <a:t>So remember for policy updates, you go with the estimated value. </a:t>
            </a:r>
          </a:p>
          <a:p>
            <a:r>
              <a:rPr dirty="0"/>
              <a:t>The history values tells you, oh if you are confident of the true customer preference, you are to expect a higher return.</a:t>
            </a:r>
          </a:p>
          <a:p>
            <a:r>
              <a:rPr dirty="0"/>
              <a:t>The state value tells you that no matter what you hear from the customer, at any point in time, how sure or unsure you are, the value does not change. Imagine how hard it is to learn from that.</a:t>
            </a:r>
          </a:p>
          <a:p>
            <a:r>
              <a:rPr dirty="0"/>
              <a:t>In other words, we see key distinction here is that the state values does not factor in the uncertainty, </a:t>
            </a:r>
            <a:r>
              <a:rPr b="1" dirty="0"/>
              <a:t>but</a:t>
            </a:r>
            <a:r>
              <a:rPr dirty="0"/>
              <a:t>, as you can see, being able to deal with uncertainty is </a:t>
            </a:r>
            <a:r>
              <a:rPr dirty="0" err="1"/>
              <a:t>kinda</a:t>
            </a:r>
            <a:r>
              <a:rPr dirty="0"/>
              <a:t> crucial in partially observable domains like serving tea or coffee. </a:t>
            </a:r>
          </a:p>
          <a:p>
            <a:endParaRPr dirty="0"/>
          </a:p>
        </p:txBody>
      </p:sp>
    </p:spTree>
    <p:extLst>
      <p:ext uri="{BB962C8B-B14F-4D97-AF65-F5344CB8AC3E}">
        <p14:creationId xmlns:p14="http://schemas.microsoft.com/office/powerpoint/2010/main" val="799986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a:t>those</a:t>
            </a:r>
            <a:r>
              <a:t> values, weighted by the probability of each individual history, of course. </a:t>
            </a:r>
          </a:p>
          <a:p>
            <a:r>
              <a:t>[click] Now, because we are not at advantage whether the customer wants tea or coffee, assuming our policy does not bias against either type of customer, the value of customer wanting coffee have the same overall value. </a:t>
            </a:r>
          </a:p>
          <a:p>
            <a:endParaRPr/>
          </a:p>
          <a:p>
            <a:pPr>
              <a:defRPr sz="1700"/>
            </a:pPr>
            <a:r>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a:t>learning</a:t>
            </a:r>
            <a:r>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a:p>
          <a:p>
            <a:r>
              <a:t>So remember for policy updates, you go with the estimated value. </a:t>
            </a:r>
          </a:p>
          <a:p>
            <a:r>
              <a:t>The history values tells you, oh if you are confident of the true customer preference, you are to expect a higher return.</a:t>
            </a:r>
          </a:p>
          <a:p>
            <a:r>
              <a:t>The state value tells you that no matter what you hear from the customer, at any point in time, how sure or unsure you are, the value does not change. Imagine how hard it is to learn from that.</a:t>
            </a:r>
          </a:p>
          <a:p>
            <a:r>
              <a:t>In other words, we see key distinction here is that the state values does not factor in the uncertainty, </a:t>
            </a:r>
            <a:r>
              <a:rPr b="1"/>
              <a:t>but</a:t>
            </a:r>
            <a:r>
              <a:t>, as you can see, being able to deal with uncertainty is kinda crucial in partially observable domains like serving tea or coffee. </a:t>
            </a:r>
          </a:p>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xfrm>
            <a:off x="381000" y="685800"/>
            <a:ext cx="6096000" cy="3429000"/>
          </a:xfrm>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p>
            <a:r>
              <a:t>The state-based critic may have variance and bias problem we just talked about. </a:t>
            </a:r>
          </a:p>
          <a:p>
            <a:r>
              <a:t>The history-based critic may encounter representation learning problems, because those histories may get complicated.</a:t>
            </a:r>
          </a:p>
          <a:p>
            <a:r>
              <a:t>We found that the combining the information and learning state-history value directly may help some situations.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t>SMAC results are mixed.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Shape 691"/>
          <p:cNvSpPr>
            <a:spLocks noGrp="1" noRot="1" noChangeAspect="1"/>
          </p:cNvSpPr>
          <p:nvPr>
            <p:ph type="sldImg"/>
          </p:nvPr>
        </p:nvSpPr>
        <p:spPr>
          <a:xfrm>
            <a:off x="381000" y="685800"/>
            <a:ext cx="6096000" cy="3429000"/>
          </a:xfrm>
          <a:prstGeom prst="rect">
            <a:avLst/>
          </a:prstGeom>
        </p:spPr>
        <p:txBody>
          <a:bodyPr/>
          <a:lstStyle/>
          <a:p>
            <a:endParaRPr/>
          </a:p>
        </p:txBody>
      </p:sp>
      <p:sp>
        <p:nvSpPr>
          <p:cNvPr id="692" name="Shape 692"/>
          <p:cNvSpPr>
            <a:spLocks noGrp="1"/>
          </p:cNvSpPr>
          <p:nvPr>
            <p:ph type="body" sz="quarter" idx="1"/>
          </p:nvPr>
        </p:nvSpPr>
        <p:spPr>
          <a:prstGeom prst="rect">
            <a:avLst/>
          </a:prstGeom>
        </p:spPr>
        <p:txBody>
          <a:bodyPr/>
          <a:lstStyle/>
          <a:p>
            <a:r>
              <a:t>HC (orange) learns well but have difficulties -&gt; representation learning issue</a:t>
            </a:r>
          </a:p>
          <a:p>
            <a:r>
              <a:t>SC (blue) got better in larger radius -&gt; less biased when less partially observable (maybe not include this point, too confusing)</a:t>
            </a:r>
          </a:p>
          <a:p>
            <a:r>
              <a:t>SHC (green) works the best -&gt; state helps with representation learning &amp; history helps with bias problem</a:t>
            </a:r>
          </a:p>
          <a:p>
            <a:endParaRPr/>
          </a:p>
          <a:p>
            <a:r>
              <a:t>We have more experiments in the paper, where we also talk about the implications of reactive policies and its relationship with 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experiment, two humans are working on their assembly tasks and requiring six objects in total to be found and delivered in the correct order at the right time: the measurement tool, clamp, electronic drill.</a:t>
            </a:r>
          </a:p>
          <a:p>
            <a:endParaRPr lang="en-US" dirty="0"/>
          </a:p>
          <a:p>
            <a:r>
              <a:rPr lang="en-US" dirty="0"/>
              <a:t>We can see that fetch behaves smartly such that finds the correct tool in the proper order and passes to the right tool to </a:t>
            </a:r>
            <a:r>
              <a:rPr lang="en-US" dirty="0" err="1"/>
              <a:t>turtlebot</a:t>
            </a:r>
            <a:r>
              <a:rPr lang="en-US" dirty="0"/>
              <a:t> who arrives at the table earlier, and the two </a:t>
            </a:r>
            <a:r>
              <a:rPr lang="en-US" dirty="0" err="1"/>
              <a:t>turtlebots</a:t>
            </a:r>
            <a:r>
              <a:rPr lang="en-US" dirty="0"/>
              <a:t> are also clever in such a way that separately serve the two humans rather than supply one human together that will make another human wait over there.</a:t>
            </a:r>
          </a:p>
          <a:p>
            <a:endParaRPr lang="en-US" dirty="0"/>
          </a:p>
        </p:txBody>
      </p:sp>
    </p:spTree>
    <p:extLst>
      <p:ext uri="{BB962C8B-B14F-4D97-AF65-F5344CB8AC3E}">
        <p14:creationId xmlns:p14="http://schemas.microsoft.com/office/powerpoint/2010/main" val="3255309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703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3882F-17E2-A828-F864-223B03522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7D8CF-3A1C-C04D-AF44-992EF987BC9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C02E7D-884C-41BE-94BC-D6C3975E359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99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a:t>
            </a:r>
            <a:r>
              <a:rPr lang="en-US" baseline="0" dirty="0"/>
              <a:t> agent is an AI program that is coupled to an environment. It can read the environment, figure out what to do next, and then do it. Agents behave rationally.</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35D3C8-8754-A749-8006-D6E5B41EE721}" type="slidenum">
              <a:rPr lang="en-US" smtClean="0"/>
              <a:t>5</a:t>
            </a:fld>
            <a:endParaRPr lang="en-US"/>
          </a:p>
        </p:txBody>
      </p:sp>
    </p:spTree>
    <p:extLst>
      <p:ext uri="{BB962C8B-B14F-4D97-AF65-F5344CB8AC3E}">
        <p14:creationId xmlns:p14="http://schemas.microsoft.com/office/powerpoint/2010/main" val="334895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FF4B-C600-45A0-7622-CE4A217B4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5441A-C5CA-08ED-4766-8F2E742A48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A75B13-206C-60F8-FCDA-3BCADFCCEA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507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ABCE-8107-873F-AEEC-769507F09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BF7B9-BE3C-B7C8-A41A-B91E742A37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D4B196-353A-04CE-F310-4054D657D21A}"/>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70267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7CD65-564B-EB2D-A8B8-4E98990BB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562E2-053D-F3D7-5845-D32658C2EE1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B9543E-E9EB-01DF-6D4B-C6EFAD886D81}"/>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1315991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96F9-DAEE-897D-276F-B33638BA5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3E329-1BC8-B25E-A5DE-0ACF9FD168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A91BA9-33E4-0177-3E9A-312C7447EB66}"/>
              </a:ext>
            </a:extLst>
          </p:cNvPr>
          <p:cNvSpPr>
            <a:spLocks noGrp="1"/>
          </p:cNvSpPr>
          <p:nvPr>
            <p:ph type="body" idx="1"/>
          </p:nvPr>
        </p:nvSpPr>
        <p:spPr/>
        <p:txBody>
          <a:bodyPr/>
          <a:lstStyle/>
          <a:p>
            <a:r>
              <a:rPr lang="en-US" dirty="0"/>
              <a:t>Much of the work here can also be applied to the POSG case</a:t>
            </a:r>
          </a:p>
        </p:txBody>
      </p:sp>
    </p:spTree>
    <p:extLst>
      <p:ext uri="{BB962C8B-B14F-4D97-AF65-F5344CB8AC3E}">
        <p14:creationId xmlns:p14="http://schemas.microsoft.com/office/powerpoint/2010/main" val="1275079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466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4131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animation]</a:t>
            </a:r>
          </a:p>
          <a:p>
            <a:r>
              <a:rPr lang="en-US" dirty="0"/>
              <a:t>Actor-Critic methods with a Centralized Critic has been very popular recently in multi-agent reinforcement learning</a:t>
            </a:r>
          </a:p>
          <a:p>
            <a:r>
              <a:rPr lang="en-US" dirty="0"/>
              <a:t>But we have found that there are common misconceptions in the current literature</a:t>
            </a:r>
          </a:p>
          <a:p>
            <a:r>
              <a:rPr lang="en-US" dirty="0"/>
              <a:t>So with this work we would like to correct those misconceptions</a:t>
            </a:r>
          </a:p>
          <a:p>
            <a:endParaRPr lang="en-US" dirty="0"/>
          </a:p>
          <a:p>
            <a:r>
              <a:rPr lang="en-US" dirty="0"/>
              <a:t>[click] </a:t>
            </a:r>
          </a:p>
          <a:p>
            <a:r>
              <a:rPr lang="en-US" dirty="0"/>
              <a:t>Through bias and variance proofs for Centralized and Decentralized Critics, we have two main theoretical takeaways:</a:t>
            </a:r>
          </a:p>
          <a:p>
            <a:r>
              <a:rPr lang="en-US" dirty="0"/>
              <a:t>First is that centralized critic does not meaningfully help with cooperation, although some might think they can.</a:t>
            </a:r>
          </a:p>
          <a:p>
            <a:r>
              <a:rPr lang="en-US" dirty="0"/>
              <a:t>The second is that the centralized critic exhibits more variance when is used for actor learning. </a:t>
            </a:r>
          </a:p>
          <a:p>
            <a:r>
              <a:rPr lang="en-US" dirty="0"/>
              <a:t>[click]</a:t>
            </a:r>
          </a:p>
          <a:p>
            <a:r>
              <a:rPr lang="en-US" dirty="0"/>
              <a:t>In practice, we see more variance with centralized critic and more bias with decentralized critic.</a:t>
            </a:r>
          </a:p>
          <a:p>
            <a:r>
              <a:rPr lang="zh-CN" altLang="en-US" dirty="0"/>
              <a:t> </a:t>
            </a:r>
            <a:endParaRPr lang="en-US" dirty="0"/>
          </a:p>
          <a:p>
            <a:r>
              <a:rPr lang="en-US" dirty="0"/>
              <a:t>All this might come as a surprise for many people,</a:t>
            </a:r>
          </a:p>
          <a:p>
            <a:r>
              <a:rPr lang="en-US" dirty="0"/>
              <a:t>So let’s see how this all works out. </a:t>
            </a:r>
          </a:p>
        </p:txBody>
      </p:sp>
    </p:spTree>
    <p:extLst>
      <p:ext uri="{BB962C8B-B14F-4D97-AF65-F5344CB8AC3E}">
        <p14:creationId xmlns:p14="http://schemas.microsoft.com/office/powerpoint/2010/main" val="2468887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76534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xfrm>
            <a:off x="12011024" y="13076008"/>
            <a:ext cx="349455"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02143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May 2, 2014</a:t>
            </a:r>
          </a:p>
        </p:txBody>
      </p:sp>
      <p:sp>
        <p:nvSpPr>
          <p:cNvPr id="5" name="Footer Placeholder 4"/>
          <p:cNvSpPr>
            <a:spLocks noGrp="1"/>
          </p:cNvSpPr>
          <p:nvPr>
            <p:ph type="ftr" sz="quarter" idx="11"/>
          </p:nvPr>
        </p:nvSpPr>
        <p:spPr/>
        <p:txBody>
          <a:bodyPr/>
          <a:lstStyle/>
          <a:p>
            <a:pPr algn="r"/>
            <a:r>
              <a:rPr lang="en-US"/>
              <a:t>University of New Hampshire</a:t>
            </a:r>
            <a:endParaRPr lang="en-US" dirty="0"/>
          </a:p>
        </p:txBody>
      </p:sp>
      <p:sp>
        <p:nvSpPr>
          <p:cNvPr id="6" name="Slide Number Placeholder 5"/>
          <p:cNvSpPr>
            <a:spLocks noGrp="1"/>
          </p:cNvSpPr>
          <p:nvPr>
            <p:ph type="sldNum" sz="quarter" idx="12"/>
          </p:nvPr>
        </p:nvSpPr>
        <p:spPr>
          <a:xfrm>
            <a:off x="12005366" y="13294052"/>
            <a:ext cx="349455" cy="379591"/>
          </a:xfrm>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3141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873386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06356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66" r:id="rId13"/>
    <p:sldLayoutId id="2147483667" r:id="rId14"/>
    <p:sldLayoutId id="2147483669" r:id="rId15"/>
    <p:sldLayoutId id="2147483670" r:id="rId1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hyperlink" Target="https://cdn.aaai.org/ocs/11673/11673-51288-1-PB.pdf"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tif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ciencedirect.com/science/article/pii/B9781558603073500496"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ciencedirect.com/science/article/pii/B9781558603073500496" TargetMode="Externa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0.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journals.plos.org/plosone/article?id=10.1371/journal.pone.0172395"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journals.plos.org/plosone/article?id=10.1371/journal.pone.0172395"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5.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proceedings.mlr.press/v70/omidshafiei17a/omidshafiei17a.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roceedings.mlr.press/v70/omidshafiei17a/omidshafiei17a.pdf" TargetMode="External"/><Relationship Id="rId2" Type="http://schemas.openxmlformats.org/officeDocument/2006/relationships/image" Target="../media/image59.emf"/><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l.acm.org/doi/10.5555/2073946.2074003"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dn.aaai.org/ojs/11794/11794-13-15322-1-2-20201228.pdf"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 Id="rId5" Type="http://schemas.openxmlformats.org/officeDocument/2006/relationships/hyperlink" Target="https://arxiv.org/abs/1706.05296" TargetMode="Externa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xml"/><Relationship Id="rId5" Type="http://schemas.openxmlformats.org/officeDocument/2006/relationships/hyperlink" Target="https://proceedings.mlr.press/v80/rashid18a/rashid18a.pdf" TargetMode="Externa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hyperlink" Target="https://proceedings.mlr.press/v97/son19a/son19a.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7.tiff"/><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s://openreview.net/pdf?id=Rcmk0xxIQV" TargetMode="External"/><Relationship Id="rId2" Type="http://schemas.openxmlformats.org/officeDocument/2006/relationships/image" Target="../media/image80.png"/><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hyperlink" Target="https://openreview.net/pdf?id=Rcmk0xxIQV" TargetMode="External"/><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proceedings.neurips.cc/paper_files/paper/2017/file/68a9750337a418a86fe06c1991a1d64c-Paper.pdf" TargetMode="External"/><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cdn.aaai.org/ojs/11794/11794-13-15322-1-2-20201228.pdf" TargetMode="External"/><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hyperlink" Target="https://openreview.net/pdf?id=YVXaxB6L2Pl" TargetMode="Externa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rxiv.org/abs/2011.09533" TargetMode="Externa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hyperlink" Target="https://dl.acm.org/doi/10.5555/3463952.3464053"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svg"/></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2.png"/><Relationship Id="rId5" Type="http://schemas.openxmlformats.org/officeDocument/2006/relationships/image" Target="../media/image1300.png"/><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240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00.png"/><Relationship Id="rId5" Type="http://schemas.openxmlformats.org/officeDocument/2006/relationships/image" Target="../media/image190.png"/><Relationship Id="rId4" Type="http://schemas.openxmlformats.org/officeDocument/2006/relationships/image" Target="../media/image180.png"/></Relationships>
</file>

<file path=ppt/slides/_rels/slide65.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103.emf"/><Relationship Id="rId7" Type="http://schemas.openxmlformats.org/officeDocument/2006/relationships/customXml" Target="../ink/ink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0.png"/><Relationship Id="rId5" Type="http://schemas.openxmlformats.org/officeDocument/2006/relationships/customXml" Target="../ink/ink1.xml"/><Relationship Id="rId4" Type="http://schemas.openxmlformats.org/officeDocument/2006/relationships/image" Target="../media/image104.emf"/></Relationships>
</file>

<file path=ppt/slides/_rels/slide66.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jpeg"/><Relationship Id="rId17" Type="http://schemas.openxmlformats.org/officeDocument/2006/relationships/image" Target="../media/image119.svg"/><Relationship Id="rId2" Type="http://schemas.openxmlformats.org/officeDocument/2006/relationships/notesSlide" Target="../notesSlides/notesSlide14.xml"/><Relationship Id="rId16"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5" Type="http://schemas.openxmlformats.org/officeDocument/2006/relationships/image" Target="../media/image11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 Id="rId14" Type="http://schemas.openxmlformats.org/officeDocument/2006/relationships/image" Target="../media/image116.jpeg"/></Relationships>
</file>

<file path=ppt/slides/_rels/slide67.xml.rels><?xml version="1.0" encoding="UTF-8" standalone="yes"?>
<Relationships xmlns="http://schemas.openxmlformats.org/package/2006/relationships"><Relationship Id="rId8" Type="http://schemas.openxmlformats.org/officeDocument/2006/relationships/image" Target="../media/image124.png"/><Relationship Id="rId13" Type="http://schemas.microsoft.com/office/2007/relationships/hdphoto" Target="../media/hdphoto1.wdp"/><Relationship Id="rId18" Type="http://schemas.openxmlformats.org/officeDocument/2006/relationships/image" Target="../media/image133.png"/><Relationship Id="rId3" Type="http://schemas.openxmlformats.org/officeDocument/2006/relationships/image" Target="../media/image117.jpeg"/><Relationship Id="rId21" Type="http://schemas.openxmlformats.org/officeDocument/2006/relationships/image" Target="../media/image136.svg"/><Relationship Id="rId7" Type="http://schemas.openxmlformats.org/officeDocument/2006/relationships/image" Target="../media/image123.svg"/><Relationship Id="rId12" Type="http://schemas.openxmlformats.org/officeDocument/2006/relationships/image" Target="../media/image128.png"/><Relationship Id="rId17" Type="http://schemas.openxmlformats.org/officeDocument/2006/relationships/image" Target="../media/image132.svg"/><Relationship Id="rId2" Type="http://schemas.openxmlformats.org/officeDocument/2006/relationships/notesSlide" Target="../notesSlides/notesSlide15.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15.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jpg"/><Relationship Id="rId15" Type="http://schemas.openxmlformats.org/officeDocument/2006/relationships/image" Target="../media/image130.png"/><Relationship Id="rId10" Type="http://schemas.openxmlformats.org/officeDocument/2006/relationships/image" Target="../media/image126.png"/><Relationship Id="rId19" Type="http://schemas.openxmlformats.org/officeDocument/2006/relationships/image" Target="../media/image134.svg"/><Relationship Id="rId4" Type="http://schemas.openxmlformats.org/officeDocument/2006/relationships/image" Target="../media/image120.jpg"/><Relationship Id="rId9" Type="http://schemas.openxmlformats.org/officeDocument/2006/relationships/image" Target="../media/image125.svg"/><Relationship Id="rId14" Type="http://schemas.openxmlformats.org/officeDocument/2006/relationships/image" Target="../media/image129.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hyperlink" Target="https://cdn.aaai.org/ojs/21171/21171-13-25184-1-2-20220628.pdf"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39.jpeg"/><Relationship Id="rId5" Type="http://schemas.openxmlformats.org/officeDocument/2006/relationships/image" Target="../media/image83.png"/><Relationship Id="rId4" Type="http://schemas.openxmlformats.org/officeDocument/2006/relationships/image" Target="../media/image138.png"/></Relationships>
</file>

<file path=ppt/slides/_rels/slide72.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45.png"/><Relationship Id="rId7" Type="http://schemas.openxmlformats.org/officeDocument/2006/relationships/image" Target="../media/image139.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83.png"/><Relationship Id="rId4" Type="http://schemas.openxmlformats.org/officeDocument/2006/relationships/image" Target="../media/image138.png"/><Relationship Id="rId9" Type="http://schemas.openxmlformats.org/officeDocument/2006/relationships/image" Target="../media/image144.png"/></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52.png"/><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54.png"/><Relationship Id="rId5" Type="http://schemas.openxmlformats.org/officeDocument/2006/relationships/image" Target="../media/image151.png"/><Relationship Id="rId4" Type="http://schemas.openxmlformats.org/officeDocument/2006/relationships/image" Target="../media/image153.tif"/></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5.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154.png"/><Relationship Id="rId5" Type="http://schemas.openxmlformats.org/officeDocument/2006/relationships/image" Target="../media/image151.png"/><Relationship Id="rId4" Type="http://schemas.openxmlformats.org/officeDocument/2006/relationships/image" Target="../media/image153.tif"/></Relationships>
</file>

<file path=ppt/slides/_rels/slide7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159.jpeg"/></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8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https://link.springer.com/chapter/10.1007/978-3-031-20614-6_16" TargetMode="External"/><Relationship Id="rId2" Type="http://schemas.openxmlformats.org/officeDocument/2006/relationships/hyperlink" Target="https://link.springer.com/article/10.1007/s10458-023-09633-6" TargetMode="External"/><Relationship Id="rId1" Type="http://schemas.openxmlformats.org/officeDocument/2006/relationships/slideLayout" Target="../slideLayouts/slideLayout12.xml"/><Relationship Id="rId4" Type="http://schemas.openxmlformats.org/officeDocument/2006/relationships/hyperlink" Target="https://arxiv.org/abs/2203.10603"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image" Target="../media/image167.png"/><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8.png"/><Relationship Id="rId5" Type="http://schemas.openxmlformats.org/officeDocument/2006/relationships/hyperlink" Target="https://ieeexplore.ieee.org/document/9196684" TargetMode="External"/><Relationship Id="rId4" Type="http://schemas.openxmlformats.org/officeDocument/2006/relationships/notesSlide" Target="../notesSlides/notesSlide27.xml"/></Relationships>
</file>

<file path=ppt/slides/_rels/slide86.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image" Target="../media/image169.gif"/><Relationship Id="rId1" Type="http://schemas.openxmlformats.org/officeDocument/2006/relationships/slideLayout" Target="../slideLayouts/slideLayout12.xml"/><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8" Type="http://schemas.openxmlformats.org/officeDocument/2006/relationships/image" Target="../media/image176.gif"/><Relationship Id="rId3" Type="http://schemas.openxmlformats.org/officeDocument/2006/relationships/hyperlink" Target="https://github.com/FLAIROx/JaxMARL/tree/main/jaxmarl/environments/smax" TargetMode="External"/><Relationship Id="rId7" Type="http://schemas.openxmlformats.org/officeDocument/2006/relationships/image" Target="../media/image175.gif"/><Relationship Id="rId2" Type="http://schemas.openxmlformats.org/officeDocument/2006/relationships/hyperlink" Target="https://pettingzoo.farama.org/" TargetMode="External"/><Relationship Id="rId1" Type="http://schemas.openxmlformats.org/officeDocument/2006/relationships/slideLayout" Target="../slideLayouts/slideLayout12.xml"/><Relationship Id="rId6" Type="http://schemas.openxmlformats.org/officeDocument/2006/relationships/image" Target="../media/image174.gif"/><Relationship Id="rId5" Type="http://schemas.openxmlformats.org/officeDocument/2006/relationships/image" Target="../media/image173.gif"/><Relationship Id="rId4" Type="http://schemas.openxmlformats.org/officeDocument/2006/relationships/image" Target="../media/image172.png"/></Relationships>
</file>

<file path=ppt/slides/_rels/slide8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abs/2405.06161" TargetMode="External"/><Relationship Id="rId7" Type="http://schemas.openxmlformats.org/officeDocument/2006/relationships/image" Target="../media/image181.emf"/><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80.emf"/><Relationship Id="rId5" Type="http://schemas.openxmlformats.org/officeDocument/2006/relationships/image" Target="../media/image179.jpeg"/><Relationship Id="rId4" Type="http://schemas.openxmlformats.org/officeDocument/2006/relationships/hyperlink" Target="https://www.khoury.northeastern.edu/home/camato/tutorial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mparison of Parallel-MacDec-MADDRQN (Our), Dec-HDDRQN and Cen-DDRQN in the Warehouse Tool Delivery domain">
            <a:extLst>
              <a:ext uri="{FF2B5EF4-FFF2-40B4-BE49-F238E27FC236}">
                <a16:creationId xmlns:a16="http://schemas.microsoft.com/office/drawing/2014/main" id="{6AC650EE-D037-7E43-AB3A-F00B63C40335}"/>
              </a:ext>
            </a:extLst>
          </p:cNvPr>
          <p:cNvSpPr txBox="1"/>
          <p:nvPr/>
        </p:nvSpPr>
        <p:spPr>
          <a:xfrm>
            <a:off x="5948802" y="9728576"/>
            <a:ext cx="12486397" cy="1969963"/>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3578" tIns="53578" rIns="53578" bIns="53578" anchor="ctr" anchorCtr="0">
            <a:noAutofit/>
          </a:bodyPr>
          <a:lstStyle>
            <a:lvl1pPr>
              <a:defRPr sz="2800">
                <a:latin typeface="Calibri"/>
                <a:ea typeface="Calibri"/>
                <a:cs typeface="Calibri"/>
                <a:sym typeface="Calibri"/>
              </a:defRPr>
            </a:lvl1pPr>
          </a:lstStyle>
          <a:p>
            <a:r>
              <a:rPr lang="en-US" sz="6000" b="0" dirty="0">
                <a:solidFill>
                  <a:schemeClr val="bg2">
                    <a:lumMod val="50000"/>
                  </a:schemeClr>
                </a:solidFill>
                <a:latin typeface="Arial" panose="020B0604020202020204" pitchFamily="34" charset="0"/>
                <a:cs typeface="Arial" panose="020B0604020202020204" pitchFamily="34" charset="0"/>
              </a:rPr>
              <a:t>Chris Amato and Frans </a:t>
            </a:r>
            <a:r>
              <a:rPr lang="en-US" sz="6000" b="0" dirty="0" err="1">
                <a:solidFill>
                  <a:schemeClr val="bg2">
                    <a:lumMod val="50000"/>
                  </a:schemeClr>
                </a:solidFill>
                <a:latin typeface="Arial" panose="020B0604020202020204" pitchFamily="34" charset="0"/>
                <a:cs typeface="Arial" panose="020B0604020202020204" pitchFamily="34" charset="0"/>
              </a:rPr>
              <a:t>Oliehoek</a:t>
            </a:r>
            <a:endParaRPr lang="en-US" sz="6000" b="0" dirty="0">
              <a:solidFill>
                <a:schemeClr val="bg2">
                  <a:lumMod val="50000"/>
                </a:schemeClr>
              </a:solidFill>
              <a:latin typeface="Arial" panose="020B0604020202020204" pitchFamily="34" charset="0"/>
              <a:cs typeface="Arial" panose="020B0604020202020204" pitchFamily="34" charset="0"/>
            </a:endParaRPr>
          </a:p>
        </p:txBody>
      </p:sp>
      <p:sp>
        <p:nvSpPr>
          <p:cNvPr id="32" name="Decentralized Critic">
            <a:extLst>
              <a:ext uri="{FF2B5EF4-FFF2-40B4-BE49-F238E27FC236}">
                <a16:creationId xmlns:a16="http://schemas.microsoft.com/office/drawing/2014/main" id="{4B9E3792-15FF-E049-A1E2-34945A819C5C}"/>
              </a:ext>
            </a:extLst>
          </p:cNvPr>
          <p:cNvSpPr txBox="1"/>
          <p:nvPr/>
        </p:nvSpPr>
        <p:spPr>
          <a:xfrm>
            <a:off x="1172958" y="4083692"/>
            <a:ext cx="22038084" cy="4604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a:lnSpc>
                <a:spcPct val="80000"/>
              </a:lnSpc>
              <a:defRPr sz="11600" b="1" spc="-232">
                <a:solidFill>
                  <a:schemeClr val="accent2">
                    <a:hueOff val="192982"/>
                    <a:satOff val="17755"/>
                    <a:lumOff val="-28483"/>
                  </a:schemeClr>
                </a:solidFill>
              </a:defRPr>
            </a:lvl1pPr>
          </a:lstStyle>
          <a:p>
            <a:pPr algn="ctr">
              <a:lnSpc>
                <a:spcPct val="120000"/>
              </a:lnSpc>
            </a:pPr>
            <a:r>
              <a:rPr lang="en-US" sz="8000" b="0" dirty="0">
                <a:solidFill>
                  <a:schemeClr val="bg2">
                    <a:lumMod val="10000"/>
                  </a:schemeClr>
                </a:solidFill>
                <a:latin typeface="+mj-lt"/>
                <a:cs typeface="+mj-cs"/>
              </a:rPr>
              <a:t>A Concise Introduction to Cooperative</a:t>
            </a:r>
          </a:p>
          <a:p>
            <a:pPr algn="ctr">
              <a:lnSpc>
                <a:spcPct val="120000"/>
              </a:lnSpc>
            </a:pPr>
            <a:r>
              <a:rPr lang="en-US" sz="8000" b="0" dirty="0">
                <a:solidFill>
                  <a:schemeClr val="bg2">
                    <a:lumMod val="10000"/>
                  </a:schemeClr>
                </a:solidFill>
                <a:latin typeface="+mj-lt"/>
                <a:cs typeface="+mj-cs"/>
              </a:rPr>
              <a:t>Multi-Agent Reinforcement Learning </a:t>
            </a:r>
          </a:p>
          <a:p>
            <a:pPr algn="ctr">
              <a:lnSpc>
                <a:spcPct val="120000"/>
              </a:lnSpc>
            </a:pPr>
            <a:r>
              <a:rPr lang="en-US" sz="8000" b="0" dirty="0">
                <a:solidFill>
                  <a:schemeClr val="bg2">
                    <a:lumMod val="10000"/>
                  </a:schemeClr>
                </a:solidFill>
                <a:latin typeface="+mj-lt"/>
                <a:cs typeface="+mj-cs"/>
              </a:rPr>
              <a:t>(Part 2)</a:t>
            </a:r>
          </a:p>
        </p:txBody>
      </p:sp>
      <p:pic>
        <p:nvPicPr>
          <p:cNvPr id="19" name="Picture 18">
            <a:extLst>
              <a:ext uri="{FF2B5EF4-FFF2-40B4-BE49-F238E27FC236}">
                <a16:creationId xmlns:a16="http://schemas.microsoft.com/office/drawing/2014/main" id="{803A234E-5244-7841-AA4C-DCE34F2F5CB9}"/>
              </a:ext>
            </a:extLst>
          </p:cNvPr>
          <p:cNvPicPr>
            <a:picLocks noChangeAspect="1"/>
          </p:cNvPicPr>
          <p:nvPr/>
        </p:nvPicPr>
        <p:blipFill rotWithShape="1">
          <a:blip r:embed="rId3"/>
          <a:srcRect l="25535"/>
          <a:stretch/>
        </p:blipFill>
        <p:spPr>
          <a:xfrm>
            <a:off x="2336495" y="962102"/>
            <a:ext cx="4815736" cy="1774193"/>
          </a:xfrm>
          <a:prstGeom prst="rect">
            <a:avLst/>
          </a:prstGeom>
        </p:spPr>
      </p:pic>
      <p:pic>
        <p:nvPicPr>
          <p:cNvPr id="20" name="Picture 19">
            <a:extLst>
              <a:ext uri="{FF2B5EF4-FFF2-40B4-BE49-F238E27FC236}">
                <a16:creationId xmlns:a16="http://schemas.microsoft.com/office/drawing/2014/main" id="{BD386AB5-E740-4A4C-96D2-200F56BD4230}"/>
              </a:ext>
            </a:extLst>
          </p:cNvPr>
          <p:cNvPicPr>
            <a:picLocks noChangeAspect="1"/>
          </p:cNvPicPr>
          <p:nvPr/>
        </p:nvPicPr>
        <p:blipFill rotWithShape="1">
          <a:blip r:embed="rId4"/>
          <a:srcRect r="60419"/>
          <a:stretch/>
        </p:blipFill>
        <p:spPr>
          <a:xfrm>
            <a:off x="58996" y="73511"/>
            <a:ext cx="2277499" cy="2131122"/>
          </a:xfrm>
          <a:prstGeom prst="rect">
            <a:avLst/>
          </a:prstGeom>
        </p:spPr>
      </p:pic>
      <p:pic>
        <p:nvPicPr>
          <p:cNvPr id="1026" name="Picture 2" descr="AAMAS 2025 Detroit">
            <a:extLst>
              <a:ext uri="{FF2B5EF4-FFF2-40B4-BE49-F238E27FC236}">
                <a16:creationId xmlns:a16="http://schemas.microsoft.com/office/drawing/2014/main" id="{14CC2C83-DA80-8FF2-679D-CD3180F14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31771" y="114370"/>
            <a:ext cx="6905932" cy="276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0594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D437-58A6-270A-F9BA-CCE109460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7FE51-15C8-B59F-2AFB-EB6265006DFA}"/>
              </a:ext>
            </a:extLst>
          </p:cNvPr>
          <p:cNvSpPr>
            <a:spLocks noGrp="1"/>
          </p:cNvSpPr>
          <p:nvPr>
            <p:ph type="title"/>
          </p:nvPr>
        </p:nvSpPr>
        <p:spPr/>
        <p:txBody>
          <a:bodyPr>
            <a:normAutofit/>
          </a:bodyPr>
          <a:lstStyle/>
          <a:p>
            <a:r>
              <a:rPr lang="en-US" dirty="0"/>
              <a:t>Cooperative MARL</a:t>
            </a: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D839DB06-F42E-E55E-3713-FC1242A7647A}"/>
                  </a:ext>
                </a:extLst>
              </p:cNvPr>
              <p:cNvSpPr>
                <a:spLocks noGrp="1"/>
              </p:cNvSpPr>
              <p:nvPr>
                <p:ph type="body" idx="1"/>
              </p:nvPr>
            </p:nvSpPr>
            <p:spPr>
              <a:xfrm>
                <a:off x="1785940" y="3661175"/>
                <a:ext cx="20812125" cy="7505589"/>
              </a:xfrm>
            </p:spPr>
            <p:txBody>
              <a:bodyPr>
                <a:normAutofit fontScale="85000" lnSpcReduction="10000"/>
              </a:bodyPr>
              <a:lstStyle/>
              <a:p>
                <a:pPr>
                  <a:spcBef>
                    <a:spcPts val="2707"/>
                  </a:spcBef>
                </a:pPr>
                <a:r>
                  <a:rPr lang="en-US" dirty="0"/>
                  <a:t>Cooperative case represented as Decentralized 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xmlns="">
          <p:sp>
            <p:nvSpPr>
              <p:cNvPr id="5" name="Text Placeholder 2">
                <a:extLst>
                  <a:ext uri="{FF2B5EF4-FFF2-40B4-BE49-F238E27FC236}">
                    <a16:creationId xmlns:a16="http://schemas.microsoft.com/office/drawing/2014/main" id="{D839DB06-F42E-E55E-3713-FC1242A7647A}"/>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585" t="-4899" b="-2534"/>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A286D7E9-A87A-1C0F-FF34-D23BFCC3D8E0}"/>
              </a:ext>
            </a:extLst>
          </p:cNvPr>
          <p:cNvSpPr/>
          <p:nvPr/>
        </p:nvSpPr>
        <p:spPr>
          <a:xfrm>
            <a:off x="1507019" y="11587792"/>
            <a:ext cx="21369963" cy="535531"/>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Maximize the (discounted) sum of future </a:t>
            </a:r>
            <a:r>
              <a:rPr lang="en-US" sz="3600" dirty="0">
                <a:solidFill>
                  <a:srgbClr val="0070C0"/>
                </a:solidFill>
                <a:ea typeface="ＭＳ Ｐゴシック" pitchFamily="34" charset="-128"/>
              </a:rPr>
              <a:t>(joint) rewards       Cooperative</a:t>
            </a:r>
          </a:p>
        </p:txBody>
      </p:sp>
      <p:pic>
        <p:nvPicPr>
          <p:cNvPr id="3" name="pasted-image.pdf" descr="pasted-image.pdf">
            <a:extLst>
              <a:ext uri="{FF2B5EF4-FFF2-40B4-BE49-F238E27FC236}">
                <a16:creationId xmlns:a16="http://schemas.microsoft.com/office/drawing/2014/main" id="{9A736B42-2254-A938-E2C2-1D8008B554C9}"/>
              </a:ext>
            </a:extLst>
          </p:cNvPr>
          <p:cNvPicPr>
            <a:picLocks noChangeAspect="1"/>
          </p:cNvPicPr>
          <p:nvPr/>
        </p:nvPicPr>
        <p:blipFill>
          <a:blip r:embed="rId4"/>
          <a:stretch>
            <a:fillRect/>
          </a:stretch>
        </p:blipFill>
        <p:spPr>
          <a:xfrm>
            <a:off x="13966890" y="6428510"/>
            <a:ext cx="9210610" cy="4168596"/>
          </a:xfrm>
          <a:prstGeom prst="rect">
            <a:avLst/>
          </a:prstGeom>
          <a:ln w="12700">
            <a:miter lim="400000"/>
          </a:ln>
        </p:spPr>
      </p:pic>
    </p:spTree>
    <p:extLst>
      <p:ext uri="{BB962C8B-B14F-4D97-AF65-F5344CB8AC3E}">
        <p14:creationId xmlns:p14="http://schemas.microsoft.com/office/powerpoint/2010/main" val="320889994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F388-4D6C-4651-07C1-8D81818542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46FC6-B853-3FDF-E72B-066834415C66}"/>
              </a:ext>
            </a:extLst>
          </p:cNvPr>
          <p:cNvSpPr>
            <a:spLocks noGrp="1"/>
          </p:cNvSpPr>
          <p:nvPr>
            <p:ph type="title"/>
          </p:nvPr>
        </p:nvSpPr>
        <p:spPr/>
        <p:txBody>
          <a:bodyPr>
            <a:normAutofit/>
          </a:bodyPr>
          <a:lstStyle/>
          <a:p>
            <a:r>
              <a:rPr lang="en-US" dirty="0"/>
              <a:t>Cooperative MARL</a:t>
            </a: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AE9817B9-A69C-B5CA-5FAC-3B5FC4AD974D}"/>
                  </a:ext>
                </a:extLst>
              </p:cNvPr>
              <p:cNvSpPr>
                <a:spLocks noGrp="1"/>
              </p:cNvSpPr>
              <p:nvPr>
                <p:ph type="body" idx="1"/>
              </p:nvPr>
            </p:nvSpPr>
            <p:spPr>
              <a:xfrm>
                <a:off x="1785940" y="3661175"/>
                <a:ext cx="20812125" cy="7505589"/>
              </a:xfrm>
            </p:spPr>
            <p:txBody>
              <a:bodyPr>
                <a:normAutofit fontScale="85000" lnSpcReduction="10000"/>
              </a:bodyPr>
              <a:lstStyle/>
              <a:p>
                <a:pPr>
                  <a:spcBef>
                    <a:spcPts val="2707"/>
                  </a:spcBef>
                </a:pPr>
                <a:r>
                  <a:rPr lang="en-US" dirty="0"/>
                  <a:t>Cooperative case represented as Decentralized 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xmlns="">
          <p:sp>
            <p:nvSpPr>
              <p:cNvPr id="5" name="Text Placeholder 2">
                <a:extLst>
                  <a:ext uri="{FF2B5EF4-FFF2-40B4-BE49-F238E27FC236}">
                    <a16:creationId xmlns:a16="http://schemas.microsoft.com/office/drawing/2014/main" id="{AE9817B9-A69C-B5CA-5FAC-3B5FC4AD974D}"/>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585" t="-4899" b="-2534"/>
                </a:stretch>
              </a:blipFill>
            </p:spPr>
            <p:txBody>
              <a:bodyPr/>
              <a:lstStyle/>
              <a:p>
                <a:r>
                  <a:rPr lang="en-US">
                    <a:noFill/>
                  </a:rPr>
                  <a:t> </a:t>
                </a:r>
              </a:p>
            </p:txBody>
          </p:sp>
        </mc:Fallback>
      </mc:AlternateContent>
      <p:pic>
        <p:nvPicPr>
          <p:cNvPr id="3" name="pasted-image.pdf" descr="pasted-image.pdf">
            <a:extLst>
              <a:ext uri="{FF2B5EF4-FFF2-40B4-BE49-F238E27FC236}">
                <a16:creationId xmlns:a16="http://schemas.microsoft.com/office/drawing/2014/main" id="{F12B85FB-8270-1AA1-BCB0-86CD8903F373}"/>
              </a:ext>
            </a:extLst>
          </p:cNvPr>
          <p:cNvPicPr>
            <a:picLocks noChangeAspect="1"/>
          </p:cNvPicPr>
          <p:nvPr/>
        </p:nvPicPr>
        <p:blipFill>
          <a:blip r:embed="rId4"/>
          <a:stretch>
            <a:fillRect/>
          </a:stretch>
        </p:blipFill>
        <p:spPr>
          <a:xfrm>
            <a:off x="13966890" y="6428510"/>
            <a:ext cx="9210610" cy="4168596"/>
          </a:xfrm>
          <a:prstGeom prst="rect">
            <a:avLst/>
          </a:prstGeom>
          <a:ln w="12700">
            <a:miter lim="400000"/>
          </a:ln>
        </p:spPr>
      </p:pic>
      <p:sp>
        <p:nvSpPr>
          <p:cNvPr id="4" name="Rectangle 3">
            <a:extLst>
              <a:ext uri="{FF2B5EF4-FFF2-40B4-BE49-F238E27FC236}">
                <a16:creationId xmlns:a16="http://schemas.microsoft.com/office/drawing/2014/main" id="{96D178D0-E0D6-D967-09F0-662D5B002268}"/>
              </a:ext>
            </a:extLst>
          </p:cNvPr>
          <p:cNvSpPr/>
          <p:nvPr/>
        </p:nvSpPr>
        <p:spPr>
          <a:xfrm>
            <a:off x="1507019" y="11315807"/>
            <a:ext cx="21369963" cy="1453218"/>
          </a:xfrm>
          <a:prstGeom prst="rect">
            <a:avLst/>
          </a:prstGeom>
        </p:spPr>
        <p:txBody>
          <a:bodyPr wrap="square">
            <a:spAutoFit/>
          </a:bodyPr>
          <a:lstStyle/>
          <a:p>
            <a:pPr>
              <a:lnSpc>
                <a:spcPct val="80000"/>
              </a:lnSpc>
              <a:spcBef>
                <a:spcPts val="3656"/>
              </a:spcBef>
            </a:pPr>
            <a:r>
              <a:rPr lang="en-US" sz="3600" dirty="0">
                <a:ea typeface="ＭＳ Ｐゴシック" pitchFamily="34" charset="-128"/>
              </a:rPr>
              <a:t>Objective: Maximize the (discounted) sum of future (joint) rewards</a:t>
            </a:r>
          </a:p>
          <a:p>
            <a:pPr lvl="1">
              <a:lnSpc>
                <a:spcPct val="80000"/>
              </a:lnSpc>
              <a:spcBef>
                <a:spcPts val="3656"/>
              </a:spcBef>
            </a:pPr>
            <a:r>
              <a:rPr lang="en-US" sz="3600" dirty="0">
                <a:ea typeface="ＭＳ Ｐゴシック" pitchFamily="34" charset="-128"/>
              </a:rPr>
              <a:t>Calculate a set of </a:t>
            </a:r>
            <a:r>
              <a:rPr lang="en-US" sz="3600" dirty="0">
                <a:solidFill>
                  <a:schemeClr val="tx1"/>
                </a:solidFill>
                <a:ea typeface="ＭＳ Ｐゴシック" pitchFamily="34" charset="-128"/>
              </a:rPr>
              <a:t>optimal</a:t>
            </a:r>
            <a:r>
              <a:rPr lang="en-US" sz="3600" dirty="0">
                <a:solidFill>
                  <a:srgbClr val="CC0000"/>
                </a:solidFill>
                <a:ea typeface="ＭＳ Ｐゴシック" pitchFamily="34" charset="-128"/>
              </a:rPr>
              <a:t> policies for each agent </a:t>
            </a:r>
            <a:r>
              <a:rPr lang="en-US" sz="3600" dirty="0">
                <a:solidFill>
                  <a:srgbClr val="CC0000"/>
                </a:solidFill>
                <a:ea typeface="ＭＳ Ｐゴシック" pitchFamily="34" charset="-128"/>
                <a:sym typeface="Symbol" pitchFamily="18" charset="2"/>
              </a:rPr>
              <a:t></a:t>
            </a:r>
            <a:r>
              <a:rPr lang="en-US" sz="3600" baseline="-25000" dirty="0" err="1">
                <a:solidFill>
                  <a:srgbClr val="CC0000"/>
                </a:solidFill>
                <a:ea typeface="ＭＳ Ｐゴシック" pitchFamily="34" charset="-128"/>
                <a:sym typeface="Symbol" pitchFamily="18" charset="2"/>
              </a:rPr>
              <a:t>i</a:t>
            </a:r>
            <a:r>
              <a:rPr lang="en-US" sz="3600" dirty="0">
                <a:solidFill>
                  <a:srgbClr val="CC0000"/>
                </a:solidFill>
                <a:ea typeface="ＭＳ Ｐゴシック" pitchFamily="34" charset="-128"/>
                <a:sym typeface="Symbol" pitchFamily="18" charset="2"/>
              </a:rPr>
              <a:t>*: H</a:t>
            </a:r>
            <a:r>
              <a:rPr lang="en-US" sz="3600" baseline="-25000" dirty="0">
                <a:solidFill>
                  <a:srgbClr val="CC0000"/>
                </a:solidFill>
                <a:ea typeface="ＭＳ Ｐゴシック" pitchFamily="34" charset="-128"/>
                <a:sym typeface="Symbol" pitchFamily="18" charset="2"/>
              </a:rPr>
              <a:t>i</a:t>
            </a:r>
            <a:r>
              <a:rPr lang="en-US" sz="3600" dirty="0">
                <a:solidFill>
                  <a:srgbClr val="CC0000"/>
                </a:solidFill>
                <a:ea typeface="ＭＳ Ｐゴシック" pitchFamily="34" charset="-128"/>
                <a:sym typeface="Symbol" pitchFamily="18" charset="2"/>
              </a:rPr>
              <a:t> → A</a:t>
            </a:r>
            <a:r>
              <a:rPr lang="en-US" sz="3600" baseline="-25000" dirty="0">
                <a:solidFill>
                  <a:srgbClr val="CC0000"/>
                </a:solidFill>
                <a:ea typeface="ＭＳ Ｐゴシック" pitchFamily="34" charset="-128"/>
                <a:sym typeface="Symbol" pitchFamily="18" charset="2"/>
              </a:rPr>
              <a:t>i</a:t>
            </a:r>
            <a:r>
              <a:rPr lang="en-US" sz="3600" dirty="0">
                <a:solidFill>
                  <a:srgbClr val="CC0000"/>
                </a:solidFill>
                <a:ea typeface="ＭＳ Ｐゴシック" pitchFamily="34" charset="-128"/>
                <a:sym typeface="Symbol" pitchFamily="18" charset="2"/>
              </a:rPr>
              <a:t> </a:t>
            </a:r>
            <a:r>
              <a:rPr lang="en-US" sz="3600" dirty="0">
                <a:ea typeface="ＭＳ Ｐゴシック" pitchFamily="34" charset="-128"/>
              </a:rPr>
              <a:t>that maximize joint objective   </a:t>
            </a:r>
          </a:p>
        </p:txBody>
      </p:sp>
      <p:sp>
        <p:nvSpPr>
          <p:cNvPr id="6" name="TextBox 5">
            <a:extLst>
              <a:ext uri="{FF2B5EF4-FFF2-40B4-BE49-F238E27FC236}">
                <a16:creationId xmlns:a16="http://schemas.microsoft.com/office/drawing/2014/main" id="{7F4A6014-71B0-DBD4-3E9D-60CC16C09346}"/>
              </a:ext>
            </a:extLst>
          </p:cNvPr>
          <p:cNvSpPr txBox="1"/>
          <p:nvPr/>
        </p:nvSpPr>
        <p:spPr>
          <a:xfrm>
            <a:off x="7588176" y="12862004"/>
            <a:ext cx="920764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0000"/>
                </a:solidFill>
                <a:effectLst/>
                <a:uFillTx/>
                <a:latin typeface="+mn-lt"/>
                <a:ea typeface="+mn-ea"/>
                <a:cs typeface="+mn-cs"/>
                <a:sym typeface="Helvetica Neue"/>
              </a:rPr>
              <a:t>Decentralized partially observable execution</a:t>
            </a:r>
          </a:p>
        </p:txBody>
      </p:sp>
    </p:spTree>
    <p:extLst>
      <p:ext uri="{BB962C8B-B14F-4D97-AF65-F5344CB8AC3E}">
        <p14:creationId xmlns:p14="http://schemas.microsoft.com/office/powerpoint/2010/main" val="28663991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B1851-E675-4FB3-686E-135351A99C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7C1717-13A1-A842-A23E-C43CDE861498}"/>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0F6C5129-CCEA-AD9C-EB0D-171BC9F5C566}"/>
              </a:ext>
            </a:extLst>
          </p:cNvPr>
          <p:cNvSpPr>
            <a:spLocks noGrp="1"/>
          </p:cNvSpPr>
          <p:nvPr>
            <p:ph type="title"/>
          </p:nvPr>
        </p:nvSpPr>
        <p:spPr/>
        <p:txBody>
          <a:bodyPr/>
          <a:lstStyle/>
          <a:p>
            <a:r>
              <a:rPr lang="en-US" dirty="0"/>
              <a:t>Deep RL background</a:t>
            </a:r>
          </a:p>
        </p:txBody>
      </p:sp>
      <p:sp>
        <p:nvSpPr>
          <p:cNvPr id="4" name="Text Placeholder 3">
            <a:extLst>
              <a:ext uri="{FF2B5EF4-FFF2-40B4-BE49-F238E27FC236}">
                <a16:creationId xmlns:a16="http://schemas.microsoft.com/office/drawing/2014/main" id="{6670D32C-61D8-8B70-8C7B-B260D9872787}"/>
              </a:ext>
            </a:extLst>
          </p:cNvPr>
          <p:cNvSpPr>
            <a:spLocks noGrp="1"/>
          </p:cNvSpPr>
          <p:nvPr>
            <p:ph type="body" sz="quarter" idx="1"/>
          </p:nvPr>
        </p:nvSpPr>
        <p:spPr/>
        <p:txBody>
          <a:bodyPr/>
          <a:lstStyle/>
          <a:p>
            <a:r>
              <a:rPr lang="en-US" dirty="0"/>
              <a:t>D(R)QN and PG/AC</a:t>
            </a:r>
          </a:p>
        </p:txBody>
      </p:sp>
    </p:spTree>
    <p:extLst>
      <p:ext uri="{BB962C8B-B14F-4D97-AF65-F5344CB8AC3E}">
        <p14:creationId xmlns:p14="http://schemas.microsoft.com/office/powerpoint/2010/main" val="29310093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7828-F7BB-3ADD-82C1-ACBA900DDEC4}"/>
              </a:ext>
            </a:extLst>
          </p:cNvPr>
          <p:cNvSpPr>
            <a:spLocks noGrp="1"/>
          </p:cNvSpPr>
          <p:nvPr>
            <p:ph type="title"/>
          </p:nvPr>
        </p:nvSpPr>
        <p:spPr/>
        <p:txBody>
          <a:bodyPr/>
          <a:lstStyle/>
          <a:p>
            <a:r>
              <a:rPr lang="en-US" dirty="0"/>
              <a:t>DRQN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C72CEE3-7719-6986-3BD6-0F2EAFBFDC85}"/>
                  </a:ext>
                </a:extLst>
              </p:cNvPr>
              <p:cNvSpPr>
                <a:spLocks noGrp="1"/>
              </p:cNvSpPr>
              <p:nvPr>
                <p:ph type="body" idx="1"/>
              </p:nvPr>
            </p:nvSpPr>
            <p:spPr>
              <a:xfrm>
                <a:off x="885438" y="3921920"/>
                <a:ext cx="8159173" cy="8256012"/>
              </a:xfrm>
            </p:spPr>
            <p:txBody>
              <a:bodyPr>
                <a:normAutofit fontScale="85000" lnSpcReduction="10000"/>
              </a:bodyPr>
              <a:lstStyle/>
              <a:p>
                <a:r>
                  <a:rPr lang="en-US" dirty="0"/>
                  <a:t>Use a neural network to approximate </a:t>
                </a:r>
                <a:r>
                  <a:rPr lang="en-US" i="1" dirty="0">
                    <a:latin typeface="Euclid" panose="02020503060505020303" pitchFamily="18" charset="77"/>
                  </a:rPr>
                  <a:t>Q</a:t>
                </a:r>
                <a:r>
                  <a:rPr lang="en-US" dirty="0">
                    <a:latin typeface="Euclid" panose="02020503060505020303" pitchFamily="18" charset="77"/>
                  </a:rPr>
                  <a:t>(</a:t>
                </a:r>
                <a:r>
                  <a:rPr lang="en-US" i="1" dirty="0" err="1">
                    <a:latin typeface="Euclid" panose="02020503060505020303" pitchFamily="18" charset="77"/>
                  </a:rPr>
                  <a:t>h,a</a:t>
                </a:r>
                <a:r>
                  <a:rPr lang="en-US" dirty="0">
                    <a:latin typeface="Euclid" panose="02020503060505020303" pitchFamily="18" charset="77"/>
                  </a:rPr>
                  <a:t>)</a:t>
                </a:r>
              </a:p>
              <a:p>
                <a:endParaRPr lang="en-US" dirty="0">
                  <a:latin typeface="Euclid" panose="02020503060505020303" pitchFamily="18" charset="77"/>
                </a:endParaRPr>
              </a:p>
              <a:p>
                <a:endParaRPr lang="en-US" dirty="0"/>
              </a:p>
              <a:p>
                <a:endParaRPr lang="en-US" dirty="0"/>
              </a:p>
              <a:p>
                <a:endParaRPr lang="en-US" dirty="0"/>
              </a:p>
              <a:p>
                <a:r>
                  <a:rPr lang="en-US" dirty="0"/>
                  <a:t>Learn a history representation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h</m:t>
                        </m:r>
                      </m:e>
                    </m:acc>
                  </m:oMath>
                </a14:m>
                <a:endParaRPr lang="en-US" dirty="0"/>
              </a:p>
              <a:p>
                <a:r>
                  <a:rPr lang="en-US" dirty="0"/>
                  <a:t>Output all Q-values for a history to make </a:t>
                </a:r>
                <a:r>
                  <a:rPr lang="en-US" dirty="0" err="1"/>
                  <a:t>argmaxing</a:t>
                </a:r>
                <a:r>
                  <a:rPr lang="en-US" dirty="0"/>
                  <a:t> easier</a:t>
                </a:r>
                <a:endParaRPr lang="en-US" dirty="0">
                  <a:latin typeface="Euclid" panose="02020503060505020303" pitchFamily="18" charset="77"/>
                </a:endParaRPr>
              </a:p>
            </p:txBody>
          </p:sp>
        </mc:Choice>
        <mc:Fallback xmlns="">
          <p:sp>
            <p:nvSpPr>
              <p:cNvPr id="3" name="Text Placeholder 2">
                <a:extLst>
                  <a:ext uri="{FF2B5EF4-FFF2-40B4-BE49-F238E27FC236}">
                    <a16:creationId xmlns:a16="http://schemas.microsoft.com/office/drawing/2014/main" id="{1C72CEE3-7719-6986-3BD6-0F2EAFBFDC85}"/>
                  </a:ext>
                </a:extLst>
              </p:cNvPr>
              <p:cNvSpPr>
                <a:spLocks noGrp="1" noRot="1" noChangeAspect="1" noMove="1" noResize="1" noEditPoints="1" noAdjustHandles="1" noChangeArrowheads="1" noChangeShapeType="1" noTextEdit="1"/>
              </p:cNvSpPr>
              <p:nvPr>
                <p:ph type="body" idx="1"/>
              </p:nvPr>
            </p:nvSpPr>
            <p:spPr>
              <a:xfrm>
                <a:off x="885438" y="3921920"/>
                <a:ext cx="8159173" cy="8256012"/>
              </a:xfrm>
              <a:blipFill>
                <a:blip r:embed="rId2"/>
                <a:stretch>
                  <a:fillRect l="-3882" t="-4448" r="-4193" b="-460"/>
                </a:stretch>
              </a:blipFill>
            </p:spPr>
            <p:txBody>
              <a:bodyPr/>
              <a:lstStyle/>
              <a:p>
                <a:r>
                  <a:rPr lang="en-US">
                    <a:noFill/>
                  </a:rPr>
                  <a:t> </a:t>
                </a:r>
              </a:p>
            </p:txBody>
          </p:sp>
        </mc:Fallback>
      </mc:AlternateContent>
      <p:pic>
        <p:nvPicPr>
          <p:cNvPr id="7" name="Picture 6" descr="A screenshot of a computer program&#10;&#10;AI-generated content may be incorrect.">
            <a:extLst>
              <a:ext uri="{FF2B5EF4-FFF2-40B4-BE49-F238E27FC236}">
                <a16:creationId xmlns:a16="http://schemas.microsoft.com/office/drawing/2014/main" id="{390A75BE-D301-23AC-FECF-59B7A60A6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3974" y="775855"/>
            <a:ext cx="14058134" cy="12422658"/>
          </a:xfrm>
          <a:prstGeom prst="rect">
            <a:avLst/>
          </a:prstGeom>
        </p:spPr>
      </p:pic>
      <p:pic>
        <p:nvPicPr>
          <p:cNvPr id="9" name="Picture 8" descr="A diagram of a flowchart&#10;&#10;AI-generated content may be incorrect.">
            <a:extLst>
              <a:ext uri="{FF2B5EF4-FFF2-40B4-BE49-F238E27FC236}">
                <a16:creationId xmlns:a16="http://schemas.microsoft.com/office/drawing/2014/main" id="{EC614591-4E28-34D6-0EF0-9CEA96F17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451" y="6017983"/>
            <a:ext cx="5965528" cy="3283955"/>
          </a:xfrm>
          <a:prstGeom prst="rect">
            <a:avLst/>
          </a:prstGeom>
        </p:spPr>
      </p:pic>
      <p:cxnSp>
        <p:nvCxnSpPr>
          <p:cNvPr id="10" name="Straight Arrow Connector 9">
            <a:extLst>
              <a:ext uri="{FF2B5EF4-FFF2-40B4-BE49-F238E27FC236}">
                <a16:creationId xmlns:a16="http://schemas.microsoft.com/office/drawing/2014/main" id="{07556927-F7B0-2B3B-66F9-C36DD267598E}"/>
              </a:ext>
            </a:extLst>
          </p:cNvPr>
          <p:cNvCxnSpPr>
            <a:cxnSpLocks/>
          </p:cNvCxnSpPr>
          <p:nvPr/>
        </p:nvCxnSpPr>
        <p:spPr>
          <a:xfrm flipH="1">
            <a:off x="14159345" y="7813964"/>
            <a:ext cx="1496291" cy="77585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730F311F-D8BC-8563-1D63-831DFC8CAB70}"/>
              </a:ext>
            </a:extLst>
          </p:cNvPr>
          <p:cNvSpPr txBox="1"/>
          <p:nvPr/>
        </p:nvSpPr>
        <p:spPr>
          <a:xfrm>
            <a:off x="15685403" y="7578002"/>
            <a:ext cx="21752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Target network</a:t>
            </a:r>
          </a:p>
        </p:txBody>
      </p:sp>
      <p:cxnSp>
        <p:nvCxnSpPr>
          <p:cNvPr id="14" name="Straight Arrow Connector 13">
            <a:extLst>
              <a:ext uri="{FF2B5EF4-FFF2-40B4-BE49-F238E27FC236}">
                <a16:creationId xmlns:a16="http://schemas.microsoft.com/office/drawing/2014/main" id="{49C19CB6-D5C2-CDFD-D112-0044DF5E600A}"/>
              </a:ext>
            </a:extLst>
          </p:cNvPr>
          <p:cNvCxnSpPr>
            <a:cxnSpLocks/>
          </p:cNvCxnSpPr>
          <p:nvPr/>
        </p:nvCxnSpPr>
        <p:spPr>
          <a:xfrm flipH="1">
            <a:off x="14048509" y="5404224"/>
            <a:ext cx="1588458"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5F44BC94-9556-9F31-3891-32CFA4826749}"/>
              </a:ext>
            </a:extLst>
          </p:cNvPr>
          <p:cNvSpPr txBox="1"/>
          <p:nvPr/>
        </p:nvSpPr>
        <p:spPr>
          <a:xfrm>
            <a:off x="15747803" y="5153972"/>
            <a:ext cx="193963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Replay buffer</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9" name="Straight Arrow Connector 18">
            <a:extLst>
              <a:ext uri="{FF2B5EF4-FFF2-40B4-BE49-F238E27FC236}">
                <a16:creationId xmlns:a16="http://schemas.microsoft.com/office/drawing/2014/main" id="{90441E9A-B6F0-04B2-484D-286413A146CA}"/>
              </a:ext>
            </a:extLst>
          </p:cNvPr>
          <p:cNvCxnSpPr>
            <a:cxnSpLocks/>
          </p:cNvCxnSpPr>
          <p:nvPr/>
        </p:nvCxnSpPr>
        <p:spPr>
          <a:xfrm>
            <a:off x="6871855" y="4741541"/>
            <a:ext cx="3906981" cy="662683"/>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E2A39145-F307-4DBE-2609-8299526C297B}"/>
              </a:ext>
            </a:extLst>
          </p:cNvPr>
          <p:cNvCxnSpPr>
            <a:cxnSpLocks/>
          </p:cNvCxnSpPr>
          <p:nvPr/>
        </p:nvCxnSpPr>
        <p:spPr>
          <a:xfrm>
            <a:off x="6871855" y="5072882"/>
            <a:ext cx="3906980" cy="3222903"/>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6" name="TextBox 25">
            <a:extLst>
              <a:ext uri="{FF2B5EF4-FFF2-40B4-BE49-F238E27FC236}">
                <a16:creationId xmlns:a16="http://schemas.microsoft.com/office/drawing/2014/main" id="{4CF7F434-2E6F-2E64-3B20-CD0AB9483E8D}"/>
              </a:ext>
            </a:extLst>
          </p:cNvPr>
          <p:cNvSpPr txBox="1"/>
          <p:nvPr/>
        </p:nvSpPr>
        <p:spPr>
          <a:xfrm>
            <a:off x="4237370" y="1190735"/>
            <a:ext cx="458797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5"/>
              </a:rPr>
              <a:t>Hausknecht and Stone – </a:t>
            </a:r>
          </a:p>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5"/>
              </a:rPr>
              <a:t>AAAI fall symposia 15</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2923765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C575-FB2A-F876-2A05-2D8BEB23F3BD}"/>
              </a:ext>
            </a:extLst>
          </p:cNvPr>
          <p:cNvSpPr>
            <a:spLocks noGrp="1"/>
          </p:cNvSpPr>
          <p:nvPr>
            <p:ph type="title"/>
          </p:nvPr>
        </p:nvSpPr>
        <p:spPr/>
        <p:txBody>
          <a:bodyPr/>
          <a:lstStyle/>
          <a:p>
            <a:r>
              <a:rPr lang="en-US" dirty="0"/>
              <a:t>Advantage Actor-Critic (A2C)</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B2579DD-6868-DAF6-57A3-D021A202FEBF}"/>
                  </a:ext>
                </a:extLst>
              </p:cNvPr>
              <p:cNvSpPr>
                <a:spLocks noGrp="1"/>
              </p:cNvSpPr>
              <p:nvPr>
                <p:ph type="body" idx="1"/>
              </p:nvPr>
            </p:nvSpPr>
            <p:spPr>
              <a:xfrm>
                <a:off x="458357" y="3500936"/>
                <a:ext cx="7854373" cy="9003580"/>
              </a:xfrm>
            </p:spPr>
            <p:txBody>
              <a:bodyPr>
                <a:normAutofit fontScale="92500" lnSpcReduction="10000"/>
              </a:bodyPr>
              <a:lstStyle/>
              <a:p>
                <a:r>
                  <a:rPr lang="en-US" dirty="0"/>
                  <a:t>Policy gradient with policy and value models</a:t>
                </a:r>
              </a:p>
              <a:p>
                <a:r>
                  <a:rPr lang="en-US" dirty="0"/>
                  <a:t>Probabilistic (or continuous) policy</a:t>
                </a:r>
              </a:p>
              <a:p>
                <a:endParaRPr lang="en-US" dirty="0"/>
              </a:p>
              <a:p>
                <a:endParaRPr lang="en-US" dirty="0"/>
              </a:p>
              <a:p>
                <a:endParaRPr lang="en-US" dirty="0"/>
              </a:p>
              <a:p>
                <a:r>
                  <a:rPr lang="en-US" dirty="0"/>
                  <a:t>Learn a history representation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h</m:t>
                        </m:r>
                      </m:e>
                    </m:acc>
                  </m:oMath>
                </a14:m>
                <a:endParaRPr lang="en-US" b="0" dirty="0"/>
              </a:p>
              <a:p>
                <a:r>
                  <a:rPr lang="en-US" dirty="0"/>
                  <a:t>On-policy updates</a:t>
                </a:r>
              </a:p>
            </p:txBody>
          </p:sp>
        </mc:Choice>
        <mc:Fallback xmlns="">
          <p:sp>
            <p:nvSpPr>
              <p:cNvPr id="3" name="Text Placeholder 2">
                <a:extLst>
                  <a:ext uri="{FF2B5EF4-FFF2-40B4-BE49-F238E27FC236}">
                    <a16:creationId xmlns:a16="http://schemas.microsoft.com/office/drawing/2014/main" id="{1B2579DD-6868-DAF6-57A3-D021A202FEBF}"/>
                  </a:ext>
                </a:extLst>
              </p:cNvPr>
              <p:cNvSpPr>
                <a:spLocks noGrp="1" noRot="1" noChangeAspect="1" noMove="1" noResize="1" noEditPoints="1" noAdjustHandles="1" noChangeArrowheads="1" noChangeShapeType="1" noTextEdit="1"/>
              </p:cNvSpPr>
              <p:nvPr>
                <p:ph type="body" idx="1"/>
              </p:nvPr>
            </p:nvSpPr>
            <p:spPr>
              <a:xfrm>
                <a:off x="458357" y="3500936"/>
                <a:ext cx="7854373" cy="9003580"/>
              </a:xfrm>
              <a:blipFill>
                <a:blip r:embed="rId2"/>
                <a:stretch>
                  <a:fillRect l="-4523" t="-4366" r="-3231" b="-3380"/>
                </a:stretch>
              </a:blipFill>
            </p:spPr>
            <p:txBody>
              <a:bodyPr/>
              <a:lstStyle/>
              <a:p>
                <a:r>
                  <a:rPr lang="en-US">
                    <a:noFill/>
                  </a:rPr>
                  <a:t> </a:t>
                </a:r>
              </a:p>
            </p:txBody>
          </p:sp>
        </mc:Fallback>
      </mc:AlternateContent>
      <p:pic>
        <p:nvPicPr>
          <p:cNvPr id="7" name="Picture 6" descr="A white paper with black text&#10;&#10;AI-generated content may be incorrect.">
            <a:extLst>
              <a:ext uri="{FF2B5EF4-FFF2-40B4-BE49-F238E27FC236}">
                <a16:creationId xmlns:a16="http://schemas.microsoft.com/office/drawing/2014/main" id="{C8A725F8-7312-BC9E-BED7-EBEA3C997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808" y="3874720"/>
            <a:ext cx="16040192" cy="8761780"/>
          </a:xfrm>
          <a:prstGeom prst="rect">
            <a:avLst/>
          </a:prstGeom>
        </p:spPr>
      </p:pic>
      <p:pic>
        <p:nvPicPr>
          <p:cNvPr id="9" name="Picture 8" descr="A diagram of a flowchart&#10;&#10;AI-generated content may be incorrect.">
            <a:extLst>
              <a:ext uri="{FF2B5EF4-FFF2-40B4-BE49-F238E27FC236}">
                <a16:creationId xmlns:a16="http://schemas.microsoft.com/office/drawing/2014/main" id="{EC170FF3-13EB-0893-A320-642997859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8841" y="6597652"/>
            <a:ext cx="5219848" cy="2989696"/>
          </a:xfrm>
          <a:prstGeom prst="rect">
            <a:avLst/>
          </a:prstGeom>
        </p:spPr>
      </p:pic>
      <p:cxnSp>
        <p:nvCxnSpPr>
          <p:cNvPr id="10" name="Straight Arrow Connector 9">
            <a:extLst>
              <a:ext uri="{FF2B5EF4-FFF2-40B4-BE49-F238E27FC236}">
                <a16:creationId xmlns:a16="http://schemas.microsoft.com/office/drawing/2014/main" id="{80279111-2C81-B9D5-2BAF-578C9C78C910}"/>
              </a:ext>
            </a:extLst>
          </p:cNvPr>
          <p:cNvCxnSpPr>
            <a:cxnSpLocks/>
          </p:cNvCxnSpPr>
          <p:nvPr/>
        </p:nvCxnSpPr>
        <p:spPr>
          <a:xfrm>
            <a:off x="7703128" y="3874720"/>
            <a:ext cx="640680" cy="78040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8349E2A1-69C1-0FD8-E09E-9846C240F0E3}"/>
              </a:ext>
            </a:extLst>
          </p:cNvPr>
          <p:cNvCxnSpPr>
            <a:cxnSpLocks/>
          </p:cNvCxnSpPr>
          <p:nvPr/>
        </p:nvCxnSpPr>
        <p:spPr>
          <a:xfrm>
            <a:off x="5749637" y="4366228"/>
            <a:ext cx="2594171" cy="921378"/>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86D0DE28-E3AD-7CDB-E9C2-FEF6AA672EF7}"/>
              </a:ext>
            </a:extLst>
          </p:cNvPr>
          <p:cNvCxnSpPr>
            <a:cxnSpLocks/>
          </p:cNvCxnSpPr>
          <p:nvPr/>
        </p:nvCxnSpPr>
        <p:spPr>
          <a:xfrm flipV="1">
            <a:off x="5931432" y="9337964"/>
            <a:ext cx="3766750" cy="268341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9369809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59A68-5083-6377-C042-0CF61E0E08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2FFF8EB-0089-9CAF-54C3-A6C7CA37827F}"/>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3C127CBD-8714-BA1D-2747-74C27FC52B35}"/>
              </a:ext>
            </a:extLst>
          </p:cNvPr>
          <p:cNvSpPr>
            <a:spLocks noGrp="1"/>
          </p:cNvSpPr>
          <p:nvPr>
            <p:ph type="title"/>
          </p:nvPr>
        </p:nvSpPr>
        <p:spPr/>
        <p:txBody>
          <a:bodyPr/>
          <a:lstStyle/>
          <a:p>
            <a:r>
              <a:rPr lang="en-US" dirty="0"/>
              <a:t>Centralized MARL</a:t>
            </a:r>
          </a:p>
        </p:txBody>
      </p:sp>
      <p:sp>
        <p:nvSpPr>
          <p:cNvPr id="4" name="Text Placeholder 3">
            <a:extLst>
              <a:ext uri="{FF2B5EF4-FFF2-40B4-BE49-F238E27FC236}">
                <a16:creationId xmlns:a16="http://schemas.microsoft.com/office/drawing/2014/main" id="{5B6023DA-E85E-E0CC-0E7A-8C53608FBDA8}"/>
              </a:ext>
            </a:extLst>
          </p:cNvPr>
          <p:cNvSpPr>
            <a:spLocks noGrp="1"/>
          </p:cNvSpPr>
          <p:nvPr>
            <p:ph type="body" sz="quarter" idx="1"/>
          </p:nvPr>
        </p:nvSpPr>
        <p:spPr/>
        <p:txBody>
          <a:bodyPr/>
          <a:lstStyle/>
          <a:p>
            <a:r>
              <a:rPr lang="en-US" dirty="0"/>
              <a:t>Models and methods</a:t>
            </a:r>
          </a:p>
        </p:txBody>
      </p:sp>
    </p:spTree>
    <p:extLst>
      <p:ext uri="{BB962C8B-B14F-4D97-AF65-F5344CB8AC3E}">
        <p14:creationId xmlns:p14="http://schemas.microsoft.com/office/powerpoint/2010/main" val="323516996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8C5E-094E-5D78-990D-9B39235B8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0BE01-9D9B-1676-492D-1B9397E0CEE8}"/>
              </a:ext>
            </a:extLst>
          </p:cNvPr>
          <p:cNvSpPr>
            <a:spLocks noGrp="1"/>
          </p:cNvSpPr>
          <p:nvPr>
            <p:ph type="title"/>
          </p:nvPr>
        </p:nvSpPr>
        <p:spPr/>
        <p:txBody>
          <a:bodyPr>
            <a:normAutofit/>
          </a:bodyPr>
          <a:lstStyle/>
          <a:p>
            <a:r>
              <a:rPr lang="en-US" dirty="0"/>
              <a:t>Centralized MARL</a:t>
            </a:r>
          </a:p>
        </p:txBody>
      </p:sp>
      <p:sp>
        <p:nvSpPr>
          <p:cNvPr id="3" name="Text Placeholder 2">
            <a:extLst>
              <a:ext uri="{FF2B5EF4-FFF2-40B4-BE49-F238E27FC236}">
                <a16:creationId xmlns:a16="http://schemas.microsoft.com/office/drawing/2014/main" id="{9C6BFF2C-A6E2-0BDB-F8DF-3F7C909050D8}"/>
              </a:ext>
            </a:extLst>
          </p:cNvPr>
          <p:cNvSpPr>
            <a:spLocks noGrp="1"/>
          </p:cNvSpPr>
          <p:nvPr>
            <p:ph type="body" idx="1"/>
          </p:nvPr>
        </p:nvSpPr>
        <p:spPr>
          <a:xfrm>
            <a:off x="1206499" y="3546764"/>
            <a:ext cx="15335827" cy="9089736"/>
          </a:xfrm>
        </p:spPr>
        <p:txBody>
          <a:bodyPr>
            <a:normAutofit/>
          </a:bodyPr>
          <a:lstStyle/>
          <a:p>
            <a:pPr marL="0" indent="0">
              <a:buNone/>
            </a:pPr>
            <a:r>
              <a:rPr lang="en-US" dirty="0"/>
              <a:t>Assumptions:</a:t>
            </a:r>
          </a:p>
          <a:p>
            <a:r>
              <a:rPr lang="en-US" dirty="0">
                <a:solidFill>
                  <a:srgbClr val="000000"/>
                </a:solidFill>
                <a:effectLst/>
                <a:latin typeface="Helvetica" pitchFamily="2" charset="0"/>
              </a:rPr>
              <a:t>a centralized controller chooses actions for each agent, </a:t>
            </a:r>
            <a:r>
              <a:rPr lang="en-US" b="1" i="1" dirty="0">
                <a:solidFill>
                  <a:srgbClr val="000000"/>
                </a:solidFill>
                <a:effectLst/>
                <a:latin typeface="Euclid" panose="02020503060505020303" pitchFamily="18" charset="77"/>
              </a:rPr>
              <a:t>a</a:t>
            </a:r>
          </a:p>
          <a:p>
            <a:r>
              <a:rPr lang="en-US" dirty="0">
                <a:solidFill>
                  <a:srgbClr val="000000"/>
                </a:solidFill>
                <a:effectLst/>
                <a:latin typeface="Helvetica" pitchFamily="2" charset="0"/>
              </a:rPr>
              <a:t>each agent takes the chosen actions </a:t>
            </a:r>
            <a:r>
              <a:rPr lang="en-US" b="1" i="1" dirty="0">
                <a:solidFill>
                  <a:srgbClr val="000000"/>
                </a:solidFill>
                <a:effectLst/>
                <a:latin typeface="Euclid" panose="02020503060505020303" pitchFamily="18" charset="77"/>
              </a:rPr>
              <a:t>a </a:t>
            </a:r>
            <a:r>
              <a:rPr lang="en-US" dirty="0">
                <a:solidFill>
                  <a:srgbClr val="000000"/>
                </a:solidFill>
                <a:effectLst/>
                <a:latin typeface="Helvetica" pitchFamily="2" charset="0"/>
              </a:rPr>
              <a:t>=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1</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n</a:t>
            </a:r>
            <a:r>
              <a:rPr lang="en-US" dirty="0">
                <a:solidFill>
                  <a:srgbClr val="000000"/>
                </a:solidFill>
                <a:effectLst/>
                <a:latin typeface="Helvetica" pitchFamily="2" charset="0"/>
              </a:rPr>
              <a:t>⟩,</a:t>
            </a:r>
          </a:p>
          <a:p>
            <a:r>
              <a:rPr lang="en-US" dirty="0">
                <a:solidFill>
                  <a:srgbClr val="000000"/>
                </a:solidFill>
                <a:effectLst/>
                <a:latin typeface="Helvetica" pitchFamily="2" charset="0"/>
              </a:rPr>
              <a:t>the centralized controller observes the resulting observations </a:t>
            </a:r>
            <a:r>
              <a:rPr lang="en-US" b="1" i="1" dirty="0">
                <a:latin typeface="Euclid" panose="02020503060505020303" pitchFamily="18" charset="77"/>
              </a:rPr>
              <a:t>o</a:t>
            </a:r>
            <a:r>
              <a:rPr lang="en-US" b="1" i="1" dirty="0">
                <a:solidFill>
                  <a:srgbClr val="000000"/>
                </a:solidFill>
                <a:effectLst/>
                <a:latin typeface="Euclid" panose="02020503060505020303" pitchFamily="18" charset="77"/>
              </a:rPr>
              <a:t> </a:t>
            </a:r>
            <a:r>
              <a:rPr lang="en-US" dirty="0">
                <a:solidFill>
                  <a:srgbClr val="000000"/>
                </a:solidFill>
                <a:effectLst/>
                <a:latin typeface="Helvetica" pitchFamily="2" charset="0"/>
              </a:rPr>
              <a:t>=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1</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n</a:t>
            </a:r>
            <a:r>
              <a:rPr lang="en-US" dirty="0">
                <a:solidFill>
                  <a:srgbClr val="000000"/>
                </a:solidFill>
                <a:effectLst/>
                <a:latin typeface="Helvetica" pitchFamily="2" charset="0"/>
              </a:rPr>
              <a:t>⟩</a:t>
            </a:r>
          </a:p>
          <a:p>
            <a:r>
              <a:rPr lang="en-US" dirty="0">
                <a:solidFill>
                  <a:srgbClr val="000000"/>
                </a:solidFill>
                <a:effectLst/>
                <a:latin typeface="Helvetica" pitchFamily="2" charset="0"/>
              </a:rPr>
              <a:t>the (centralized) algorithm/controller observes </a:t>
            </a:r>
            <a:r>
              <a:rPr lang="en-US" b="1" i="1" dirty="0">
                <a:solidFill>
                  <a:srgbClr val="000000"/>
                </a:solidFill>
                <a:effectLst/>
                <a:latin typeface="Euclid" panose="02020503060505020303" pitchFamily="18" charset="77"/>
              </a:rPr>
              <a:t>o</a:t>
            </a:r>
            <a:r>
              <a:rPr lang="en-US" b="1" i="1" dirty="0">
                <a:latin typeface="Euclid" panose="02020503060505020303" pitchFamily="18" charset="77"/>
              </a:rPr>
              <a:t> </a:t>
            </a:r>
            <a:r>
              <a:rPr lang="en-US" dirty="0">
                <a:solidFill>
                  <a:srgbClr val="000000"/>
                </a:solidFill>
                <a:effectLst/>
                <a:latin typeface="Helvetica" pitchFamily="2" charset="0"/>
              </a:rPr>
              <a:t>(and </a:t>
            </a:r>
            <a:r>
              <a:rPr lang="en-US" b="1" i="1" dirty="0">
                <a:solidFill>
                  <a:srgbClr val="000000"/>
                </a:solidFill>
                <a:effectLst/>
                <a:latin typeface="Euclid" panose="02020503060505020303" pitchFamily="18" charset="77"/>
              </a:rPr>
              <a:t>a</a:t>
            </a:r>
            <a:r>
              <a:rPr lang="en-US" dirty="0">
                <a:solidFill>
                  <a:srgbClr val="000000"/>
                </a:solidFill>
                <a:effectLst/>
                <a:latin typeface="Helvetica" pitchFamily="2" charset="0"/>
              </a:rPr>
              <a:t>) and the joint reward </a:t>
            </a:r>
            <a:r>
              <a:rPr lang="en-US" i="1" dirty="0">
                <a:solidFill>
                  <a:srgbClr val="000000"/>
                </a:solidFill>
                <a:effectLst/>
                <a:latin typeface="Times New Roman" panose="02020603050405020304" pitchFamily="18" charset="0"/>
                <a:cs typeface="Times New Roman" panose="02020603050405020304" pitchFamily="18" charset="0"/>
              </a:rPr>
              <a:t>r</a:t>
            </a:r>
          </a:p>
          <a:p>
            <a:pPr>
              <a:buNone/>
            </a:pPr>
            <a:endParaRPr lang="en-US" dirty="0"/>
          </a:p>
        </p:txBody>
      </p:sp>
      <p:sp>
        <p:nvSpPr>
          <p:cNvPr id="5" name="TextBox 4">
            <a:extLst>
              <a:ext uri="{FF2B5EF4-FFF2-40B4-BE49-F238E27FC236}">
                <a16:creationId xmlns:a16="http://schemas.microsoft.com/office/drawing/2014/main" id="{067F9638-86C1-9709-BEDB-F820056A860B}"/>
              </a:ext>
            </a:extLst>
          </p:cNvPr>
          <p:cNvSpPr txBox="1"/>
          <p:nvPr/>
        </p:nvSpPr>
        <p:spPr>
          <a:xfrm>
            <a:off x="4383784" y="12862004"/>
            <a:ext cx="1561645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C00000"/>
                </a:solidFill>
                <a:effectLst/>
                <a:uFillTx/>
                <a:latin typeface="+mn-lt"/>
                <a:ea typeface="+mn-ea"/>
                <a:cs typeface="+mn-cs"/>
                <a:sym typeface="Helvetica Neue"/>
              </a:rPr>
              <a:t>Note: Not a Dec-POMDP (or POSG) anymore since execution is centralized</a:t>
            </a:r>
          </a:p>
        </p:txBody>
      </p:sp>
      <p:sp>
        <p:nvSpPr>
          <p:cNvPr id="6" name="Rounded Rectangle 5">
            <a:extLst>
              <a:ext uri="{FF2B5EF4-FFF2-40B4-BE49-F238E27FC236}">
                <a16:creationId xmlns:a16="http://schemas.microsoft.com/office/drawing/2014/main" id="{F584FFCE-5BC5-728A-F245-AEE4CC2615B0}"/>
              </a:ext>
            </a:extLst>
          </p:cNvPr>
          <p:cNvSpPr/>
          <p:nvPr/>
        </p:nvSpPr>
        <p:spPr>
          <a:xfrm>
            <a:off x="16819416" y="8684125"/>
            <a:ext cx="2264280" cy="2582963"/>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p>
        </p:txBody>
      </p:sp>
      <p:sp>
        <p:nvSpPr>
          <p:cNvPr id="7" name="Rounded Rectangle 6">
            <a:extLst>
              <a:ext uri="{FF2B5EF4-FFF2-40B4-BE49-F238E27FC236}">
                <a16:creationId xmlns:a16="http://schemas.microsoft.com/office/drawing/2014/main" id="{8EAC8FCB-F388-6E50-25EE-F6D0927BC2CC}"/>
              </a:ext>
            </a:extLst>
          </p:cNvPr>
          <p:cNvSpPr/>
          <p:nvPr/>
        </p:nvSpPr>
        <p:spPr>
          <a:xfrm>
            <a:off x="21619510" y="8684125"/>
            <a:ext cx="2264280" cy="2582963"/>
          </a:xfrm>
          <a:prstGeom prst="roundRect">
            <a:avLst/>
          </a:prstGeom>
          <a:solidFill>
            <a:schemeClr val="accent1">
              <a:lumMod val="7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Critic</a:t>
            </a:r>
          </a:p>
        </p:txBody>
      </p:sp>
      <p:cxnSp>
        <p:nvCxnSpPr>
          <p:cNvPr id="8" name="Straight Connector 7">
            <a:extLst>
              <a:ext uri="{FF2B5EF4-FFF2-40B4-BE49-F238E27FC236}">
                <a16:creationId xmlns:a16="http://schemas.microsoft.com/office/drawing/2014/main" id="{3C1787FB-4107-8B8E-D44A-C33FAAE9B6CD}"/>
              </a:ext>
            </a:extLst>
          </p:cNvPr>
          <p:cNvCxnSpPr>
            <a:cxnSpLocks/>
            <a:stCxn id="6" idx="3"/>
            <a:endCxn id="7" idx="1"/>
          </p:cNvCxnSpPr>
          <p:nvPr/>
        </p:nvCxnSpPr>
        <p:spPr>
          <a:xfrm>
            <a:off x="19083696" y="9975607"/>
            <a:ext cx="2535814"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A9134EB2-1493-AF3D-B861-1B677F7CA83A}"/>
              </a:ext>
            </a:extLst>
          </p:cNvPr>
          <p:cNvPicPr>
            <a:picLocks noChangeAspect="1"/>
          </p:cNvPicPr>
          <p:nvPr/>
        </p:nvPicPr>
        <p:blipFill>
          <a:blip r:embed="rId2"/>
          <a:stretch>
            <a:fillRect/>
          </a:stretch>
        </p:blipFill>
        <p:spPr>
          <a:xfrm>
            <a:off x="16347076" y="3321260"/>
            <a:ext cx="7715669" cy="3200047"/>
          </a:xfrm>
          <a:prstGeom prst="rect">
            <a:avLst/>
          </a:prstGeom>
        </p:spPr>
      </p:pic>
    </p:spTree>
    <p:extLst>
      <p:ext uri="{BB962C8B-B14F-4D97-AF65-F5344CB8AC3E}">
        <p14:creationId xmlns:p14="http://schemas.microsoft.com/office/powerpoint/2010/main" val="18567292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7CF5-3C84-058C-1BF7-06BDCB0F9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D6A81-C674-D218-C1E5-7C1BCAC021FB}"/>
              </a:ext>
            </a:extLst>
          </p:cNvPr>
          <p:cNvSpPr>
            <a:spLocks noGrp="1"/>
          </p:cNvSpPr>
          <p:nvPr>
            <p:ph type="title"/>
          </p:nvPr>
        </p:nvSpPr>
        <p:spPr/>
        <p:txBody>
          <a:bodyPr>
            <a:normAutofit/>
          </a:bodyPr>
          <a:lstStyle/>
          <a:p>
            <a:r>
              <a:rPr lang="en-US" dirty="0"/>
              <a:t>Centralized MARL (DRQN version)</a:t>
            </a:r>
          </a:p>
        </p:txBody>
      </p:sp>
      <p:sp>
        <p:nvSpPr>
          <p:cNvPr id="3" name="Text Placeholder 2">
            <a:extLst>
              <a:ext uri="{FF2B5EF4-FFF2-40B4-BE49-F238E27FC236}">
                <a16:creationId xmlns:a16="http://schemas.microsoft.com/office/drawing/2014/main" id="{95C2F9B5-DA1C-1818-19CF-38CB1E5C7254}"/>
              </a:ext>
            </a:extLst>
          </p:cNvPr>
          <p:cNvSpPr>
            <a:spLocks noGrp="1"/>
          </p:cNvSpPr>
          <p:nvPr>
            <p:ph type="body" idx="1"/>
          </p:nvPr>
        </p:nvSpPr>
        <p:spPr>
          <a:xfrm>
            <a:off x="2183957" y="3158836"/>
            <a:ext cx="20414107" cy="10557171"/>
          </a:xfrm>
        </p:spPr>
        <p:txBody>
          <a:bodyPr>
            <a:normAutofit/>
          </a:bodyPr>
          <a:lstStyle/>
          <a:p>
            <a:pPr>
              <a:spcBef>
                <a:spcPts val="7507"/>
              </a:spcBef>
            </a:pPr>
            <a:r>
              <a:rPr lang="en-US" sz="3093" dirty="0"/>
              <a:t>Traditional Q-learning: estimate Q-value with (</a:t>
            </a:r>
            <a:r>
              <a:rPr lang="en-US" sz="3093" i="1" dirty="0">
                <a:latin typeface="Times" pitchFamily="2" charset="0"/>
              </a:rPr>
              <a:t>x</a:t>
            </a:r>
            <a:r>
              <a:rPr lang="en-US" sz="3093" dirty="0"/>
              <a:t> can be state, observation or history)</a:t>
            </a:r>
          </a:p>
          <a:p>
            <a:pPr>
              <a:spcBef>
                <a:spcPts val="7507"/>
              </a:spcBef>
            </a:pPr>
            <a:endParaRPr lang="en-US" sz="1000" dirty="0"/>
          </a:p>
          <a:p>
            <a:pPr>
              <a:spcBef>
                <a:spcPts val="7507"/>
              </a:spcBef>
            </a:pPr>
            <a:r>
              <a:rPr lang="en-US" sz="3093" dirty="0"/>
              <a:t>Deep Q-Networks (DQN) (</a:t>
            </a:r>
            <a:r>
              <a:rPr lang="en-US" sz="3093" dirty="0" err="1"/>
              <a:t>Mnih</a:t>
            </a:r>
            <a:r>
              <a:rPr lang="en-US" sz="3093" dirty="0"/>
              <a:t> et al., Nature 15) uses a neural net for function approximation</a:t>
            </a:r>
          </a:p>
          <a:p>
            <a:pPr marL="0" indent="0">
              <a:spcBef>
                <a:spcPts val="7507"/>
              </a:spcBef>
              <a:buNone/>
            </a:pPr>
            <a:endParaRPr lang="en-US" sz="1000" dirty="0"/>
          </a:p>
          <a:p>
            <a:pPr marL="0" indent="0">
              <a:spcBef>
                <a:spcPts val="7507"/>
              </a:spcBef>
              <a:buNone/>
            </a:pPr>
            <a:endParaRPr lang="en-US" sz="1000" dirty="0"/>
          </a:p>
          <a:p>
            <a:pPr>
              <a:spcBef>
                <a:spcPts val="7507"/>
              </a:spcBef>
            </a:pPr>
            <a:r>
              <a:rPr lang="en-US" sz="3093" dirty="0"/>
              <a:t>DRQN (Hausknecht and Stone, </a:t>
            </a:r>
            <a:r>
              <a:rPr lang="en-US" sz="3093" dirty="0" err="1"/>
              <a:t>arXiv</a:t>
            </a:r>
            <a:r>
              <a:rPr lang="en-US" sz="3093" dirty="0"/>
              <a:t> 15) adds a recurrent layer for memory</a:t>
            </a:r>
            <a:endParaRPr lang="en-US" sz="3093" b="0" dirty="0"/>
          </a:p>
          <a:p>
            <a:pPr>
              <a:spcBef>
                <a:spcPts val="7507"/>
              </a:spcBef>
            </a:pPr>
            <a:endParaRPr lang="en-US" sz="3093" dirty="0"/>
          </a:p>
        </p:txBody>
      </p:sp>
      <p:pic>
        <p:nvPicPr>
          <p:cNvPr id="5" name="Picture 4">
            <a:extLst>
              <a:ext uri="{FF2B5EF4-FFF2-40B4-BE49-F238E27FC236}">
                <a16:creationId xmlns:a16="http://schemas.microsoft.com/office/drawing/2014/main" id="{D9BCF5EB-7307-A66F-5C24-B6A0C86F1B95}"/>
              </a:ext>
            </a:extLst>
          </p:cNvPr>
          <p:cNvPicPr>
            <a:picLocks noChangeAspect="1"/>
          </p:cNvPicPr>
          <p:nvPr/>
        </p:nvPicPr>
        <p:blipFill>
          <a:blip r:embed="rId3"/>
          <a:stretch>
            <a:fillRect/>
          </a:stretch>
        </p:blipFill>
        <p:spPr>
          <a:xfrm>
            <a:off x="8430629" y="4017486"/>
            <a:ext cx="5220571" cy="513293"/>
          </a:xfrm>
          <a:prstGeom prst="rect">
            <a:avLst/>
          </a:prstGeom>
        </p:spPr>
      </p:pic>
      <p:pic>
        <p:nvPicPr>
          <p:cNvPr id="10" name="Picture 9">
            <a:extLst>
              <a:ext uri="{FF2B5EF4-FFF2-40B4-BE49-F238E27FC236}">
                <a16:creationId xmlns:a16="http://schemas.microsoft.com/office/drawing/2014/main" id="{F5462D11-1126-CC2F-0563-948401C0042A}"/>
              </a:ext>
            </a:extLst>
          </p:cNvPr>
          <p:cNvPicPr>
            <a:picLocks noChangeAspect="1"/>
          </p:cNvPicPr>
          <p:nvPr/>
        </p:nvPicPr>
        <p:blipFill rotWithShape="1">
          <a:blip r:embed="rId4"/>
          <a:srcRect t="13009"/>
          <a:stretch/>
        </p:blipFill>
        <p:spPr>
          <a:xfrm>
            <a:off x="8498126" y="6175791"/>
            <a:ext cx="7387749" cy="2857571"/>
          </a:xfrm>
          <a:prstGeom prst="rect">
            <a:avLst/>
          </a:prstGeom>
        </p:spPr>
      </p:pic>
      <p:pic>
        <p:nvPicPr>
          <p:cNvPr id="12" name="Picture 11">
            <a:extLst>
              <a:ext uri="{FF2B5EF4-FFF2-40B4-BE49-F238E27FC236}">
                <a16:creationId xmlns:a16="http://schemas.microsoft.com/office/drawing/2014/main" id="{3701135C-4E66-B5CB-7AC2-56E08AA20356}"/>
              </a:ext>
            </a:extLst>
          </p:cNvPr>
          <p:cNvPicPr>
            <a:picLocks noChangeAspect="1"/>
          </p:cNvPicPr>
          <p:nvPr/>
        </p:nvPicPr>
        <p:blipFill>
          <a:blip r:embed="rId5"/>
          <a:stretch>
            <a:fillRect/>
          </a:stretch>
        </p:blipFill>
        <p:spPr>
          <a:xfrm>
            <a:off x="7233689" y="4677437"/>
            <a:ext cx="7977432" cy="773256"/>
          </a:xfrm>
          <a:prstGeom prst="rect">
            <a:avLst/>
          </a:prstGeom>
        </p:spPr>
      </p:pic>
      <p:sp>
        <p:nvSpPr>
          <p:cNvPr id="13" name="TextBox 12">
            <a:extLst>
              <a:ext uri="{FF2B5EF4-FFF2-40B4-BE49-F238E27FC236}">
                <a16:creationId xmlns:a16="http://schemas.microsoft.com/office/drawing/2014/main" id="{1BA897B8-4699-6A6C-04C8-A97AE0A7391F}"/>
              </a:ext>
            </a:extLst>
          </p:cNvPr>
          <p:cNvSpPr txBox="1"/>
          <p:nvPr/>
        </p:nvSpPr>
        <p:spPr>
          <a:xfrm>
            <a:off x="17113481" y="7235442"/>
            <a:ext cx="3800186"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scalability</a:t>
            </a:r>
            <a:endParaRPr lang="en-US" sz="2933" dirty="0">
              <a:solidFill>
                <a:srgbClr val="000000"/>
              </a:solidFill>
              <a:sym typeface="Helvetica Light"/>
            </a:endParaRPr>
          </a:p>
        </p:txBody>
      </p:sp>
      <p:sp>
        <p:nvSpPr>
          <p:cNvPr id="14" name="TextBox 13">
            <a:extLst>
              <a:ext uri="{FF2B5EF4-FFF2-40B4-BE49-F238E27FC236}">
                <a16:creationId xmlns:a16="http://schemas.microsoft.com/office/drawing/2014/main" id="{8BC80E03-8F9B-4963-D151-18DD94AA2C7E}"/>
              </a:ext>
            </a:extLst>
          </p:cNvPr>
          <p:cNvSpPr txBox="1"/>
          <p:nvPr/>
        </p:nvSpPr>
        <p:spPr>
          <a:xfrm>
            <a:off x="17533434" y="11046554"/>
            <a:ext cx="5407998"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partial observability</a:t>
            </a:r>
            <a:endParaRPr lang="en-US" sz="2933" dirty="0">
              <a:solidFill>
                <a:srgbClr val="000000"/>
              </a:solidFill>
              <a:sym typeface="Helvetica Light"/>
            </a:endParaRPr>
          </a:p>
        </p:txBody>
      </p:sp>
      <p:sp>
        <p:nvSpPr>
          <p:cNvPr id="22" name="TextBox 21">
            <a:extLst>
              <a:ext uri="{FF2B5EF4-FFF2-40B4-BE49-F238E27FC236}">
                <a16:creationId xmlns:a16="http://schemas.microsoft.com/office/drawing/2014/main" id="{D6DB3722-6FFE-F206-AC5D-0AE6948F9321}"/>
              </a:ext>
            </a:extLst>
          </p:cNvPr>
          <p:cNvSpPr txBox="1"/>
          <p:nvPr/>
        </p:nvSpPr>
        <p:spPr>
          <a:xfrm>
            <a:off x="15083734" y="3893396"/>
            <a:ext cx="304089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Fo</a:t>
            </a:r>
            <a:r>
              <a:rPr lang="en-US" sz="2800" dirty="0"/>
              <a:t>r learning rate 𝛼</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27" name="Picture 26">
            <a:extLst>
              <a:ext uri="{FF2B5EF4-FFF2-40B4-BE49-F238E27FC236}">
                <a16:creationId xmlns:a16="http://schemas.microsoft.com/office/drawing/2014/main" id="{7D7A4C5D-3DB1-6169-0A05-3637C4BBE02C}"/>
              </a:ext>
            </a:extLst>
          </p:cNvPr>
          <p:cNvPicPr>
            <a:picLocks noChangeAspect="1"/>
          </p:cNvPicPr>
          <p:nvPr/>
        </p:nvPicPr>
        <p:blipFill>
          <a:blip r:embed="rId6"/>
          <a:stretch>
            <a:fillRect/>
          </a:stretch>
        </p:blipFill>
        <p:spPr>
          <a:xfrm>
            <a:off x="8310598" y="10210208"/>
            <a:ext cx="7762804" cy="2459107"/>
          </a:xfrm>
          <a:prstGeom prst="rect">
            <a:avLst/>
          </a:prstGeom>
        </p:spPr>
      </p:pic>
      <p:cxnSp>
        <p:nvCxnSpPr>
          <p:cNvPr id="28" name="Straight Arrow Connector 27">
            <a:extLst>
              <a:ext uri="{FF2B5EF4-FFF2-40B4-BE49-F238E27FC236}">
                <a16:creationId xmlns:a16="http://schemas.microsoft.com/office/drawing/2014/main" id="{C7A1DD44-11F0-E9B8-1BCA-DFA11C4128A5}"/>
              </a:ext>
            </a:extLst>
          </p:cNvPr>
          <p:cNvCxnSpPr>
            <a:cxnSpLocks/>
          </p:cNvCxnSpPr>
          <p:nvPr/>
        </p:nvCxnSpPr>
        <p:spPr>
          <a:xfrm>
            <a:off x="5486400" y="11771476"/>
            <a:ext cx="775855" cy="97336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04A0F383-E3E0-A5B1-6455-06C61715710B}"/>
              </a:ext>
            </a:extLst>
          </p:cNvPr>
          <p:cNvSpPr txBox="1"/>
          <p:nvPr/>
        </p:nvSpPr>
        <p:spPr>
          <a:xfrm>
            <a:off x="4451125" y="11173053"/>
            <a:ext cx="17841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Joint history</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830B0BF-F041-1509-4373-541EDF1FB8C3}"/>
                  </a:ext>
                </a:extLst>
              </p:cNvPr>
              <p:cNvSpPr txBox="1"/>
              <p:nvPr/>
            </p:nvSpPr>
            <p:spPr>
              <a:xfrm>
                <a:off x="5790300" y="12835173"/>
                <a:ext cx="4103270"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𝒉</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𝒂</m:t>
                          </m:r>
                        </m:e>
                      </m:d>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𝒉</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𝒂</m:t>
                          </m:r>
                        </m:e>
                      </m:d>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𝛼</m:t>
                      </m:r>
                      <m:r>
                        <m:rPr>
                          <m:sty m:val="p"/>
                        </m:r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δ</m:t>
                      </m:r>
                    </m:oMath>
                  </m:oMathPara>
                </a14:m>
                <a:endParaRPr kumimoji="0" lang="en-US" sz="3200" b="0" i="0" u="none" strike="noStrike" cap="none" spc="0" normalizeH="0" baseline="0" dirty="0">
                  <a:ln>
                    <a:noFill/>
                  </a:ln>
                  <a:solidFill>
                    <a:srgbClr val="5E5E5E"/>
                  </a:solidFill>
                  <a:effectLst/>
                  <a:uFillTx/>
                  <a:ea typeface="+mn-ea"/>
                  <a:cs typeface="+mn-cs"/>
                  <a:sym typeface="Helvetica Neue"/>
                </a:endParaRPr>
              </a:p>
            </p:txBody>
          </p:sp>
        </mc:Choice>
        <mc:Fallback xmlns="">
          <p:sp>
            <p:nvSpPr>
              <p:cNvPr id="32" name="TextBox 31">
                <a:extLst>
                  <a:ext uri="{FF2B5EF4-FFF2-40B4-BE49-F238E27FC236}">
                    <a16:creationId xmlns:a16="http://schemas.microsoft.com/office/drawing/2014/main" id="{B830B0BF-F041-1509-4373-541EDF1FB8C3}"/>
                  </a:ext>
                </a:extLst>
              </p:cNvPr>
              <p:cNvSpPr txBox="1">
                <a:spLocks noRot="1" noChangeAspect="1" noMove="1" noResize="1" noEditPoints="1" noAdjustHandles="1" noChangeArrowheads="1" noChangeShapeType="1" noTextEdit="1"/>
              </p:cNvSpPr>
              <p:nvPr/>
            </p:nvSpPr>
            <p:spPr>
              <a:xfrm>
                <a:off x="5790300" y="12835173"/>
                <a:ext cx="4103270" cy="492443"/>
              </a:xfrm>
              <a:prstGeom prst="rect">
                <a:avLst/>
              </a:prstGeom>
              <a:blipFill>
                <a:blip r:embed="rId7"/>
                <a:stretch>
                  <a:fillRect l="-5556" r="-1543" b="-325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E0B3C3E-6E78-8929-2ED9-8050E9EE0AD1}"/>
                  </a:ext>
                </a:extLst>
              </p:cNvPr>
              <p:cNvSpPr txBox="1"/>
              <p:nvPr/>
            </p:nvSpPr>
            <p:spPr>
              <a:xfrm>
                <a:off x="12342824" y="12744843"/>
                <a:ext cx="6365589" cy="786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𝛿</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lang="en-US" sz="3200" i="1">
                              <a:latin typeface="Cambria Math" panose="02040503050406030204" pitchFamily="18" charset="0"/>
                            </a:rPr>
                          </m:ctrlPr>
                        </m:dPr>
                        <m:e>
                          <m:r>
                            <a:rPr lang="en-US" sz="3200" b="1" i="1">
                              <a:latin typeface="Cambria Math" panose="02040503050406030204" pitchFamily="18" charset="0"/>
                            </a:rPr>
                            <m:t>𝒉</m:t>
                          </m:r>
                          <m:r>
                            <a:rPr lang="en-US" sz="3200" i="1">
                              <a:latin typeface="Cambria Math" panose="02040503050406030204" pitchFamily="18" charset="0"/>
                            </a:rPr>
                            <m:t>, </m:t>
                          </m:r>
                          <m:r>
                            <a:rPr lang="en-US" sz="3200" b="1" i="1">
                              <a:latin typeface="Cambria Math" panose="02040503050406030204" pitchFamily="18" charset="0"/>
                            </a:rPr>
                            <m:t>𝒂</m:t>
                          </m:r>
                        </m:e>
                      </m:d>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d>
                        <m:d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𝑟</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𝛾</m:t>
                          </m:r>
                          <m:func>
                            <m:func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funcPr>
                            <m:fName>
                              <m:limLow>
                                <m:limLowPr>
                                  <m:ctrlP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limLowPr>
                                <m:e>
                                  <m:r>
                                    <m:rPr>
                                      <m:sty m:val="p"/>
                                    </m:rPr>
                                    <a:rPr kumimoji="0" lang="en-US" sz="3200" b="0" i="0"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max</m:t>
                                  </m:r>
                                </m:e>
                                <m:lim>
                                  <m:sSup>
                                    <m:sSupPr>
                                      <m:ctrlP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pPr>
                                    <m:e>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𝒂</m:t>
                                      </m:r>
                                    </m:e>
                                    <m:sup>
                                      <m:r>
                                        <a:rPr kumimoji="0" lang="en-US" sz="3200" b="1"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sup>
                                  </m:sSup>
                                </m:lim>
                              </m:limLow>
                            </m:fName>
                            <m:e>
                              <m:r>
                                <a:rPr kumimoji="0" lang="en-US" sz="32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lang="en-US" sz="3200" i="1">
                                      <a:latin typeface="Cambria Math" panose="02040503050406030204" pitchFamily="18" charset="0"/>
                                    </a:rPr>
                                  </m:ctrlPr>
                                </m:dPr>
                                <m:e>
                                  <m:r>
                                    <a:rPr lang="en-US" sz="3200" b="1" i="1" smtClean="0">
                                      <a:latin typeface="Cambria Math" panose="02040503050406030204" pitchFamily="18" charset="0"/>
                                    </a:rPr>
                                    <m:t>𝒉</m:t>
                                  </m:r>
                                  <m:r>
                                    <a:rPr lang="en-US" sz="3200" b="0" i="1" smtClean="0">
                                      <a:latin typeface="Cambria Math" panose="02040503050406030204" pitchFamily="18" charset="0"/>
                                    </a:rPr>
                                    <m:t>,</m:t>
                                  </m:r>
                                  <m:r>
                                    <a:rPr lang="en-US" sz="3200" b="1" i="1" smtClean="0">
                                      <a:latin typeface="Cambria Math" panose="02040503050406030204" pitchFamily="18" charset="0"/>
                                    </a:rPr>
                                    <m:t>𝒂</m:t>
                                  </m:r>
                                  <m:r>
                                    <a:rPr lang="en-US" sz="3200" b="1" i="1" smtClean="0">
                                      <a:latin typeface="Cambria Math" panose="02040503050406030204" pitchFamily="18" charset="0"/>
                                    </a:rPr>
                                    <m:t>′</m:t>
                                  </m:r>
                                  <m:r>
                                    <a:rPr lang="en-US" sz="3200" i="1" smtClean="0">
                                      <a:latin typeface="Cambria Math" panose="02040503050406030204" pitchFamily="18" charset="0"/>
                                    </a:rPr>
                                    <m:t> </m:t>
                                  </m:r>
                                </m:e>
                              </m:d>
                            </m:e>
                          </m:func>
                        </m:e>
                      </m:d>
                    </m:oMath>
                  </m:oMathPara>
                </a14:m>
                <a:endParaRPr kumimoji="0" lang="en-US" sz="3200" b="0" i="0" u="none" strike="noStrike" cap="none" spc="0" normalizeH="0" baseline="0" dirty="0">
                  <a:ln>
                    <a:noFill/>
                  </a:ln>
                  <a:solidFill>
                    <a:srgbClr val="5E5E5E"/>
                  </a:solidFill>
                  <a:effectLst/>
                  <a:uFillTx/>
                  <a:ea typeface="+mn-ea"/>
                  <a:cs typeface="+mn-cs"/>
                  <a:sym typeface="Helvetica Neue"/>
                </a:endParaRPr>
              </a:p>
            </p:txBody>
          </p:sp>
        </mc:Choice>
        <mc:Fallback xmlns="">
          <p:sp>
            <p:nvSpPr>
              <p:cNvPr id="34" name="TextBox 33">
                <a:extLst>
                  <a:ext uri="{FF2B5EF4-FFF2-40B4-BE49-F238E27FC236}">
                    <a16:creationId xmlns:a16="http://schemas.microsoft.com/office/drawing/2014/main" id="{8E0B3C3E-6E78-8929-2ED9-8050E9EE0AD1}"/>
                  </a:ext>
                </a:extLst>
              </p:cNvPr>
              <p:cNvSpPr txBox="1">
                <a:spLocks noRot="1" noChangeAspect="1" noMove="1" noResize="1" noEditPoints="1" noAdjustHandles="1" noChangeArrowheads="1" noChangeShapeType="1" noTextEdit="1"/>
              </p:cNvSpPr>
              <p:nvPr/>
            </p:nvSpPr>
            <p:spPr>
              <a:xfrm>
                <a:off x="12342824" y="12744843"/>
                <a:ext cx="6365589" cy="786690"/>
              </a:xfrm>
              <a:prstGeom prst="rect">
                <a:avLst/>
              </a:prstGeom>
              <a:blipFill>
                <a:blip r:embed="rId8"/>
                <a:stretch>
                  <a:fillRect l="-1992" b="-7937"/>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639657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F617-5CBD-4B7F-97F7-40BDD4D71910}"/>
              </a:ext>
            </a:extLst>
          </p:cNvPr>
          <p:cNvSpPr>
            <a:spLocks noGrp="1"/>
          </p:cNvSpPr>
          <p:nvPr>
            <p:ph type="title"/>
          </p:nvPr>
        </p:nvSpPr>
        <p:spPr/>
        <p:txBody>
          <a:bodyPr>
            <a:normAutofit/>
          </a:bodyPr>
          <a:lstStyle/>
          <a:p>
            <a:r>
              <a:rPr lang="en-US" dirty="0"/>
              <a:t>Centralized MARL methods</a:t>
            </a:r>
          </a:p>
        </p:txBody>
      </p:sp>
      <p:sp>
        <p:nvSpPr>
          <p:cNvPr id="3" name="Text Placeholder 2">
            <a:extLst>
              <a:ext uri="{FF2B5EF4-FFF2-40B4-BE49-F238E27FC236}">
                <a16:creationId xmlns:a16="http://schemas.microsoft.com/office/drawing/2014/main" id="{7A240453-E793-A3BA-CBBE-ADA74C6D1A7F}"/>
              </a:ext>
            </a:extLst>
          </p:cNvPr>
          <p:cNvSpPr>
            <a:spLocks noGrp="1"/>
          </p:cNvSpPr>
          <p:nvPr>
            <p:ph type="body" idx="1"/>
          </p:nvPr>
        </p:nvSpPr>
        <p:spPr>
          <a:xfrm>
            <a:off x="1206499" y="3546764"/>
            <a:ext cx="21971000" cy="9089736"/>
          </a:xfrm>
        </p:spPr>
        <p:txBody>
          <a:bodyPr>
            <a:normAutofit lnSpcReduction="10000"/>
          </a:bodyPr>
          <a:lstStyle/>
          <a:p>
            <a:r>
              <a:rPr lang="en-US" dirty="0"/>
              <a:t>Now just a (factored) single-agent problem</a:t>
            </a:r>
          </a:p>
          <a:p>
            <a:pPr lvl="1"/>
            <a:r>
              <a:rPr lang="en-US" dirty="0"/>
              <a:t>Multi-agent MDP or POMDP (not Dec-POMDP/POSG)</a:t>
            </a:r>
          </a:p>
          <a:p>
            <a:pPr lvl="1"/>
            <a:r>
              <a:rPr lang="en-US" dirty="0"/>
              <a:t>Can use any single-agent RL method</a:t>
            </a:r>
          </a:p>
          <a:p>
            <a:pPr lvl="1"/>
            <a:r>
              <a:rPr lang="en-US" dirty="0"/>
              <a:t>But it doesn’t scale well</a:t>
            </a:r>
          </a:p>
          <a:p>
            <a:pPr lvl="1"/>
            <a:r>
              <a:rPr lang="en-US" dirty="0"/>
              <a:t>And assumes centralized information and control</a:t>
            </a:r>
          </a:p>
          <a:p>
            <a:pPr lvl="1"/>
            <a:r>
              <a:rPr lang="en-US" dirty="0"/>
              <a:t>Some methods exploit multi-agent factorization but not very active</a:t>
            </a:r>
          </a:p>
          <a:p>
            <a:pPr lvl="2"/>
            <a:r>
              <a:rPr lang="en-US" dirty="0">
                <a:latin typeface="Helvetica" pitchFamily="2" charset="0"/>
              </a:rPr>
              <a:t>C</a:t>
            </a:r>
            <a:r>
              <a:rPr lang="en-US" dirty="0">
                <a:solidFill>
                  <a:srgbClr val="000000"/>
                </a:solidFill>
                <a:effectLst/>
                <a:latin typeface="Helvetica" pitchFamily="2" charset="0"/>
              </a:rPr>
              <a:t>oordination graphs [</a:t>
            </a:r>
            <a:r>
              <a:rPr lang="en-US" dirty="0" err="1">
                <a:solidFill>
                  <a:srgbClr val="000000"/>
                </a:solidFill>
                <a:effectLst/>
                <a:latin typeface="Helvetica" pitchFamily="2" charset="0"/>
              </a:rPr>
              <a:t>Guestrin</a:t>
            </a:r>
            <a:r>
              <a:rPr lang="en-US" dirty="0">
                <a:solidFill>
                  <a:srgbClr val="000000"/>
                </a:solidFill>
                <a:effectLst/>
                <a:latin typeface="Helvetica" pitchFamily="2" charset="0"/>
              </a:rPr>
              <a:t> et al., 2001]</a:t>
            </a:r>
          </a:p>
          <a:p>
            <a:pPr lvl="2"/>
            <a:r>
              <a:rPr lang="en-US" dirty="0" err="1">
                <a:latin typeface="Helvetica" pitchFamily="2" charset="0"/>
              </a:rPr>
              <a:t>AlphaStar</a:t>
            </a:r>
            <a:r>
              <a:rPr lang="en-US" dirty="0">
                <a:latin typeface="Helvetica" pitchFamily="2" charset="0"/>
              </a:rPr>
              <a:t> </a:t>
            </a:r>
            <a:r>
              <a:rPr lang="en-US" dirty="0">
                <a:solidFill>
                  <a:srgbClr val="000000"/>
                </a:solidFill>
                <a:effectLst/>
                <a:latin typeface="Helvetica" pitchFamily="2" charset="0"/>
              </a:rPr>
              <a:t>[</a:t>
            </a:r>
            <a:r>
              <a:rPr lang="en-US" dirty="0" err="1">
                <a:solidFill>
                  <a:srgbClr val="000000"/>
                </a:solidFill>
                <a:effectLst/>
                <a:latin typeface="Helvetica" pitchFamily="2" charset="0"/>
              </a:rPr>
              <a:t>Vinyals</a:t>
            </a:r>
            <a:r>
              <a:rPr lang="en-US" dirty="0">
                <a:solidFill>
                  <a:srgbClr val="000000"/>
                </a:solidFill>
                <a:effectLst/>
                <a:latin typeface="Helvetica" pitchFamily="2" charset="0"/>
              </a:rPr>
              <a:t> et al., 2019]</a:t>
            </a:r>
          </a:p>
          <a:p>
            <a:pPr lvl="2"/>
            <a:endParaRPr lang="en-US" dirty="0"/>
          </a:p>
        </p:txBody>
      </p:sp>
      <p:pic>
        <p:nvPicPr>
          <p:cNvPr id="10" name="Picture 9" descr="A diagram of a triangle with circles and numbers&#10;&#10;AI-generated content may be incorrect.">
            <a:extLst>
              <a:ext uri="{FF2B5EF4-FFF2-40B4-BE49-F238E27FC236}">
                <a16:creationId xmlns:a16="http://schemas.microsoft.com/office/drawing/2014/main" id="{9BB248AA-D58F-A390-962F-5161B37B4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5214" y="10668001"/>
            <a:ext cx="2438577" cy="2508250"/>
          </a:xfrm>
          <a:prstGeom prst="rect">
            <a:avLst/>
          </a:prstGeom>
        </p:spPr>
      </p:pic>
      <p:pic>
        <p:nvPicPr>
          <p:cNvPr id="18434" name="Picture 2" descr="AlphaStar: Mastering the real-time strategy game StarCraft II - Google  DeepMind">
            <a:extLst>
              <a:ext uri="{FF2B5EF4-FFF2-40B4-BE49-F238E27FC236}">
                <a16:creationId xmlns:a16="http://schemas.microsoft.com/office/drawing/2014/main" id="{96B717BA-3C41-B79C-5ABC-04BB4F4C6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0" y="10291948"/>
            <a:ext cx="6096000" cy="34240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86F9-E55F-EA17-370A-0801C7920B1A}"/>
              </a:ext>
            </a:extLst>
          </p:cNvPr>
          <p:cNvPicPr>
            <a:picLocks noChangeAspect="1"/>
          </p:cNvPicPr>
          <p:nvPr/>
        </p:nvPicPr>
        <p:blipFill>
          <a:blip r:embed="rId5"/>
          <a:stretch>
            <a:fillRect/>
          </a:stretch>
        </p:blipFill>
        <p:spPr>
          <a:xfrm>
            <a:off x="16384502" y="867240"/>
            <a:ext cx="7715669" cy="3200047"/>
          </a:xfrm>
          <a:prstGeom prst="rect">
            <a:avLst/>
          </a:prstGeom>
        </p:spPr>
      </p:pic>
    </p:spTree>
    <p:extLst>
      <p:ext uri="{BB962C8B-B14F-4D97-AF65-F5344CB8AC3E}">
        <p14:creationId xmlns:p14="http://schemas.microsoft.com/office/powerpoint/2010/main" val="27070823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1EB9-5A6D-A4FF-FA64-F6CD49B3E222}"/>
              </a:ext>
            </a:extLst>
          </p:cNvPr>
          <p:cNvSpPr>
            <a:spLocks noGrp="1"/>
          </p:cNvSpPr>
          <p:nvPr>
            <p:ph type="title"/>
          </p:nvPr>
        </p:nvSpPr>
        <p:spPr/>
        <p:txBody>
          <a:bodyPr/>
          <a:lstStyle/>
          <a:p>
            <a:r>
              <a:rPr lang="en-US" dirty="0"/>
              <a:t>Centralized MARL models</a:t>
            </a:r>
          </a:p>
        </p:txBody>
      </p:sp>
      <p:sp>
        <p:nvSpPr>
          <p:cNvPr id="3" name="Text Placeholder 2">
            <a:extLst>
              <a:ext uri="{FF2B5EF4-FFF2-40B4-BE49-F238E27FC236}">
                <a16:creationId xmlns:a16="http://schemas.microsoft.com/office/drawing/2014/main" id="{10A29A19-912E-192B-5BA0-AC8D0B7C408E}"/>
              </a:ext>
            </a:extLst>
          </p:cNvPr>
          <p:cNvSpPr>
            <a:spLocks noGrp="1"/>
          </p:cNvSpPr>
          <p:nvPr>
            <p:ph type="body" idx="1"/>
          </p:nvPr>
        </p:nvSpPr>
        <p:spPr/>
        <p:txBody>
          <a:bodyPr/>
          <a:lstStyle/>
          <a:p>
            <a:r>
              <a:rPr lang="en-US" dirty="0"/>
              <a:t>More models: MMDP, MPOMDP</a:t>
            </a:r>
          </a:p>
        </p:txBody>
      </p:sp>
    </p:spTree>
    <p:extLst>
      <p:ext uri="{BB962C8B-B14F-4D97-AF65-F5344CB8AC3E}">
        <p14:creationId xmlns:p14="http://schemas.microsoft.com/office/powerpoint/2010/main" val="668828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sky, outdoor, aircraft&#10;&#10;Description automatically generated">
            <a:extLst>
              <a:ext uri="{FF2B5EF4-FFF2-40B4-BE49-F238E27FC236}">
                <a16:creationId xmlns:a16="http://schemas.microsoft.com/office/drawing/2014/main" id="{1A2AA3E9-9A7F-835C-8ADA-0581CB21D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898" y="3430611"/>
            <a:ext cx="5493685" cy="3662456"/>
          </a:xfrm>
          <a:prstGeom prst="rect">
            <a:avLst/>
          </a:prstGeom>
        </p:spPr>
      </p:pic>
      <p:sp>
        <p:nvSpPr>
          <p:cNvPr id="134" name="Multi-robot systems are (going to be) everywhere"/>
          <p:cNvSpPr txBox="1">
            <a:spLocks noGrp="1"/>
          </p:cNvSpPr>
          <p:nvPr>
            <p:ph type="title"/>
          </p:nvPr>
        </p:nvSpPr>
        <p:spPr>
          <a:prstGeom prst="rect">
            <a:avLst/>
          </a:prstGeom>
        </p:spPr>
        <p:txBody>
          <a:bodyPr>
            <a:noAutofit/>
          </a:bodyPr>
          <a:lstStyle>
            <a:lvl1pPr defTabSz="490727">
              <a:defRPr sz="6719"/>
            </a:lvl1pPr>
          </a:lstStyle>
          <a:p>
            <a:r>
              <a:rPr sz="7200" dirty="0"/>
              <a:t>Multi-</a:t>
            </a:r>
            <a:r>
              <a:rPr lang="en-US" sz="7200" dirty="0"/>
              <a:t>robot</a:t>
            </a:r>
            <a:r>
              <a:rPr sz="7200" dirty="0"/>
              <a:t> systems are (going to be) everywhere</a:t>
            </a:r>
          </a:p>
        </p:txBody>
      </p:sp>
      <p:sp>
        <p:nvSpPr>
          <p:cNvPr id="21" name="Shape 133">
            <a:extLst>
              <a:ext uri="{FF2B5EF4-FFF2-40B4-BE49-F238E27FC236}">
                <a16:creationId xmlns:a16="http://schemas.microsoft.com/office/drawing/2014/main" id="{74843AEC-BE79-8446-B450-7E4251B35324}"/>
              </a:ext>
            </a:extLst>
          </p:cNvPr>
          <p:cNvSpPr/>
          <p:nvPr/>
        </p:nvSpPr>
        <p:spPr>
          <a:xfrm>
            <a:off x="3997222" y="6710564"/>
            <a:ext cx="2891899" cy="697357"/>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sz="3093" dirty="0"/>
              <a:t>Drone delivery</a:t>
            </a:r>
          </a:p>
        </p:txBody>
      </p:sp>
      <p:pic>
        <p:nvPicPr>
          <p:cNvPr id="22" name="Picture 21">
            <a:extLst>
              <a:ext uri="{FF2B5EF4-FFF2-40B4-BE49-F238E27FC236}">
                <a16:creationId xmlns:a16="http://schemas.microsoft.com/office/drawing/2014/main" id="{91E692CE-BE92-644E-86CB-7576C5E05A36}"/>
              </a:ext>
            </a:extLst>
          </p:cNvPr>
          <p:cNvPicPr>
            <a:picLocks noChangeAspect="1"/>
          </p:cNvPicPr>
          <p:nvPr/>
        </p:nvPicPr>
        <p:blipFill rotWithShape="1">
          <a:blip r:embed="rId4">
            <a:extLst>
              <a:ext uri="{28A0092B-C50C-407E-A947-70E740481C1C}">
                <a14:useLocalDpi xmlns:a14="http://schemas.microsoft.com/office/drawing/2010/main" val="0"/>
              </a:ext>
            </a:extLst>
          </a:blip>
          <a:srcRect l="12545" t="12912" r="19034" b="27067"/>
          <a:stretch/>
        </p:blipFill>
        <p:spPr>
          <a:xfrm rot="10800000">
            <a:off x="15401319" y="3444798"/>
            <a:ext cx="5493686" cy="3614445"/>
          </a:xfrm>
          <a:prstGeom prst="rect">
            <a:avLst/>
          </a:prstGeom>
        </p:spPr>
      </p:pic>
      <p:sp>
        <p:nvSpPr>
          <p:cNvPr id="23" name="Shape 135">
            <a:extLst>
              <a:ext uri="{FF2B5EF4-FFF2-40B4-BE49-F238E27FC236}">
                <a16:creationId xmlns:a16="http://schemas.microsoft.com/office/drawing/2014/main" id="{2A658ECA-AAA5-0F4C-BE4A-91821AA6BEA7}"/>
              </a:ext>
            </a:extLst>
          </p:cNvPr>
          <p:cNvSpPr/>
          <p:nvPr/>
        </p:nvSpPr>
        <p:spPr>
          <a:xfrm>
            <a:off x="16217325" y="6696052"/>
            <a:ext cx="3577803"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sz="3093" dirty="0"/>
              <a:t>Autonomous cars</a:t>
            </a:r>
          </a:p>
        </p:txBody>
      </p:sp>
      <p:pic>
        <p:nvPicPr>
          <p:cNvPr id="26" name="pasted-image.pdf" descr="pasted-image.pdf">
            <a:extLst>
              <a:ext uri="{FF2B5EF4-FFF2-40B4-BE49-F238E27FC236}">
                <a16:creationId xmlns:a16="http://schemas.microsoft.com/office/drawing/2014/main" id="{6CC4A771-F87B-3A4E-869D-CFFD46AB106A}"/>
              </a:ext>
            </a:extLst>
          </p:cNvPr>
          <p:cNvPicPr>
            <a:picLocks noChangeAspect="1"/>
          </p:cNvPicPr>
          <p:nvPr/>
        </p:nvPicPr>
        <p:blipFill>
          <a:blip r:embed="rId5"/>
          <a:stretch>
            <a:fillRect/>
          </a:stretch>
        </p:blipFill>
        <p:spPr>
          <a:xfrm>
            <a:off x="8642002" y="8347011"/>
            <a:ext cx="5906127" cy="3786590"/>
          </a:xfrm>
          <a:prstGeom prst="rect">
            <a:avLst/>
          </a:prstGeom>
          <a:ln w="12700">
            <a:miter lim="400000"/>
          </a:ln>
        </p:spPr>
      </p:pic>
      <p:sp>
        <p:nvSpPr>
          <p:cNvPr id="27" name="Shape 131">
            <a:extLst>
              <a:ext uri="{FF2B5EF4-FFF2-40B4-BE49-F238E27FC236}">
                <a16:creationId xmlns:a16="http://schemas.microsoft.com/office/drawing/2014/main" id="{9B81459C-1305-1344-9298-2C34192AEFA7}"/>
              </a:ext>
            </a:extLst>
          </p:cNvPr>
          <p:cNvSpPr/>
          <p:nvPr/>
        </p:nvSpPr>
        <p:spPr>
          <a:xfrm>
            <a:off x="9612430" y="11822488"/>
            <a:ext cx="3901357"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lang="en-US" sz="3093" dirty="0"/>
              <a:t>Warehouse robots</a:t>
            </a:r>
            <a:endParaRPr sz="3093" dirty="0"/>
          </a:p>
        </p:txBody>
      </p:sp>
      <p:pic>
        <p:nvPicPr>
          <p:cNvPr id="2" name="Picture 1">
            <a:extLst>
              <a:ext uri="{FF2B5EF4-FFF2-40B4-BE49-F238E27FC236}">
                <a16:creationId xmlns:a16="http://schemas.microsoft.com/office/drawing/2014/main" id="{BBBC4F32-030A-914F-8527-228FA69A91C7}"/>
              </a:ext>
            </a:extLst>
          </p:cNvPr>
          <p:cNvPicPr>
            <a:picLocks noChangeAspect="1"/>
          </p:cNvPicPr>
          <p:nvPr/>
        </p:nvPicPr>
        <p:blipFill rotWithShape="1">
          <a:blip r:embed="rId6"/>
          <a:srcRect t="20728" b="7285"/>
          <a:stretch/>
        </p:blipFill>
        <p:spPr>
          <a:xfrm>
            <a:off x="2303752" y="8347011"/>
            <a:ext cx="5792995" cy="3831412"/>
          </a:xfrm>
          <a:prstGeom prst="rect">
            <a:avLst/>
          </a:prstGeom>
        </p:spPr>
      </p:pic>
      <p:sp>
        <p:nvSpPr>
          <p:cNvPr id="25" name="Shape 131">
            <a:extLst>
              <a:ext uri="{FF2B5EF4-FFF2-40B4-BE49-F238E27FC236}">
                <a16:creationId xmlns:a16="http://schemas.microsoft.com/office/drawing/2014/main" id="{6E8FD285-47CF-6247-B005-9B6C729F8A8F}"/>
              </a:ext>
            </a:extLst>
          </p:cNvPr>
          <p:cNvSpPr/>
          <p:nvPr/>
        </p:nvSpPr>
        <p:spPr>
          <a:xfrm>
            <a:off x="3720911" y="11822488"/>
            <a:ext cx="2874595"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lang="en-US" sz="3093" dirty="0"/>
              <a:t>Home robots</a:t>
            </a:r>
            <a:endParaRPr sz="3093" dirty="0"/>
          </a:p>
        </p:txBody>
      </p:sp>
      <p:sp>
        <p:nvSpPr>
          <p:cNvPr id="5" name="TextBox 4">
            <a:extLst>
              <a:ext uri="{FF2B5EF4-FFF2-40B4-BE49-F238E27FC236}">
                <a16:creationId xmlns:a16="http://schemas.microsoft.com/office/drawing/2014/main" id="{584DCCB0-400A-A344-837F-0CAA7897A911}"/>
              </a:ext>
            </a:extLst>
          </p:cNvPr>
          <p:cNvSpPr txBox="1"/>
          <p:nvPr/>
        </p:nvSpPr>
        <p:spPr>
          <a:xfrm>
            <a:off x="4830824" y="7401716"/>
            <a:ext cx="122469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Amazon</a:t>
            </a:r>
          </a:p>
        </p:txBody>
      </p:sp>
      <p:sp>
        <p:nvSpPr>
          <p:cNvPr id="18" name="TextBox 17">
            <a:extLst>
              <a:ext uri="{FF2B5EF4-FFF2-40B4-BE49-F238E27FC236}">
                <a16:creationId xmlns:a16="http://schemas.microsoft.com/office/drawing/2014/main" id="{7E9F8C12-6C77-4D41-AE2A-0DD4729F7A8F}"/>
              </a:ext>
            </a:extLst>
          </p:cNvPr>
          <p:cNvSpPr txBox="1"/>
          <p:nvPr/>
        </p:nvSpPr>
        <p:spPr>
          <a:xfrm>
            <a:off x="10950761" y="12502928"/>
            <a:ext cx="122469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Amazon</a:t>
            </a:r>
          </a:p>
        </p:txBody>
      </p:sp>
      <p:sp>
        <p:nvSpPr>
          <p:cNvPr id="24" name="TextBox 23">
            <a:extLst>
              <a:ext uri="{FF2B5EF4-FFF2-40B4-BE49-F238E27FC236}">
                <a16:creationId xmlns:a16="http://schemas.microsoft.com/office/drawing/2014/main" id="{CF572F14-FAEA-C449-8EB8-2DB571AC002B}"/>
              </a:ext>
            </a:extLst>
          </p:cNvPr>
          <p:cNvSpPr txBox="1"/>
          <p:nvPr/>
        </p:nvSpPr>
        <p:spPr>
          <a:xfrm>
            <a:off x="4631022" y="12534357"/>
            <a:ext cx="10147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iRobot</a:t>
            </a:r>
          </a:p>
        </p:txBody>
      </p:sp>
      <p:sp>
        <p:nvSpPr>
          <p:cNvPr id="6" name="TextBox 5">
            <a:extLst>
              <a:ext uri="{FF2B5EF4-FFF2-40B4-BE49-F238E27FC236}">
                <a16:creationId xmlns:a16="http://schemas.microsoft.com/office/drawing/2014/main" id="{1806A523-8DB3-7047-B957-0CA8F1923802}"/>
              </a:ext>
            </a:extLst>
          </p:cNvPr>
          <p:cNvSpPr txBox="1"/>
          <p:nvPr/>
        </p:nvSpPr>
        <p:spPr>
          <a:xfrm>
            <a:off x="17060454" y="7415136"/>
            <a:ext cx="189154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Northeastern</a:t>
            </a:r>
          </a:p>
        </p:txBody>
      </p:sp>
      <p:sp>
        <p:nvSpPr>
          <p:cNvPr id="7" name="TextBox 6">
            <a:extLst>
              <a:ext uri="{FF2B5EF4-FFF2-40B4-BE49-F238E27FC236}">
                <a16:creationId xmlns:a16="http://schemas.microsoft.com/office/drawing/2014/main" id="{612EDED9-DB36-A044-8E21-F61EA8D7D5C0}"/>
              </a:ext>
            </a:extLst>
          </p:cNvPr>
          <p:cNvSpPr txBox="1"/>
          <p:nvPr/>
        </p:nvSpPr>
        <p:spPr>
          <a:xfrm>
            <a:off x="17084554" y="12534357"/>
            <a:ext cx="241732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Accenture/</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nvidia</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1026" name="Picture 2" descr="Virtual facility with people, machinery and robots all moving around the facility floor. Digital representations of the pathways and sensor inputs can be visualized with colorful arrays.">
            <a:extLst>
              <a:ext uri="{FF2B5EF4-FFF2-40B4-BE49-F238E27FC236}">
                <a16:creationId xmlns:a16="http://schemas.microsoft.com/office/drawing/2014/main" id="{3466B8F5-EB5B-1A43-23CB-80933C3DC7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93384" y="8409078"/>
            <a:ext cx="6511033" cy="3662456"/>
          </a:xfrm>
          <a:prstGeom prst="rect">
            <a:avLst/>
          </a:prstGeom>
          <a:noFill/>
          <a:extLst>
            <a:ext uri="{909E8E84-426E-40DD-AFC4-6F175D3DCCD1}">
              <a14:hiddenFill xmlns:a14="http://schemas.microsoft.com/office/drawing/2010/main">
                <a:solidFill>
                  <a:srgbClr val="FFFFFF"/>
                </a:solidFill>
              </a14:hiddenFill>
            </a:ext>
          </a:extLst>
        </p:spPr>
      </p:pic>
      <p:sp>
        <p:nvSpPr>
          <p:cNvPr id="29" name="Shape 131">
            <a:extLst>
              <a:ext uri="{FF2B5EF4-FFF2-40B4-BE49-F238E27FC236}">
                <a16:creationId xmlns:a16="http://schemas.microsoft.com/office/drawing/2014/main" id="{F5870568-E282-DA42-AE78-96EEBB7E27A9}"/>
              </a:ext>
            </a:extLst>
          </p:cNvPr>
          <p:cNvSpPr/>
          <p:nvPr/>
        </p:nvSpPr>
        <p:spPr>
          <a:xfrm>
            <a:off x="16163958" y="11773381"/>
            <a:ext cx="3901357" cy="711869"/>
          </a:xfrm>
          <a:prstGeom prst="rect">
            <a:avLst/>
          </a:prstGeom>
          <a:solidFill>
            <a:srgbClr val="FFFFFF"/>
          </a:solidFill>
          <a:ln w="25400">
            <a:solidFill>
              <a:srgbClr val="53585F"/>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defRPr sz="2200"/>
            </a:lvl1pPr>
          </a:lstStyle>
          <a:p>
            <a:r>
              <a:rPr lang="en-US" sz="3093" dirty="0"/>
              <a:t>Factories</a:t>
            </a:r>
            <a:endParaRPr sz="3093" dirty="0"/>
          </a:p>
        </p:txBody>
      </p:sp>
      <p:cxnSp>
        <p:nvCxnSpPr>
          <p:cNvPr id="3" name="Straight Connector 2">
            <a:extLst>
              <a:ext uri="{FF2B5EF4-FFF2-40B4-BE49-F238E27FC236}">
                <a16:creationId xmlns:a16="http://schemas.microsoft.com/office/drawing/2014/main" id="{7CC5FCD6-93AA-8346-AD9A-670E2FABE86C}"/>
              </a:ext>
            </a:extLst>
          </p:cNvPr>
          <p:cNvCxnSpPr>
            <a:cxnSpLocks/>
            <a:stCxn id="9" idx="3"/>
            <a:endCxn id="12" idx="1"/>
          </p:cNvCxnSpPr>
          <p:nvPr/>
        </p:nvCxnSpPr>
        <p:spPr>
          <a:xfrm flipV="1">
            <a:off x="10556828" y="4482792"/>
            <a:ext cx="949074" cy="995076"/>
          </a:xfrm>
          <a:prstGeom prst="line">
            <a:avLst/>
          </a:prstGeom>
          <a:noFill/>
          <a:ln w="635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pic>
        <p:nvPicPr>
          <p:cNvPr id="9" name="Picture 8" descr="ChatGPT - Wikipedia">
            <a:extLst>
              <a:ext uri="{FF2B5EF4-FFF2-40B4-BE49-F238E27FC236}">
                <a16:creationId xmlns:a16="http://schemas.microsoft.com/office/drawing/2014/main" id="{B8BEB9A6-F1F9-6B2C-FA2C-E5BD24623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9242" y="4744075"/>
            <a:ext cx="1467586" cy="1467586"/>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127">
            <a:extLst>
              <a:ext uri="{FF2B5EF4-FFF2-40B4-BE49-F238E27FC236}">
                <a16:creationId xmlns:a16="http://schemas.microsoft.com/office/drawing/2014/main" id="{04165F6A-9ECD-4DC7-F860-717C525F5FB6}"/>
              </a:ext>
            </a:extLst>
          </p:cNvPr>
          <p:cNvSpPr/>
          <p:nvPr/>
        </p:nvSpPr>
        <p:spPr>
          <a:xfrm>
            <a:off x="10229458" y="6710564"/>
            <a:ext cx="3425915" cy="697357"/>
          </a:xfrm>
          <a:prstGeom prst="rect">
            <a:avLst/>
          </a:prstGeom>
          <a:solidFill>
            <a:srgbClr val="FFFFFF"/>
          </a:solidFill>
          <a:ln w="25400">
            <a:solidFill>
              <a:srgbClr val="53585F"/>
            </a:solidFill>
            <a:miter lim="400000"/>
          </a:ln>
          <a:extLst>
            <a:ext uri="{C572A759-6A51-4108-AA02-DFA0A04FC94B}">
              <ma14:wrappingTextBoxFlag xmlns:ma14="http://schemas.microsoft.com/office/mac/drawingml/2011/main" xmlns="" val="1"/>
            </a:ext>
          </a:extLst>
        </p:spPr>
        <p:txBody>
          <a:bodyPr lIns="71437" tIns="71437" rIns="71437" bIns="71437" anchor="ctr"/>
          <a:lstStyle>
            <a:lvl1pPr>
              <a:defRPr sz="2200"/>
            </a:lvl1pPr>
          </a:lstStyle>
          <a:p>
            <a:r>
              <a:rPr lang="en-US" sz="3093" dirty="0"/>
              <a:t>LLM agents</a:t>
            </a:r>
            <a:endParaRPr sz="3093" dirty="0"/>
          </a:p>
        </p:txBody>
      </p:sp>
      <p:cxnSp>
        <p:nvCxnSpPr>
          <p:cNvPr id="11" name="Straight Connector 10">
            <a:extLst>
              <a:ext uri="{FF2B5EF4-FFF2-40B4-BE49-F238E27FC236}">
                <a16:creationId xmlns:a16="http://schemas.microsoft.com/office/drawing/2014/main" id="{EB7E34CD-82A9-D0EA-294B-CC7CE85B3813}"/>
              </a:ext>
            </a:extLst>
          </p:cNvPr>
          <p:cNvCxnSpPr>
            <a:cxnSpLocks/>
            <a:stCxn id="9" idx="3"/>
            <a:endCxn id="13" idx="1"/>
          </p:cNvCxnSpPr>
          <p:nvPr/>
        </p:nvCxnSpPr>
        <p:spPr>
          <a:xfrm>
            <a:off x="10556828" y="5477868"/>
            <a:ext cx="1486480" cy="462536"/>
          </a:xfrm>
          <a:prstGeom prst="line">
            <a:avLst/>
          </a:prstGeom>
          <a:noFill/>
          <a:ln w="635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pic>
        <p:nvPicPr>
          <p:cNvPr id="12" name="Picture 2" descr="Booking.com login | Sign in to Booking.com">
            <a:extLst>
              <a:ext uri="{FF2B5EF4-FFF2-40B4-BE49-F238E27FC236}">
                <a16:creationId xmlns:a16="http://schemas.microsoft.com/office/drawing/2014/main" id="{48AFD7CF-5A79-965F-650E-B786D087B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05902" y="4065265"/>
            <a:ext cx="3295875" cy="835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mazon.com: Amazon eGift Card - Amazon Smile_Logo: Gift Cards">
            <a:extLst>
              <a:ext uri="{FF2B5EF4-FFF2-40B4-BE49-F238E27FC236}">
                <a16:creationId xmlns:a16="http://schemas.microsoft.com/office/drawing/2014/main" id="{66501F9E-5CD1-58E2-59E9-ED8F45DDC6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43308" y="5178449"/>
            <a:ext cx="2476352" cy="15239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34D5-F20B-3A73-406A-B70CE915807C}"/>
              </a:ext>
            </a:extLst>
          </p:cNvPr>
          <p:cNvSpPr>
            <a:spLocks noGrp="1"/>
          </p:cNvSpPr>
          <p:nvPr>
            <p:ph type="title"/>
          </p:nvPr>
        </p:nvSpPr>
        <p:spPr/>
        <p:txBody>
          <a:bodyPr>
            <a:normAutofit/>
          </a:bodyPr>
          <a:lstStyle/>
          <a:p>
            <a:r>
              <a:rPr lang="en-US" dirty="0">
                <a:solidFill>
                  <a:srgbClr val="000000"/>
                </a:solidFill>
                <a:effectLst/>
                <a:latin typeface="Helvetica" pitchFamily="2" charset="0"/>
              </a:rPr>
              <a:t>Decentralizing centralized solutions</a:t>
            </a:r>
            <a:endParaRPr lang="en-US" dirty="0"/>
          </a:p>
        </p:txBody>
      </p:sp>
      <p:sp>
        <p:nvSpPr>
          <p:cNvPr id="3" name="Text Placeholder 2">
            <a:extLst>
              <a:ext uri="{FF2B5EF4-FFF2-40B4-BE49-F238E27FC236}">
                <a16:creationId xmlns:a16="http://schemas.microsoft.com/office/drawing/2014/main" id="{F69F678B-5A96-2BF8-02F6-D0853B4BCBE3}"/>
              </a:ext>
            </a:extLst>
          </p:cNvPr>
          <p:cNvSpPr>
            <a:spLocks noGrp="1"/>
          </p:cNvSpPr>
          <p:nvPr>
            <p:ph type="body" idx="1"/>
          </p:nvPr>
        </p:nvSpPr>
        <p:spPr>
          <a:xfrm>
            <a:off x="1041259" y="3185652"/>
            <a:ext cx="13913608" cy="9318864"/>
          </a:xfrm>
        </p:spPr>
        <p:txBody>
          <a:bodyPr/>
          <a:lstStyle/>
          <a:p>
            <a:pPr marL="0" indent="0">
              <a:buNone/>
            </a:pPr>
            <a:r>
              <a:rPr lang="en-US" dirty="0"/>
              <a:t>Easy to ‘decentralize’ in a MMDP or MPOMDP</a:t>
            </a:r>
          </a:p>
          <a:p>
            <a:r>
              <a:rPr lang="en-US" dirty="0"/>
              <a:t>MMDP</a:t>
            </a:r>
          </a:p>
          <a:p>
            <a:pPr lvl="1"/>
            <a:r>
              <a:rPr lang="en-US" i="1" dirty="0"/>
              <a:t>S</a:t>
            </a:r>
            <a:r>
              <a:rPr lang="en-US" dirty="0"/>
              <a:t> → </a:t>
            </a:r>
            <a:r>
              <a:rPr lang="en-US" b="1" i="1" dirty="0">
                <a:latin typeface="Euclid" panose="02020503060505020303" pitchFamily="18" charset="77"/>
              </a:rPr>
              <a:t>A</a:t>
            </a:r>
            <a:r>
              <a:rPr lang="en-US" dirty="0"/>
              <a:t> or </a:t>
            </a:r>
            <a:r>
              <a:rPr lang="en-US" i="1" dirty="0"/>
              <a:t>S</a:t>
            </a:r>
            <a:r>
              <a:rPr lang="en-US" dirty="0"/>
              <a:t> → </a:t>
            </a:r>
            <a:r>
              <a:rPr lang="en-US" i="1" dirty="0">
                <a:latin typeface="Euclid" panose="02020503060505020303" pitchFamily="18" charset="77"/>
              </a:rPr>
              <a:t>A</a:t>
            </a:r>
            <a:r>
              <a:rPr lang="en-US" i="1" baseline="-25000" dirty="0">
                <a:latin typeface="Euclid" panose="02020503060505020303" pitchFamily="18" charset="77"/>
              </a:rPr>
              <a:t>i</a:t>
            </a:r>
            <a:r>
              <a:rPr lang="en-US" dirty="0"/>
              <a:t> </a:t>
            </a:r>
          </a:p>
          <a:p>
            <a:r>
              <a:rPr lang="en-US" dirty="0"/>
              <a:t>MPOMDP</a:t>
            </a:r>
          </a:p>
          <a:p>
            <a:pPr lvl="1"/>
            <a:r>
              <a:rPr lang="en-US" dirty="0"/>
              <a:t> </a:t>
            </a:r>
            <a:r>
              <a:rPr lang="en-US" b="1" i="1" dirty="0">
                <a:latin typeface="Euclid" panose="02020503060505020303" pitchFamily="18" charset="77"/>
              </a:rPr>
              <a:t>H</a:t>
            </a:r>
            <a:r>
              <a:rPr lang="en-US" dirty="0"/>
              <a:t> → </a:t>
            </a:r>
            <a:r>
              <a:rPr lang="en-US" b="1" i="1" dirty="0">
                <a:latin typeface="Euclid" panose="02020503060505020303" pitchFamily="18" charset="77"/>
              </a:rPr>
              <a:t>A</a:t>
            </a:r>
            <a:r>
              <a:rPr lang="en-US" dirty="0"/>
              <a:t> or </a:t>
            </a:r>
            <a:r>
              <a:rPr lang="en-US" b="1" i="1" dirty="0">
                <a:latin typeface="Euclid" panose="02020503060505020303" pitchFamily="18" charset="77"/>
              </a:rPr>
              <a:t>H</a:t>
            </a:r>
            <a:r>
              <a:rPr lang="en-US" dirty="0"/>
              <a:t> → </a:t>
            </a:r>
            <a:r>
              <a:rPr lang="en-US" i="1" dirty="0">
                <a:latin typeface="Euclid" panose="02020503060505020303" pitchFamily="18" charset="77"/>
              </a:rPr>
              <a:t>A</a:t>
            </a:r>
            <a:r>
              <a:rPr lang="en-US" i="1" baseline="-25000" dirty="0">
                <a:latin typeface="Euclid" panose="02020503060505020303" pitchFamily="18" charset="77"/>
              </a:rPr>
              <a:t>i</a:t>
            </a:r>
            <a:r>
              <a:rPr lang="en-US" i="1" dirty="0">
                <a:latin typeface="Euclid" panose="02020503060505020303" pitchFamily="18" charset="77"/>
              </a:rPr>
              <a:t> </a:t>
            </a:r>
          </a:p>
          <a:p>
            <a:pPr marL="0" indent="0">
              <a:buNone/>
            </a:pPr>
            <a:r>
              <a:rPr lang="en-US" dirty="0"/>
              <a:t>Hard in a Dec-POMDP</a:t>
            </a:r>
          </a:p>
          <a:p>
            <a:pPr marL="0" indent="0">
              <a:buNone/>
            </a:pPr>
            <a:r>
              <a:rPr lang="en-US" dirty="0"/>
              <a:t>Once you have </a:t>
            </a:r>
            <a:r>
              <a:rPr lang="en-US" b="1" i="1" dirty="0">
                <a:latin typeface="Euclid" panose="02020503060505020303" pitchFamily="18" charset="77"/>
              </a:rPr>
              <a:t>H</a:t>
            </a:r>
            <a:r>
              <a:rPr lang="en-US" dirty="0"/>
              <a:t> → </a:t>
            </a:r>
            <a:r>
              <a:rPr lang="en-US" b="1" i="1" dirty="0">
                <a:latin typeface="Euclid" panose="02020503060505020303" pitchFamily="18" charset="77"/>
              </a:rPr>
              <a:t>A</a:t>
            </a:r>
            <a:r>
              <a:rPr lang="en-US" dirty="0"/>
              <a:t> how do you get</a:t>
            </a:r>
            <a:r>
              <a:rPr lang="en-US" b="1" i="1" dirty="0">
                <a:latin typeface="Euclid" panose="02020503060505020303" pitchFamily="18" charset="77"/>
              </a:rPr>
              <a:t> </a:t>
            </a:r>
            <a:r>
              <a:rPr lang="en-US" i="1" dirty="0">
                <a:latin typeface="Euclid" panose="02020503060505020303" pitchFamily="18" charset="77"/>
              </a:rPr>
              <a:t>H</a:t>
            </a:r>
            <a:r>
              <a:rPr lang="en-US" i="1" baseline="-25000" dirty="0">
                <a:latin typeface="Euclid" panose="02020503060505020303" pitchFamily="18" charset="77"/>
              </a:rPr>
              <a:t>i</a:t>
            </a:r>
            <a:r>
              <a:rPr lang="en-US" dirty="0"/>
              <a:t> → </a:t>
            </a:r>
            <a:r>
              <a:rPr lang="en-US" i="1" dirty="0">
                <a:latin typeface="Euclid" panose="02020503060505020303" pitchFamily="18" charset="77"/>
              </a:rPr>
              <a:t>A</a:t>
            </a:r>
            <a:r>
              <a:rPr lang="en-US" i="1" baseline="-25000" dirty="0">
                <a:latin typeface="Euclid" panose="02020503060505020303" pitchFamily="18" charset="77"/>
              </a:rPr>
              <a:t>i</a:t>
            </a:r>
            <a:r>
              <a:rPr lang="en-US" dirty="0"/>
              <a:t> ?</a:t>
            </a:r>
          </a:p>
          <a:p>
            <a:pPr marL="609600" lvl="1" indent="0">
              <a:buNone/>
            </a:pPr>
            <a:endParaRPr lang="en-US" i="1" dirty="0">
              <a:latin typeface="Euclid" panose="02020503060505020303" pitchFamily="18" charset="77"/>
            </a:endParaRPr>
          </a:p>
        </p:txBody>
      </p:sp>
      <p:pic>
        <p:nvPicPr>
          <p:cNvPr id="4" name="Picture 3">
            <a:extLst>
              <a:ext uri="{FF2B5EF4-FFF2-40B4-BE49-F238E27FC236}">
                <a16:creationId xmlns:a16="http://schemas.microsoft.com/office/drawing/2014/main" id="{23169D40-C2C1-51E8-0AA1-A92729C0BCBF}"/>
              </a:ext>
            </a:extLst>
          </p:cNvPr>
          <p:cNvPicPr>
            <a:picLocks noChangeAspect="1"/>
          </p:cNvPicPr>
          <p:nvPr/>
        </p:nvPicPr>
        <p:blipFill>
          <a:blip r:embed="rId2"/>
          <a:stretch>
            <a:fillRect/>
          </a:stretch>
        </p:blipFill>
        <p:spPr>
          <a:xfrm>
            <a:off x="15756801" y="5988201"/>
            <a:ext cx="7715669" cy="3200047"/>
          </a:xfrm>
          <a:prstGeom prst="rect">
            <a:avLst/>
          </a:prstGeom>
        </p:spPr>
      </p:pic>
      <p:pic>
        <p:nvPicPr>
          <p:cNvPr id="5" name="pasted-image.pdf" descr="pasted-image.pdf">
            <a:extLst>
              <a:ext uri="{FF2B5EF4-FFF2-40B4-BE49-F238E27FC236}">
                <a16:creationId xmlns:a16="http://schemas.microsoft.com/office/drawing/2014/main" id="{08AC47A8-B729-19B6-91FC-A2CED985B525}"/>
              </a:ext>
            </a:extLst>
          </p:cNvPr>
          <p:cNvPicPr>
            <a:picLocks noChangeAspect="1"/>
          </p:cNvPicPr>
          <p:nvPr/>
        </p:nvPicPr>
        <p:blipFill>
          <a:blip r:embed="rId3"/>
          <a:stretch>
            <a:fillRect/>
          </a:stretch>
        </p:blipFill>
        <p:spPr>
          <a:xfrm>
            <a:off x="15886529" y="9631663"/>
            <a:ext cx="7585941" cy="3433293"/>
          </a:xfrm>
          <a:prstGeom prst="rect">
            <a:avLst/>
          </a:prstGeom>
          <a:ln w="12700">
            <a:miter lim="400000"/>
          </a:ln>
        </p:spPr>
      </p:pic>
      <p:pic>
        <p:nvPicPr>
          <p:cNvPr id="7" name="Picture 6">
            <a:extLst>
              <a:ext uri="{FF2B5EF4-FFF2-40B4-BE49-F238E27FC236}">
                <a16:creationId xmlns:a16="http://schemas.microsoft.com/office/drawing/2014/main" id="{67EBCD07-94DF-C3F9-AD06-2A8DC0930DCE}"/>
              </a:ext>
            </a:extLst>
          </p:cNvPr>
          <p:cNvPicPr>
            <a:picLocks noChangeAspect="1"/>
          </p:cNvPicPr>
          <p:nvPr/>
        </p:nvPicPr>
        <p:blipFill>
          <a:blip r:embed="rId4"/>
          <a:stretch>
            <a:fillRect/>
          </a:stretch>
        </p:blipFill>
        <p:spPr>
          <a:xfrm>
            <a:off x="15756801" y="2937717"/>
            <a:ext cx="7585941" cy="3492457"/>
          </a:xfrm>
          <a:prstGeom prst="rect">
            <a:avLst/>
          </a:prstGeom>
        </p:spPr>
      </p:pic>
    </p:spTree>
    <p:extLst>
      <p:ext uri="{BB962C8B-B14F-4D97-AF65-F5344CB8AC3E}">
        <p14:creationId xmlns:p14="http://schemas.microsoft.com/office/powerpoint/2010/main" val="380318170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0CB50-5808-E0E1-B6F4-6E74EB2A86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ECB61C-2358-CCBB-E144-D3A49E33901C}"/>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B5ADBA70-108D-8337-F3A4-A23F09D1CBE0}"/>
              </a:ext>
            </a:extLst>
          </p:cNvPr>
          <p:cNvSpPr>
            <a:spLocks noGrp="1"/>
          </p:cNvSpPr>
          <p:nvPr>
            <p:ph type="title"/>
          </p:nvPr>
        </p:nvSpPr>
        <p:spPr/>
        <p:txBody>
          <a:bodyPr/>
          <a:lstStyle/>
          <a:p>
            <a:r>
              <a:rPr lang="en-US" dirty="0"/>
              <a:t>Decentralized MARL</a:t>
            </a:r>
          </a:p>
        </p:txBody>
      </p:sp>
      <p:sp>
        <p:nvSpPr>
          <p:cNvPr id="4" name="Text Placeholder 3">
            <a:extLst>
              <a:ext uri="{FF2B5EF4-FFF2-40B4-BE49-F238E27FC236}">
                <a16:creationId xmlns:a16="http://schemas.microsoft.com/office/drawing/2014/main" id="{515A0214-880D-C5EC-08AE-11BFC163C69F}"/>
              </a:ext>
            </a:extLst>
          </p:cNvPr>
          <p:cNvSpPr>
            <a:spLocks noGrp="1"/>
          </p:cNvSpPr>
          <p:nvPr>
            <p:ph type="body" sz="quarter" idx="1"/>
          </p:nvPr>
        </p:nvSpPr>
        <p:spPr/>
        <p:txBody>
          <a:bodyPr/>
          <a:lstStyle/>
          <a:p>
            <a:r>
              <a:rPr lang="en-US" dirty="0"/>
              <a:t>Models and methods</a:t>
            </a:r>
          </a:p>
        </p:txBody>
      </p:sp>
    </p:spTree>
    <p:extLst>
      <p:ext uri="{BB962C8B-B14F-4D97-AF65-F5344CB8AC3E}">
        <p14:creationId xmlns:p14="http://schemas.microsoft.com/office/powerpoint/2010/main" val="34845229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784A2-585B-9474-D6A7-3358438387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6C2BB-65A0-EFCF-739E-1FB5449D35EC}"/>
              </a:ext>
            </a:extLst>
          </p:cNvPr>
          <p:cNvSpPr>
            <a:spLocks noGrp="1"/>
          </p:cNvSpPr>
          <p:nvPr>
            <p:ph type="title"/>
          </p:nvPr>
        </p:nvSpPr>
        <p:spPr/>
        <p:txBody>
          <a:bodyPr/>
          <a:lstStyle/>
          <a:p>
            <a:r>
              <a:rPr lang="en-US" dirty="0"/>
              <a:t>Decentralized MARL</a:t>
            </a:r>
          </a:p>
        </p:txBody>
      </p:sp>
      <p:sp>
        <p:nvSpPr>
          <p:cNvPr id="3" name="Text Placeholder 2">
            <a:extLst>
              <a:ext uri="{FF2B5EF4-FFF2-40B4-BE49-F238E27FC236}">
                <a16:creationId xmlns:a16="http://schemas.microsoft.com/office/drawing/2014/main" id="{8D0CA24C-A218-165E-A9F4-4E13A0575E2D}"/>
              </a:ext>
            </a:extLst>
          </p:cNvPr>
          <p:cNvSpPr>
            <a:spLocks noGrp="1"/>
          </p:cNvSpPr>
          <p:nvPr>
            <p:ph type="body" idx="1"/>
          </p:nvPr>
        </p:nvSpPr>
        <p:spPr>
          <a:xfrm>
            <a:off x="1206500" y="3435927"/>
            <a:ext cx="15224991" cy="9068589"/>
          </a:xfrm>
        </p:spPr>
        <p:txBody>
          <a:bodyPr>
            <a:normAutofit/>
          </a:bodyPr>
          <a:lstStyle/>
          <a:p>
            <a:pPr marL="0" indent="0">
              <a:buNone/>
            </a:pPr>
            <a:r>
              <a:rPr lang="en-US" dirty="0"/>
              <a:t>Assumptions:</a:t>
            </a:r>
          </a:p>
          <a:p>
            <a:r>
              <a:rPr lang="en-US" dirty="0">
                <a:solidFill>
                  <a:srgbClr val="000000"/>
                </a:solidFill>
                <a:effectLst/>
                <a:latin typeface="Helvetica" pitchFamily="2" charset="0"/>
              </a:rPr>
              <a:t>each agent, </a:t>
            </a:r>
            <a:r>
              <a:rPr lang="en-US" i="1" dirty="0" err="1">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observes its current observation,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and takes action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at the resulting history, </a:t>
            </a:r>
            <a:r>
              <a:rPr lang="en-US" i="1" dirty="0">
                <a:solidFill>
                  <a:srgbClr val="000000"/>
                </a:solidFill>
                <a:effectLst/>
                <a:latin typeface="Times New Roman" panose="02020603050405020304" pitchFamily="18" charset="0"/>
                <a:cs typeface="Times New Roman" panose="02020603050405020304" pitchFamily="18" charset="0"/>
              </a:rPr>
              <a:t>h</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a:t>
            </a:r>
          </a:p>
          <a:p>
            <a:r>
              <a:rPr lang="en-US" dirty="0">
                <a:solidFill>
                  <a:srgbClr val="000000"/>
                </a:solidFill>
                <a:effectLst/>
                <a:latin typeface="Helvetica" pitchFamily="2" charset="0"/>
              </a:rPr>
              <a:t>the (decentralized) algorithm/controller sees the same information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i  </a:t>
            </a:r>
            <a:r>
              <a:rPr lang="en-US" dirty="0">
                <a:solidFill>
                  <a:srgbClr val="000000"/>
                </a:solidFill>
                <a:effectLst/>
                <a:latin typeface="+mj-lt"/>
                <a:cs typeface="Times New Roman" panose="02020603050405020304" pitchFamily="18" charset="0"/>
              </a:rPr>
              <a:t>and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i </a:t>
            </a:r>
            <a:r>
              <a:rPr lang="en-US" dirty="0">
                <a:solidFill>
                  <a:srgbClr val="000000"/>
                </a:solidFill>
                <a:effectLst/>
                <a:latin typeface="+mj-lt"/>
                <a:cs typeface="Times New Roman" panose="02020603050405020304" pitchFamily="18" charset="0"/>
              </a:rPr>
              <a:t>)</a:t>
            </a:r>
            <a:r>
              <a:rPr lang="en-US" dirty="0">
                <a:solidFill>
                  <a:srgbClr val="000000"/>
                </a:solidFill>
                <a:effectLst/>
                <a:latin typeface="Helvetica" pitchFamily="2" charset="0"/>
              </a:rPr>
              <a:t> as well as the joint reward </a:t>
            </a:r>
            <a:r>
              <a:rPr lang="en-US" i="1" dirty="0">
                <a:solidFill>
                  <a:srgbClr val="000000"/>
                </a:solidFill>
                <a:effectLst/>
                <a:latin typeface="Times New Roman" panose="02020603050405020304" pitchFamily="18" charset="0"/>
                <a:cs typeface="Times New Roman" panose="02020603050405020304" pitchFamily="18" charset="0"/>
              </a:rPr>
              <a:t>r</a:t>
            </a:r>
            <a:r>
              <a:rPr lang="en-US" dirty="0">
                <a:solidFill>
                  <a:srgbClr val="000000"/>
                </a:solidFill>
                <a:effectLst/>
                <a:latin typeface="Helvetica" pitchFamily="2" charset="0"/>
              </a:rPr>
              <a:t>.</a:t>
            </a:r>
          </a:p>
        </p:txBody>
      </p:sp>
      <p:grpSp>
        <p:nvGrpSpPr>
          <p:cNvPr id="5" name="Group 4">
            <a:extLst>
              <a:ext uri="{FF2B5EF4-FFF2-40B4-BE49-F238E27FC236}">
                <a16:creationId xmlns:a16="http://schemas.microsoft.com/office/drawing/2014/main" id="{68E1318F-F2DB-E520-D233-7C9C7A38D059}"/>
              </a:ext>
            </a:extLst>
          </p:cNvPr>
          <p:cNvGrpSpPr/>
          <p:nvPr/>
        </p:nvGrpSpPr>
        <p:grpSpPr>
          <a:xfrm>
            <a:off x="17844422" y="8394976"/>
            <a:ext cx="5446497" cy="2582963"/>
            <a:chOff x="2566824" y="6282029"/>
            <a:chExt cx="6429700" cy="3174927"/>
          </a:xfrm>
        </p:grpSpPr>
        <p:sp>
          <p:nvSpPr>
            <p:cNvPr id="6" name="Rounded Rectangle 5">
              <a:extLst>
                <a:ext uri="{FF2B5EF4-FFF2-40B4-BE49-F238E27FC236}">
                  <a16:creationId xmlns:a16="http://schemas.microsoft.com/office/drawing/2014/main" id="{3AD27A06-CDD3-FB73-F799-C38D64BB555B}"/>
                </a:ext>
              </a:extLst>
            </p:cNvPr>
            <p:cNvSpPr/>
            <p:nvPr/>
          </p:nvSpPr>
          <p:spPr>
            <a:xfrm>
              <a:off x="2566825" y="628202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7" name="Rounded Rectangle 6">
              <a:extLst>
                <a:ext uri="{FF2B5EF4-FFF2-40B4-BE49-F238E27FC236}">
                  <a16:creationId xmlns:a16="http://schemas.microsoft.com/office/drawing/2014/main" id="{92DD045A-29E3-CCEF-3F39-6A91DFCB4C31}"/>
                </a:ext>
              </a:extLst>
            </p:cNvPr>
            <p:cNvSpPr/>
            <p:nvPr/>
          </p:nvSpPr>
          <p:spPr>
            <a:xfrm>
              <a:off x="2566824" y="856671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8" name="Group 7">
              <a:extLst>
                <a:ext uri="{FF2B5EF4-FFF2-40B4-BE49-F238E27FC236}">
                  <a16:creationId xmlns:a16="http://schemas.microsoft.com/office/drawing/2014/main" id="{B2017A49-8595-908E-795E-CFC01BB65454}"/>
                </a:ext>
              </a:extLst>
            </p:cNvPr>
            <p:cNvGrpSpPr/>
            <p:nvPr/>
          </p:nvGrpSpPr>
          <p:grpSpPr>
            <a:xfrm rot="5400000">
              <a:off x="3293039" y="7785878"/>
              <a:ext cx="624345" cy="160528"/>
              <a:chOff x="4257621" y="9046403"/>
              <a:chExt cx="927100" cy="227128"/>
            </a:xfrm>
            <a:solidFill>
              <a:schemeClr val="tx1">
                <a:lumMod val="65000"/>
                <a:lumOff val="35000"/>
              </a:schemeClr>
            </a:solidFill>
          </p:grpSpPr>
          <p:sp>
            <p:nvSpPr>
              <p:cNvPr id="17" name="Oval 16">
                <a:extLst>
                  <a:ext uri="{FF2B5EF4-FFF2-40B4-BE49-F238E27FC236}">
                    <a16:creationId xmlns:a16="http://schemas.microsoft.com/office/drawing/2014/main" id="{ED68DA77-1E7D-ABA6-41BE-9CB095F3113F}"/>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C62A241B-6334-99B2-083E-84014A56F396}"/>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Oval 18">
                <a:extLst>
                  <a:ext uri="{FF2B5EF4-FFF2-40B4-BE49-F238E27FC236}">
                    <a16:creationId xmlns:a16="http://schemas.microsoft.com/office/drawing/2014/main" id="{86139EF0-3ECC-C41A-330E-4EAC025825A8}"/>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Rounded Rectangle 8">
              <a:extLst>
                <a:ext uri="{FF2B5EF4-FFF2-40B4-BE49-F238E27FC236}">
                  <a16:creationId xmlns:a16="http://schemas.microsoft.com/office/drawing/2014/main" id="{0ADA40DD-DF57-B2DA-F676-A3799FC2D269}"/>
                </a:ext>
              </a:extLst>
            </p:cNvPr>
            <p:cNvSpPr/>
            <p:nvPr/>
          </p:nvSpPr>
          <p:spPr>
            <a:xfrm>
              <a:off x="6919750" y="628202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10" name="Rounded Rectangle 9">
              <a:extLst>
                <a:ext uri="{FF2B5EF4-FFF2-40B4-BE49-F238E27FC236}">
                  <a16:creationId xmlns:a16="http://schemas.microsoft.com/office/drawing/2014/main" id="{36AC7645-96B5-CBD6-0C19-4FE2A7DF48A7}"/>
                </a:ext>
              </a:extLst>
            </p:cNvPr>
            <p:cNvSpPr/>
            <p:nvPr/>
          </p:nvSpPr>
          <p:spPr>
            <a:xfrm>
              <a:off x="6919749" y="856671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11" name="Straight Connector 10">
              <a:extLst>
                <a:ext uri="{FF2B5EF4-FFF2-40B4-BE49-F238E27FC236}">
                  <a16:creationId xmlns:a16="http://schemas.microsoft.com/office/drawing/2014/main" id="{638920B2-4268-AF73-156A-15E791244B8F}"/>
                </a:ext>
              </a:extLst>
            </p:cNvPr>
            <p:cNvCxnSpPr>
              <a:stCxn id="6" idx="3"/>
              <a:endCxn id="9" idx="1"/>
            </p:cNvCxnSpPr>
            <p:nvPr/>
          </p:nvCxnSpPr>
          <p:spPr>
            <a:xfrm>
              <a:off x="4643599" y="6727148"/>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6952CB7D-6928-3878-0FDE-E42E8C25B33F}"/>
                </a:ext>
              </a:extLst>
            </p:cNvPr>
            <p:cNvCxnSpPr/>
            <p:nvPr/>
          </p:nvCxnSpPr>
          <p:spPr>
            <a:xfrm>
              <a:off x="4643598" y="9036960"/>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nvGrpSpPr>
            <p:cNvPr id="13" name="Group 12">
              <a:extLst>
                <a:ext uri="{FF2B5EF4-FFF2-40B4-BE49-F238E27FC236}">
                  <a16:creationId xmlns:a16="http://schemas.microsoft.com/office/drawing/2014/main" id="{B3D72CB6-2D8F-ED23-7DDD-D7CA0A5FC2CC}"/>
                </a:ext>
              </a:extLst>
            </p:cNvPr>
            <p:cNvGrpSpPr/>
            <p:nvPr/>
          </p:nvGrpSpPr>
          <p:grpSpPr>
            <a:xfrm rot="5400000">
              <a:off x="7645963" y="7779536"/>
              <a:ext cx="624345" cy="160528"/>
              <a:chOff x="4257621" y="9046403"/>
              <a:chExt cx="927100" cy="227128"/>
            </a:xfrm>
            <a:solidFill>
              <a:srgbClr val="DC7B0F"/>
            </a:solidFill>
          </p:grpSpPr>
          <p:sp>
            <p:nvSpPr>
              <p:cNvPr id="14" name="Oval 13">
                <a:extLst>
                  <a:ext uri="{FF2B5EF4-FFF2-40B4-BE49-F238E27FC236}">
                    <a16:creationId xmlns:a16="http://schemas.microsoft.com/office/drawing/2014/main" id="{E7509017-A8AB-A41E-3CBE-BF791EEC842B}"/>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EADDFFF0-37E8-912B-7753-2CA27AABF65F}"/>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a:extLst>
                  <a:ext uri="{FF2B5EF4-FFF2-40B4-BE49-F238E27FC236}">
                    <a16:creationId xmlns:a16="http://schemas.microsoft.com/office/drawing/2014/main" id="{E0AEB914-556C-712D-EB6C-44B02FBCEFA8}"/>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grpSp>
      <p:pic>
        <p:nvPicPr>
          <p:cNvPr id="20" name="Picture 19">
            <a:extLst>
              <a:ext uri="{FF2B5EF4-FFF2-40B4-BE49-F238E27FC236}">
                <a16:creationId xmlns:a16="http://schemas.microsoft.com/office/drawing/2014/main" id="{D43CB7DE-D0F3-028D-01D9-59C66A28FBC0}"/>
              </a:ext>
            </a:extLst>
          </p:cNvPr>
          <p:cNvPicPr>
            <a:picLocks noChangeAspect="1"/>
          </p:cNvPicPr>
          <p:nvPr/>
        </p:nvPicPr>
        <p:blipFill>
          <a:blip r:embed="rId2"/>
          <a:stretch>
            <a:fillRect/>
          </a:stretch>
        </p:blipFill>
        <p:spPr>
          <a:xfrm>
            <a:off x="17089005" y="3160967"/>
            <a:ext cx="6907068" cy="3354862"/>
          </a:xfrm>
          <a:prstGeom prst="rect">
            <a:avLst/>
          </a:prstGeom>
        </p:spPr>
      </p:pic>
    </p:spTree>
    <p:extLst>
      <p:ext uri="{BB962C8B-B14F-4D97-AF65-F5344CB8AC3E}">
        <p14:creationId xmlns:p14="http://schemas.microsoft.com/office/powerpoint/2010/main" val="25971624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12C6-AEA0-0FF8-8D5A-A510169560C7}"/>
              </a:ext>
            </a:extLst>
          </p:cNvPr>
          <p:cNvSpPr>
            <a:spLocks noGrp="1"/>
          </p:cNvSpPr>
          <p:nvPr>
            <p:ph type="title"/>
          </p:nvPr>
        </p:nvSpPr>
        <p:spPr/>
        <p:txBody>
          <a:bodyPr/>
          <a:lstStyle/>
          <a:p>
            <a:r>
              <a:rPr lang="en-US" dirty="0"/>
              <a:t>Decentralized MARL</a:t>
            </a:r>
          </a:p>
        </p:txBody>
      </p:sp>
      <p:sp>
        <p:nvSpPr>
          <p:cNvPr id="3" name="Text Placeholder 2">
            <a:extLst>
              <a:ext uri="{FF2B5EF4-FFF2-40B4-BE49-F238E27FC236}">
                <a16:creationId xmlns:a16="http://schemas.microsoft.com/office/drawing/2014/main" id="{DDB8453C-7F4B-D8CA-99B8-54BA20EFD946}"/>
              </a:ext>
            </a:extLst>
          </p:cNvPr>
          <p:cNvSpPr>
            <a:spLocks noGrp="1"/>
          </p:cNvSpPr>
          <p:nvPr>
            <p:ph type="body" idx="1"/>
          </p:nvPr>
        </p:nvSpPr>
        <p:spPr>
          <a:xfrm>
            <a:off x="1206500" y="3435927"/>
            <a:ext cx="15640627" cy="9068589"/>
          </a:xfrm>
        </p:spPr>
        <p:txBody>
          <a:bodyPr>
            <a:normAutofit fontScale="70000" lnSpcReduction="20000"/>
          </a:bodyPr>
          <a:lstStyle/>
          <a:p>
            <a:r>
              <a:rPr lang="en-US" dirty="0"/>
              <a:t>Agents each learn separately</a:t>
            </a:r>
          </a:p>
          <a:p>
            <a:pPr lvl="1"/>
            <a:r>
              <a:rPr lang="en-US" dirty="0"/>
              <a:t>Assumes training and execution are decentralized (e.g., lack of communication)</a:t>
            </a:r>
          </a:p>
          <a:p>
            <a:pPr lvl="1"/>
            <a:r>
              <a:rPr lang="en-US" dirty="0"/>
              <a:t>Is more scalable</a:t>
            </a:r>
          </a:p>
          <a:p>
            <a:pPr lvl="1"/>
            <a:r>
              <a:rPr lang="en-US" dirty="0"/>
              <a:t>The realistic case for POSGs and online learning in Dec-POMDPs</a:t>
            </a:r>
          </a:p>
          <a:p>
            <a:r>
              <a:rPr lang="en-US" dirty="0"/>
              <a:t>Each agent</a:t>
            </a:r>
            <a:r>
              <a:rPr lang="en-US" i="1" dirty="0"/>
              <a:t> </a:t>
            </a:r>
            <a:r>
              <a:rPr lang="en-US" i="1" dirty="0" err="1"/>
              <a:t>i</a:t>
            </a:r>
            <a:r>
              <a:rPr lang="en-US" i="1" dirty="0"/>
              <a:t> </a:t>
            </a:r>
            <a:r>
              <a:rPr lang="en-US" dirty="0"/>
              <a:t>learns a policy that maps from </a:t>
            </a:r>
            <a:r>
              <a:rPr lang="en-US" i="1" dirty="0"/>
              <a:t>local histories </a:t>
            </a:r>
            <a:r>
              <a:rPr lang="en-US" dirty="0"/>
              <a:t>to </a:t>
            </a:r>
            <a:r>
              <a:rPr lang="en-US" i="1" dirty="0"/>
              <a:t>local actions    </a:t>
            </a:r>
            <a:r>
              <a:rPr lang="en-US" sz="4800" dirty="0">
                <a:solidFill>
                  <a:srgbClr val="CC0000"/>
                </a:solidFill>
                <a:ea typeface="ＭＳ Ｐゴシック" pitchFamily="34" charset="-128"/>
                <a:sym typeface="Symbol" pitchFamily="18" charset="2"/>
              </a:rPr>
              <a:t></a:t>
            </a:r>
            <a:r>
              <a:rPr lang="en-US" sz="4800" baseline="-25000" dirty="0" err="1">
                <a:solidFill>
                  <a:srgbClr val="CC0000"/>
                </a:solidFill>
                <a:ea typeface="ＭＳ Ｐゴシック" pitchFamily="34" charset="-128"/>
                <a:sym typeface="Symbol" pitchFamily="18" charset="2"/>
              </a:rPr>
              <a:t>i</a:t>
            </a:r>
            <a:r>
              <a:rPr lang="en-US" sz="4800" dirty="0">
                <a:solidFill>
                  <a:srgbClr val="CC0000"/>
                </a:solidFill>
                <a:ea typeface="ＭＳ Ｐゴシック" pitchFamily="34" charset="-128"/>
                <a:sym typeface="Symbol" pitchFamily="18" charset="2"/>
              </a:rPr>
              <a:t>: H</a:t>
            </a:r>
            <a:r>
              <a:rPr lang="en-US" sz="4800" baseline="-25000" dirty="0">
                <a:solidFill>
                  <a:srgbClr val="CC0000"/>
                </a:solidFill>
                <a:ea typeface="ＭＳ Ｐゴシック" pitchFamily="34" charset="-128"/>
                <a:sym typeface="Symbol" pitchFamily="18" charset="2"/>
              </a:rPr>
              <a:t>i</a:t>
            </a:r>
            <a:r>
              <a:rPr lang="en-US" sz="4800" dirty="0">
                <a:solidFill>
                  <a:srgbClr val="CC0000"/>
                </a:solidFill>
                <a:ea typeface="ＭＳ Ｐゴシック" pitchFamily="34" charset="-128"/>
                <a:sym typeface="Symbol" pitchFamily="18" charset="2"/>
              </a:rPr>
              <a:t> → A</a:t>
            </a:r>
            <a:r>
              <a:rPr lang="en-US" sz="4800" baseline="-25000" dirty="0">
                <a:solidFill>
                  <a:srgbClr val="CC0000"/>
                </a:solidFill>
                <a:ea typeface="ＭＳ Ｐゴシック" pitchFamily="34" charset="-128"/>
                <a:sym typeface="Symbol" pitchFamily="18" charset="2"/>
              </a:rPr>
              <a:t>i</a:t>
            </a:r>
            <a:r>
              <a:rPr lang="en-US" sz="4800" dirty="0">
                <a:solidFill>
                  <a:srgbClr val="CC0000"/>
                </a:solidFill>
                <a:ea typeface="ＭＳ Ｐゴシック" pitchFamily="34" charset="-128"/>
                <a:sym typeface="Symbol" pitchFamily="18" charset="2"/>
              </a:rPr>
              <a:t> </a:t>
            </a:r>
          </a:p>
          <a:p>
            <a:r>
              <a:rPr lang="en-US" dirty="0"/>
              <a:t>Can also use any single-agent method here</a:t>
            </a:r>
          </a:p>
          <a:p>
            <a:pPr lvl="1"/>
            <a:r>
              <a:rPr lang="en-US" dirty="0"/>
              <a:t>May be </a:t>
            </a:r>
            <a:r>
              <a:rPr lang="en-US" dirty="0" err="1"/>
              <a:t>nonstationarity</a:t>
            </a:r>
            <a:r>
              <a:rPr lang="en-US" dirty="0"/>
              <a:t> but there are many methods for dealing with that</a:t>
            </a:r>
          </a:p>
          <a:p>
            <a:pPr lvl="1"/>
            <a:r>
              <a:rPr lang="en-US" dirty="0"/>
              <a:t>Many improvements: Distributed Q, ICML-00; Hysteretic Q, IROS-07, ICML-17; Lenient Q JMLR-08, AAMAS-18; Likelihood Q, AAMAS-20; IPPO arxiv-20</a:t>
            </a:r>
          </a:p>
        </p:txBody>
      </p:sp>
      <p:pic>
        <p:nvPicPr>
          <p:cNvPr id="4" name="Picture 3" descr="A close up of a sign&#10;&#10;Description automatically generated">
            <a:extLst>
              <a:ext uri="{FF2B5EF4-FFF2-40B4-BE49-F238E27FC236}">
                <a16:creationId xmlns:a16="http://schemas.microsoft.com/office/drawing/2014/main" id="{1EF24004-3764-682F-02F2-76F837585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7346" y="3417234"/>
            <a:ext cx="6720650" cy="3241901"/>
          </a:xfrm>
          <a:prstGeom prst="rect">
            <a:avLst/>
          </a:prstGeom>
        </p:spPr>
      </p:pic>
      <p:grpSp>
        <p:nvGrpSpPr>
          <p:cNvPr id="5" name="Group 4">
            <a:extLst>
              <a:ext uri="{FF2B5EF4-FFF2-40B4-BE49-F238E27FC236}">
                <a16:creationId xmlns:a16="http://schemas.microsoft.com/office/drawing/2014/main" id="{8ACA330F-5D33-A2BD-E57D-0B77D7561D8F}"/>
              </a:ext>
            </a:extLst>
          </p:cNvPr>
          <p:cNvGrpSpPr/>
          <p:nvPr/>
        </p:nvGrpSpPr>
        <p:grpSpPr>
          <a:xfrm>
            <a:off x="17844422" y="8394976"/>
            <a:ext cx="5446497" cy="2582963"/>
            <a:chOff x="2566824" y="6282029"/>
            <a:chExt cx="6429700" cy="3174927"/>
          </a:xfrm>
        </p:grpSpPr>
        <p:sp>
          <p:nvSpPr>
            <p:cNvPr id="6" name="Rounded Rectangle 5">
              <a:extLst>
                <a:ext uri="{FF2B5EF4-FFF2-40B4-BE49-F238E27FC236}">
                  <a16:creationId xmlns:a16="http://schemas.microsoft.com/office/drawing/2014/main" id="{43FA7AEC-94A2-89D8-3104-B94966BECA3A}"/>
                </a:ext>
              </a:extLst>
            </p:cNvPr>
            <p:cNvSpPr/>
            <p:nvPr/>
          </p:nvSpPr>
          <p:spPr>
            <a:xfrm>
              <a:off x="2566825" y="628202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7" name="Rounded Rectangle 6">
              <a:extLst>
                <a:ext uri="{FF2B5EF4-FFF2-40B4-BE49-F238E27FC236}">
                  <a16:creationId xmlns:a16="http://schemas.microsoft.com/office/drawing/2014/main" id="{09B39E2A-8795-BF3E-7114-6E7792D35B26}"/>
                </a:ext>
              </a:extLst>
            </p:cNvPr>
            <p:cNvSpPr/>
            <p:nvPr/>
          </p:nvSpPr>
          <p:spPr>
            <a:xfrm>
              <a:off x="2566824" y="8566719"/>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8" name="Group 7">
              <a:extLst>
                <a:ext uri="{FF2B5EF4-FFF2-40B4-BE49-F238E27FC236}">
                  <a16:creationId xmlns:a16="http://schemas.microsoft.com/office/drawing/2014/main" id="{92840997-E583-CEF8-4835-2110ED1CD8BD}"/>
                </a:ext>
              </a:extLst>
            </p:cNvPr>
            <p:cNvGrpSpPr/>
            <p:nvPr/>
          </p:nvGrpSpPr>
          <p:grpSpPr>
            <a:xfrm rot="5400000">
              <a:off x="3293039" y="7785878"/>
              <a:ext cx="624345" cy="160528"/>
              <a:chOff x="4257621" y="9046403"/>
              <a:chExt cx="927100" cy="227128"/>
            </a:xfrm>
            <a:solidFill>
              <a:schemeClr val="tx1">
                <a:lumMod val="65000"/>
                <a:lumOff val="35000"/>
              </a:schemeClr>
            </a:solidFill>
          </p:grpSpPr>
          <p:sp>
            <p:nvSpPr>
              <p:cNvPr id="17" name="Oval 16">
                <a:extLst>
                  <a:ext uri="{FF2B5EF4-FFF2-40B4-BE49-F238E27FC236}">
                    <a16:creationId xmlns:a16="http://schemas.microsoft.com/office/drawing/2014/main" id="{4E7F1A71-D1EC-B7AC-F339-F47F3E165C5B}"/>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Oval 17">
                <a:extLst>
                  <a:ext uri="{FF2B5EF4-FFF2-40B4-BE49-F238E27FC236}">
                    <a16:creationId xmlns:a16="http://schemas.microsoft.com/office/drawing/2014/main" id="{602DD89D-C636-A371-F731-1F9BF60A45BD}"/>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Oval 18">
                <a:extLst>
                  <a:ext uri="{FF2B5EF4-FFF2-40B4-BE49-F238E27FC236}">
                    <a16:creationId xmlns:a16="http://schemas.microsoft.com/office/drawing/2014/main" id="{01C2077B-FB8F-38D9-2495-01D74387EC39}"/>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Rounded Rectangle 8">
              <a:extLst>
                <a:ext uri="{FF2B5EF4-FFF2-40B4-BE49-F238E27FC236}">
                  <a16:creationId xmlns:a16="http://schemas.microsoft.com/office/drawing/2014/main" id="{DC0F2448-12D6-0A44-0D74-1E56BC6669E0}"/>
                </a:ext>
              </a:extLst>
            </p:cNvPr>
            <p:cNvSpPr/>
            <p:nvPr/>
          </p:nvSpPr>
          <p:spPr>
            <a:xfrm>
              <a:off x="6919750" y="628202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10" name="Rounded Rectangle 9">
              <a:extLst>
                <a:ext uri="{FF2B5EF4-FFF2-40B4-BE49-F238E27FC236}">
                  <a16:creationId xmlns:a16="http://schemas.microsoft.com/office/drawing/2014/main" id="{5817FF3B-DA71-7C48-258B-0036C1843829}"/>
                </a:ext>
              </a:extLst>
            </p:cNvPr>
            <p:cNvSpPr/>
            <p:nvPr/>
          </p:nvSpPr>
          <p:spPr>
            <a:xfrm>
              <a:off x="6919749" y="8566719"/>
              <a:ext cx="2076774" cy="890237"/>
            </a:xfrm>
            <a:prstGeom prst="roundRect">
              <a:avLst/>
            </a:prstGeom>
            <a:solidFill>
              <a:srgbClr val="DC7B0F"/>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Critic</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11" name="Straight Connector 10">
              <a:extLst>
                <a:ext uri="{FF2B5EF4-FFF2-40B4-BE49-F238E27FC236}">
                  <a16:creationId xmlns:a16="http://schemas.microsoft.com/office/drawing/2014/main" id="{45300A33-2ABC-1A1A-F5ED-B3E4D954D084}"/>
                </a:ext>
              </a:extLst>
            </p:cNvPr>
            <p:cNvCxnSpPr>
              <a:stCxn id="6" idx="3"/>
              <a:endCxn id="9" idx="1"/>
            </p:cNvCxnSpPr>
            <p:nvPr/>
          </p:nvCxnSpPr>
          <p:spPr>
            <a:xfrm>
              <a:off x="4643599" y="6727148"/>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6AA1049D-DD21-6895-A3FA-DE1552050BC7}"/>
                </a:ext>
              </a:extLst>
            </p:cNvPr>
            <p:cNvCxnSpPr/>
            <p:nvPr/>
          </p:nvCxnSpPr>
          <p:spPr>
            <a:xfrm>
              <a:off x="4643598" y="9036960"/>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nvGrpSpPr>
            <p:cNvPr id="13" name="Group 12">
              <a:extLst>
                <a:ext uri="{FF2B5EF4-FFF2-40B4-BE49-F238E27FC236}">
                  <a16:creationId xmlns:a16="http://schemas.microsoft.com/office/drawing/2014/main" id="{F73CC8E6-D544-8E9A-0F54-053FCC01C8A4}"/>
                </a:ext>
              </a:extLst>
            </p:cNvPr>
            <p:cNvGrpSpPr/>
            <p:nvPr/>
          </p:nvGrpSpPr>
          <p:grpSpPr>
            <a:xfrm rot="5400000">
              <a:off x="7645963" y="7779536"/>
              <a:ext cx="624345" cy="160528"/>
              <a:chOff x="4257621" y="9046403"/>
              <a:chExt cx="927100" cy="227128"/>
            </a:xfrm>
            <a:solidFill>
              <a:srgbClr val="DC7B0F"/>
            </a:solidFill>
          </p:grpSpPr>
          <p:sp>
            <p:nvSpPr>
              <p:cNvPr id="14" name="Oval 13">
                <a:extLst>
                  <a:ext uri="{FF2B5EF4-FFF2-40B4-BE49-F238E27FC236}">
                    <a16:creationId xmlns:a16="http://schemas.microsoft.com/office/drawing/2014/main" id="{8F32187E-125D-9A2B-1511-00B6300B7BEE}"/>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Oval 14">
                <a:extLst>
                  <a:ext uri="{FF2B5EF4-FFF2-40B4-BE49-F238E27FC236}">
                    <a16:creationId xmlns:a16="http://schemas.microsoft.com/office/drawing/2014/main" id="{BC2DD35C-7B49-CEF5-DC18-87C30374648B}"/>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Oval 15">
                <a:extLst>
                  <a:ext uri="{FF2B5EF4-FFF2-40B4-BE49-F238E27FC236}">
                    <a16:creationId xmlns:a16="http://schemas.microsoft.com/office/drawing/2014/main" id="{C0AC2CEE-FC12-4E6D-7A7A-D6DB6DDCF9BE}"/>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grpSp>
    </p:spTree>
    <p:extLst>
      <p:ext uri="{BB962C8B-B14F-4D97-AF65-F5344CB8AC3E}">
        <p14:creationId xmlns:p14="http://schemas.microsoft.com/office/powerpoint/2010/main" val="18265304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E583-E653-3125-4A40-8F8CE4FF88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6DD232-AAA3-C349-9828-427FEEE8C14E}"/>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3189BE9F-D76B-CE3C-CFFE-481BC256F153}"/>
              </a:ext>
            </a:extLst>
          </p:cNvPr>
          <p:cNvSpPr>
            <a:spLocks noGrp="1"/>
          </p:cNvSpPr>
          <p:nvPr>
            <p:ph type="title"/>
          </p:nvPr>
        </p:nvSpPr>
        <p:spPr/>
        <p:txBody>
          <a:bodyPr/>
          <a:lstStyle/>
          <a:p>
            <a:r>
              <a:rPr lang="en-US" dirty="0"/>
              <a:t>Decentralized Action-Value Methods</a:t>
            </a:r>
          </a:p>
        </p:txBody>
      </p:sp>
      <p:sp>
        <p:nvSpPr>
          <p:cNvPr id="4" name="Text Placeholder 3">
            <a:extLst>
              <a:ext uri="{FF2B5EF4-FFF2-40B4-BE49-F238E27FC236}">
                <a16:creationId xmlns:a16="http://schemas.microsoft.com/office/drawing/2014/main" id="{FCC89E15-5936-023C-B774-2FC54FCE023F}"/>
              </a:ext>
            </a:extLst>
          </p:cNvPr>
          <p:cNvSpPr>
            <a:spLocks noGrp="1"/>
          </p:cNvSpPr>
          <p:nvPr>
            <p:ph type="body" sz="quarter" idx="1"/>
          </p:nvPr>
        </p:nvSpPr>
        <p:spPr/>
        <p:txBody>
          <a:bodyPr/>
          <a:lstStyle/>
          <a:p>
            <a:r>
              <a:rPr lang="en-US" dirty="0"/>
              <a:t>IQL, Distributed Q, Hysteretic Q, Lenient Q</a:t>
            </a:r>
          </a:p>
          <a:p>
            <a:r>
              <a:rPr lang="en-US" dirty="0"/>
              <a:t>Deep extensions </a:t>
            </a:r>
          </a:p>
        </p:txBody>
      </p:sp>
      <p:sp>
        <p:nvSpPr>
          <p:cNvPr id="5" name="TextBox 4">
            <a:extLst>
              <a:ext uri="{FF2B5EF4-FFF2-40B4-BE49-F238E27FC236}">
                <a16:creationId xmlns:a16="http://schemas.microsoft.com/office/drawing/2014/main" id="{51E2AB21-4919-6913-3BE1-668CFCE8B89E}"/>
              </a:ext>
            </a:extLst>
          </p:cNvPr>
          <p:cNvSpPr txBox="1"/>
          <p:nvPr/>
        </p:nvSpPr>
        <p:spPr>
          <a:xfrm>
            <a:off x="1674348" y="13008984"/>
            <a:ext cx="1051249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these methods were originally developed for the fully observable case</a:t>
            </a:r>
          </a:p>
        </p:txBody>
      </p:sp>
    </p:spTree>
    <p:extLst>
      <p:ext uri="{BB962C8B-B14F-4D97-AF65-F5344CB8AC3E}">
        <p14:creationId xmlns:p14="http://schemas.microsoft.com/office/powerpoint/2010/main" val="41825274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A246-AE88-533B-A3D9-6FCD61465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F7EF7F-54D9-FC07-021A-6634032B9AFB}"/>
              </a:ext>
            </a:extLst>
          </p:cNvPr>
          <p:cNvSpPr>
            <a:spLocks noGrp="1"/>
          </p:cNvSpPr>
          <p:nvPr>
            <p:ph type="title"/>
          </p:nvPr>
        </p:nvSpPr>
        <p:spPr/>
        <p:txBody>
          <a:bodyPr/>
          <a:lstStyle/>
          <a:p>
            <a:r>
              <a:rPr lang="en-US" dirty="0"/>
              <a:t>Independent Q-Learning (IQL)</a:t>
            </a:r>
          </a:p>
        </p:txBody>
      </p:sp>
      <p:sp>
        <p:nvSpPr>
          <p:cNvPr id="3" name="Text Placeholder 2">
            <a:extLst>
              <a:ext uri="{FF2B5EF4-FFF2-40B4-BE49-F238E27FC236}">
                <a16:creationId xmlns:a16="http://schemas.microsoft.com/office/drawing/2014/main" id="{6DBE4F4C-B017-2C57-9942-3DF13A45E618}"/>
              </a:ext>
            </a:extLst>
          </p:cNvPr>
          <p:cNvSpPr>
            <a:spLocks noGrp="1"/>
          </p:cNvSpPr>
          <p:nvPr>
            <p:ph type="body" idx="1"/>
          </p:nvPr>
        </p:nvSpPr>
        <p:spPr>
          <a:xfrm>
            <a:off x="1206500" y="3062990"/>
            <a:ext cx="20933063" cy="8256012"/>
          </a:xfrm>
        </p:spPr>
        <p:txBody>
          <a:bodyPr/>
          <a:lstStyle/>
          <a:p>
            <a:r>
              <a:rPr lang="en-US" dirty="0"/>
              <a:t>Just apply Q-learning pretending the other agents don’t exist</a:t>
            </a:r>
          </a:p>
        </p:txBody>
      </p:sp>
      <p:sp>
        <p:nvSpPr>
          <p:cNvPr id="4" name="TextBox 3">
            <a:extLst>
              <a:ext uri="{FF2B5EF4-FFF2-40B4-BE49-F238E27FC236}">
                <a16:creationId xmlns:a16="http://schemas.microsoft.com/office/drawing/2014/main" id="{12326FC2-224A-3C28-AAC5-72224F61FC00}"/>
              </a:ext>
            </a:extLst>
          </p:cNvPr>
          <p:cNvSpPr txBox="1"/>
          <p:nvPr/>
        </p:nvSpPr>
        <p:spPr>
          <a:xfrm>
            <a:off x="16069334" y="1629827"/>
            <a:ext cx="277479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37002"/>
                </a:solidFill>
                <a:effectLst/>
                <a:uFillTx/>
                <a:latin typeface="+mn-lt"/>
                <a:ea typeface="+mn-ea"/>
                <a:cs typeface="+mn-cs"/>
                <a:sym typeface="Helvetica Neue"/>
                <a:hlinkClick r:id="rId2"/>
              </a:rPr>
              <a:t>Tan – ICML 93</a:t>
            </a:r>
            <a:endParaRPr kumimoji="0" lang="en-US" sz="3200" b="0" i="0" u="none" strike="noStrike" cap="none" spc="0" normalizeH="0" baseline="0" dirty="0">
              <a:ln>
                <a:noFill/>
              </a:ln>
              <a:solidFill>
                <a:srgbClr val="037002"/>
              </a:solidFill>
              <a:effectLst/>
              <a:uFillTx/>
              <a:latin typeface="+mn-lt"/>
              <a:ea typeface="+mn-ea"/>
              <a:cs typeface="+mn-cs"/>
              <a:sym typeface="Helvetica Neue"/>
            </a:endParaRPr>
          </a:p>
        </p:txBody>
      </p:sp>
      <p:pic>
        <p:nvPicPr>
          <p:cNvPr id="6" name="Picture 5" descr="A white paper with black text&#10;&#10;AI-generated content may be incorrect.">
            <a:extLst>
              <a:ext uri="{FF2B5EF4-FFF2-40B4-BE49-F238E27FC236}">
                <a16:creationId xmlns:a16="http://schemas.microsoft.com/office/drawing/2014/main" id="{77BFEB19-C3B6-39D3-581F-E2BB58334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577" y="4458283"/>
            <a:ext cx="19544847" cy="8980626"/>
          </a:xfrm>
          <a:prstGeom prst="rect">
            <a:avLst/>
          </a:prstGeom>
        </p:spPr>
      </p:pic>
    </p:spTree>
    <p:extLst>
      <p:ext uri="{BB962C8B-B14F-4D97-AF65-F5344CB8AC3E}">
        <p14:creationId xmlns:p14="http://schemas.microsoft.com/office/powerpoint/2010/main" val="291228855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E009-1B0D-E2E9-9ED0-182D56CD9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74372-7F9D-2C4D-5B20-5049138789D5}"/>
              </a:ext>
            </a:extLst>
          </p:cNvPr>
          <p:cNvSpPr>
            <a:spLocks noGrp="1"/>
          </p:cNvSpPr>
          <p:nvPr>
            <p:ph type="title"/>
          </p:nvPr>
        </p:nvSpPr>
        <p:spPr/>
        <p:txBody>
          <a:bodyPr/>
          <a:lstStyle/>
          <a:p>
            <a:r>
              <a:rPr lang="en-US" dirty="0"/>
              <a:t>Independent Q-Learning (IQL)</a:t>
            </a:r>
          </a:p>
        </p:txBody>
      </p:sp>
      <p:sp>
        <p:nvSpPr>
          <p:cNvPr id="3" name="Text Placeholder 2">
            <a:extLst>
              <a:ext uri="{FF2B5EF4-FFF2-40B4-BE49-F238E27FC236}">
                <a16:creationId xmlns:a16="http://schemas.microsoft.com/office/drawing/2014/main" id="{E83A18E4-402B-B141-CBC5-327838C0F297}"/>
              </a:ext>
            </a:extLst>
          </p:cNvPr>
          <p:cNvSpPr>
            <a:spLocks noGrp="1"/>
          </p:cNvSpPr>
          <p:nvPr>
            <p:ph type="body" idx="1"/>
          </p:nvPr>
        </p:nvSpPr>
        <p:spPr>
          <a:xfrm>
            <a:off x="1206500" y="3062990"/>
            <a:ext cx="20933063" cy="8256012"/>
          </a:xfrm>
        </p:spPr>
        <p:txBody>
          <a:bodyPr/>
          <a:lstStyle/>
          <a:p>
            <a:r>
              <a:rPr lang="en-US" dirty="0"/>
              <a:t>Just apply Q-learning pretending the other agents don’t exist</a:t>
            </a:r>
          </a:p>
          <a:p>
            <a:r>
              <a:rPr lang="en-US" dirty="0"/>
              <a:t>Where do the observations and joint rewards come from?</a:t>
            </a:r>
          </a:p>
        </p:txBody>
      </p:sp>
      <p:sp>
        <p:nvSpPr>
          <p:cNvPr id="4" name="TextBox 3">
            <a:extLst>
              <a:ext uri="{FF2B5EF4-FFF2-40B4-BE49-F238E27FC236}">
                <a16:creationId xmlns:a16="http://schemas.microsoft.com/office/drawing/2014/main" id="{BA02AFDB-847F-47AD-D962-94E810B9CF08}"/>
              </a:ext>
            </a:extLst>
          </p:cNvPr>
          <p:cNvSpPr txBox="1"/>
          <p:nvPr/>
        </p:nvSpPr>
        <p:spPr>
          <a:xfrm>
            <a:off x="16069334" y="1629827"/>
            <a:ext cx="277479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37002"/>
                </a:solidFill>
                <a:effectLst/>
                <a:uFillTx/>
                <a:latin typeface="+mn-lt"/>
                <a:ea typeface="+mn-ea"/>
                <a:cs typeface="+mn-cs"/>
                <a:sym typeface="Helvetica Neue"/>
                <a:hlinkClick r:id="rId2"/>
              </a:rPr>
              <a:t>Tan – ICML 93</a:t>
            </a:r>
            <a:endParaRPr kumimoji="0" lang="en-US" sz="3200" b="0" i="0" u="none" strike="noStrike" cap="none" spc="0" normalizeH="0" baseline="0" dirty="0">
              <a:ln>
                <a:noFill/>
              </a:ln>
              <a:solidFill>
                <a:srgbClr val="037002"/>
              </a:solidFill>
              <a:effectLst/>
              <a:uFillTx/>
              <a:latin typeface="+mn-lt"/>
              <a:ea typeface="+mn-ea"/>
              <a:cs typeface="+mn-cs"/>
              <a:sym typeface="Helvetica Neue"/>
            </a:endParaRPr>
          </a:p>
        </p:txBody>
      </p:sp>
      <p:pic>
        <p:nvPicPr>
          <p:cNvPr id="6" name="Picture 5" descr="A white paper with black text&#10;&#10;AI-generated content may be incorrect.">
            <a:extLst>
              <a:ext uri="{FF2B5EF4-FFF2-40B4-BE49-F238E27FC236}">
                <a16:creationId xmlns:a16="http://schemas.microsoft.com/office/drawing/2014/main" id="{6CB154A3-4934-FFB0-08EC-DD9F8D0ED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84" y="6304954"/>
            <a:ext cx="16128916" cy="7411046"/>
          </a:xfrm>
          <a:prstGeom prst="rect">
            <a:avLst/>
          </a:prstGeom>
        </p:spPr>
      </p:pic>
      <p:cxnSp>
        <p:nvCxnSpPr>
          <p:cNvPr id="5" name="Straight Arrow Connector 4">
            <a:extLst>
              <a:ext uri="{FF2B5EF4-FFF2-40B4-BE49-F238E27FC236}">
                <a16:creationId xmlns:a16="http://schemas.microsoft.com/office/drawing/2014/main" id="{974F8EFA-2F65-E179-424E-B42821E8EB64}"/>
              </a:ext>
            </a:extLst>
          </p:cNvPr>
          <p:cNvCxnSpPr>
            <a:cxnSpLocks/>
          </p:cNvCxnSpPr>
          <p:nvPr/>
        </p:nvCxnSpPr>
        <p:spPr>
          <a:xfrm>
            <a:off x="6234545" y="9587345"/>
            <a:ext cx="2937164" cy="42313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1" name="Straight Arrow Connector 10">
            <a:extLst>
              <a:ext uri="{FF2B5EF4-FFF2-40B4-BE49-F238E27FC236}">
                <a16:creationId xmlns:a16="http://schemas.microsoft.com/office/drawing/2014/main" id="{4C67D6BE-E7BE-07E1-AB8B-42BA62BDE98B}"/>
              </a:ext>
            </a:extLst>
          </p:cNvPr>
          <p:cNvCxnSpPr>
            <a:cxnSpLocks/>
          </p:cNvCxnSpPr>
          <p:nvPr/>
        </p:nvCxnSpPr>
        <p:spPr>
          <a:xfrm flipH="1">
            <a:off x="14903347" y="8191118"/>
            <a:ext cx="392072" cy="1762939"/>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D307116C-0395-052A-B3D5-F2D2DDAC47FA}"/>
              </a:ext>
            </a:extLst>
          </p:cNvPr>
          <p:cNvCxnSpPr>
            <a:cxnSpLocks/>
          </p:cNvCxnSpPr>
          <p:nvPr/>
        </p:nvCxnSpPr>
        <p:spPr>
          <a:xfrm flipH="1">
            <a:off x="15076465" y="8191118"/>
            <a:ext cx="2380268" cy="1819359"/>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6F715B3-FCB8-D487-9340-688F1824B71B}"/>
                  </a:ext>
                </a:extLst>
              </p:cNvPr>
              <p:cNvSpPr txBox="1"/>
              <p:nvPr/>
            </p:nvSpPr>
            <p:spPr>
              <a:xfrm>
                <a:off x="14655889" y="7482247"/>
                <a:ext cx="1579418"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a:spcBef>
                    <a:spcPts val="2707"/>
                  </a:spcBef>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1" i="1" smtClean="0">
                          <a:latin typeface="Cambria Math" panose="02040503050406030204" pitchFamily="18" charset="0"/>
                        </a:rPr>
                        <m:t>𝒐</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1" i="1" smtClean="0">
                          <a:latin typeface="Cambria Math" panose="02040503050406030204" pitchFamily="18" charset="0"/>
                        </a:rPr>
                        <m:t>𝒂</m:t>
                      </m:r>
                      <m:r>
                        <a:rPr lang="en-US" sz="2800" b="0" i="1" smtClean="0">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A6F715B3-FCB8-D487-9340-688F1824B71B}"/>
                  </a:ext>
                </a:extLst>
              </p:cNvPr>
              <p:cNvSpPr txBox="1">
                <a:spLocks noRot="1" noChangeAspect="1" noMove="1" noResize="1" noEditPoints="1" noAdjustHandles="1" noChangeArrowheads="1" noChangeShapeType="1" noTextEdit="1"/>
              </p:cNvSpPr>
              <p:nvPr/>
            </p:nvSpPr>
            <p:spPr>
              <a:xfrm>
                <a:off x="14655889" y="7482247"/>
                <a:ext cx="1579418" cy="523220"/>
              </a:xfrm>
              <a:prstGeom prst="rect">
                <a:avLst/>
              </a:prstGeom>
              <a:blipFill>
                <a:blip r:embed="rId4"/>
                <a:stretch>
                  <a:fillRect l="-7143" r="-3968" b="-18605"/>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F0461EF-F34A-2A81-BC43-D8EB19D8CD54}"/>
                  </a:ext>
                </a:extLst>
              </p:cNvPr>
              <p:cNvSpPr txBox="1"/>
              <p:nvPr/>
            </p:nvSpPr>
            <p:spPr>
              <a:xfrm>
                <a:off x="16292951" y="7508479"/>
                <a:ext cx="2327564" cy="5132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𝑠</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1" i="1" smtClean="0">
                        <a:latin typeface="Cambria Math" panose="02040503050406030204" pitchFamily="18" charset="0"/>
                      </a:rPr>
                      <m:t>𝒂</m:t>
                    </m:r>
                    <m:r>
                      <a:rPr lang="en-US" sz="2800" b="0" i="1" smtClean="0">
                        <a:latin typeface="Cambria Math" panose="02040503050406030204" pitchFamily="18" charset="0"/>
                      </a:rPr>
                      <m:t>)</m:t>
                    </m:r>
                  </m:oMath>
                </a14:m>
                <a:r>
                  <a:rPr lang="en-US" dirty="0"/>
                  <a:t> </a:t>
                </a:r>
              </a:p>
            </p:txBody>
          </p:sp>
        </mc:Choice>
        <mc:Fallback xmlns="">
          <p:sp>
            <p:nvSpPr>
              <p:cNvPr id="19" name="TextBox 18">
                <a:extLst>
                  <a:ext uri="{FF2B5EF4-FFF2-40B4-BE49-F238E27FC236}">
                    <a16:creationId xmlns:a16="http://schemas.microsoft.com/office/drawing/2014/main" id="{6F0461EF-F34A-2A81-BC43-D8EB19D8CD54}"/>
                  </a:ext>
                </a:extLst>
              </p:cNvPr>
              <p:cNvSpPr txBox="1">
                <a:spLocks noRot="1" noChangeAspect="1" noMove="1" noResize="1" noEditPoints="1" noAdjustHandles="1" noChangeArrowheads="1" noChangeShapeType="1" noTextEdit="1"/>
              </p:cNvSpPr>
              <p:nvPr/>
            </p:nvSpPr>
            <p:spPr>
              <a:xfrm>
                <a:off x="16292951" y="7508479"/>
                <a:ext cx="2327564" cy="513282"/>
              </a:xfrm>
              <a:prstGeom prst="rect">
                <a:avLst/>
              </a:prstGeom>
              <a:blipFill>
                <a:blip r:embed="rId5"/>
                <a:stretch>
                  <a:fillRect b="-2439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5D52D3A-FF2C-6B65-CD59-A21BE18A7C25}"/>
                  </a:ext>
                </a:extLst>
              </p:cNvPr>
              <p:cNvSpPr txBox="1"/>
              <p:nvPr/>
            </p:nvSpPr>
            <p:spPr>
              <a:xfrm>
                <a:off x="4846864" y="9275691"/>
                <a:ext cx="149629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14:m>
                  <m:oMath xmlns:m="http://schemas.openxmlformats.org/officeDocument/2006/math">
                    <m:r>
                      <a:rPr lang="en-US" sz="2800" b="0" i="1" smtClean="0">
                        <a:latin typeface="Cambria Math" panose="02040503050406030204" pitchFamily="18" charset="0"/>
                      </a:rPr>
                      <m:t>𝑅</m:t>
                    </m:r>
                    <m:r>
                      <a:rPr lang="en-US" sz="2800" b="0" i="1" smtClean="0">
                        <a:latin typeface="Cambria Math" panose="02040503050406030204" pitchFamily="18" charset="0"/>
                      </a:rPr>
                      <m:t>(</m:t>
                    </m:r>
                    <m:r>
                      <a:rPr lang="en-US" sz="2800" b="0" i="1" smtClean="0">
                        <a:latin typeface="Cambria Math" panose="02040503050406030204" pitchFamily="18" charset="0"/>
                      </a:rPr>
                      <m:t>𝑠</m:t>
                    </m:r>
                    <m:r>
                      <a:rPr lang="en-US" sz="2800" b="0" i="1" smtClean="0">
                        <a:latin typeface="Cambria Math" panose="02040503050406030204" pitchFamily="18" charset="0"/>
                      </a:rPr>
                      <m:t>,</m:t>
                    </m:r>
                    <m:r>
                      <a:rPr lang="en-US" sz="2800" b="1" i="1" smtClean="0">
                        <a:latin typeface="Cambria Math" panose="02040503050406030204" pitchFamily="18" charset="0"/>
                      </a:rPr>
                      <m:t>𝒂</m:t>
                    </m:r>
                    <m:r>
                      <a:rPr lang="en-US" sz="2800" b="0" i="1" smtClean="0">
                        <a:latin typeface="Cambria Math" panose="02040503050406030204" pitchFamily="18" charset="0"/>
                      </a:rPr>
                      <m:t>)</m:t>
                    </m:r>
                  </m:oMath>
                </a14:m>
                <a:r>
                  <a:rPr lang="en-US" sz="2800" dirty="0"/>
                  <a:t> </a:t>
                </a:r>
              </a:p>
            </p:txBody>
          </p:sp>
        </mc:Choice>
        <mc:Fallback xmlns="">
          <p:sp>
            <p:nvSpPr>
              <p:cNvPr id="21" name="TextBox 20">
                <a:extLst>
                  <a:ext uri="{FF2B5EF4-FFF2-40B4-BE49-F238E27FC236}">
                    <a16:creationId xmlns:a16="http://schemas.microsoft.com/office/drawing/2014/main" id="{95D52D3A-FF2C-6B65-CD59-A21BE18A7C25}"/>
                  </a:ext>
                </a:extLst>
              </p:cNvPr>
              <p:cNvSpPr txBox="1">
                <a:spLocks noRot="1" noChangeAspect="1" noMove="1" noResize="1" noEditPoints="1" noAdjustHandles="1" noChangeArrowheads="1" noChangeShapeType="1" noTextEdit="1"/>
              </p:cNvSpPr>
              <p:nvPr/>
            </p:nvSpPr>
            <p:spPr>
              <a:xfrm>
                <a:off x="4846864" y="9275691"/>
                <a:ext cx="1496291" cy="523220"/>
              </a:xfrm>
              <a:prstGeom prst="rect">
                <a:avLst/>
              </a:prstGeom>
              <a:blipFill>
                <a:blip r:embed="rId6"/>
                <a:stretch>
                  <a:fillRect b="-19048"/>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8639770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ABB9-52D9-616B-9153-9CC9B303C303}"/>
              </a:ext>
            </a:extLst>
          </p:cNvPr>
          <p:cNvSpPr>
            <a:spLocks noGrp="1"/>
          </p:cNvSpPr>
          <p:nvPr>
            <p:ph type="title"/>
          </p:nvPr>
        </p:nvSpPr>
        <p:spPr/>
        <p:txBody>
          <a:bodyPr/>
          <a:lstStyle/>
          <a:p>
            <a:r>
              <a:rPr lang="en-US" dirty="0"/>
              <a:t>Important hidden information</a:t>
            </a:r>
          </a:p>
        </p:txBody>
      </p:sp>
      <p:sp>
        <p:nvSpPr>
          <p:cNvPr id="3" name="Text Placeholder 2">
            <a:extLst>
              <a:ext uri="{FF2B5EF4-FFF2-40B4-BE49-F238E27FC236}">
                <a16:creationId xmlns:a16="http://schemas.microsoft.com/office/drawing/2014/main" id="{03468F17-933B-A8F6-AFAC-CC3ECF065E26}"/>
              </a:ext>
            </a:extLst>
          </p:cNvPr>
          <p:cNvSpPr>
            <a:spLocks noGrp="1"/>
          </p:cNvSpPr>
          <p:nvPr>
            <p:ph type="body" idx="1"/>
          </p:nvPr>
        </p:nvSpPr>
        <p:spPr>
          <a:xfrm>
            <a:off x="1206500" y="3685309"/>
            <a:ext cx="21971000" cy="8819207"/>
          </a:xfrm>
        </p:spPr>
        <p:txBody>
          <a:bodyPr/>
          <a:lstStyle/>
          <a:p>
            <a:r>
              <a:rPr lang="en-US" dirty="0"/>
              <a:t>Agents don’t exist by themselves!</a:t>
            </a:r>
          </a:p>
          <a:p>
            <a:r>
              <a:rPr lang="en-US" dirty="0"/>
              <a:t>Assumes other agents are acting according to some (fixed) policies</a:t>
            </a:r>
          </a:p>
          <a:p>
            <a:r>
              <a:rPr lang="en-US" dirty="0"/>
              <a:t>Then learns as if in a POMDP where other agents are part of the environment:</a:t>
            </a:r>
          </a:p>
          <a:p>
            <a:endParaRPr lang="en-US" dirty="0"/>
          </a:p>
          <a:p>
            <a:endParaRPr lang="en-US" dirty="0"/>
          </a:p>
          <a:p>
            <a:r>
              <a:rPr lang="en-US" dirty="0"/>
              <a:t>This is where non-stationarity comes from!</a:t>
            </a:r>
          </a:p>
          <a:p>
            <a:pPr lvl="1"/>
            <a:r>
              <a:rPr lang="en-US" dirty="0"/>
              <a:t>Other learning agents change their policies over time</a:t>
            </a:r>
          </a:p>
        </p:txBody>
      </p:sp>
      <p:pic>
        <p:nvPicPr>
          <p:cNvPr id="5" name="Picture 4">
            <a:extLst>
              <a:ext uri="{FF2B5EF4-FFF2-40B4-BE49-F238E27FC236}">
                <a16:creationId xmlns:a16="http://schemas.microsoft.com/office/drawing/2014/main" id="{5C2EDE90-0DBC-8399-D798-7218901B0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896" y="7334249"/>
            <a:ext cx="16486918" cy="203142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D5C22F2-615C-E298-6478-A29829397338}"/>
                  </a:ext>
                </a:extLst>
              </p:cNvPr>
              <p:cNvSpPr txBox="1"/>
              <p:nvPr/>
            </p:nvSpPr>
            <p:spPr>
              <a:xfrm>
                <a:off x="6998244" y="12742102"/>
                <a:ext cx="8780417" cy="545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14:m>
                  <m:oMath xmlns:m="http://schemas.openxmlformats.org/officeDocument/2006/math">
                    <m:acc>
                      <m:accPr>
                        <m:chr m:val="̂"/>
                        <m:ctrlPr>
                          <a:rPr kumimoji="0" lang="en-US" sz="28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accPr>
                      <m:e>
                        <m:r>
                          <a:rPr kumimoji="0" lang="en-US" sz="28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𝑃</m:t>
                        </m:r>
                      </m:e>
                    </m:acc>
                  </m:oMath>
                </a14:m>
                <a:r>
                  <a:rPr kumimoji="0" lang="en-US" sz="2800" b="0" i="0" u="none" strike="noStrike" cap="none" spc="0" normalizeH="0" baseline="0" dirty="0">
                    <a:ln>
                      <a:noFill/>
                    </a:ln>
                    <a:solidFill>
                      <a:srgbClr val="5E5E5E"/>
                    </a:solidFill>
                    <a:effectLst/>
                    <a:uFillTx/>
                    <a:ea typeface="+mn-ea"/>
                    <a:cs typeface="+mn-cs"/>
                    <a:sym typeface="Helvetica Neue"/>
                  </a:rPr>
                  <a:t>s are</a:t>
                </a:r>
                <a:r>
                  <a:rPr kumimoji="0" lang="en-US" sz="2800" b="0" i="0" u="none" strike="noStrike" cap="none" spc="0" normalizeH="0" dirty="0">
                    <a:ln>
                      <a:noFill/>
                    </a:ln>
                    <a:solidFill>
                      <a:srgbClr val="5E5E5E"/>
                    </a:solidFill>
                    <a:effectLst/>
                    <a:uFillTx/>
                    <a:ea typeface="+mn-ea"/>
                    <a:cs typeface="+mn-cs"/>
                    <a:sym typeface="Helvetica Neue"/>
                  </a:rPr>
                  <a:t> </a:t>
                </a:r>
                <a:r>
                  <a:rPr lang="en-US" sz="2800" dirty="0">
                    <a:solidFill>
                      <a:srgbClr val="000000"/>
                    </a:solidFill>
                    <a:effectLst/>
                    <a:latin typeface="Helvetica" pitchFamily="2" charset="0"/>
                  </a:rPr>
                  <a:t>empirical probabilities from data during training</a:t>
                </a:r>
                <a:r>
                  <a:rPr lang="en-US" sz="2800" dirty="0"/>
                  <a:t> </a:t>
                </a:r>
                <a:endParaRPr lang="en-US" sz="2800" dirty="0">
                  <a:solidFill>
                    <a:srgbClr val="000000"/>
                  </a:solidFill>
                  <a:effectLst/>
                  <a:latin typeface="Helvetica" pitchFamily="2" charset="0"/>
                </a:endParaRPr>
              </a:p>
            </p:txBody>
          </p:sp>
        </mc:Choice>
        <mc:Fallback xmlns="">
          <p:sp>
            <p:nvSpPr>
              <p:cNvPr id="6" name="TextBox 5">
                <a:extLst>
                  <a:ext uri="{FF2B5EF4-FFF2-40B4-BE49-F238E27FC236}">
                    <a16:creationId xmlns:a16="http://schemas.microsoft.com/office/drawing/2014/main" id="{2D5C22F2-615C-E298-6478-A29829397338}"/>
                  </a:ext>
                </a:extLst>
              </p:cNvPr>
              <p:cNvSpPr txBox="1">
                <a:spLocks noRot="1" noChangeAspect="1" noMove="1" noResize="1" noEditPoints="1" noAdjustHandles="1" noChangeArrowheads="1" noChangeShapeType="1" noTextEdit="1"/>
              </p:cNvSpPr>
              <p:nvPr/>
            </p:nvSpPr>
            <p:spPr>
              <a:xfrm>
                <a:off x="6998244" y="12742102"/>
                <a:ext cx="8780417" cy="545021"/>
              </a:xfrm>
              <a:prstGeom prst="rect">
                <a:avLst/>
              </a:prstGeom>
              <a:blipFill>
                <a:blip r:embed="rId3"/>
                <a:stretch>
                  <a:fillRect l="-434" t="-11364" r="-289" b="-29545"/>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1258338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B4BF-39DF-242E-1155-717F0BF3C23B}"/>
              </a:ext>
            </a:extLst>
          </p:cNvPr>
          <p:cNvSpPr>
            <a:spLocks noGrp="1"/>
          </p:cNvSpPr>
          <p:nvPr>
            <p:ph type="title"/>
          </p:nvPr>
        </p:nvSpPr>
        <p:spPr/>
        <p:txBody>
          <a:bodyPr/>
          <a:lstStyle/>
          <a:p>
            <a:r>
              <a:rPr lang="en-US" dirty="0"/>
              <a:t>IQL properties</a:t>
            </a:r>
          </a:p>
        </p:txBody>
      </p:sp>
      <p:sp>
        <p:nvSpPr>
          <p:cNvPr id="3" name="Text Placeholder 2">
            <a:extLst>
              <a:ext uri="{FF2B5EF4-FFF2-40B4-BE49-F238E27FC236}">
                <a16:creationId xmlns:a16="http://schemas.microsoft.com/office/drawing/2014/main" id="{370E2820-4CED-13EC-444C-00F2A48201E5}"/>
              </a:ext>
            </a:extLst>
          </p:cNvPr>
          <p:cNvSpPr>
            <a:spLocks noGrp="1"/>
          </p:cNvSpPr>
          <p:nvPr>
            <p:ph type="body" idx="1"/>
          </p:nvPr>
        </p:nvSpPr>
        <p:spPr>
          <a:xfrm>
            <a:off x="1206500" y="4109959"/>
            <a:ext cx="21971000" cy="8256012"/>
          </a:xfrm>
        </p:spPr>
        <p:txBody>
          <a:bodyPr/>
          <a:lstStyle/>
          <a:p>
            <a:r>
              <a:rPr lang="en-US" dirty="0"/>
              <a:t>IQL may not converge </a:t>
            </a:r>
            <a:r>
              <a:rPr lang="en-US" sz="3600" dirty="0"/>
              <a:t>(Tan ICML 93)</a:t>
            </a:r>
          </a:p>
          <a:p>
            <a:r>
              <a:rPr lang="en-US" dirty="0"/>
              <a:t>Convergence properties of Q-learning in Dec-POMDPs is an open question! </a:t>
            </a:r>
          </a:p>
          <a:p>
            <a:r>
              <a:rPr lang="en-US" dirty="0"/>
              <a:t>Usually performs poorly (often used as a baseline)</a:t>
            </a:r>
          </a:p>
          <a:p>
            <a:r>
              <a:rPr lang="en-US" dirty="0"/>
              <a:t>Note even with optimal Q-values, agents may not select the optimal action without coordination when multiple actions are optimal (like equilibrium selection) </a:t>
            </a:r>
          </a:p>
        </p:txBody>
      </p:sp>
      <p:pic>
        <p:nvPicPr>
          <p:cNvPr id="6" name="Picture 5">
            <a:extLst>
              <a:ext uri="{FF2B5EF4-FFF2-40B4-BE49-F238E27FC236}">
                <a16:creationId xmlns:a16="http://schemas.microsoft.com/office/drawing/2014/main" id="{0FE5CE89-4676-B6E8-25C9-5D60A92A3EB7}"/>
              </a:ext>
            </a:extLst>
          </p:cNvPr>
          <p:cNvPicPr>
            <a:picLocks noChangeAspect="1"/>
          </p:cNvPicPr>
          <p:nvPr/>
        </p:nvPicPr>
        <p:blipFill>
          <a:blip r:embed="rId2">
            <a:extLst>
              <a:ext uri="{28A0092B-C50C-407E-A947-70E740481C1C}">
                <a14:useLocalDpi xmlns:a14="http://schemas.microsoft.com/office/drawing/2010/main" val="0"/>
              </a:ext>
            </a:extLst>
          </a:blip>
          <a:srcRect b="16682"/>
          <a:stretch/>
        </p:blipFill>
        <p:spPr>
          <a:xfrm>
            <a:off x="4846125" y="11970327"/>
            <a:ext cx="14691750" cy="666173"/>
          </a:xfrm>
          <a:prstGeom prst="rect">
            <a:avLst/>
          </a:prstGeom>
        </p:spPr>
      </p:pic>
      <p:pic>
        <p:nvPicPr>
          <p:cNvPr id="8" name="Picture 7"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02546361-B367-2CF0-AB3D-4251A2D37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2392" y="10682607"/>
            <a:ext cx="4480560" cy="696459"/>
          </a:xfrm>
          <a:prstGeom prst="rect">
            <a:avLst/>
          </a:prstGeom>
        </p:spPr>
      </p:pic>
      <p:pic>
        <p:nvPicPr>
          <p:cNvPr id="10" name="Picture 9" descr="A black and white symbol&#10;&#10;AI-generated content may be incorrect.">
            <a:extLst>
              <a:ext uri="{FF2B5EF4-FFF2-40B4-BE49-F238E27FC236}">
                <a16:creationId xmlns:a16="http://schemas.microsoft.com/office/drawing/2014/main" id="{04814F95-F6C2-6747-D1AA-42FE46CB9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0987" y="10732521"/>
            <a:ext cx="4520622" cy="596630"/>
          </a:xfrm>
          <a:prstGeom prst="rect">
            <a:avLst/>
          </a:prstGeom>
        </p:spPr>
      </p:pic>
    </p:spTree>
    <p:extLst>
      <p:ext uri="{BB962C8B-B14F-4D97-AF65-F5344CB8AC3E}">
        <p14:creationId xmlns:p14="http://schemas.microsoft.com/office/powerpoint/2010/main" val="286658432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D8F44-063F-6B81-44BA-71931F8FC632}"/>
              </a:ext>
            </a:extLst>
          </p:cNvPr>
          <p:cNvSpPr>
            <a:spLocks noGrp="1"/>
          </p:cNvSpPr>
          <p:nvPr>
            <p:ph type="title"/>
          </p:nvPr>
        </p:nvSpPr>
        <p:spPr/>
        <p:txBody>
          <a:bodyPr/>
          <a:lstStyle/>
          <a:p>
            <a:r>
              <a:rPr lang="en-US" dirty="0"/>
              <a:t>Improving IQL with optimism</a:t>
            </a:r>
          </a:p>
        </p:txBody>
      </p:sp>
      <p:sp>
        <p:nvSpPr>
          <p:cNvPr id="3" name="Text Placeholder 2">
            <a:extLst>
              <a:ext uri="{FF2B5EF4-FFF2-40B4-BE49-F238E27FC236}">
                <a16:creationId xmlns:a16="http://schemas.microsoft.com/office/drawing/2014/main" id="{4554E721-A34C-05EB-4217-5C776AFDD80E}"/>
              </a:ext>
            </a:extLst>
          </p:cNvPr>
          <p:cNvSpPr>
            <a:spLocks noGrp="1"/>
          </p:cNvSpPr>
          <p:nvPr>
            <p:ph type="body" idx="1"/>
          </p:nvPr>
        </p:nvSpPr>
        <p:spPr>
          <a:xfrm>
            <a:off x="1206500" y="3334106"/>
            <a:ext cx="21971000" cy="9302393"/>
          </a:xfrm>
        </p:spPr>
        <p:txBody>
          <a:bodyPr>
            <a:normAutofit lnSpcReduction="10000"/>
          </a:bodyPr>
          <a:lstStyle/>
          <a:p>
            <a:pPr marL="0" indent="0">
              <a:buNone/>
            </a:pPr>
            <a:r>
              <a:rPr lang="en-US" dirty="0"/>
              <a:t>Distributed Q-learning </a:t>
            </a:r>
            <a:r>
              <a:rPr lang="en-US" sz="3600" dirty="0"/>
              <a:t>(</a:t>
            </a:r>
            <a:r>
              <a:rPr lang="en-US" sz="3600" dirty="0">
                <a:solidFill>
                  <a:srgbClr val="000000"/>
                </a:solidFill>
                <a:effectLst/>
                <a:latin typeface="Helvetica" pitchFamily="2" charset="0"/>
              </a:rPr>
              <a:t>Lauer and Riedmiller ICML 00)</a:t>
            </a:r>
          </a:p>
          <a:p>
            <a:endParaRPr lang="en-US" dirty="0"/>
          </a:p>
          <a:p>
            <a:pPr lvl="1"/>
            <a:r>
              <a:rPr lang="en-US" dirty="0"/>
              <a:t>Optimal in deterministic domains but problematic with stochasticity</a:t>
            </a:r>
          </a:p>
          <a:p>
            <a:pPr lvl="1"/>
            <a:endParaRPr lang="en-US" dirty="0">
              <a:solidFill>
                <a:srgbClr val="000000"/>
              </a:solidFill>
              <a:effectLst/>
              <a:latin typeface="Helvetica" pitchFamily="2" charset="0"/>
            </a:endParaRPr>
          </a:p>
          <a:p>
            <a:pPr marL="0" indent="0">
              <a:buNone/>
            </a:pPr>
            <a:r>
              <a:rPr lang="en-US" dirty="0">
                <a:solidFill>
                  <a:srgbClr val="000000"/>
                </a:solidFill>
                <a:effectLst/>
                <a:latin typeface="Helvetica" pitchFamily="2" charset="0"/>
              </a:rPr>
              <a:t>Hysteretic Q-learning </a:t>
            </a:r>
            <a:r>
              <a:rPr lang="en-US" sz="3600" dirty="0"/>
              <a:t>(</a:t>
            </a:r>
            <a:r>
              <a:rPr lang="en-US" sz="3600" dirty="0">
                <a:solidFill>
                  <a:srgbClr val="000000"/>
                </a:solidFill>
                <a:effectLst/>
                <a:latin typeface="Helvetica" pitchFamily="2" charset="0"/>
              </a:rPr>
              <a:t>Matignon et al. IROS 07)</a:t>
            </a:r>
          </a:p>
          <a:p>
            <a:pPr marL="1219200" lvl="2" indent="0">
              <a:buNone/>
            </a:pPr>
            <a:r>
              <a:rPr lang="en-US" dirty="0">
                <a:solidFill>
                  <a:srgbClr val="000000"/>
                </a:solidFill>
                <a:effectLst/>
                <a:latin typeface="Helvetica" pitchFamily="2" charset="0"/>
              </a:rPr>
              <a:t>			               	with</a:t>
            </a:r>
          </a:p>
          <a:p>
            <a:pPr lvl="1"/>
            <a:r>
              <a:rPr lang="en-US" dirty="0">
                <a:solidFill>
                  <a:srgbClr val="000000"/>
                </a:solidFill>
                <a:effectLst/>
                <a:latin typeface="Helvetica" pitchFamily="2" charset="0"/>
              </a:rPr>
              <a:t>Use two learning rates</a:t>
            </a:r>
          </a:p>
          <a:p>
            <a:pPr lvl="1"/>
            <a:r>
              <a:rPr lang="en-US" dirty="0">
                <a:latin typeface="Helvetica" pitchFamily="2" charset="0"/>
              </a:rPr>
              <a:t>Can be used in stochastic domains</a:t>
            </a:r>
            <a:endParaRPr lang="en-US" dirty="0">
              <a:solidFill>
                <a:srgbClr val="000000"/>
              </a:solidFill>
              <a:effectLst/>
              <a:latin typeface="Helvetica" pitchFamily="2" charset="0"/>
            </a:endParaRPr>
          </a:p>
        </p:txBody>
      </p:sp>
      <p:pic>
        <p:nvPicPr>
          <p:cNvPr id="5" name="Picture 4" descr="A close-up of a text&#10;&#10;AI-generated content may be incorrect.">
            <a:extLst>
              <a:ext uri="{FF2B5EF4-FFF2-40B4-BE49-F238E27FC236}">
                <a16:creationId xmlns:a16="http://schemas.microsoft.com/office/drawing/2014/main" id="{E9CF11F5-E8EF-9EAF-FB83-EA6D4B5FA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295" y="3935272"/>
            <a:ext cx="12197309" cy="1758950"/>
          </a:xfrm>
          <a:prstGeom prst="rect">
            <a:avLst/>
          </a:prstGeom>
        </p:spPr>
      </p:pic>
      <p:pic>
        <p:nvPicPr>
          <p:cNvPr id="7" name="Picture 6" descr="A close-up of a text&#10;&#10;AI-generated content may be incorrect.">
            <a:extLst>
              <a:ext uri="{FF2B5EF4-FFF2-40B4-BE49-F238E27FC236}">
                <a16:creationId xmlns:a16="http://schemas.microsoft.com/office/drawing/2014/main" id="{0F4844E4-4367-AB74-3055-F41638B43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640" y="8646885"/>
            <a:ext cx="8905008" cy="1484168"/>
          </a:xfrm>
          <a:prstGeom prst="rect">
            <a:avLst/>
          </a:prstGeom>
        </p:spPr>
      </p:pic>
      <p:pic>
        <p:nvPicPr>
          <p:cNvPr id="9" name="Picture 8" descr="A close up of a letter&#10;&#10;AI-generated content may be incorrect.">
            <a:extLst>
              <a:ext uri="{FF2B5EF4-FFF2-40B4-BE49-F238E27FC236}">
                <a16:creationId xmlns:a16="http://schemas.microsoft.com/office/drawing/2014/main" id="{E44F0BCB-0E57-DA3A-2060-AF1DDC893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232" y="8979748"/>
            <a:ext cx="7865172" cy="1123596"/>
          </a:xfrm>
          <a:prstGeom prst="rect">
            <a:avLst/>
          </a:prstGeom>
        </p:spPr>
      </p:pic>
    </p:spTree>
    <p:extLst>
      <p:ext uri="{BB962C8B-B14F-4D97-AF65-F5344CB8AC3E}">
        <p14:creationId xmlns:p14="http://schemas.microsoft.com/office/powerpoint/2010/main" val="14721854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EC10-E376-A44E-B9A1-308341B4FB81}"/>
              </a:ext>
            </a:extLst>
          </p:cNvPr>
          <p:cNvSpPr>
            <a:spLocks noGrp="1"/>
          </p:cNvSpPr>
          <p:nvPr>
            <p:ph type="title"/>
          </p:nvPr>
        </p:nvSpPr>
        <p:spPr/>
        <p:txBody>
          <a:bodyPr>
            <a:noAutofit/>
          </a:bodyPr>
          <a:lstStyle/>
          <a:p>
            <a:r>
              <a:rPr lang="en-US" sz="7200" dirty="0"/>
              <a:t>Reinforcement learning has a number of successes</a:t>
            </a:r>
          </a:p>
        </p:txBody>
      </p:sp>
      <p:pic>
        <p:nvPicPr>
          <p:cNvPr id="15" name="Picture 14">
            <a:extLst>
              <a:ext uri="{FF2B5EF4-FFF2-40B4-BE49-F238E27FC236}">
                <a16:creationId xmlns:a16="http://schemas.microsoft.com/office/drawing/2014/main" id="{D6B44C2E-2B77-F449-BC9F-A3C8FB70858E}"/>
              </a:ext>
            </a:extLst>
          </p:cNvPr>
          <p:cNvPicPr>
            <a:picLocks noChangeAspect="1"/>
          </p:cNvPicPr>
          <p:nvPr/>
        </p:nvPicPr>
        <p:blipFill>
          <a:blip r:embed="rId4"/>
          <a:stretch>
            <a:fillRect/>
          </a:stretch>
        </p:blipFill>
        <p:spPr>
          <a:xfrm>
            <a:off x="727895" y="3086068"/>
            <a:ext cx="10428866" cy="5214434"/>
          </a:xfrm>
          <a:prstGeom prst="rect">
            <a:avLst/>
          </a:prstGeom>
        </p:spPr>
      </p:pic>
      <p:pic>
        <p:nvPicPr>
          <p:cNvPr id="16" name="Picture 15">
            <a:extLst>
              <a:ext uri="{FF2B5EF4-FFF2-40B4-BE49-F238E27FC236}">
                <a16:creationId xmlns:a16="http://schemas.microsoft.com/office/drawing/2014/main" id="{E2BEF1A1-F527-634E-BB49-3F9FDCF9D0B6}"/>
              </a:ext>
            </a:extLst>
          </p:cNvPr>
          <p:cNvPicPr>
            <a:picLocks noChangeAspect="1"/>
          </p:cNvPicPr>
          <p:nvPr/>
        </p:nvPicPr>
        <p:blipFill>
          <a:blip r:embed="rId5"/>
          <a:stretch>
            <a:fillRect/>
          </a:stretch>
        </p:blipFill>
        <p:spPr>
          <a:xfrm>
            <a:off x="12457044" y="3638656"/>
            <a:ext cx="11300880" cy="4162386"/>
          </a:xfrm>
          <a:prstGeom prst="rect">
            <a:avLst/>
          </a:prstGeom>
        </p:spPr>
      </p:pic>
      <p:sp>
        <p:nvSpPr>
          <p:cNvPr id="17" name="TextBox 16">
            <a:extLst>
              <a:ext uri="{FF2B5EF4-FFF2-40B4-BE49-F238E27FC236}">
                <a16:creationId xmlns:a16="http://schemas.microsoft.com/office/drawing/2014/main" id="{9C82C885-31BC-2A45-B5B4-D9569BA7EBAB}"/>
              </a:ext>
            </a:extLst>
          </p:cNvPr>
          <p:cNvSpPr txBox="1"/>
          <p:nvPr/>
        </p:nvSpPr>
        <p:spPr>
          <a:xfrm>
            <a:off x="15057610" y="7786685"/>
            <a:ext cx="6099747" cy="738664"/>
          </a:xfrm>
          <a:prstGeom prst="rect">
            <a:avLst/>
          </a:prstGeom>
          <a:noFill/>
        </p:spPr>
        <p:txBody>
          <a:bodyPr wrap="none" rtlCol="0">
            <a:spAutoFit/>
          </a:bodyPr>
          <a:lstStyle/>
          <a:p>
            <a:r>
              <a:rPr lang="en-US" sz="4200" dirty="0"/>
              <a:t>Atari (Google DeepMind)</a:t>
            </a:r>
          </a:p>
        </p:txBody>
      </p:sp>
      <p:sp>
        <p:nvSpPr>
          <p:cNvPr id="18" name="TextBox 17">
            <a:extLst>
              <a:ext uri="{FF2B5EF4-FFF2-40B4-BE49-F238E27FC236}">
                <a16:creationId xmlns:a16="http://schemas.microsoft.com/office/drawing/2014/main" id="{85002587-F43A-9C48-B98E-6EA1CD761AD7}"/>
              </a:ext>
            </a:extLst>
          </p:cNvPr>
          <p:cNvSpPr txBox="1"/>
          <p:nvPr/>
        </p:nvSpPr>
        <p:spPr>
          <a:xfrm>
            <a:off x="2398729" y="8374447"/>
            <a:ext cx="7087197" cy="738664"/>
          </a:xfrm>
          <a:prstGeom prst="rect">
            <a:avLst/>
          </a:prstGeom>
          <a:noFill/>
        </p:spPr>
        <p:txBody>
          <a:bodyPr wrap="none" rtlCol="0">
            <a:spAutoFit/>
          </a:bodyPr>
          <a:lstStyle/>
          <a:p>
            <a:r>
              <a:rPr lang="en-US" sz="4200" dirty="0"/>
              <a:t>AlphaGo (Google DeepMind)</a:t>
            </a:r>
          </a:p>
        </p:txBody>
      </p:sp>
      <p:pic>
        <p:nvPicPr>
          <p:cNvPr id="21" name="motion-types-v2@2x" descr="motion-types-v2@2x">
            <a:hlinkClick r:id="" action="ppaction://media"/>
            <a:extLst>
              <a:ext uri="{FF2B5EF4-FFF2-40B4-BE49-F238E27FC236}">
                <a16:creationId xmlns:a16="http://schemas.microsoft.com/office/drawing/2014/main" id="{FC83C757-8A9C-C548-8A9A-DB701AF37C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66739" y="9686517"/>
            <a:ext cx="9857516" cy="2863558"/>
          </a:xfrm>
          <a:prstGeom prst="rect">
            <a:avLst/>
          </a:prstGeom>
        </p:spPr>
      </p:pic>
      <p:sp>
        <p:nvSpPr>
          <p:cNvPr id="22" name="TextBox 21">
            <a:extLst>
              <a:ext uri="{FF2B5EF4-FFF2-40B4-BE49-F238E27FC236}">
                <a16:creationId xmlns:a16="http://schemas.microsoft.com/office/drawing/2014/main" id="{FC0ED474-5A17-9941-BBD5-E5BFB0C870FA}"/>
              </a:ext>
            </a:extLst>
          </p:cNvPr>
          <p:cNvSpPr txBox="1"/>
          <p:nvPr/>
        </p:nvSpPr>
        <p:spPr>
          <a:xfrm>
            <a:off x="3426250" y="12277345"/>
            <a:ext cx="7138493" cy="738664"/>
          </a:xfrm>
          <a:prstGeom prst="rect">
            <a:avLst/>
          </a:prstGeom>
          <a:noFill/>
        </p:spPr>
        <p:txBody>
          <a:bodyPr wrap="none" rtlCol="0">
            <a:spAutoFit/>
          </a:bodyPr>
          <a:lstStyle/>
          <a:p>
            <a:r>
              <a:rPr lang="en-US" sz="4200" dirty="0"/>
              <a:t>Robot manipulation (</a:t>
            </a:r>
            <a:r>
              <a:rPr lang="en-US" sz="4200" dirty="0" err="1"/>
              <a:t>OpenAI</a:t>
            </a:r>
            <a:r>
              <a:rPr lang="en-US" sz="4200" dirty="0"/>
              <a:t>)</a:t>
            </a:r>
          </a:p>
        </p:txBody>
      </p:sp>
      <p:pic>
        <p:nvPicPr>
          <p:cNvPr id="9218" name="Picture 2" descr="ChatGPT - Wikipedia">
            <a:extLst>
              <a:ext uri="{FF2B5EF4-FFF2-40B4-BE49-F238E27FC236}">
                <a16:creationId xmlns:a16="http://schemas.microsoft.com/office/drawing/2014/main" id="{7973A23D-23B4-D4C9-724F-BEF6D22D29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8198" y="9403282"/>
            <a:ext cx="2844800" cy="284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DE2803-2F53-DA30-80DD-1FA42425572E}"/>
              </a:ext>
            </a:extLst>
          </p:cNvPr>
          <p:cNvSpPr txBox="1"/>
          <p:nvPr/>
        </p:nvSpPr>
        <p:spPr>
          <a:xfrm>
            <a:off x="16192208" y="12287008"/>
            <a:ext cx="4632999" cy="738664"/>
          </a:xfrm>
          <a:prstGeom prst="rect">
            <a:avLst/>
          </a:prstGeom>
          <a:noFill/>
        </p:spPr>
        <p:txBody>
          <a:bodyPr wrap="none" rtlCol="0">
            <a:spAutoFit/>
          </a:bodyPr>
          <a:lstStyle/>
          <a:p>
            <a:r>
              <a:rPr lang="en-US" sz="4200" dirty="0" err="1"/>
              <a:t>ChatGPT</a:t>
            </a:r>
            <a:r>
              <a:rPr lang="en-US" sz="4200" dirty="0"/>
              <a:t> (</a:t>
            </a:r>
            <a:r>
              <a:rPr lang="en-US" sz="4200" dirty="0" err="1"/>
              <a:t>OpenAI</a:t>
            </a:r>
            <a:r>
              <a:rPr lang="en-US" sz="4200" dirty="0"/>
              <a:t>)</a:t>
            </a:r>
          </a:p>
        </p:txBody>
      </p:sp>
    </p:spTree>
    <p:extLst>
      <p:ext uri="{BB962C8B-B14F-4D97-AF65-F5344CB8AC3E}">
        <p14:creationId xmlns:p14="http://schemas.microsoft.com/office/powerpoint/2010/main" val="2850824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6549-BC5F-B4E8-FC87-BC6CA244EF74}"/>
              </a:ext>
            </a:extLst>
          </p:cNvPr>
          <p:cNvSpPr>
            <a:spLocks noGrp="1"/>
          </p:cNvSpPr>
          <p:nvPr>
            <p:ph type="title"/>
          </p:nvPr>
        </p:nvSpPr>
        <p:spPr/>
        <p:txBody>
          <a:bodyPr/>
          <a:lstStyle/>
          <a:p>
            <a:r>
              <a:rPr lang="en-US" dirty="0"/>
              <a:t>Improving IQL with optimism</a:t>
            </a:r>
          </a:p>
        </p:txBody>
      </p:sp>
      <p:sp>
        <p:nvSpPr>
          <p:cNvPr id="3" name="Text Placeholder 2">
            <a:extLst>
              <a:ext uri="{FF2B5EF4-FFF2-40B4-BE49-F238E27FC236}">
                <a16:creationId xmlns:a16="http://schemas.microsoft.com/office/drawing/2014/main" id="{8EAF079B-6649-C400-64B1-A0BA885D2DFC}"/>
              </a:ext>
            </a:extLst>
          </p:cNvPr>
          <p:cNvSpPr>
            <a:spLocks noGrp="1"/>
          </p:cNvSpPr>
          <p:nvPr>
            <p:ph type="body" idx="1"/>
          </p:nvPr>
        </p:nvSpPr>
        <p:spPr/>
        <p:txBody>
          <a:bodyPr/>
          <a:lstStyle/>
          <a:p>
            <a:r>
              <a:rPr lang="en-US" dirty="0"/>
              <a:t>Lenient Q-learning </a:t>
            </a:r>
            <a:r>
              <a:rPr lang="en-US" sz="3600" dirty="0"/>
              <a:t>(Wei and Luke JMLR 16)</a:t>
            </a:r>
          </a:p>
          <a:p>
            <a:endParaRPr lang="en-US" dirty="0"/>
          </a:p>
          <a:p>
            <a:endParaRPr lang="en-US" dirty="0"/>
          </a:p>
          <a:p>
            <a:pPr lvl="1"/>
            <a:r>
              <a:rPr lang="en-US" dirty="0"/>
              <a:t>Update on positive TD or randomly based on how many times the history-action pair has been visited</a:t>
            </a:r>
          </a:p>
          <a:p>
            <a:pPr lvl="1"/>
            <a:r>
              <a:rPr lang="en-US" dirty="0"/>
              <a:t>But need to maintain counts for those </a:t>
            </a:r>
          </a:p>
          <a:p>
            <a:pPr lvl="1"/>
            <a:endParaRPr lang="en-US" dirty="0"/>
          </a:p>
          <a:p>
            <a:pPr lvl="1"/>
            <a:endParaRPr lang="en-US" dirty="0"/>
          </a:p>
        </p:txBody>
      </p:sp>
      <p:pic>
        <p:nvPicPr>
          <p:cNvPr id="5" name="Picture 4">
            <a:extLst>
              <a:ext uri="{FF2B5EF4-FFF2-40B4-BE49-F238E27FC236}">
                <a16:creationId xmlns:a16="http://schemas.microsoft.com/office/drawing/2014/main" id="{2D5F1DE8-FBD9-6B8C-656C-A5DE0D615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546" y="5164860"/>
            <a:ext cx="21494954" cy="2538268"/>
          </a:xfrm>
          <a:prstGeom prst="rect">
            <a:avLst/>
          </a:prstGeom>
        </p:spPr>
      </p:pic>
    </p:spTree>
    <p:extLst>
      <p:ext uri="{BB962C8B-B14F-4D97-AF65-F5344CB8AC3E}">
        <p14:creationId xmlns:p14="http://schemas.microsoft.com/office/powerpoint/2010/main" val="59144787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E924-60F7-8DE1-B14C-EC033168A541}"/>
              </a:ext>
            </a:extLst>
          </p:cNvPr>
          <p:cNvSpPr>
            <a:spLocks noGrp="1"/>
          </p:cNvSpPr>
          <p:nvPr>
            <p:ph type="title"/>
          </p:nvPr>
        </p:nvSpPr>
        <p:spPr>
          <a:xfrm>
            <a:off x="1206500" y="343693"/>
            <a:ext cx="8325427" cy="3590998"/>
          </a:xfrm>
        </p:spPr>
        <p:txBody>
          <a:bodyPr>
            <a:normAutofit/>
          </a:bodyPr>
          <a:lstStyle/>
          <a:p>
            <a:r>
              <a:rPr lang="en-US" dirty="0"/>
              <a:t>Extension to the deep case - IDRQN</a:t>
            </a:r>
          </a:p>
        </p:txBody>
      </p:sp>
      <p:sp>
        <p:nvSpPr>
          <p:cNvPr id="3" name="Text Placeholder 2">
            <a:extLst>
              <a:ext uri="{FF2B5EF4-FFF2-40B4-BE49-F238E27FC236}">
                <a16:creationId xmlns:a16="http://schemas.microsoft.com/office/drawing/2014/main" id="{6CECDB36-731E-B739-1A0E-8C7AA867F3BE}"/>
              </a:ext>
            </a:extLst>
          </p:cNvPr>
          <p:cNvSpPr>
            <a:spLocks noGrp="1"/>
          </p:cNvSpPr>
          <p:nvPr>
            <p:ph type="body" idx="1"/>
          </p:nvPr>
        </p:nvSpPr>
        <p:spPr>
          <a:xfrm>
            <a:off x="1206500" y="4248504"/>
            <a:ext cx="8325427" cy="8256012"/>
          </a:xfrm>
        </p:spPr>
        <p:txBody>
          <a:bodyPr/>
          <a:lstStyle/>
          <a:p>
            <a:r>
              <a:rPr lang="en-US" dirty="0"/>
              <a:t>Just DRQN applied to the multi-agent case</a:t>
            </a:r>
          </a:p>
          <a:p>
            <a:r>
              <a:rPr lang="en-US" dirty="0"/>
              <a:t>Still needs other agents to act</a:t>
            </a:r>
          </a:p>
        </p:txBody>
      </p:sp>
      <p:sp>
        <p:nvSpPr>
          <p:cNvPr id="4" name="TextBox 3">
            <a:extLst>
              <a:ext uri="{FF2B5EF4-FFF2-40B4-BE49-F238E27FC236}">
                <a16:creationId xmlns:a16="http://schemas.microsoft.com/office/drawing/2014/main" id="{51F3BF08-C5F7-2C67-766C-A8FAC697738C}"/>
              </a:ext>
            </a:extLst>
          </p:cNvPr>
          <p:cNvSpPr txBox="1"/>
          <p:nvPr/>
        </p:nvSpPr>
        <p:spPr>
          <a:xfrm>
            <a:off x="4801754" y="2736639"/>
            <a:ext cx="45749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Tampuu</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et al. – </a:t>
            </a: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Plos</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one 17</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screenshot of a computer program&#10;&#10;AI-generated content may be incorrect.">
            <a:extLst>
              <a:ext uri="{FF2B5EF4-FFF2-40B4-BE49-F238E27FC236}">
                <a16:creationId xmlns:a16="http://schemas.microsoft.com/office/drawing/2014/main" id="{297B8344-488A-5E22-8770-0105FB613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076" y="260566"/>
            <a:ext cx="14504616" cy="13308532"/>
          </a:xfrm>
          <a:prstGeom prst="rect">
            <a:avLst/>
          </a:prstGeom>
        </p:spPr>
      </p:pic>
      <p:cxnSp>
        <p:nvCxnSpPr>
          <p:cNvPr id="8" name="Straight Arrow Connector 7">
            <a:extLst>
              <a:ext uri="{FF2B5EF4-FFF2-40B4-BE49-F238E27FC236}">
                <a16:creationId xmlns:a16="http://schemas.microsoft.com/office/drawing/2014/main" id="{5CD947B0-1D0A-E583-CB2B-7E4CE90C6CD7}"/>
              </a:ext>
            </a:extLst>
          </p:cNvPr>
          <p:cNvCxnSpPr>
            <a:cxnSpLocks/>
          </p:cNvCxnSpPr>
          <p:nvPr/>
        </p:nvCxnSpPr>
        <p:spPr>
          <a:xfrm flipH="1" flipV="1">
            <a:off x="12967855" y="5320145"/>
            <a:ext cx="3048000"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CDFE4E82-8BD9-E1AF-AFEB-B330E6ECDFCB}"/>
              </a:ext>
            </a:extLst>
          </p:cNvPr>
          <p:cNvCxnSpPr>
            <a:cxnSpLocks/>
          </p:cNvCxnSpPr>
          <p:nvPr/>
        </p:nvCxnSpPr>
        <p:spPr>
          <a:xfrm flipH="1" flipV="1">
            <a:off x="13466618" y="5320145"/>
            <a:ext cx="2549237"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8EF0700D-5E9C-1D10-CA16-A7309957E821}"/>
              </a:ext>
            </a:extLst>
          </p:cNvPr>
          <p:cNvSpPr txBox="1"/>
          <p:nvPr/>
        </p:nvSpPr>
        <p:spPr>
          <a:xfrm>
            <a:off x="16248004" y="6164838"/>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Based on other agents</a:t>
            </a:r>
          </a:p>
        </p:txBody>
      </p:sp>
    </p:spTree>
    <p:extLst>
      <p:ext uri="{BB962C8B-B14F-4D97-AF65-F5344CB8AC3E}">
        <p14:creationId xmlns:p14="http://schemas.microsoft.com/office/powerpoint/2010/main" val="28417802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2DD9-7AD9-18F2-64F2-07E72F36E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684F5-513E-E375-A130-67D42094271C}"/>
              </a:ext>
            </a:extLst>
          </p:cNvPr>
          <p:cNvSpPr>
            <a:spLocks noGrp="1"/>
          </p:cNvSpPr>
          <p:nvPr>
            <p:ph type="title"/>
          </p:nvPr>
        </p:nvSpPr>
        <p:spPr>
          <a:xfrm>
            <a:off x="1206500" y="399111"/>
            <a:ext cx="8325427" cy="3590998"/>
          </a:xfrm>
        </p:spPr>
        <p:txBody>
          <a:bodyPr>
            <a:normAutofit/>
          </a:bodyPr>
          <a:lstStyle/>
          <a:p>
            <a:r>
              <a:rPr lang="en-US" dirty="0"/>
              <a:t>Extension to the deep case - IDRQN</a:t>
            </a:r>
          </a:p>
        </p:txBody>
      </p:sp>
      <p:sp>
        <p:nvSpPr>
          <p:cNvPr id="3" name="Text Placeholder 2">
            <a:extLst>
              <a:ext uri="{FF2B5EF4-FFF2-40B4-BE49-F238E27FC236}">
                <a16:creationId xmlns:a16="http://schemas.microsoft.com/office/drawing/2014/main" id="{4D6A9532-2F6E-9002-25E6-A9CE46945526}"/>
              </a:ext>
            </a:extLst>
          </p:cNvPr>
          <p:cNvSpPr>
            <a:spLocks noGrp="1"/>
          </p:cNvSpPr>
          <p:nvPr>
            <p:ph type="body" idx="1"/>
          </p:nvPr>
        </p:nvSpPr>
        <p:spPr>
          <a:xfrm>
            <a:off x="1206500" y="4248504"/>
            <a:ext cx="8325427" cy="8256012"/>
          </a:xfrm>
        </p:spPr>
        <p:txBody>
          <a:bodyPr/>
          <a:lstStyle/>
          <a:p>
            <a:r>
              <a:rPr lang="en-US" dirty="0"/>
              <a:t>Just DRQN applied to the multi-agent case</a:t>
            </a:r>
          </a:p>
          <a:p>
            <a:r>
              <a:rPr lang="en-US" dirty="0"/>
              <a:t>Still needs other agents to act</a:t>
            </a:r>
          </a:p>
          <a:p>
            <a:r>
              <a:rPr lang="en-US" dirty="0"/>
              <a:t>Independent buffers cause poor performance (non-stationarity)</a:t>
            </a:r>
          </a:p>
        </p:txBody>
      </p:sp>
      <p:sp>
        <p:nvSpPr>
          <p:cNvPr id="4" name="TextBox 3">
            <a:extLst>
              <a:ext uri="{FF2B5EF4-FFF2-40B4-BE49-F238E27FC236}">
                <a16:creationId xmlns:a16="http://schemas.microsoft.com/office/drawing/2014/main" id="{72FF3A11-82B9-E7C5-7772-84661F5C787C}"/>
              </a:ext>
            </a:extLst>
          </p:cNvPr>
          <p:cNvSpPr txBox="1"/>
          <p:nvPr/>
        </p:nvSpPr>
        <p:spPr>
          <a:xfrm>
            <a:off x="4801754" y="2819766"/>
            <a:ext cx="45749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Tampuu</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et al. – </a:t>
            </a:r>
            <a:r>
              <a:rPr kumimoji="0" lang="en-US" sz="2800" b="0" i="0" u="none" strike="noStrike" cap="none" spc="0" normalizeH="0" baseline="0" dirty="0" err="1">
                <a:ln>
                  <a:noFill/>
                </a:ln>
                <a:solidFill>
                  <a:srgbClr val="5E5E5E"/>
                </a:solidFill>
                <a:effectLst/>
                <a:uFillTx/>
                <a:latin typeface="+mn-lt"/>
                <a:ea typeface="+mn-ea"/>
                <a:cs typeface="+mn-cs"/>
                <a:sym typeface="Helvetica Neue"/>
                <a:hlinkClick r:id="rId2"/>
              </a:rPr>
              <a:t>Plos</a:t>
            </a: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 one 17</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screenshot of a computer program&#10;&#10;AI-generated content may be incorrect.">
            <a:extLst>
              <a:ext uri="{FF2B5EF4-FFF2-40B4-BE49-F238E27FC236}">
                <a16:creationId xmlns:a16="http://schemas.microsoft.com/office/drawing/2014/main" id="{F05409F9-E54E-DC45-C21B-F3285D8A1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076" y="260566"/>
            <a:ext cx="14504616" cy="13308532"/>
          </a:xfrm>
          <a:prstGeom prst="rect">
            <a:avLst/>
          </a:prstGeom>
        </p:spPr>
      </p:pic>
      <p:cxnSp>
        <p:nvCxnSpPr>
          <p:cNvPr id="7" name="Straight Arrow Connector 6">
            <a:extLst>
              <a:ext uri="{FF2B5EF4-FFF2-40B4-BE49-F238E27FC236}">
                <a16:creationId xmlns:a16="http://schemas.microsoft.com/office/drawing/2014/main" id="{E2550289-1C9F-BC7F-846A-98AF12EFAAD4}"/>
              </a:ext>
            </a:extLst>
          </p:cNvPr>
          <p:cNvCxnSpPr>
            <a:cxnSpLocks/>
          </p:cNvCxnSpPr>
          <p:nvPr/>
        </p:nvCxnSpPr>
        <p:spPr>
          <a:xfrm flipV="1">
            <a:off x="9171709" y="6400800"/>
            <a:ext cx="1468582" cy="166254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1EE6110A-75B5-9BAB-E205-B9CF80893ACF}"/>
              </a:ext>
            </a:extLst>
          </p:cNvPr>
          <p:cNvCxnSpPr>
            <a:cxnSpLocks/>
          </p:cNvCxnSpPr>
          <p:nvPr/>
        </p:nvCxnSpPr>
        <p:spPr>
          <a:xfrm flipH="1" flipV="1">
            <a:off x="12967855" y="5320145"/>
            <a:ext cx="3048000"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9" name="Straight Arrow Connector 8">
            <a:extLst>
              <a:ext uri="{FF2B5EF4-FFF2-40B4-BE49-F238E27FC236}">
                <a16:creationId xmlns:a16="http://schemas.microsoft.com/office/drawing/2014/main" id="{4448543F-60D7-6D21-D7B3-A36BA7317DF1}"/>
              </a:ext>
            </a:extLst>
          </p:cNvPr>
          <p:cNvCxnSpPr>
            <a:cxnSpLocks/>
          </p:cNvCxnSpPr>
          <p:nvPr/>
        </p:nvCxnSpPr>
        <p:spPr>
          <a:xfrm flipH="1" flipV="1">
            <a:off x="13466618" y="5320145"/>
            <a:ext cx="2549237" cy="10806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D765CA5A-E9C6-C9DA-1581-0613844B5DE9}"/>
              </a:ext>
            </a:extLst>
          </p:cNvPr>
          <p:cNvSpPr txBox="1"/>
          <p:nvPr/>
        </p:nvSpPr>
        <p:spPr>
          <a:xfrm>
            <a:off x="16248004" y="6164838"/>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Based on other agents</a:t>
            </a:r>
          </a:p>
        </p:txBody>
      </p:sp>
    </p:spTree>
    <p:extLst>
      <p:ext uri="{BB962C8B-B14F-4D97-AF65-F5344CB8AC3E}">
        <p14:creationId xmlns:p14="http://schemas.microsoft.com/office/powerpoint/2010/main" val="13463430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9FAB7-EC13-D84F-89C0-375EBBF82906}"/>
              </a:ext>
            </a:extLst>
          </p:cNvPr>
          <p:cNvSpPr>
            <a:spLocks noGrp="1"/>
          </p:cNvSpPr>
          <p:nvPr>
            <p:ph type="title"/>
          </p:nvPr>
        </p:nvSpPr>
        <p:spPr/>
        <p:txBody>
          <a:bodyPr>
            <a:normAutofit/>
          </a:bodyPr>
          <a:lstStyle/>
          <a:p>
            <a:r>
              <a:rPr lang="en-US" dirty="0"/>
              <a:t>Decentralized MARL (Dec-HDRQN)</a:t>
            </a:r>
          </a:p>
        </p:txBody>
      </p:sp>
      <p:sp>
        <p:nvSpPr>
          <p:cNvPr id="3" name="Text Placeholder 2">
            <a:extLst>
              <a:ext uri="{FF2B5EF4-FFF2-40B4-BE49-F238E27FC236}">
                <a16:creationId xmlns:a16="http://schemas.microsoft.com/office/drawing/2014/main" id="{0A5AC4A7-BE43-2E47-8DEA-89CAF1A589D5}"/>
              </a:ext>
            </a:extLst>
          </p:cNvPr>
          <p:cNvSpPr>
            <a:spLocks noGrp="1"/>
          </p:cNvSpPr>
          <p:nvPr>
            <p:ph type="body" idx="1"/>
          </p:nvPr>
        </p:nvSpPr>
        <p:spPr>
          <a:xfrm>
            <a:off x="2183957" y="3661178"/>
            <a:ext cx="20414107" cy="10054829"/>
          </a:xfrm>
        </p:spPr>
        <p:txBody>
          <a:bodyPr>
            <a:normAutofit/>
          </a:bodyPr>
          <a:lstStyle/>
          <a:p>
            <a:pPr>
              <a:spcBef>
                <a:spcPts val="7507"/>
              </a:spcBef>
            </a:pPr>
            <a:r>
              <a:rPr lang="en-US" sz="3093" dirty="0"/>
              <a:t>Traditional Q-learning: estimate Q-value with (</a:t>
            </a:r>
            <a:r>
              <a:rPr lang="en-US" sz="3093" i="1" dirty="0">
                <a:latin typeface="Times" pitchFamily="2" charset="0"/>
              </a:rPr>
              <a:t>x</a:t>
            </a:r>
            <a:r>
              <a:rPr lang="en-US" sz="3093" dirty="0"/>
              <a:t> can be state, observation or history)</a:t>
            </a:r>
          </a:p>
          <a:p>
            <a:pPr>
              <a:spcBef>
                <a:spcPts val="7507"/>
              </a:spcBef>
            </a:pPr>
            <a:endParaRPr lang="en-US" sz="3093" dirty="0"/>
          </a:p>
          <a:p>
            <a:pPr>
              <a:spcBef>
                <a:spcPts val="7507"/>
              </a:spcBef>
            </a:pPr>
            <a:r>
              <a:rPr lang="en-US" sz="3093" dirty="0"/>
              <a:t>Hysteresis (Matignon et al., IROS 07): two learning rates 𝜶 and 𝜷 (with 𝜷 &lt; 𝜶) </a:t>
            </a:r>
          </a:p>
          <a:p>
            <a:pPr marL="0" indent="0">
              <a:spcBef>
                <a:spcPts val="7507"/>
              </a:spcBef>
              <a:buNone/>
            </a:pPr>
            <a:endParaRPr lang="en-US" sz="3093" dirty="0"/>
          </a:p>
          <a:p>
            <a:pPr>
              <a:spcBef>
                <a:spcPts val="7507"/>
              </a:spcBef>
            </a:pPr>
            <a:r>
              <a:rPr lang="en-US" sz="3093" dirty="0"/>
              <a:t>Still use DRQN (Hausknecht and Stone, </a:t>
            </a:r>
            <a:r>
              <a:rPr lang="en-US" sz="3093" dirty="0" err="1"/>
              <a:t>arXiv</a:t>
            </a:r>
            <a:r>
              <a:rPr lang="en-US" sz="3093" dirty="0"/>
              <a:t> 15) if partially observable</a:t>
            </a:r>
          </a:p>
        </p:txBody>
      </p:sp>
      <p:pic>
        <p:nvPicPr>
          <p:cNvPr id="4" name="Picture 3">
            <a:extLst>
              <a:ext uri="{FF2B5EF4-FFF2-40B4-BE49-F238E27FC236}">
                <a16:creationId xmlns:a16="http://schemas.microsoft.com/office/drawing/2014/main" id="{D3309A83-A7D8-C84C-AA7C-B80F69CA46D8}"/>
              </a:ext>
            </a:extLst>
          </p:cNvPr>
          <p:cNvPicPr>
            <a:picLocks noChangeAspect="1"/>
          </p:cNvPicPr>
          <p:nvPr/>
        </p:nvPicPr>
        <p:blipFill>
          <a:blip r:embed="rId2"/>
          <a:stretch>
            <a:fillRect/>
          </a:stretch>
        </p:blipFill>
        <p:spPr>
          <a:xfrm>
            <a:off x="7761489" y="7381185"/>
            <a:ext cx="8124184" cy="1330352"/>
          </a:xfrm>
          <a:prstGeom prst="rect">
            <a:avLst/>
          </a:prstGeom>
        </p:spPr>
      </p:pic>
      <p:pic>
        <p:nvPicPr>
          <p:cNvPr id="5" name="Picture 4">
            <a:extLst>
              <a:ext uri="{FF2B5EF4-FFF2-40B4-BE49-F238E27FC236}">
                <a16:creationId xmlns:a16="http://schemas.microsoft.com/office/drawing/2014/main" id="{5B43385C-E68E-FB4B-9A77-5359783A083D}"/>
              </a:ext>
            </a:extLst>
          </p:cNvPr>
          <p:cNvPicPr>
            <a:picLocks noChangeAspect="1"/>
          </p:cNvPicPr>
          <p:nvPr/>
        </p:nvPicPr>
        <p:blipFill>
          <a:blip r:embed="rId3"/>
          <a:stretch>
            <a:fillRect/>
          </a:stretch>
        </p:blipFill>
        <p:spPr>
          <a:xfrm>
            <a:off x="8430629" y="4488539"/>
            <a:ext cx="5220571" cy="513293"/>
          </a:xfrm>
          <a:prstGeom prst="rect">
            <a:avLst/>
          </a:prstGeom>
        </p:spPr>
      </p:pic>
      <p:sp>
        <p:nvSpPr>
          <p:cNvPr id="11" name="under submission">
            <a:extLst>
              <a:ext uri="{FF2B5EF4-FFF2-40B4-BE49-F238E27FC236}">
                <a16:creationId xmlns:a16="http://schemas.microsoft.com/office/drawing/2014/main" id="{E26976E4-0793-474A-B701-DBC65E0F623A}"/>
              </a:ext>
            </a:extLst>
          </p:cNvPr>
          <p:cNvSpPr txBox="1"/>
          <p:nvPr/>
        </p:nvSpPr>
        <p:spPr>
          <a:xfrm>
            <a:off x="12552769" y="2100396"/>
            <a:ext cx="9375963" cy="620233"/>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r">
              <a:defRPr sz="2200">
                <a:solidFill>
                  <a:schemeClr val="accent2">
                    <a:hueOff val="-554920"/>
                    <a:satOff val="-21482"/>
                    <a:lumOff val="-6228"/>
                  </a:schemeClr>
                </a:solidFill>
              </a:defRPr>
            </a:lvl1pPr>
          </a:lstStyle>
          <a:p>
            <a:pPr>
              <a:defRPr>
                <a:solidFill>
                  <a:srgbClr val="000000"/>
                </a:solidFill>
              </a:defRPr>
            </a:pPr>
            <a:r>
              <a:rPr lang="en-US" sz="3093" dirty="0" err="1">
                <a:solidFill>
                  <a:srgbClr val="037002"/>
                </a:solidFill>
                <a:hlinkClick r:id="rId4"/>
              </a:rPr>
              <a:t>Omidshafiei</a:t>
            </a:r>
            <a:r>
              <a:rPr lang="en-US" sz="3093" dirty="0">
                <a:solidFill>
                  <a:srgbClr val="037002"/>
                </a:solidFill>
                <a:hlinkClick r:id="rId4"/>
              </a:rPr>
              <a:t>, </a:t>
            </a:r>
            <a:r>
              <a:rPr lang="en-US" sz="3093" dirty="0" err="1">
                <a:solidFill>
                  <a:srgbClr val="037002"/>
                </a:solidFill>
                <a:hlinkClick r:id="rId4"/>
              </a:rPr>
              <a:t>Pazis</a:t>
            </a:r>
            <a:r>
              <a:rPr lang="en-US" sz="3093" dirty="0">
                <a:solidFill>
                  <a:srgbClr val="037002"/>
                </a:solidFill>
                <a:hlinkClick r:id="rId4"/>
              </a:rPr>
              <a:t>, Amato, How and Vian - ICML 17</a:t>
            </a:r>
            <a:endParaRPr lang="en-US" sz="3093" dirty="0">
              <a:solidFill>
                <a:srgbClr val="037002"/>
              </a:solidFill>
            </a:endParaRPr>
          </a:p>
        </p:txBody>
      </p:sp>
      <p:pic>
        <p:nvPicPr>
          <p:cNvPr id="12" name="Picture 11">
            <a:extLst>
              <a:ext uri="{FF2B5EF4-FFF2-40B4-BE49-F238E27FC236}">
                <a16:creationId xmlns:a16="http://schemas.microsoft.com/office/drawing/2014/main" id="{6F8025BC-029E-DD45-B6BF-A9D0983636C9}"/>
              </a:ext>
            </a:extLst>
          </p:cNvPr>
          <p:cNvPicPr>
            <a:picLocks noChangeAspect="1"/>
          </p:cNvPicPr>
          <p:nvPr/>
        </p:nvPicPr>
        <p:blipFill>
          <a:blip r:embed="rId5"/>
          <a:stretch>
            <a:fillRect/>
          </a:stretch>
        </p:blipFill>
        <p:spPr>
          <a:xfrm>
            <a:off x="7233689" y="5148490"/>
            <a:ext cx="7977432" cy="773256"/>
          </a:xfrm>
          <a:prstGeom prst="rect">
            <a:avLst/>
          </a:prstGeom>
        </p:spPr>
      </p:pic>
      <p:sp>
        <p:nvSpPr>
          <p:cNvPr id="6" name="TextBox 5">
            <a:extLst>
              <a:ext uri="{FF2B5EF4-FFF2-40B4-BE49-F238E27FC236}">
                <a16:creationId xmlns:a16="http://schemas.microsoft.com/office/drawing/2014/main" id="{50D51AFC-DBB3-BF45-9BE5-7B08EDA1C25D}"/>
              </a:ext>
            </a:extLst>
          </p:cNvPr>
          <p:cNvSpPr txBox="1"/>
          <p:nvPr/>
        </p:nvSpPr>
        <p:spPr>
          <a:xfrm>
            <a:off x="17026336" y="7321439"/>
            <a:ext cx="4247425"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coordination</a:t>
            </a:r>
            <a:endParaRPr lang="en-US" sz="2933" dirty="0">
              <a:solidFill>
                <a:srgbClr val="000000"/>
              </a:solidFill>
              <a:sym typeface="Helvetica Light"/>
            </a:endParaRPr>
          </a:p>
        </p:txBody>
      </p:sp>
      <p:sp>
        <p:nvSpPr>
          <p:cNvPr id="13" name="TextBox 12">
            <a:extLst>
              <a:ext uri="{FF2B5EF4-FFF2-40B4-BE49-F238E27FC236}">
                <a16:creationId xmlns:a16="http://schemas.microsoft.com/office/drawing/2014/main" id="{0B8228E3-62B3-3544-8517-5730F9A9EDC0}"/>
              </a:ext>
            </a:extLst>
          </p:cNvPr>
          <p:cNvSpPr txBox="1"/>
          <p:nvPr/>
        </p:nvSpPr>
        <p:spPr>
          <a:xfrm>
            <a:off x="19491234" y="10076305"/>
            <a:ext cx="3800186"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scalability</a:t>
            </a:r>
            <a:endParaRPr lang="en-US" sz="2933" dirty="0">
              <a:solidFill>
                <a:srgbClr val="000000"/>
              </a:solidFill>
              <a:sym typeface="Helvetica Light"/>
            </a:endParaRPr>
          </a:p>
        </p:txBody>
      </p:sp>
      <p:sp>
        <p:nvSpPr>
          <p:cNvPr id="14" name="TextBox 13">
            <a:extLst>
              <a:ext uri="{FF2B5EF4-FFF2-40B4-BE49-F238E27FC236}">
                <a16:creationId xmlns:a16="http://schemas.microsoft.com/office/drawing/2014/main" id="{2A7EB555-8113-F54D-AAD8-7E59BC2060E3}"/>
              </a:ext>
            </a:extLst>
          </p:cNvPr>
          <p:cNvSpPr txBox="1"/>
          <p:nvPr/>
        </p:nvSpPr>
        <p:spPr>
          <a:xfrm>
            <a:off x="18632726" y="10831371"/>
            <a:ext cx="5407998" cy="724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spAutoFit/>
          </a:bodyPr>
          <a:lstStyle/>
          <a:p>
            <a:pPr defTabSz="1557886"/>
            <a:r>
              <a:rPr lang="en-US" sz="2933" dirty="0"/>
              <a:t>Helps with partial observability</a:t>
            </a:r>
            <a:endParaRPr lang="en-US" sz="2933" dirty="0">
              <a:solidFill>
                <a:srgbClr val="000000"/>
              </a:solidFill>
              <a:sym typeface="Helvetica Light"/>
            </a:endParaRPr>
          </a:p>
        </p:txBody>
      </p:sp>
      <p:sp>
        <p:nvSpPr>
          <p:cNvPr id="22" name="TextBox 21">
            <a:extLst>
              <a:ext uri="{FF2B5EF4-FFF2-40B4-BE49-F238E27FC236}">
                <a16:creationId xmlns:a16="http://schemas.microsoft.com/office/drawing/2014/main" id="{CB835031-B567-6C42-AC1B-EDF9FB13DA6A}"/>
              </a:ext>
            </a:extLst>
          </p:cNvPr>
          <p:cNvSpPr txBox="1"/>
          <p:nvPr/>
        </p:nvSpPr>
        <p:spPr>
          <a:xfrm>
            <a:off x="15289525" y="4383101"/>
            <a:ext cx="304089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Fo</a:t>
            </a:r>
            <a:r>
              <a:rPr lang="en-US" sz="2800" dirty="0"/>
              <a:t>r learning rate 𝛼</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F784F1A7-E462-19EA-48C0-247CD6FA8161}"/>
              </a:ext>
            </a:extLst>
          </p:cNvPr>
          <p:cNvPicPr>
            <a:picLocks noChangeAspect="1"/>
          </p:cNvPicPr>
          <p:nvPr/>
        </p:nvPicPr>
        <p:blipFill>
          <a:blip r:embed="rId6"/>
          <a:stretch>
            <a:fillRect/>
          </a:stretch>
        </p:blipFill>
        <p:spPr>
          <a:xfrm>
            <a:off x="8361700" y="9860052"/>
            <a:ext cx="7660601" cy="24267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6539612-A407-6EEA-73C1-C10F72361577}"/>
                  </a:ext>
                </a:extLst>
              </p:cNvPr>
              <p:cNvSpPr txBox="1"/>
              <p:nvPr/>
            </p:nvSpPr>
            <p:spPr>
              <a:xfrm>
                <a:off x="4033276" y="12893930"/>
                <a:ext cx="5240669"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h</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e>
                      </m:d>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𝑄</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dPr>
                        <m:e>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h</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 </m:t>
                          </m:r>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𝑖</m:t>
                              </m:r>
                            </m:sub>
                          </m:sSub>
                        </m:e>
                      </m:d>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𝛼</m:t>
                      </m:r>
                      <m:r>
                        <m:rPr>
                          <m:sty m:val="p"/>
                        </m:rPr>
                        <a:rPr kumimoji="0" lang="en-US" sz="3600" b="0" i="1" u="none" strike="noStrike" cap="none" spc="0" normalizeH="0" baseline="0" smtClean="0">
                          <a:ln>
                            <a:noFill/>
                          </a:ln>
                          <a:solidFill>
                            <a:srgbClr val="5E5E5E"/>
                          </a:solidFill>
                          <a:effectLst/>
                          <a:uFillTx/>
                          <a:latin typeface="Cambria Math" panose="02040503050406030204" pitchFamily="18" charset="0"/>
                          <a:ea typeface="+mn-ea"/>
                          <a:cs typeface="+mn-cs"/>
                          <a:sym typeface="Helvetica Neue"/>
                        </a:rPr>
                        <m:t>δ</m:t>
                      </m:r>
                    </m:oMath>
                  </m:oMathPara>
                </a14:m>
                <a:endParaRPr kumimoji="0" lang="en-US" sz="3600" b="0" i="0" u="none" strike="noStrike" cap="none" spc="0" normalizeH="0" baseline="0" dirty="0">
                  <a:ln>
                    <a:noFill/>
                  </a:ln>
                  <a:solidFill>
                    <a:srgbClr val="5E5E5E"/>
                  </a:solidFill>
                  <a:effectLst/>
                  <a:uFillTx/>
                  <a:ea typeface="+mn-ea"/>
                  <a:cs typeface="+mn-cs"/>
                  <a:sym typeface="Helvetica Neue"/>
                </a:endParaRPr>
              </a:p>
            </p:txBody>
          </p:sp>
        </mc:Choice>
        <mc:Fallback xmlns="">
          <p:sp>
            <p:nvSpPr>
              <p:cNvPr id="8" name="TextBox 7">
                <a:extLst>
                  <a:ext uri="{FF2B5EF4-FFF2-40B4-BE49-F238E27FC236}">
                    <a16:creationId xmlns:a16="http://schemas.microsoft.com/office/drawing/2014/main" id="{06539612-A407-6EEA-73C1-C10F72361577}"/>
                  </a:ext>
                </a:extLst>
              </p:cNvPr>
              <p:cNvSpPr txBox="1">
                <a:spLocks noRot="1" noChangeAspect="1" noMove="1" noResize="1" noEditPoints="1" noAdjustHandles="1" noChangeArrowheads="1" noChangeShapeType="1" noTextEdit="1"/>
              </p:cNvSpPr>
              <p:nvPr/>
            </p:nvSpPr>
            <p:spPr>
              <a:xfrm>
                <a:off x="4033276" y="12893930"/>
                <a:ext cx="5240669" cy="553998"/>
              </a:xfrm>
              <a:prstGeom prst="rect">
                <a:avLst/>
              </a:prstGeom>
              <a:blipFill>
                <a:blip r:embed="rId7"/>
                <a:stretch>
                  <a:fillRect l="-2415" t="-4545" b="-40909"/>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56B67C4-947B-3319-6665-A8F4B13EFC8A}"/>
                  </a:ext>
                </a:extLst>
              </p:cNvPr>
              <p:cNvSpPr txBox="1"/>
              <p:nvPr/>
            </p:nvSpPr>
            <p:spPr>
              <a:xfrm>
                <a:off x="11721696" y="12693868"/>
                <a:ext cx="7607852" cy="888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𝛿</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𝑄</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dPr>
                        <m:e>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h</m:t>
                              </m:r>
                            </m:e>
                            <m: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sSub>
                            <m:sSub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sSub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𝑖</m:t>
                              </m:r>
                            </m:sub>
                          </m:s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 </m:t>
                          </m:r>
                        </m:e>
                      </m:d>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d>
                        <m:d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d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𝑟</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𝛾</m:t>
                          </m:r>
                          <m:func>
                            <m:func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funcPr>
                            <m:fName>
                              <m:limLow>
                                <m:limLow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limLowPr>
                                <m:e>
                                  <m:r>
                                    <m:rPr>
                                      <m:sty m:val="p"/>
                                    </m:rPr>
                                    <a:rPr kumimoji="0" lang="en-US" sz="3600" b="0" i="0" u="none" strike="noStrike" cap="none" spc="0" normalizeH="0" baseline="0" smtClean="0">
                                      <a:ln>
                                        <a:noFill/>
                                      </a:ln>
                                      <a:solidFill>
                                        <a:srgbClr val="5E5E5E"/>
                                      </a:solidFill>
                                      <a:effectLst/>
                                      <a:uFillTx/>
                                      <a:latin typeface="Cambria Math" panose="02040503050406030204" pitchFamily="18" charset="0"/>
                                      <a:sym typeface="Helvetica Neue"/>
                                    </a:rPr>
                                    <m:t>max</m:t>
                                  </m:r>
                                </m:e>
                                <m:lim>
                                  <m:sSubSup>
                                    <m:sSubSupPr>
                                      <m:ctrlP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ctrlPr>
                                    </m:sSubSupPr>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𝑎</m:t>
                                      </m:r>
                                    </m:e>
                                    <m:sub>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𝑖</m:t>
                                      </m:r>
                                    </m:sub>
                                    <m:sup>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m:t>
                                      </m:r>
                                    </m:sup>
                                  </m:sSubSup>
                                </m:lim>
                              </m:limLow>
                            </m:fName>
                            <m:e>
                              <m:r>
                                <a:rPr kumimoji="0" lang="en-US" sz="3600" b="0" i="1" u="none" strike="noStrike" cap="none" spc="0" normalizeH="0" baseline="0" smtClean="0">
                                  <a:ln>
                                    <a:noFill/>
                                  </a:ln>
                                  <a:solidFill>
                                    <a:srgbClr val="5E5E5E"/>
                                  </a:solidFill>
                                  <a:effectLst/>
                                  <a:uFillTx/>
                                  <a:latin typeface="Cambria Math" panose="02040503050406030204" pitchFamily="18" charset="0"/>
                                  <a:sym typeface="Helvetica Neue"/>
                                </a:rPr>
                                <m:t>𝑄</m:t>
                              </m:r>
                              <m:d>
                                <m:dPr>
                                  <m:ctrlPr>
                                    <a:rPr lang="en-US" sz="3600" i="1">
                                      <a:latin typeface="Cambria Math" panose="02040503050406030204" pitchFamily="18" charset="0"/>
                                    </a:rPr>
                                  </m:ctrlPr>
                                </m:dPr>
                                <m:e>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h</m:t>
                                      </m:r>
                                    </m:e>
                                    <m:sub>
                                      <m:r>
                                        <a:rPr lang="en-US" sz="3600" b="0" i="1" smtClean="0">
                                          <a:latin typeface="Cambria Math" panose="02040503050406030204" pitchFamily="18" charset="0"/>
                                        </a:rPr>
                                        <m:t>𝑖</m:t>
                                      </m:r>
                                    </m:sub>
                                  </m:sSub>
                                  <m:r>
                                    <a:rPr lang="en-US" sz="3600" i="1">
                                      <a:latin typeface="Cambria Math" panose="02040503050406030204" pitchFamily="18" charset="0"/>
                                    </a:rPr>
                                    <m:t>,</m:t>
                                  </m:r>
                                  <m:sSubSup>
                                    <m:sSubSupPr>
                                      <m:ctrlPr>
                                        <a:rPr lang="en-US" sz="3600" b="0" i="1" smtClean="0">
                                          <a:latin typeface="Cambria Math" panose="02040503050406030204" pitchFamily="18" charset="0"/>
                                        </a:rPr>
                                      </m:ctrlPr>
                                    </m:sSubSupPr>
                                    <m:e>
                                      <m:r>
                                        <a:rPr lang="en-US" sz="3600" b="0" i="1" smtClean="0">
                                          <a:latin typeface="Cambria Math" panose="02040503050406030204" pitchFamily="18" charset="0"/>
                                        </a:rPr>
                                        <m:t>𝑎</m:t>
                                      </m:r>
                                    </m:e>
                                    <m:sub>
                                      <m:r>
                                        <a:rPr lang="en-US" sz="3600" b="0" i="1" smtClean="0">
                                          <a:latin typeface="Cambria Math" panose="02040503050406030204" pitchFamily="18" charset="0"/>
                                        </a:rPr>
                                        <m:t>𝑖</m:t>
                                      </m:r>
                                    </m:sub>
                                    <m:sup>
                                      <m:r>
                                        <a:rPr lang="en-US" sz="3600" b="0" i="1" smtClean="0">
                                          <a:latin typeface="Cambria Math" panose="02040503050406030204" pitchFamily="18" charset="0"/>
                                        </a:rPr>
                                        <m:t>′</m:t>
                                      </m:r>
                                    </m:sup>
                                  </m:sSubSup>
                                  <m:r>
                                    <a:rPr lang="en-US" sz="3600" i="1" smtClean="0">
                                      <a:latin typeface="Cambria Math" panose="02040503050406030204" pitchFamily="18" charset="0"/>
                                    </a:rPr>
                                    <m:t> </m:t>
                                  </m:r>
                                </m:e>
                              </m:d>
                            </m:e>
                          </m:func>
                        </m:e>
                      </m:d>
                    </m:oMath>
                  </m:oMathPara>
                </a14:m>
                <a:endParaRPr kumimoji="0" lang="en-US" sz="3600" b="0" i="0" u="none" strike="noStrike" cap="none" spc="0" normalizeH="0" baseline="0" dirty="0">
                  <a:ln>
                    <a:noFill/>
                  </a:ln>
                  <a:solidFill>
                    <a:srgbClr val="5E5E5E"/>
                  </a:solidFill>
                  <a:effectLst/>
                  <a:uFillTx/>
                  <a:sym typeface="Helvetica Neue"/>
                </a:endParaRPr>
              </a:p>
            </p:txBody>
          </p:sp>
        </mc:Choice>
        <mc:Fallback xmlns="">
          <p:sp>
            <p:nvSpPr>
              <p:cNvPr id="15" name="TextBox 14">
                <a:extLst>
                  <a:ext uri="{FF2B5EF4-FFF2-40B4-BE49-F238E27FC236}">
                    <a16:creationId xmlns:a16="http://schemas.microsoft.com/office/drawing/2014/main" id="{056B67C4-947B-3319-6665-A8F4B13EFC8A}"/>
                  </a:ext>
                </a:extLst>
              </p:cNvPr>
              <p:cNvSpPr txBox="1">
                <a:spLocks noRot="1" noChangeAspect="1" noMove="1" noResize="1" noEditPoints="1" noAdjustHandles="1" noChangeArrowheads="1" noChangeShapeType="1" noTextEdit="1"/>
              </p:cNvSpPr>
              <p:nvPr/>
            </p:nvSpPr>
            <p:spPr>
              <a:xfrm>
                <a:off x="11721696" y="12693868"/>
                <a:ext cx="7607852" cy="888641"/>
              </a:xfrm>
              <a:prstGeom prst="rect">
                <a:avLst/>
              </a:prstGeom>
              <a:blipFill>
                <a:blip r:embed="rId8"/>
                <a:stretch>
                  <a:fillRect l="-1833" t="-2817" b="-11268"/>
                </a:stretch>
              </a:blipFill>
              <a:ln w="12700" cap="flat">
                <a:noFill/>
                <a:miter lim="400000"/>
              </a:ln>
              <a:effectLst/>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AD16E964-4566-B76F-B78F-FB259CA66786}"/>
              </a:ext>
            </a:extLst>
          </p:cNvPr>
          <p:cNvCxnSpPr>
            <a:cxnSpLocks/>
          </p:cNvCxnSpPr>
          <p:nvPr/>
        </p:nvCxnSpPr>
        <p:spPr>
          <a:xfrm>
            <a:off x="2862626" y="12636500"/>
            <a:ext cx="1764792" cy="29333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C05A1AD9-F84A-1130-62E1-B0E5EF6D2A0F}"/>
              </a:ext>
            </a:extLst>
          </p:cNvPr>
          <p:cNvSpPr txBox="1"/>
          <p:nvPr/>
        </p:nvSpPr>
        <p:spPr>
          <a:xfrm>
            <a:off x="741297" y="12348225"/>
            <a:ext cx="22001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Local</a:t>
            </a:r>
            <a:r>
              <a:rPr kumimoji="0" lang="en-US" sz="2400" b="0" i="0" u="none" strike="noStrike" cap="none" spc="0" normalizeH="0" baseline="0" dirty="0">
                <a:ln>
                  <a:noFill/>
                </a:ln>
                <a:solidFill>
                  <a:srgbClr val="5E5E5E"/>
                </a:solidFill>
                <a:effectLst/>
                <a:uFillTx/>
                <a:latin typeface="+mn-lt"/>
                <a:ea typeface="+mn-ea"/>
                <a:cs typeface="+mn-cs"/>
                <a:sym typeface="Helvetica Neue"/>
              </a:rPr>
              <a:t> history</a:t>
            </a:r>
          </a:p>
        </p:txBody>
      </p:sp>
    </p:spTree>
    <p:extLst>
      <p:ext uri="{BB962C8B-B14F-4D97-AF65-F5344CB8AC3E}">
        <p14:creationId xmlns:p14="http://schemas.microsoft.com/office/powerpoint/2010/main" val="3908025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B40F-5E03-DD45-894B-1888406A80BD}"/>
              </a:ext>
            </a:extLst>
          </p:cNvPr>
          <p:cNvSpPr>
            <a:spLocks noGrp="1"/>
          </p:cNvSpPr>
          <p:nvPr>
            <p:ph type="title"/>
          </p:nvPr>
        </p:nvSpPr>
        <p:spPr/>
        <p:txBody>
          <a:bodyPr>
            <a:normAutofit fontScale="90000"/>
          </a:bodyPr>
          <a:lstStyle/>
          <a:p>
            <a:r>
              <a:rPr lang="en-US" dirty="0"/>
              <a:t>Decentralized Hysteretic DQN (Dec-HDRQN)</a:t>
            </a:r>
          </a:p>
        </p:txBody>
      </p:sp>
      <p:sp>
        <p:nvSpPr>
          <p:cNvPr id="3" name="Text Placeholder 2">
            <a:extLst>
              <a:ext uri="{FF2B5EF4-FFF2-40B4-BE49-F238E27FC236}">
                <a16:creationId xmlns:a16="http://schemas.microsoft.com/office/drawing/2014/main" id="{120FD41E-6E88-C842-A59A-7B34C48233A2}"/>
              </a:ext>
            </a:extLst>
          </p:cNvPr>
          <p:cNvSpPr>
            <a:spLocks noGrp="1"/>
          </p:cNvSpPr>
          <p:nvPr>
            <p:ph type="body" idx="1"/>
          </p:nvPr>
        </p:nvSpPr>
        <p:spPr>
          <a:xfrm>
            <a:off x="1785941" y="3661174"/>
            <a:ext cx="15054260" cy="8757137"/>
          </a:xfrm>
        </p:spPr>
        <p:txBody>
          <a:bodyPr>
            <a:normAutofit lnSpcReduction="10000"/>
          </a:bodyPr>
          <a:lstStyle/>
          <a:p>
            <a:r>
              <a:rPr lang="en-US" dirty="0"/>
              <a:t>Dec-HDRQN algorithm overview</a:t>
            </a:r>
          </a:p>
          <a:p>
            <a:pPr lvl="1"/>
            <a:r>
              <a:rPr lang="en-US" dirty="0"/>
              <a:t>Use idea from previous slide to help with cooperation, scalability and partial observability</a:t>
            </a:r>
          </a:p>
          <a:p>
            <a:pPr lvl="1"/>
            <a:r>
              <a:rPr lang="en-US" dirty="0"/>
              <a:t>Each agent learns </a:t>
            </a:r>
            <a:r>
              <a:rPr lang="en-US" b="1" i="1" dirty="0"/>
              <a:t>concurrently</a:t>
            </a:r>
            <a:r>
              <a:rPr lang="en-US" dirty="0"/>
              <a:t> (not independently)</a:t>
            </a:r>
          </a:p>
          <a:p>
            <a:pPr lvl="1"/>
            <a:r>
              <a:rPr lang="en-US" dirty="0"/>
              <a:t>Use decentralized Concurrent Experience Replay Trajectories (CERTs) (synchronized buffers) to stabilize learning</a:t>
            </a:r>
          </a:p>
          <a:p>
            <a:r>
              <a:rPr lang="en-US" dirty="0"/>
              <a:t>Current decentralized methods (e.g., IPPO) also use some form of concurrent learning</a:t>
            </a:r>
          </a:p>
        </p:txBody>
      </p:sp>
      <p:pic>
        <p:nvPicPr>
          <p:cNvPr id="5" name="Picture 4">
            <a:extLst>
              <a:ext uri="{FF2B5EF4-FFF2-40B4-BE49-F238E27FC236}">
                <a16:creationId xmlns:a16="http://schemas.microsoft.com/office/drawing/2014/main" id="{C4518BD9-BEA5-C342-9C15-BD2039413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7163" y="7909147"/>
            <a:ext cx="5252004" cy="4509164"/>
          </a:xfrm>
          <a:prstGeom prst="rect">
            <a:avLst/>
          </a:prstGeom>
        </p:spPr>
      </p:pic>
      <p:sp>
        <p:nvSpPr>
          <p:cNvPr id="6" name="under submission">
            <a:extLst>
              <a:ext uri="{FF2B5EF4-FFF2-40B4-BE49-F238E27FC236}">
                <a16:creationId xmlns:a16="http://schemas.microsoft.com/office/drawing/2014/main" id="{B34E3139-E3C2-E34F-98D3-9AD64D68A096}"/>
              </a:ext>
            </a:extLst>
          </p:cNvPr>
          <p:cNvSpPr txBox="1"/>
          <p:nvPr/>
        </p:nvSpPr>
        <p:spPr>
          <a:xfrm>
            <a:off x="12552769" y="2100396"/>
            <a:ext cx="9375963" cy="620233"/>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r">
              <a:defRPr sz="2200">
                <a:solidFill>
                  <a:schemeClr val="accent2">
                    <a:hueOff val="-554920"/>
                    <a:satOff val="-21482"/>
                    <a:lumOff val="-6228"/>
                  </a:schemeClr>
                </a:solidFill>
              </a:defRPr>
            </a:lvl1pPr>
          </a:lstStyle>
          <a:p>
            <a:pPr>
              <a:defRPr>
                <a:solidFill>
                  <a:srgbClr val="000000"/>
                </a:solidFill>
              </a:defRPr>
            </a:pPr>
            <a:r>
              <a:rPr lang="en-US" sz="3093" dirty="0" err="1">
                <a:solidFill>
                  <a:srgbClr val="037002"/>
                </a:solidFill>
                <a:hlinkClick r:id="rId3"/>
              </a:rPr>
              <a:t>Omidshafiei</a:t>
            </a:r>
            <a:r>
              <a:rPr lang="en-US" sz="3093" dirty="0">
                <a:solidFill>
                  <a:srgbClr val="037002"/>
                </a:solidFill>
                <a:hlinkClick r:id="rId3"/>
              </a:rPr>
              <a:t>, </a:t>
            </a:r>
            <a:r>
              <a:rPr lang="en-US" sz="3093" dirty="0" err="1">
                <a:solidFill>
                  <a:srgbClr val="037002"/>
                </a:solidFill>
                <a:hlinkClick r:id="rId3"/>
              </a:rPr>
              <a:t>Pazis</a:t>
            </a:r>
            <a:r>
              <a:rPr lang="en-US" sz="3093" dirty="0">
                <a:solidFill>
                  <a:srgbClr val="037002"/>
                </a:solidFill>
                <a:hlinkClick r:id="rId3"/>
              </a:rPr>
              <a:t>, Amato, How and </a:t>
            </a:r>
            <a:r>
              <a:rPr lang="en-US" sz="3093" dirty="0" err="1">
                <a:solidFill>
                  <a:srgbClr val="037002"/>
                </a:solidFill>
                <a:hlinkClick r:id="rId3"/>
              </a:rPr>
              <a:t>Vian</a:t>
            </a:r>
            <a:r>
              <a:rPr lang="en-US" sz="3093" dirty="0">
                <a:solidFill>
                  <a:srgbClr val="037002"/>
                </a:solidFill>
                <a:hlinkClick r:id="rId3"/>
              </a:rPr>
              <a:t> - ICML 17</a:t>
            </a:r>
            <a:endParaRPr lang="en-US" sz="3093" dirty="0">
              <a:solidFill>
                <a:srgbClr val="037002"/>
              </a:solidFill>
            </a:endParaRPr>
          </a:p>
        </p:txBody>
      </p:sp>
      <p:pic>
        <p:nvPicPr>
          <p:cNvPr id="4" name="Picture 3" descr="A close up of a sign&#10;&#10;Description automatically generated">
            <a:extLst>
              <a:ext uri="{FF2B5EF4-FFF2-40B4-BE49-F238E27FC236}">
                <a16:creationId xmlns:a16="http://schemas.microsoft.com/office/drawing/2014/main" id="{6DD87169-4774-A5E9-1A64-A4153AC5C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7346" y="3417234"/>
            <a:ext cx="6720650" cy="3241901"/>
          </a:xfrm>
          <a:prstGeom prst="rect">
            <a:avLst/>
          </a:prstGeom>
        </p:spPr>
      </p:pic>
    </p:spTree>
    <p:extLst>
      <p:ext uri="{BB962C8B-B14F-4D97-AF65-F5344CB8AC3E}">
        <p14:creationId xmlns:p14="http://schemas.microsoft.com/office/powerpoint/2010/main" val="174295767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E8502-2154-C40A-2471-F7D636710E1E}"/>
              </a:ext>
            </a:extLst>
          </p:cNvPr>
          <p:cNvSpPr>
            <a:spLocks noGrp="1"/>
          </p:cNvSpPr>
          <p:nvPr>
            <p:ph type="title"/>
          </p:nvPr>
        </p:nvSpPr>
        <p:spPr/>
        <p:txBody>
          <a:bodyPr/>
          <a:lstStyle/>
          <a:p>
            <a:r>
              <a:rPr lang="en-US" dirty="0"/>
              <a:t>Other deep decentralized methods</a:t>
            </a:r>
          </a:p>
        </p:txBody>
      </p:sp>
      <p:sp>
        <p:nvSpPr>
          <p:cNvPr id="3" name="Text Placeholder 2">
            <a:extLst>
              <a:ext uri="{FF2B5EF4-FFF2-40B4-BE49-F238E27FC236}">
                <a16:creationId xmlns:a16="http://schemas.microsoft.com/office/drawing/2014/main" id="{2831C22F-BA5A-C28E-05BA-8AE3F792DABA}"/>
              </a:ext>
            </a:extLst>
          </p:cNvPr>
          <p:cNvSpPr>
            <a:spLocks noGrp="1"/>
          </p:cNvSpPr>
          <p:nvPr>
            <p:ph type="body" idx="1"/>
          </p:nvPr>
        </p:nvSpPr>
        <p:spPr>
          <a:xfrm>
            <a:off x="1206500" y="3519055"/>
            <a:ext cx="21971000" cy="8985461"/>
          </a:xfrm>
        </p:spPr>
        <p:txBody>
          <a:bodyPr/>
          <a:lstStyle/>
          <a:p>
            <a:r>
              <a:rPr lang="en-US" dirty="0"/>
              <a:t>Several other extensions of tabular and single agent methods</a:t>
            </a:r>
          </a:p>
          <a:p>
            <a:r>
              <a:rPr lang="en-US" dirty="0"/>
              <a:t>Deep lenient Q-learning </a:t>
            </a:r>
            <a:r>
              <a:rPr lang="en-US" sz="3600" dirty="0"/>
              <a:t>(Palmer et al. AAMAS 18)</a:t>
            </a:r>
          </a:p>
          <a:p>
            <a:pPr lvl="1"/>
            <a:r>
              <a:rPr lang="en-US" dirty="0"/>
              <a:t>Only for the fully observable case</a:t>
            </a:r>
          </a:p>
          <a:p>
            <a:pPr lvl="1"/>
            <a:r>
              <a:rPr lang="en-US" dirty="0"/>
              <a:t>Add leniency values to the replay buffer                          for</a:t>
            </a:r>
          </a:p>
          <a:p>
            <a:r>
              <a:rPr lang="en-US" dirty="0"/>
              <a:t>Likelihood Q-learning </a:t>
            </a:r>
            <a:r>
              <a:rPr lang="en-US" sz="3600" dirty="0"/>
              <a:t>(Lyu et al. AAMAS 20)</a:t>
            </a:r>
          </a:p>
          <a:p>
            <a:pPr lvl="1"/>
            <a:r>
              <a:rPr lang="en-US" dirty="0"/>
              <a:t>Uses distributional RL to estimate when other agents are exploring and use that info to adjust learning rate</a:t>
            </a:r>
          </a:p>
        </p:txBody>
      </p:sp>
      <p:pic>
        <p:nvPicPr>
          <p:cNvPr id="5" name="Picture 4" descr="A black text with a plus and a letter&#10;&#10;AI-generated content may be incorrect.">
            <a:extLst>
              <a:ext uri="{FF2B5EF4-FFF2-40B4-BE49-F238E27FC236}">
                <a16:creationId xmlns:a16="http://schemas.microsoft.com/office/drawing/2014/main" id="{AA893103-6DBD-E748-8719-BF26E453A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660" y="7357918"/>
            <a:ext cx="4072040" cy="511464"/>
          </a:xfrm>
          <a:prstGeom prst="rect">
            <a:avLst/>
          </a:prstGeom>
        </p:spPr>
      </p:pic>
      <p:pic>
        <p:nvPicPr>
          <p:cNvPr id="7" name="Picture 6">
            <a:extLst>
              <a:ext uri="{FF2B5EF4-FFF2-40B4-BE49-F238E27FC236}">
                <a16:creationId xmlns:a16="http://schemas.microsoft.com/office/drawing/2014/main" id="{AFA17AE6-8B0B-DEB7-8E75-A6B1AE677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7381" y="7357918"/>
            <a:ext cx="5640569" cy="582805"/>
          </a:xfrm>
          <a:prstGeom prst="rect">
            <a:avLst/>
          </a:prstGeom>
        </p:spPr>
      </p:pic>
    </p:spTree>
    <p:extLst>
      <p:ext uri="{BB962C8B-B14F-4D97-AF65-F5344CB8AC3E}">
        <p14:creationId xmlns:p14="http://schemas.microsoft.com/office/powerpoint/2010/main" val="287269073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4E5BD-DB2C-354E-7858-135AE59CD3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D7CD8C-14C2-10D3-7235-C8060F81EB8C}"/>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C34B3E2B-EC1E-9AD0-3853-6D860F845F67}"/>
              </a:ext>
            </a:extLst>
          </p:cNvPr>
          <p:cNvSpPr>
            <a:spLocks noGrp="1"/>
          </p:cNvSpPr>
          <p:nvPr>
            <p:ph type="title"/>
          </p:nvPr>
        </p:nvSpPr>
        <p:spPr/>
        <p:txBody>
          <a:bodyPr/>
          <a:lstStyle/>
          <a:p>
            <a:r>
              <a:rPr lang="en-US" dirty="0"/>
              <a:t>Decentralized Policy Gradient Methods</a:t>
            </a:r>
          </a:p>
        </p:txBody>
      </p:sp>
      <p:sp>
        <p:nvSpPr>
          <p:cNvPr id="4" name="Text Placeholder 3">
            <a:extLst>
              <a:ext uri="{FF2B5EF4-FFF2-40B4-BE49-F238E27FC236}">
                <a16:creationId xmlns:a16="http://schemas.microsoft.com/office/drawing/2014/main" id="{3B3CF3E2-0F37-B1EE-0821-CADDB29B4B7E}"/>
              </a:ext>
            </a:extLst>
          </p:cNvPr>
          <p:cNvSpPr>
            <a:spLocks noGrp="1"/>
          </p:cNvSpPr>
          <p:nvPr>
            <p:ph type="body" sz="quarter" idx="1"/>
          </p:nvPr>
        </p:nvSpPr>
        <p:spPr/>
        <p:txBody>
          <a:bodyPr/>
          <a:lstStyle/>
          <a:p>
            <a:r>
              <a:rPr lang="en-US" dirty="0"/>
              <a:t>Decentralized REINFORCE, IAC, IPPO</a:t>
            </a:r>
          </a:p>
        </p:txBody>
      </p:sp>
    </p:spTree>
    <p:extLst>
      <p:ext uri="{BB962C8B-B14F-4D97-AF65-F5344CB8AC3E}">
        <p14:creationId xmlns:p14="http://schemas.microsoft.com/office/powerpoint/2010/main" val="415639442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B8C9A-7A4D-EB66-D9CF-5DB7D4C1D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3469B-5134-2C1B-53AE-B306DFA38567}"/>
              </a:ext>
            </a:extLst>
          </p:cNvPr>
          <p:cNvSpPr>
            <a:spLocks noGrp="1"/>
          </p:cNvSpPr>
          <p:nvPr>
            <p:ph type="title"/>
          </p:nvPr>
        </p:nvSpPr>
        <p:spPr/>
        <p:txBody>
          <a:bodyPr/>
          <a:lstStyle/>
          <a:p>
            <a:r>
              <a:rPr lang="en-US" dirty="0"/>
              <a:t>Decentralized REINFORCE</a:t>
            </a:r>
          </a:p>
        </p:txBody>
      </p:sp>
      <p:sp>
        <p:nvSpPr>
          <p:cNvPr id="3" name="Text Placeholder 2">
            <a:extLst>
              <a:ext uri="{FF2B5EF4-FFF2-40B4-BE49-F238E27FC236}">
                <a16:creationId xmlns:a16="http://schemas.microsoft.com/office/drawing/2014/main" id="{F5344C4A-2359-1660-4025-3C67608EAC93}"/>
              </a:ext>
            </a:extLst>
          </p:cNvPr>
          <p:cNvSpPr>
            <a:spLocks noGrp="1"/>
          </p:cNvSpPr>
          <p:nvPr>
            <p:ph type="body" idx="1"/>
          </p:nvPr>
        </p:nvSpPr>
        <p:spPr>
          <a:xfrm>
            <a:off x="637309" y="3048000"/>
            <a:ext cx="6594763" cy="9456516"/>
          </a:xfrm>
        </p:spPr>
        <p:txBody>
          <a:bodyPr>
            <a:normAutofit fontScale="85000" lnSpcReduction="20000"/>
          </a:bodyPr>
          <a:lstStyle/>
          <a:p>
            <a:r>
              <a:rPr lang="en-US" dirty="0"/>
              <a:t>Extends single agent REINFORCE </a:t>
            </a:r>
            <a:r>
              <a:rPr lang="en-US" sz="3600" dirty="0"/>
              <a:t>(Williams 92)</a:t>
            </a:r>
          </a:p>
          <a:p>
            <a:r>
              <a:rPr lang="en-US" dirty="0"/>
              <a:t>Simple but has convergence guarantees!</a:t>
            </a:r>
          </a:p>
          <a:p>
            <a:pPr lvl="1"/>
            <a:r>
              <a:rPr lang="en-US" dirty="0">
                <a:solidFill>
                  <a:srgbClr val="000000"/>
                </a:solidFill>
                <a:effectLst/>
                <a:latin typeface="Helvetica" pitchFamily="2" charset="0"/>
              </a:rPr>
              <a:t>joint gradient can be decomposed into decentralized gradients</a:t>
            </a:r>
          </a:p>
          <a:p>
            <a:pPr lvl="1"/>
            <a:r>
              <a:rPr lang="en-US" dirty="0">
                <a:solidFill>
                  <a:srgbClr val="000000"/>
                </a:solidFill>
                <a:effectLst/>
                <a:latin typeface="Helvetica" pitchFamily="2" charset="0"/>
              </a:rPr>
              <a:t>I.e., this algorithm converges to the same values as a centralized algorithm (over decentralized policies)</a:t>
            </a:r>
          </a:p>
          <a:p>
            <a:pPr lvl="1"/>
            <a:r>
              <a:rPr lang="en-US" dirty="0">
                <a:latin typeface="Helvetica" pitchFamily="2" charset="0"/>
              </a:rPr>
              <a:t>Assumes concurrent learning</a:t>
            </a:r>
            <a:endParaRPr lang="en-US" dirty="0">
              <a:solidFill>
                <a:srgbClr val="000000"/>
              </a:solidFill>
              <a:effectLst/>
              <a:latin typeface="Helvetica" pitchFamily="2" charset="0"/>
            </a:endParaRPr>
          </a:p>
          <a:p>
            <a:pPr lvl="1"/>
            <a:endParaRPr lang="en-US" dirty="0"/>
          </a:p>
        </p:txBody>
      </p:sp>
      <p:sp>
        <p:nvSpPr>
          <p:cNvPr id="4" name="TextBox 3">
            <a:extLst>
              <a:ext uri="{FF2B5EF4-FFF2-40B4-BE49-F238E27FC236}">
                <a16:creationId xmlns:a16="http://schemas.microsoft.com/office/drawing/2014/main" id="{B1BB5C00-C707-D034-F8D7-A814C88BD233}"/>
              </a:ext>
            </a:extLst>
          </p:cNvPr>
          <p:cNvSpPr txBox="1"/>
          <p:nvPr/>
        </p:nvSpPr>
        <p:spPr>
          <a:xfrm>
            <a:off x="14685253" y="1506644"/>
            <a:ext cx="371415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Peshkin et al. – UAI 00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white sheet of paper with black text&#10;&#10;AI-generated content may be incorrect.">
            <a:extLst>
              <a:ext uri="{FF2B5EF4-FFF2-40B4-BE49-F238E27FC236}">
                <a16:creationId xmlns:a16="http://schemas.microsoft.com/office/drawing/2014/main" id="{5F121EA3-53F8-8B60-5B11-7F301C46E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072" y="3297383"/>
            <a:ext cx="16823950" cy="9132443"/>
          </a:xfrm>
          <a:prstGeom prst="rect">
            <a:avLst/>
          </a:prstGeom>
        </p:spPr>
      </p:pic>
      <p:sp>
        <p:nvSpPr>
          <p:cNvPr id="7" name="TextBox 6">
            <a:extLst>
              <a:ext uri="{FF2B5EF4-FFF2-40B4-BE49-F238E27FC236}">
                <a16:creationId xmlns:a16="http://schemas.microsoft.com/office/drawing/2014/main" id="{90B77EFF-C5BD-F215-AD28-0E734316CA9A}"/>
              </a:ext>
            </a:extLst>
          </p:cNvPr>
          <p:cNvSpPr txBox="1"/>
          <p:nvPr/>
        </p:nvSpPr>
        <p:spPr>
          <a:xfrm>
            <a:off x="1476622" y="12978584"/>
            <a:ext cx="132888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this version generalizes the original algorithm which was defined for finite-state controllers</a:t>
            </a:r>
          </a:p>
        </p:txBody>
      </p:sp>
      <p:cxnSp>
        <p:nvCxnSpPr>
          <p:cNvPr id="8" name="Straight Arrow Connector 7">
            <a:extLst>
              <a:ext uri="{FF2B5EF4-FFF2-40B4-BE49-F238E27FC236}">
                <a16:creationId xmlns:a16="http://schemas.microsoft.com/office/drawing/2014/main" id="{75D21CA3-3CC7-950B-A330-83ACA19E195A}"/>
              </a:ext>
            </a:extLst>
          </p:cNvPr>
          <p:cNvCxnSpPr>
            <a:cxnSpLocks/>
          </p:cNvCxnSpPr>
          <p:nvPr/>
        </p:nvCxnSpPr>
        <p:spPr>
          <a:xfrm flipH="1">
            <a:off x="15572509" y="6622038"/>
            <a:ext cx="1302328" cy="99796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E009EC8E-8303-F3CA-6F95-D44C687D46D6}"/>
              </a:ext>
            </a:extLst>
          </p:cNvPr>
          <p:cNvSpPr txBox="1"/>
          <p:nvPr/>
        </p:nvSpPr>
        <p:spPr>
          <a:xfrm>
            <a:off x="17106986" y="6386076"/>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Based on other agents</a:t>
            </a:r>
          </a:p>
        </p:txBody>
      </p:sp>
      <p:cxnSp>
        <p:nvCxnSpPr>
          <p:cNvPr id="11" name="Straight Arrow Connector 10">
            <a:extLst>
              <a:ext uri="{FF2B5EF4-FFF2-40B4-BE49-F238E27FC236}">
                <a16:creationId xmlns:a16="http://schemas.microsoft.com/office/drawing/2014/main" id="{66FC8998-F4C8-1C1D-4012-366DE5AE086D}"/>
              </a:ext>
            </a:extLst>
          </p:cNvPr>
          <p:cNvCxnSpPr>
            <a:cxnSpLocks/>
          </p:cNvCxnSpPr>
          <p:nvPr/>
        </p:nvCxnSpPr>
        <p:spPr>
          <a:xfrm flipH="1">
            <a:off x="12192000" y="6622038"/>
            <a:ext cx="4682837" cy="1241566"/>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A5BD6F2B-95DE-6FA0-6FE6-602B107BEA86}"/>
              </a:ext>
            </a:extLst>
          </p:cNvPr>
          <p:cNvCxnSpPr>
            <a:cxnSpLocks/>
          </p:cNvCxnSpPr>
          <p:nvPr/>
        </p:nvCxnSpPr>
        <p:spPr>
          <a:xfrm flipH="1">
            <a:off x="17654129" y="10182655"/>
            <a:ext cx="2067583" cy="23596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52CCEAA3-C8F2-C443-B56E-1192136DA7FF}"/>
              </a:ext>
            </a:extLst>
          </p:cNvPr>
          <p:cNvSpPr txBox="1"/>
          <p:nvPr/>
        </p:nvSpPr>
        <p:spPr>
          <a:xfrm>
            <a:off x="19704480" y="9946693"/>
            <a:ext cx="322363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Monte Carlo returns</a:t>
            </a:r>
          </a:p>
        </p:txBody>
      </p:sp>
      <p:cxnSp>
        <p:nvCxnSpPr>
          <p:cNvPr id="19" name="Straight Arrow Connector 18">
            <a:extLst>
              <a:ext uri="{FF2B5EF4-FFF2-40B4-BE49-F238E27FC236}">
                <a16:creationId xmlns:a16="http://schemas.microsoft.com/office/drawing/2014/main" id="{168A6C6F-454E-EF94-0F70-99B18DF7FBB6}"/>
              </a:ext>
            </a:extLst>
          </p:cNvPr>
          <p:cNvCxnSpPr>
            <a:cxnSpLocks/>
          </p:cNvCxnSpPr>
          <p:nvPr/>
        </p:nvCxnSpPr>
        <p:spPr>
          <a:xfrm flipH="1" flipV="1">
            <a:off x="14325600" y="4677793"/>
            <a:ext cx="1898073" cy="48729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F32CF751-9BE9-C54D-3906-82471738E45F}"/>
              </a:ext>
            </a:extLst>
          </p:cNvPr>
          <p:cNvSpPr txBox="1"/>
          <p:nvPr/>
        </p:nvSpPr>
        <p:spPr>
          <a:xfrm>
            <a:off x="16314587" y="4929121"/>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Policy but no value function</a:t>
            </a:r>
          </a:p>
        </p:txBody>
      </p:sp>
    </p:spTree>
    <p:extLst>
      <p:ext uri="{BB962C8B-B14F-4D97-AF65-F5344CB8AC3E}">
        <p14:creationId xmlns:p14="http://schemas.microsoft.com/office/powerpoint/2010/main" val="122471467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F4D9-017C-1392-916D-7D2A8BEB04C0}"/>
              </a:ext>
            </a:extLst>
          </p:cNvPr>
          <p:cNvSpPr>
            <a:spLocks noGrp="1"/>
          </p:cNvSpPr>
          <p:nvPr>
            <p:ph type="title"/>
          </p:nvPr>
        </p:nvSpPr>
        <p:spPr/>
        <p:txBody>
          <a:bodyPr>
            <a:normAutofit/>
          </a:bodyPr>
          <a:lstStyle/>
          <a:p>
            <a:r>
              <a:rPr lang="en-US" dirty="0">
                <a:solidFill>
                  <a:srgbClr val="000000"/>
                </a:solidFill>
                <a:effectLst/>
                <a:latin typeface="Helvetica" pitchFamily="2" charset="0"/>
              </a:rPr>
              <a:t>Independent actor critic (IAC)</a:t>
            </a:r>
            <a:endParaRPr lang="en-US" dirty="0"/>
          </a:p>
        </p:txBody>
      </p:sp>
      <p:sp>
        <p:nvSpPr>
          <p:cNvPr id="3" name="Text Placeholder 2">
            <a:extLst>
              <a:ext uri="{FF2B5EF4-FFF2-40B4-BE49-F238E27FC236}">
                <a16:creationId xmlns:a16="http://schemas.microsoft.com/office/drawing/2014/main" id="{E92A83B5-B7BA-582F-11EA-3A43154451ED}"/>
              </a:ext>
            </a:extLst>
          </p:cNvPr>
          <p:cNvSpPr>
            <a:spLocks noGrp="1"/>
          </p:cNvSpPr>
          <p:nvPr>
            <p:ph type="body" idx="1"/>
          </p:nvPr>
        </p:nvSpPr>
        <p:spPr>
          <a:xfrm>
            <a:off x="942109" y="4248504"/>
            <a:ext cx="5458691" cy="8256012"/>
          </a:xfrm>
        </p:spPr>
        <p:txBody>
          <a:bodyPr/>
          <a:lstStyle/>
          <a:p>
            <a:r>
              <a:rPr lang="en-US" dirty="0"/>
              <a:t>Extends Decentralized REINFORCE to the Actor Critic case</a:t>
            </a:r>
          </a:p>
          <a:p>
            <a:endParaRPr lang="en-US" dirty="0"/>
          </a:p>
        </p:txBody>
      </p:sp>
      <p:sp>
        <p:nvSpPr>
          <p:cNvPr id="4" name="TextBox 3">
            <a:extLst>
              <a:ext uri="{FF2B5EF4-FFF2-40B4-BE49-F238E27FC236}">
                <a16:creationId xmlns:a16="http://schemas.microsoft.com/office/drawing/2014/main" id="{7DAAADD6-C7B0-41B4-E485-95E89434E06C}"/>
              </a:ext>
            </a:extLst>
          </p:cNvPr>
          <p:cNvSpPr txBox="1"/>
          <p:nvPr/>
        </p:nvSpPr>
        <p:spPr>
          <a:xfrm>
            <a:off x="15965368" y="1584759"/>
            <a:ext cx="398025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hlinkClick r:id="rId2"/>
              </a:rPr>
              <a:t>Foerster et al. – AAAI 18</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white paper with black text&#10;&#10;AI-generated content may be incorrect.">
            <a:extLst>
              <a:ext uri="{FF2B5EF4-FFF2-40B4-BE49-F238E27FC236}">
                <a16:creationId xmlns:a16="http://schemas.microsoft.com/office/drawing/2014/main" id="{3CAF3ECB-95E8-714B-5A97-C78B155F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0" y="3598718"/>
            <a:ext cx="17640300" cy="9745340"/>
          </a:xfrm>
          <a:prstGeom prst="rect">
            <a:avLst/>
          </a:prstGeom>
        </p:spPr>
      </p:pic>
      <p:cxnSp>
        <p:nvCxnSpPr>
          <p:cNvPr id="7" name="Straight Arrow Connector 6">
            <a:extLst>
              <a:ext uri="{FF2B5EF4-FFF2-40B4-BE49-F238E27FC236}">
                <a16:creationId xmlns:a16="http://schemas.microsoft.com/office/drawing/2014/main" id="{93EFD0F0-DD8C-0132-FA09-E3A4A82F0F04}"/>
              </a:ext>
            </a:extLst>
          </p:cNvPr>
          <p:cNvCxnSpPr>
            <a:cxnSpLocks/>
          </p:cNvCxnSpPr>
          <p:nvPr/>
        </p:nvCxnSpPr>
        <p:spPr>
          <a:xfrm flipH="1">
            <a:off x="18454255" y="3291652"/>
            <a:ext cx="1491370" cy="1086055"/>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25A82172-9234-8AA4-7978-48CABF524DE6}"/>
              </a:ext>
            </a:extLst>
          </p:cNvPr>
          <p:cNvSpPr txBox="1"/>
          <p:nvPr/>
        </p:nvSpPr>
        <p:spPr>
          <a:xfrm>
            <a:off x="19751662" y="2985982"/>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Policy and value model</a:t>
            </a:r>
          </a:p>
        </p:txBody>
      </p:sp>
      <p:cxnSp>
        <p:nvCxnSpPr>
          <p:cNvPr id="11" name="Straight Arrow Connector 10">
            <a:extLst>
              <a:ext uri="{FF2B5EF4-FFF2-40B4-BE49-F238E27FC236}">
                <a16:creationId xmlns:a16="http://schemas.microsoft.com/office/drawing/2014/main" id="{51163CB0-170E-F60C-9B99-4DD3B40F2CE0}"/>
              </a:ext>
            </a:extLst>
          </p:cNvPr>
          <p:cNvCxnSpPr>
            <a:cxnSpLocks/>
          </p:cNvCxnSpPr>
          <p:nvPr/>
        </p:nvCxnSpPr>
        <p:spPr>
          <a:xfrm flipH="1">
            <a:off x="17955496" y="3291652"/>
            <a:ext cx="1990129" cy="186504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E9E27B66-2CA6-3AE0-71D6-7B67471A9BD8}"/>
              </a:ext>
            </a:extLst>
          </p:cNvPr>
          <p:cNvSpPr txBox="1"/>
          <p:nvPr/>
        </p:nvSpPr>
        <p:spPr>
          <a:xfrm>
            <a:off x="20125733" y="8778453"/>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On-policy error</a:t>
            </a:r>
          </a:p>
        </p:txBody>
      </p:sp>
      <p:cxnSp>
        <p:nvCxnSpPr>
          <p:cNvPr id="15" name="Straight Arrow Connector 14">
            <a:extLst>
              <a:ext uri="{FF2B5EF4-FFF2-40B4-BE49-F238E27FC236}">
                <a16:creationId xmlns:a16="http://schemas.microsoft.com/office/drawing/2014/main" id="{0BF31C2B-DE19-6EED-734C-2E7D20D8C7A8}"/>
              </a:ext>
            </a:extLst>
          </p:cNvPr>
          <p:cNvCxnSpPr>
            <a:cxnSpLocks/>
          </p:cNvCxnSpPr>
          <p:nvPr/>
        </p:nvCxnSpPr>
        <p:spPr>
          <a:xfrm flipH="1">
            <a:off x="18950560" y="9014415"/>
            <a:ext cx="1858967"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89A7C023-9AF8-ED4C-4100-44285B5C34A8}"/>
              </a:ext>
            </a:extLst>
          </p:cNvPr>
          <p:cNvCxnSpPr>
            <a:cxnSpLocks/>
          </p:cNvCxnSpPr>
          <p:nvPr/>
        </p:nvCxnSpPr>
        <p:spPr>
          <a:xfrm flipV="1">
            <a:off x="21169745" y="10387284"/>
            <a:ext cx="0" cy="49545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AA01516F-1907-6ADA-ADCE-F4C280BD40D3}"/>
              </a:ext>
            </a:extLst>
          </p:cNvPr>
          <p:cNvCxnSpPr>
            <a:cxnSpLocks/>
          </p:cNvCxnSpPr>
          <p:nvPr/>
        </p:nvCxnSpPr>
        <p:spPr>
          <a:xfrm flipH="1">
            <a:off x="18812019" y="11118699"/>
            <a:ext cx="2087049" cy="41357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340892AD-54E2-0FDE-1753-AF18B4DF8765}"/>
              </a:ext>
            </a:extLst>
          </p:cNvPr>
          <p:cNvSpPr txBox="1"/>
          <p:nvPr/>
        </p:nvSpPr>
        <p:spPr>
          <a:xfrm>
            <a:off x="20564469" y="10812331"/>
            <a:ext cx="405159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Update both models</a:t>
            </a:r>
          </a:p>
        </p:txBody>
      </p:sp>
    </p:spTree>
    <p:extLst>
      <p:ext uri="{BB962C8B-B14F-4D97-AF65-F5344CB8AC3E}">
        <p14:creationId xmlns:p14="http://schemas.microsoft.com/office/powerpoint/2010/main" val="25634759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3F46-A6A7-C97C-E5A9-92575617EB24}"/>
              </a:ext>
            </a:extLst>
          </p:cNvPr>
          <p:cNvSpPr>
            <a:spLocks noGrp="1"/>
          </p:cNvSpPr>
          <p:nvPr>
            <p:ph type="title"/>
          </p:nvPr>
        </p:nvSpPr>
        <p:spPr/>
        <p:txBody>
          <a:bodyPr>
            <a:normAutofit/>
          </a:bodyPr>
          <a:lstStyle/>
          <a:p>
            <a:r>
              <a:rPr lang="en-US" dirty="0">
                <a:solidFill>
                  <a:srgbClr val="000000"/>
                </a:solidFill>
                <a:effectLst/>
                <a:latin typeface="Helvetica" pitchFamily="2" charset="0"/>
              </a:rPr>
              <a:t>Other decentralized PG methods</a:t>
            </a:r>
            <a:endParaRPr lang="en-US" dirty="0"/>
          </a:p>
        </p:txBody>
      </p:sp>
      <p:sp>
        <p:nvSpPr>
          <p:cNvPr id="3" name="Text Placeholder 2">
            <a:extLst>
              <a:ext uri="{FF2B5EF4-FFF2-40B4-BE49-F238E27FC236}">
                <a16:creationId xmlns:a16="http://schemas.microsoft.com/office/drawing/2014/main" id="{60901133-09F8-A08E-9709-8551E0D8B259}"/>
              </a:ext>
            </a:extLst>
          </p:cNvPr>
          <p:cNvSpPr>
            <a:spLocks noGrp="1"/>
          </p:cNvSpPr>
          <p:nvPr>
            <p:ph type="body" idx="1"/>
          </p:nvPr>
        </p:nvSpPr>
        <p:spPr/>
        <p:txBody>
          <a:bodyPr/>
          <a:lstStyle/>
          <a:p>
            <a:r>
              <a:rPr lang="en-US" dirty="0"/>
              <a:t>Can extend any single-agent PG method to the multi-agent case</a:t>
            </a:r>
          </a:p>
          <a:p>
            <a:r>
              <a:rPr lang="en-US" dirty="0"/>
              <a:t>Independent PPO (IPPO) (de Witt et al. 20)</a:t>
            </a:r>
          </a:p>
          <a:p>
            <a:pPr lvl="1"/>
            <a:r>
              <a:rPr lang="en-US" dirty="0"/>
              <a:t>A version of IAC with PPO as the base RL method</a:t>
            </a:r>
          </a:p>
          <a:p>
            <a:pPr lvl="1"/>
            <a:r>
              <a:rPr lang="en-US" dirty="0"/>
              <a:t>Yu et al. (22) version uses parameter sharing (not DTE)</a:t>
            </a:r>
          </a:p>
          <a:p>
            <a:pPr lvl="1"/>
            <a:r>
              <a:rPr lang="en-US" dirty="0"/>
              <a:t>More about IPPO and MAPPO in the CTDE discussion</a:t>
            </a:r>
          </a:p>
          <a:p>
            <a:r>
              <a:rPr lang="en-US" dirty="0"/>
              <a:t>Not a very active area </a:t>
            </a:r>
          </a:p>
        </p:txBody>
      </p:sp>
    </p:spTree>
    <p:extLst>
      <p:ext uri="{BB962C8B-B14F-4D97-AF65-F5344CB8AC3E}">
        <p14:creationId xmlns:p14="http://schemas.microsoft.com/office/powerpoint/2010/main" val="25933790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5F9D-E83C-584A-863E-99267E53446F}"/>
              </a:ext>
            </a:extLst>
          </p:cNvPr>
          <p:cNvSpPr>
            <a:spLocks noGrp="1"/>
          </p:cNvSpPr>
          <p:nvPr>
            <p:ph type="title"/>
          </p:nvPr>
        </p:nvSpPr>
        <p:spPr/>
        <p:txBody>
          <a:bodyPr/>
          <a:lstStyle/>
          <a:p>
            <a:r>
              <a:rPr lang="en-US" dirty="0"/>
              <a:t>Reinforcement Learning (RL)</a:t>
            </a:r>
          </a:p>
        </p:txBody>
      </p:sp>
      <p:sp>
        <p:nvSpPr>
          <p:cNvPr id="3" name="Text Placeholder 2">
            <a:extLst>
              <a:ext uri="{FF2B5EF4-FFF2-40B4-BE49-F238E27FC236}">
                <a16:creationId xmlns:a16="http://schemas.microsoft.com/office/drawing/2014/main" id="{6D86504B-B603-C242-A146-104781610738}"/>
              </a:ext>
            </a:extLst>
          </p:cNvPr>
          <p:cNvSpPr>
            <a:spLocks noGrp="1"/>
          </p:cNvSpPr>
          <p:nvPr>
            <p:ph type="body" idx="1"/>
          </p:nvPr>
        </p:nvSpPr>
        <p:spPr>
          <a:xfrm>
            <a:off x="1206500" y="3195563"/>
            <a:ext cx="21971000" cy="3850654"/>
          </a:xfrm>
        </p:spPr>
        <p:txBody>
          <a:bodyPr>
            <a:normAutofit fontScale="92500" lnSpcReduction="20000"/>
          </a:bodyPr>
          <a:lstStyle/>
          <a:p>
            <a:r>
              <a:rPr lang="en-US" dirty="0"/>
              <a:t>A form of trial-and-error learning</a:t>
            </a:r>
          </a:p>
          <a:p>
            <a:r>
              <a:rPr lang="en-US" dirty="0"/>
              <a:t>Key characteristics:</a:t>
            </a:r>
          </a:p>
          <a:p>
            <a:pPr lvl="1"/>
            <a:r>
              <a:rPr lang="en-US" dirty="0"/>
              <a:t>Learning from (numeric) feedback</a:t>
            </a:r>
          </a:p>
          <a:p>
            <a:pPr lvl="1"/>
            <a:r>
              <a:rPr lang="en-US" dirty="0"/>
              <a:t>Learning sequential decisions (i.e., control)</a:t>
            </a:r>
          </a:p>
        </p:txBody>
      </p:sp>
      <p:sp>
        <p:nvSpPr>
          <p:cNvPr id="4" name="Rounded Rectangle 3">
            <a:extLst>
              <a:ext uri="{FF2B5EF4-FFF2-40B4-BE49-F238E27FC236}">
                <a16:creationId xmlns:a16="http://schemas.microsoft.com/office/drawing/2014/main" id="{2D2F222F-F083-A14E-B3D7-A61431595214}"/>
              </a:ext>
            </a:extLst>
          </p:cNvPr>
          <p:cNvSpPr/>
          <p:nvPr/>
        </p:nvSpPr>
        <p:spPr>
          <a:xfrm>
            <a:off x="6262254" y="8676251"/>
            <a:ext cx="3184737" cy="3175667"/>
          </a:xfrm>
          <a:prstGeom prst="round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4800" b="1" dirty="0">
                <a:solidFill>
                  <a:schemeClr val="bg2">
                    <a:lumMod val="20000"/>
                    <a:lumOff val="80000"/>
                  </a:schemeClr>
                </a:solidFill>
              </a:rPr>
              <a:t>Agent</a:t>
            </a:r>
          </a:p>
        </p:txBody>
      </p:sp>
      <p:sp>
        <p:nvSpPr>
          <p:cNvPr id="5" name="Rounded Rectangle 4">
            <a:extLst>
              <a:ext uri="{FF2B5EF4-FFF2-40B4-BE49-F238E27FC236}">
                <a16:creationId xmlns:a16="http://schemas.microsoft.com/office/drawing/2014/main" id="{1DDA6892-7B40-3042-B21B-5E030839D7D9}"/>
              </a:ext>
            </a:extLst>
          </p:cNvPr>
          <p:cNvSpPr/>
          <p:nvPr/>
        </p:nvSpPr>
        <p:spPr>
          <a:xfrm>
            <a:off x="14474704" y="8167518"/>
            <a:ext cx="5365006" cy="3850654"/>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en-US" sz="5400" b="1" dirty="0">
                <a:solidFill>
                  <a:schemeClr val="bg2">
                    <a:lumMod val="20000"/>
                    <a:lumOff val="80000"/>
                  </a:schemeClr>
                </a:solidFill>
              </a:rPr>
              <a:t>Environment</a:t>
            </a:r>
          </a:p>
        </p:txBody>
      </p:sp>
      <p:cxnSp>
        <p:nvCxnSpPr>
          <p:cNvPr id="6" name="Straight Arrow Connector 5">
            <a:extLst>
              <a:ext uri="{FF2B5EF4-FFF2-40B4-BE49-F238E27FC236}">
                <a16:creationId xmlns:a16="http://schemas.microsoft.com/office/drawing/2014/main" id="{5852F558-EE84-9949-9887-A5045610A361}"/>
              </a:ext>
            </a:extLst>
          </p:cNvPr>
          <p:cNvCxnSpPr>
            <a:cxnSpLocks/>
          </p:cNvCxnSpPr>
          <p:nvPr/>
        </p:nvCxnSpPr>
        <p:spPr>
          <a:xfrm flipV="1">
            <a:off x="9477668" y="11451781"/>
            <a:ext cx="4969327" cy="42168"/>
          </a:xfrm>
          <a:prstGeom prst="straightConnector1">
            <a:avLst/>
          </a:prstGeom>
          <a:ln w="63500">
            <a:solidFill>
              <a:srgbClr val="FF0000"/>
            </a:solidFill>
            <a:headEnd type="none"/>
            <a:tailEnd type="arrow" w="med"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35E1ADD-8EAF-F741-83C2-93E3B231A813}"/>
              </a:ext>
            </a:extLst>
          </p:cNvPr>
          <p:cNvCxnSpPr>
            <a:cxnSpLocks/>
          </p:cNvCxnSpPr>
          <p:nvPr/>
        </p:nvCxnSpPr>
        <p:spPr>
          <a:xfrm flipH="1">
            <a:off x="9382407" y="8949422"/>
            <a:ext cx="5061620" cy="42168"/>
          </a:xfrm>
          <a:prstGeom prst="straightConnector1">
            <a:avLst/>
          </a:prstGeom>
          <a:ln w="63500">
            <a:solidFill>
              <a:srgbClr val="002060"/>
            </a:solidFill>
            <a:headEnd type="none"/>
            <a:tailEnd type="arrow"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B80956D-09FA-8C43-AE4A-905A7514A9F8}"/>
              </a:ext>
            </a:extLst>
          </p:cNvPr>
          <p:cNvSpPr txBox="1"/>
          <p:nvPr/>
        </p:nvSpPr>
        <p:spPr>
          <a:xfrm>
            <a:off x="10815639" y="10542847"/>
            <a:ext cx="2897866" cy="769441"/>
          </a:xfrm>
          <a:prstGeom prst="rect">
            <a:avLst/>
          </a:prstGeom>
          <a:noFill/>
        </p:spPr>
        <p:txBody>
          <a:bodyPr wrap="square" rtlCol="0">
            <a:spAutoFit/>
          </a:bodyPr>
          <a:lstStyle/>
          <a:p>
            <a:r>
              <a:rPr lang="en-US" sz="4400" dirty="0"/>
              <a:t>Actions</a:t>
            </a:r>
          </a:p>
        </p:txBody>
      </p:sp>
      <p:cxnSp>
        <p:nvCxnSpPr>
          <p:cNvPr id="9" name="Straight Arrow Connector 8">
            <a:extLst>
              <a:ext uri="{FF2B5EF4-FFF2-40B4-BE49-F238E27FC236}">
                <a16:creationId xmlns:a16="http://schemas.microsoft.com/office/drawing/2014/main" id="{4949405B-BA13-7E49-B131-07767A6CF5E3}"/>
              </a:ext>
            </a:extLst>
          </p:cNvPr>
          <p:cNvCxnSpPr>
            <a:cxnSpLocks/>
          </p:cNvCxnSpPr>
          <p:nvPr/>
        </p:nvCxnSpPr>
        <p:spPr>
          <a:xfrm flipH="1">
            <a:off x="9432661" y="10164864"/>
            <a:ext cx="5061620" cy="42168"/>
          </a:xfrm>
          <a:prstGeom prst="straightConnector1">
            <a:avLst/>
          </a:prstGeom>
          <a:ln w="63500">
            <a:solidFill>
              <a:srgbClr val="002060"/>
            </a:solidFill>
            <a:headEnd type="none"/>
            <a:tailEnd type="arrow" w="med"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40F923-7079-5C49-9455-50B47A2869FE}"/>
              </a:ext>
            </a:extLst>
          </p:cNvPr>
          <p:cNvSpPr txBox="1"/>
          <p:nvPr/>
        </p:nvSpPr>
        <p:spPr>
          <a:xfrm>
            <a:off x="10604546" y="8146318"/>
            <a:ext cx="2712602" cy="769441"/>
          </a:xfrm>
          <a:prstGeom prst="rect">
            <a:avLst/>
          </a:prstGeom>
          <a:noFill/>
        </p:spPr>
        <p:txBody>
          <a:bodyPr wrap="square" rtlCol="0">
            <a:spAutoFit/>
          </a:bodyPr>
          <a:lstStyle/>
          <a:p>
            <a:r>
              <a:rPr lang="en-US" sz="4400" dirty="0"/>
              <a:t>Rewards</a:t>
            </a:r>
          </a:p>
        </p:txBody>
      </p:sp>
      <p:sp>
        <p:nvSpPr>
          <p:cNvPr id="11" name="TextBox 10">
            <a:extLst>
              <a:ext uri="{FF2B5EF4-FFF2-40B4-BE49-F238E27FC236}">
                <a16:creationId xmlns:a16="http://schemas.microsoft.com/office/drawing/2014/main" id="{809D54EE-573D-6449-8B30-52890727D939}"/>
              </a:ext>
            </a:extLst>
          </p:cNvPr>
          <p:cNvSpPr txBox="1"/>
          <p:nvPr/>
        </p:nvSpPr>
        <p:spPr>
          <a:xfrm>
            <a:off x="10843347" y="9295597"/>
            <a:ext cx="2256028" cy="769441"/>
          </a:xfrm>
          <a:prstGeom prst="rect">
            <a:avLst/>
          </a:prstGeom>
          <a:noFill/>
        </p:spPr>
        <p:txBody>
          <a:bodyPr wrap="square" rtlCol="0">
            <a:spAutoFit/>
          </a:bodyPr>
          <a:lstStyle/>
          <a:p>
            <a:r>
              <a:rPr lang="en-US" sz="4400" dirty="0"/>
              <a:t>States</a:t>
            </a:r>
          </a:p>
        </p:txBody>
      </p:sp>
    </p:spTree>
    <p:extLst>
      <p:ext uri="{BB962C8B-B14F-4D97-AF65-F5344CB8AC3E}">
        <p14:creationId xmlns:p14="http://schemas.microsoft.com/office/powerpoint/2010/main" val="69225363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C20E-FA59-7DC8-6E9C-34D32FC926A6}"/>
              </a:ext>
            </a:extLst>
          </p:cNvPr>
          <p:cNvSpPr>
            <a:spLocks noGrp="1"/>
          </p:cNvSpPr>
          <p:nvPr>
            <p:ph type="title"/>
          </p:nvPr>
        </p:nvSpPr>
        <p:spPr/>
        <p:txBody>
          <a:bodyPr/>
          <a:lstStyle/>
          <a:p>
            <a:r>
              <a:rPr lang="en-US" dirty="0"/>
              <a:t>Other topics</a:t>
            </a:r>
          </a:p>
        </p:txBody>
      </p:sp>
      <p:sp>
        <p:nvSpPr>
          <p:cNvPr id="3" name="Text Placeholder 2">
            <a:extLst>
              <a:ext uri="{FF2B5EF4-FFF2-40B4-BE49-F238E27FC236}">
                <a16:creationId xmlns:a16="http://schemas.microsoft.com/office/drawing/2014/main" id="{374A71FC-3E97-EBA4-BD02-5317794DAB5A}"/>
              </a:ext>
            </a:extLst>
          </p:cNvPr>
          <p:cNvSpPr>
            <a:spLocks noGrp="1"/>
          </p:cNvSpPr>
          <p:nvPr>
            <p:ph type="body" idx="1"/>
          </p:nvPr>
        </p:nvSpPr>
        <p:spPr>
          <a:xfrm>
            <a:off x="1206500" y="3241964"/>
            <a:ext cx="21971000" cy="9262552"/>
          </a:xfrm>
        </p:spPr>
        <p:txBody>
          <a:bodyPr>
            <a:normAutofit fontScale="92500" lnSpcReduction="10000"/>
          </a:bodyPr>
          <a:lstStyle/>
          <a:p>
            <a:r>
              <a:rPr lang="en-US" b="1" dirty="0">
                <a:solidFill>
                  <a:srgbClr val="000000"/>
                </a:solidFill>
                <a:effectLst/>
                <a:latin typeface="Helvetica" pitchFamily="2" charset="0"/>
              </a:rPr>
              <a:t>Parameter sharing </a:t>
            </a:r>
          </a:p>
          <a:p>
            <a:pPr lvl="1"/>
            <a:r>
              <a:rPr lang="en-US" dirty="0">
                <a:solidFill>
                  <a:srgbClr val="000000"/>
                </a:solidFill>
                <a:effectLst/>
                <a:latin typeface="Helvetica" pitchFamily="2" charset="0"/>
              </a:rPr>
              <a:t>Agents share the same copy of policy and/or value networks</a:t>
            </a:r>
          </a:p>
          <a:p>
            <a:pPr lvl="1"/>
            <a:r>
              <a:rPr lang="en-US" dirty="0">
                <a:latin typeface="Helvetica" pitchFamily="2" charset="0"/>
              </a:rPr>
              <a:t>I consider this a form of CTDE (since it assumes centralized info)</a:t>
            </a:r>
          </a:p>
          <a:p>
            <a:pPr lvl="1"/>
            <a:r>
              <a:rPr lang="en-US" dirty="0">
                <a:solidFill>
                  <a:srgbClr val="000000"/>
                </a:solidFill>
                <a:effectLst/>
                <a:latin typeface="Helvetica" pitchFamily="2" charset="0"/>
              </a:rPr>
              <a:t>Decentralized methods can easily use parameter sharing to potentially improve performance</a:t>
            </a:r>
          </a:p>
          <a:p>
            <a:r>
              <a:rPr lang="en-US" b="1" dirty="0">
                <a:solidFill>
                  <a:srgbClr val="000000"/>
                </a:solidFill>
                <a:effectLst/>
                <a:latin typeface="Helvetica" pitchFamily="2" charset="0"/>
              </a:rPr>
              <a:t>Relationship with CTDE</a:t>
            </a:r>
          </a:p>
          <a:p>
            <a:pPr lvl="1"/>
            <a:r>
              <a:rPr lang="en-US" dirty="0">
                <a:solidFill>
                  <a:srgbClr val="000000"/>
                </a:solidFill>
                <a:effectLst/>
                <a:latin typeface="Helvetica" pitchFamily="2" charset="0"/>
              </a:rPr>
              <a:t>Centralized PG equal to decentralized PG so maybe not that different?</a:t>
            </a:r>
          </a:p>
          <a:p>
            <a:r>
              <a:rPr lang="en-US" b="1" dirty="0">
                <a:latin typeface="Helvetica" pitchFamily="2" charset="0"/>
              </a:rPr>
              <a:t>Other forms of decentralization</a:t>
            </a:r>
            <a:endParaRPr lang="en-US" b="1" dirty="0">
              <a:solidFill>
                <a:srgbClr val="000000"/>
              </a:solidFill>
              <a:effectLst/>
              <a:latin typeface="Helvetica" pitchFamily="2" charset="0"/>
            </a:endParaRPr>
          </a:p>
          <a:p>
            <a:pPr lvl="1"/>
            <a:r>
              <a:rPr lang="en-US" dirty="0"/>
              <a:t>Communication during execution using ‘networked’ agents, e.g. </a:t>
            </a:r>
            <a:r>
              <a:rPr lang="en-US" sz="3900" dirty="0"/>
              <a:t>(Zhang et al. 18)</a:t>
            </a:r>
          </a:p>
          <a:p>
            <a:pPr lvl="1"/>
            <a:endParaRPr lang="en-US" dirty="0"/>
          </a:p>
        </p:txBody>
      </p:sp>
    </p:spTree>
    <p:extLst>
      <p:ext uri="{BB962C8B-B14F-4D97-AF65-F5344CB8AC3E}">
        <p14:creationId xmlns:p14="http://schemas.microsoft.com/office/powerpoint/2010/main" val="11511888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7F248-E1FE-64FC-25BF-BC26D16829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94669F-B2E2-D8DE-886F-320F01ACAAEA}"/>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25C1DD6A-0213-EB5D-4B1E-07598E2EEE31}"/>
              </a:ext>
            </a:extLst>
          </p:cNvPr>
          <p:cNvSpPr>
            <a:spLocks noGrp="1"/>
          </p:cNvSpPr>
          <p:nvPr>
            <p:ph type="title"/>
          </p:nvPr>
        </p:nvSpPr>
        <p:spPr/>
        <p:txBody>
          <a:bodyPr/>
          <a:lstStyle/>
          <a:p>
            <a:r>
              <a:rPr lang="en-US" dirty="0"/>
              <a:t>Centralized Training for Decentralized Execution (CTDE) MARL</a:t>
            </a:r>
          </a:p>
        </p:txBody>
      </p:sp>
      <p:sp>
        <p:nvSpPr>
          <p:cNvPr id="4" name="Text Placeholder 3">
            <a:extLst>
              <a:ext uri="{FF2B5EF4-FFF2-40B4-BE49-F238E27FC236}">
                <a16:creationId xmlns:a16="http://schemas.microsoft.com/office/drawing/2014/main" id="{8A56A169-715D-6556-F5DE-7CF9D0600552}"/>
              </a:ext>
            </a:extLst>
          </p:cNvPr>
          <p:cNvSpPr>
            <a:spLocks noGrp="1"/>
          </p:cNvSpPr>
          <p:nvPr>
            <p:ph type="body" sz="quarter" idx="1"/>
          </p:nvPr>
        </p:nvSpPr>
        <p:spPr/>
        <p:txBody>
          <a:bodyPr/>
          <a:lstStyle/>
          <a:p>
            <a:r>
              <a:rPr lang="en-US" dirty="0"/>
              <a:t>Models and methods</a:t>
            </a:r>
          </a:p>
        </p:txBody>
      </p:sp>
    </p:spTree>
    <p:extLst>
      <p:ext uri="{BB962C8B-B14F-4D97-AF65-F5344CB8AC3E}">
        <p14:creationId xmlns:p14="http://schemas.microsoft.com/office/powerpoint/2010/main" val="90315956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6CDD-5F99-A529-BA94-D22078AF1FEB}"/>
              </a:ext>
            </a:extLst>
          </p:cNvPr>
          <p:cNvSpPr>
            <a:spLocks noGrp="1"/>
          </p:cNvSpPr>
          <p:nvPr>
            <p:ph type="title"/>
          </p:nvPr>
        </p:nvSpPr>
        <p:spPr/>
        <p:txBody>
          <a:bodyPr>
            <a:normAutofit fontScale="90000"/>
          </a:bodyPr>
          <a:lstStyle/>
          <a:p>
            <a:r>
              <a:rPr lang="en-US" dirty="0"/>
              <a:t>Centralized training for decentralized execution (CTDE)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40AFA9E-3821-BE9A-9F67-9E53B34B6AF4}"/>
                  </a:ext>
                </a:extLst>
              </p:cNvPr>
              <p:cNvSpPr>
                <a:spLocks noGrp="1"/>
              </p:cNvSpPr>
              <p:nvPr>
                <p:ph type="body" idx="1"/>
              </p:nvPr>
            </p:nvSpPr>
            <p:spPr>
              <a:xfrm>
                <a:off x="1206500" y="4248504"/>
                <a:ext cx="14366291" cy="8256012"/>
              </a:xfrm>
            </p:spPr>
            <p:txBody>
              <a:bodyPr>
                <a:normAutofit fontScale="92500" lnSpcReduction="20000"/>
              </a:bodyPr>
              <a:lstStyle/>
              <a:p>
                <a:pPr marL="0" indent="0">
                  <a:buNone/>
                </a:pPr>
                <a:r>
                  <a:rPr lang="en-US" dirty="0"/>
                  <a:t>Assumptions</a:t>
                </a:r>
              </a:p>
              <a:p>
                <a:r>
                  <a:rPr lang="en-US" dirty="0">
                    <a:solidFill>
                      <a:srgbClr val="000000"/>
                    </a:solidFill>
                    <a:effectLst/>
                    <a:latin typeface="Helvetica" pitchFamily="2" charset="0"/>
                  </a:rPr>
                  <a:t>each agent, </a:t>
                </a:r>
                <a:r>
                  <a:rPr lang="en-US" i="1" dirty="0" err="1">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observes its current observation, </a:t>
                </a:r>
                <a:r>
                  <a:rPr lang="en-US" i="1" dirty="0">
                    <a:solidFill>
                      <a:srgbClr val="000000"/>
                    </a:solidFill>
                    <a:effectLst/>
                    <a:latin typeface="Times New Roman" panose="02020603050405020304" pitchFamily="18" charset="0"/>
                    <a:cs typeface="Times New Roman" panose="02020603050405020304" pitchFamily="18" charset="0"/>
                  </a:rPr>
                  <a:t>o</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and takes action </a:t>
                </a:r>
                <a:r>
                  <a:rPr lang="en-US" i="1" dirty="0">
                    <a:solidFill>
                      <a:srgbClr val="000000"/>
                    </a:solidFill>
                    <a:effectLst/>
                    <a:latin typeface="Times New Roman" panose="02020603050405020304" pitchFamily="18" charset="0"/>
                    <a:cs typeface="Times New Roman" panose="02020603050405020304" pitchFamily="18" charset="0"/>
                  </a:rPr>
                  <a:t>a</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at the resulting history, </a:t>
                </a:r>
                <a:r>
                  <a:rPr lang="en-US" i="1" dirty="0">
                    <a:solidFill>
                      <a:srgbClr val="000000"/>
                    </a:solidFill>
                    <a:effectLst/>
                    <a:latin typeface="Times New Roman" panose="02020603050405020304" pitchFamily="18" charset="0"/>
                    <a:cs typeface="Times New Roman" panose="02020603050405020304" pitchFamily="18" charset="0"/>
                  </a:rPr>
                  <a:t>h</a:t>
                </a:r>
                <a:r>
                  <a:rPr lang="en-US" i="1" baseline="-25000" dirty="0">
                    <a:solidFill>
                      <a:srgbClr val="000000"/>
                    </a:solidFill>
                    <a:effectLst/>
                    <a:latin typeface="Times New Roman" panose="02020603050405020304" pitchFamily="18" charset="0"/>
                    <a:cs typeface="Times New Roman" panose="02020603050405020304" pitchFamily="18" charset="0"/>
                  </a:rPr>
                  <a:t>i</a:t>
                </a:r>
                <a:r>
                  <a:rPr lang="en-US" dirty="0">
                    <a:solidFill>
                      <a:srgbClr val="000000"/>
                    </a:solidFill>
                    <a:effectLst/>
                    <a:latin typeface="Helvetica" pitchFamily="2" charset="0"/>
                  </a:rPr>
                  <a:t>, </a:t>
                </a:r>
                <a:r>
                  <a:rPr lang="en-US" dirty="0">
                    <a:solidFill>
                      <a:srgbClr val="C00000"/>
                    </a:solidFill>
                    <a:effectLst/>
                    <a:latin typeface="Helvetica" pitchFamily="2" charset="0"/>
                  </a:rPr>
                  <a:t>like DTE</a:t>
                </a:r>
              </a:p>
              <a:p>
                <a:r>
                  <a:rPr lang="en-US" dirty="0">
                    <a:solidFill>
                      <a:srgbClr val="000000"/>
                    </a:solidFill>
                    <a:effectLst/>
                    <a:latin typeface="Helvetica" pitchFamily="2" charset="0"/>
                  </a:rPr>
                  <a:t>the (centralized) algorithm/controller observes joint information </a:t>
                </a:r>
                <a14:m>
                  <m:oMath xmlns:m="http://schemas.openxmlformats.org/officeDocument/2006/math">
                    <m:r>
                      <a:rPr lang="en-US" b="1" i="1" smtClean="0">
                        <a:solidFill>
                          <a:srgbClr val="000000"/>
                        </a:solidFill>
                        <a:effectLst/>
                        <a:latin typeface="Cambria Math" panose="02040503050406030204" pitchFamily="18" charset="0"/>
                      </a:rPr>
                      <m:t>𝒐</m:t>
                    </m:r>
                    <m:r>
                      <a:rPr lang="en-US" b="0" i="1" smtClean="0">
                        <a:solidFill>
                          <a:srgbClr val="000000"/>
                        </a:solidFill>
                        <a:effectLst/>
                        <a:latin typeface="Cambria Math" panose="02040503050406030204" pitchFamily="18" charset="0"/>
                      </a:rPr>
                      <m:t> </m:t>
                    </m:r>
                  </m:oMath>
                </a14:m>
                <a:r>
                  <a:rPr lang="en-US" dirty="0">
                    <a:solidFill>
                      <a:srgbClr val="000000"/>
                    </a:solidFill>
                    <a:effectLst/>
                    <a:latin typeface="Helvetica" pitchFamily="2" charset="0"/>
                  </a:rPr>
                  <a:t>and </a:t>
                </a:r>
                <a14:m>
                  <m:oMath xmlns:m="http://schemas.openxmlformats.org/officeDocument/2006/math">
                    <m:r>
                      <a:rPr lang="en-US" b="1" i="1" smtClean="0">
                        <a:latin typeface="Cambria Math" panose="02040503050406030204" pitchFamily="18" charset="0"/>
                      </a:rPr>
                      <m:t>𝒂</m:t>
                    </m:r>
                  </m:oMath>
                </a14:m>
                <a:r>
                  <a:rPr lang="en-US" dirty="0">
                    <a:solidFill>
                      <a:srgbClr val="000000"/>
                    </a:solidFill>
                    <a:effectLst/>
                    <a:latin typeface="Helvetica" pitchFamily="2" charset="0"/>
                  </a:rPr>
                  <a:t> and the joint reward </a:t>
                </a:r>
                <a:r>
                  <a:rPr lang="en-US" i="1" dirty="0">
                    <a:solidFill>
                      <a:srgbClr val="000000"/>
                    </a:solidFill>
                    <a:effectLst/>
                    <a:latin typeface="Times New Roman" panose="02020603050405020304" pitchFamily="18" charset="0"/>
                    <a:cs typeface="Times New Roman" panose="02020603050405020304" pitchFamily="18" charset="0"/>
                  </a:rPr>
                  <a:t>r </a:t>
                </a:r>
                <a:r>
                  <a:rPr lang="en-US" dirty="0">
                    <a:latin typeface="Helvetica" pitchFamily="2" charset="0"/>
                  </a:rPr>
                  <a:t>(and possibly other information such as the underlying state </a:t>
                </a:r>
                <a:r>
                  <a:rPr lang="en-US" i="1" dirty="0">
                    <a:latin typeface="Euclid" panose="02020503060505020303" pitchFamily="18" charset="77"/>
                  </a:rPr>
                  <a:t>s</a:t>
                </a:r>
                <a:r>
                  <a:rPr lang="en-US" dirty="0">
                    <a:latin typeface="Helvetica" pitchFamily="2" charset="0"/>
                  </a:rPr>
                  <a:t>) </a:t>
                </a:r>
                <a:r>
                  <a:rPr lang="en-US" dirty="0">
                    <a:solidFill>
                      <a:srgbClr val="C00000"/>
                    </a:solidFill>
                    <a:latin typeface="Helvetica" pitchFamily="2" charset="0"/>
                  </a:rPr>
                  <a:t>like CTE</a:t>
                </a:r>
              </a:p>
              <a:p>
                <a:pPr marL="0" indent="0">
                  <a:buNone/>
                </a:pPr>
                <a:endParaRPr lang="en-US" dirty="0">
                  <a:latin typeface="Helvetica" pitchFamily="2" charset="0"/>
                </a:endParaRPr>
              </a:p>
              <a:p>
                <a:pPr marL="0" indent="0">
                  <a:buNone/>
                </a:pPr>
                <a:endParaRPr lang="en-US" dirty="0">
                  <a:latin typeface="Helvetica" pitchFamily="2" charset="0"/>
                </a:endParaRPr>
              </a:p>
              <a:p>
                <a:pPr marL="0" indent="0">
                  <a:buNone/>
                </a:pPr>
                <a:r>
                  <a:rPr lang="en-US" dirty="0">
                    <a:latin typeface="Helvetica" pitchFamily="2" charset="0"/>
                  </a:rPr>
                  <a:t>By far the most common type of (cooperative) MARL</a:t>
                </a:r>
              </a:p>
            </p:txBody>
          </p:sp>
        </mc:Choice>
        <mc:Fallback xmlns="">
          <p:sp>
            <p:nvSpPr>
              <p:cNvPr id="3" name="Text Placeholder 2">
                <a:extLst>
                  <a:ext uri="{FF2B5EF4-FFF2-40B4-BE49-F238E27FC236}">
                    <a16:creationId xmlns:a16="http://schemas.microsoft.com/office/drawing/2014/main" id="{940AFA9E-3821-BE9A-9F67-9E53B34B6AF4}"/>
                  </a:ext>
                </a:extLst>
              </p:cNvPr>
              <p:cNvSpPr>
                <a:spLocks noGrp="1" noRot="1" noChangeAspect="1" noMove="1" noResize="1" noEditPoints="1" noAdjustHandles="1" noChangeArrowheads="1" noChangeShapeType="1" noTextEdit="1"/>
              </p:cNvSpPr>
              <p:nvPr>
                <p:ph type="body" idx="1"/>
              </p:nvPr>
            </p:nvSpPr>
            <p:spPr>
              <a:xfrm>
                <a:off x="1206500" y="4248504"/>
                <a:ext cx="14366291" cy="8256012"/>
              </a:xfrm>
              <a:blipFill>
                <a:blip r:embed="rId2"/>
                <a:stretch>
                  <a:fillRect l="-2032" t="-3687" r="-2473"/>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9AF03272-D39C-C84A-8754-414C366B35EF}"/>
              </a:ext>
            </a:extLst>
          </p:cNvPr>
          <p:cNvGrpSpPr/>
          <p:nvPr/>
        </p:nvGrpSpPr>
        <p:grpSpPr>
          <a:xfrm>
            <a:off x="17178269" y="9466214"/>
            <a:ext cx="6098821" cy="2582963"/>
            <a:chOff x="13748873" y="4701824"/>
            <a:chExt cx="7208693" cy="3174927"/>
          </a:xfrm>
        </p:grpSpPr>
        <p:sp>
          <p:nvSpPr>
            <p:cNvPr id="5" name="Rounded Rectangle 4">
              <a:extLst>
                <a:ext uri="{FF2B5EF4-FFF2-40B4-BE49-F238E27FC236}">
                  <a16:creationId xmlns:a16="http://schemas.microsoft.com/office/drawing/2014/main" id="{DB6426D2-847D-D97A-76BA-0C20D3373D92}"/>
                </a:ext>
              </a:extLst>
            </p:cNvPr>
            <p:cNvSpPr/>
            <p:nvPr/>
          </p:nvSpPr>
          <p:spPr>
            <a:xfrm>
              <a:off x="13748874" y="470182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6" name="Rounded Rectangle 5">
              <a:extLst>
                <a:ext uri="{FF2B5EF4-FFF2-40B4-BE49-F238E27FC236}">
                  <a16:creationId xmlns:a16="http://schemas.microsoft.com/office/drawing/2014/main" id="{F7F4A69D-4F64-1DC8-E908-2404E21E1F5F}"/>
                </a:ext>
              </a:extLst>
            </p:cNvPr>
            <p:cNvSpPr/>
            <p:nvPr/>
          </p:nvSpPr>
          <p:spPr>
            <a:xfrm>
              <a:off x="13748873" y="698651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D2DC5ECC-E358-98A5-6A5E-B21A9D78DD44}"/>
                </a:ext>
              </a:extLst>
            </p:cNvPr>
            <p:cNvGrpSpPr/>
            <p:nvPr/>
          </p:nvGrpSpPr>
          <p:grpSpPr>
            <a:xfrm rot="5400000">
              <a:off x="14475088" y="6205673"/>
              <a:ext cx="624345" cy="160528"/>
              <a:chOff x="4257621" y="9046403"/>
              <a:chExt cx="927100" cy="227128"/>
            </a:xfrm>
            <a:solidFill>
              <a:schemeClr val="tx1">
                <a:lumMod val="65000"/>
                <a:lumOff val="35000"/>
              </a:schemeClr>
            </a:solidFill>
          </p:grpSpPr>
          <p:sp>
            <p:nvSpPr>
              <p:cNvPr id="11" name="Oval 10">
                <a:extLst>
                  <a:ext uri="{FF2B5EF4-FFF2-40B4-BE49-F238E27FC236}">
                    <a16:creationId xmlns:a16="http://schemas.microsoft.com/office/drawing/2014/main" id="{8E41CF82-173B-852F-E2AA-14C7EA1A2285}"/>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A199F3D3-A78D-C106-8E47-38B0CBF6E848}"/>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5BE094F9-57D6-D863-5FC5-F5695D10EFE7}"/>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 name="Rounded Rectangle 7">
              <a:extLst>
                <a:ext uri="{FF2B5EF4-FFF2-40B4-BE49-F238E27FC236}">
                  <a16:creationId xmlns:a16="http://schemas.microsoft.com/office/drawing/2014/main" id="{06C28881-C777-7988-96FA-202F364F3951}"/>
                </a:ext>
              </a:extLst>
            </p:cNvPr>
            <p:cNvSpPr/>
            <p:nvPr/>
          </p:nvSpPr>
          <p:spPr>
            <a:xfrm>
              <a:off x="18101798" y="4701824"/>
              <a:ext cx="2855768" cy="3174927"/>
            </a:xfrm>
            <a:prstGeom prst="roundRect">
              <a:avLst/>
            </a:prstGeom>
            <a:solidFill>
              <a:srgbClr val="0070C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Critic</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9" name="Straight Connector 8">
              <a:extLst>
                <a:ext uri="{FF2B5EF4-FFF2-40B4-BE49-F238E27FC236}">
                  <a16:creationId xmlns:a16="http://schemas.microsoft.com/office/drawing/2014/main" id="{B6B70372-F9ED-2B94-5B98-0E215935BF34}"/>
                </a:ext>
              </a:extLst>
            </p:cNvPr>
            <p:cNvCxnSpPr>
              <a:cxnSpLocks/>
              <a:stCxn id="5" idx="3"/>
            </p:cNvCxnSpPr>
            <p:nvPr/>
          </p:nvCxnSpPr>
          <p:spPr>
            <a:xfrm>
              <a:off x="15825648" y="5146943"/>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0DE9C411-998A-4A28-1F2F-E5897261E4FE}"/>
                </a:ext>
              </a:extLst>
            </p:cNvPr>
            <p:cNvCxnSpPr/>
            <p:nvPr/>
          </p:nvCxnSpPr>
          <p:spPr>
            <a:xfrm>
              <a:off x="15825647" y="7456755"/>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14" name="pasted-image.pdf" descr="pasted-image.pdf">
            <a:extLst>
              <a:ext uri="{FF2B5EF4-FFF2-40B4-BE49-F238E27FC236}">
                <a16:creationId xmlns:a16="http://schemas.microsoft.com/office/drawing/2014/main" id="{16C8EFE6-06B9-CD08-D911-5FEDC672205F}"/>
              </a:ext>
            </a:extLst>
          </p:cNvPr>
          <p:cNvPicPr>
            <a:picLocks noChangeAspect="1"/>
          </p:cNvPicPr>
          <p:nvPr/>
        </p:nvPicPr>
        <p:blipFill>
          <a:blip r:embed="rId3"/>
          <a:stretch>
            <a:fillRect/>
          </a:stretch>
        </p:blipFill>
        <p:spPr>
          <a:xfrm>
            <a:off x="16380141" y="4938809"/>
            <a:ext cx="7496340" cy="3392741"/>
          </a:xfrm>
          <a:prstGeom prst="rect">
            <a:avLst/>
          </a:prstGeom>
          <a:ln w="12700">
            <a:miter lim="400000"/>
          </a:ln>
        </p:spPr>
      </p:pic>
    </p:spTree>
    <p:extLst>
      <p:ext uri="{BB962C8B-B14F-4D97-AF65-F5344CB8AC3E}">
        <p14:creationId xmlns:p14="http://schemas.microsoft.com/office/powerpoint/2010/main" val="22372699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518F-A5CC-0F88-F378-3412E6C7F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6E137-F48C-E7CF-460B-8A92023D8679}"/>
              </a:ext>
            </a:extLst>
          </p:cNvPr>
          <p:cNvSpPr>
            <a:spLocks noGrp="1"/>
          </p:cNvSpPr>
          <p:nvPr>
            <p:ph type="title"/>
          </p:nvPr>
        </p:nvSpPr>
        <p:spPr/>
        <p:txBody>
          <a:bodyPr>
            <a:normAutofit fontScale="90000"/>
          </a:bodyPr>
          <a:lstStyle/>
          <a:p>
            <a:r>
              <a:rPr lang="en-US" dirty="0"/>
              <a:t>Centralized training for decentralized execution (CTDE)</a:t>
            </a:r>
          </a:p>
        </p:txBody>
      </p:sp>
      <p:sp>
        <p:nvSpPr>
          <p:cNvPr id="3" name="Text Placeholder 2">
            <a:extLst>
              <a:ext uri="{FF2B5EF4-FFF2-40B4-BE49-F238E27FC236}">
                <a16:creationId xmlns:a16="http://schemas.microsoft.com/office/drawing/2014/main" id="{B1D8B0FE-16B3-EF90-BC8D-A0AC2CB14265}"/>
              </a:ext>
            </a:extLst>
          </p:cNvPr>
          <p:cNvSpPr>
            <a:spLocks noGrp="1"/>
          </p:cNvSpPr>
          <p:nvPr>
            <p:ph type="body" idx="1"/>
          </p:nvPr>
        </p:nvSpPr>
        <p:spPr>
          <a:xfrm>
            <a:off x="1206500" y="4248504"/>
            <a:ext cx="14366291" cy="8256012"/>
          </a:xfrm>
        </p:spPr>
        <p:txBody>
          <a:bodyPr/>
          <a:lstStyle/>
          <a:p>
            <a:r>
              <a:rPr lang="en-US" dirty="0"/>
              <a:t>Train offline for online execution</a:t>
            </a:r>
          </a:p>
          <a:p>
            <a:r>
              <a:rPr lang="en-US" dirty="0"/>
              <a:t>Can use centralized info offline</a:t>
            </a:r>
          </a:p>
          <a:p>
            <a:r>
              <a:rPr lang="en-US" dirty="0"/>
              <a:t>Still need to execute in a decentralized manner</a:t>
            </a:r>
          </a:p>
          <a:p>
            <a:r>
              <a:rPr lang="en-US" dirty="0"/>
              <a:t>CTDE has become the dominant form of (cooperative) MARL</a:t>
            </a:r>
          </a:p>
          <a:p>
            <a:r>
              <a:rPr lang="en-US" dirty="0"/>
              <a:t>Many methods: MADDPG, NeurIPS-17; COMA AAAI-18; QMIX, ICML-18; QPLEX, ICML-21; MAPPO, </a:t>
            </a:r>
            <a:r>
              <a:rPr lang="en-US" dirty="0" err="1"/>
              <a:t>NeurIPS</a:t>
            </a:r>
            <a:r>
              <a:rPr lang="en-US" dirty="0"/>
              <a:t> DB-22</a:t>
            </a:r>
          </a:p>
        </p:txBody>
      </p:sp>
      <p:grpSp>
        <p:nvGrpSpPr>
          <p:cNvPr id="4" name="Group 3">
            <a:extLst>
              <a:ext uri="{FF2B5EF4-FFF2-40B4-BE49-F238E27FC236}">
                <a16:creationId xmlns:a16="http://schemas.microsoft.com/office/drawing/2014/main" id="{20F50E56-DCCC-E7AB-66C8-DA86A7F5CBFF}"/>
              </a:ext>
            </a:extLst>
          </p:cNvPr>
          <p:cNvGrpSpPr/>
          <p:nvPr/>
        </p:nvGrpSpPr>
        <p:grpSpPr>
          <a:xfrm>
            <a:off x="17178269" y="9466214"/>
            <a:ext cx="6098821" cy="2582963"/>
            <a:chOff x="13748873" y="4701824"/>
            <a:chExt cx="7208693" cy="3174927"/>
          </a:xfrm>
        </p:grpSpPr>
        <p:sp>
          <p:nvSpPr>
            <p:cNvPr id="5" name="Rounded Rectangle 4">
              <a:extLst>
                <a:ext uri="{FF2B5EF4-FFF2-40B4-BE49-F238E27FC236}">
                  <a16:creationId xmlns:a16="http://schemas.microsoft.com/office/drawing/2014/main" id="{217FB98B-5BD8-7290-00CE-8DCFAC293763}"/>
                </a:ext>
              </a:extLst>
            </p:cNvPr>
            <p:cNvSpPr/>
            <p:nvPr/>
          </p:nvSpPr>
          <p:spPr>
            <a:xfrm>
              <a:off x="13748874" y="470182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6" name="Rounded Rectangle 5">
              <a:extLst>
                <a:ext uri="{FF2B5EF4-FFF2-40B4-BE49-F238E27FC236}">
                  <a16:creationId xmlns:a16="http://schemas.microsoft.com/office/drawing/2014/main" id="{8A143497-B245-1B0A-C42B-A474F79F6D7A}"/>
                </a:ext>
              </a:extLst>
            </p:cNvPr>
            <p:cNvSpPr/>
            <p:nvPr/>
          </p:nvSpPr>
          <p:spPr>
            <a:xfrm>
              <a:off x="13748873" y="698651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7" name="Group 6">
              <a:extLst>
                <a:ext uri="{FF2B5EF4-FFF2-40B4-BE49-F238E27FC236}">
                  <a16:creationId xmlns:a16="http://schemas.microsoft.com/office/drawing/2014/main" id="{B2E8E456-93A7-8017-F75D-FBFF2C594D5D}"/>
                </a:ext>
              </a:extLst>
            </p:cNvPr>
            <p:cNvGrpSpPr/>
            <p:nvPr/>
          </p:nvGrpSpPr>
          <p:grpSpPr>
            <a:xfrm rot="5400000">
              <a:off x="14475088" y="6205673"/>
              <a:ext cx="624345" cy="160528"/>
              <a:chOff x="4257621" y="9046403"/>
              <a:chExt cx="927100" cy="227128"/>
            </a:xfrm>
            <a:solidFill>
              <a:schemeClr val="tx1">
                <a:lumMod val="65000"/>
                <a:lumOff val="35000"/>
              </a:schemeClr>
            </a:solidFill>
          </p:grpSpPr>
          <p:sp>
            <p:nvSpPr>
              <p:cNvPr id="11" name="Oval 10">
                <a:extLst>
                  <a:ext uri="{FF2B5EF4-FFF2-40B4-BE49-F238E27FC236}">
                    <a16:creationId xmlns:a16="http://schemas.microsoft.com/office/drawing/2014/main" id="{087B2B38-5459-DFD3-9FB7-12793D396276}"/>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8F761431-BF9A-FE43-9D9B-4716C9D8A108}"/>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E77B01FF-DB46-8CD8-156F-4218CD42E296}"/>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8" name="Rounded Rectangle 7">
              <a:extLst>
                <a:ext uri="{FF2B5EF4-FFF2-40B4-BE49-F238E27FC236}">
                  <a16:creationId xmlns:a16="http://schemas.microsoft.com/office/drawing/2014/main" id="{F09EA112-8EAF-3FE5-CBBB-71F20D55D5A1}"/>
                </a:ext>
              </a:extLst>
            </p:cNvPr>
            <p:cNvSpPr/>
            <p:nvPr/>
          </p:nvSpPr>
          <p:spPr>
            <a:xfrm>
              <a:off x="18101798" y="4701824"/>
              <a:ext cx="2855768" cy="3174927"/>
            </a:xfrm>
            <a:prstGeom prst="roundRect">
              <a:avLst/>
            </a:prstGeom>
            <a:solidFill>
              <a:srgbClr val="0070C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Critic</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9" name="Straight Connector 8">
              <a:extLst>
                <a:ext uri="{FF2B5EF4-FFF2-40B4-BE49-F238E27FC236}">
                  <a16:creationId xmlns:a16="http://schemas.microsoft.com/office/drawing/2014/main" id="{0795275E-5596-D78E-D1BA-1E8E2316F4EA}"/>
                </a:ext>
              </a:extLst>
            </p:cNvPr>
            <p:cNvCxnSpPr>
              <a:cxnSpLocks/>
              <a:stCxn id="5" idx="3"/>
            </p:cNvCxnSpPr>
            <p:nvPr/>
          </p:nvCxnSpPr>
          <p:spPr>
            <a:xfrm>
              <a:off x="15825648" y="5146943"/>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244E85FA-F48E-B924-26D0-54F665583117}"/>
                </a:ext>
              </a:extLst>
            </p:cNvPr>
            <p:cNvCxnSpPr/>
            <p:nvPr/>
          </p:nvCxnSpPr>
          <p:spPr>
            <a:xfrm>
              <a:off x="15825647" y="7456755"/>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14" name="pasted-image.pdf" descr="pasted-image.pdf">
            <a:extLst>
              <a:ext uri="{FF2B5EF4-FFF2-40B4-BE49-F238E27FC236}">
                <a16:creationId xmlns:a16="http://schemas.microsoft.com/office/drawing/2014/main" id="{D3CC64A4-1158-7CF0-219F-C0682F15B455}"/>
              </a:ext>
            </a:extLst>
          </p:cNvPr>
          <p:cNvPicPr>
            <a:picLocks noChangeAspect="1"/>
          </p:cNvPicPr>
          <p:nvPr/>
        </p:nvPicPr>
        <p:blipFill>
          <a:blip r:embed="rId2"/>
          <a:stretch>
            <a:fillRect/>
          </a:stretch>
        </p:blipFill>
        <p:spPr>
          <a:xfrm>
            <a:off x="16380141" y="4938809"/>
            <a:ext cx="7496340" cy="3392741"/>
          </a:xfrm>
          <a:prstGeom prst="rect">
            <a:avLst/>
          </a:prstGeom>
          <a:ln w="12700">
            <a:miter lim="400000"/>
          </a:ln>
        </p:spPr>
      </p:pic>
    </p:spTree>
    <p:extLst>
      <p:ext uri="{BB962C8B-B14F-4D97-AF65-F5344CB8AC3E}">
        <p14:creationId xmlns:p14="http://schemas.microsoft.com/office/powerpoint/2010/main" val="146698088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CE01-54CE-B853-76B9-EF3F7F3D73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159A286-E5BE-5F05-859B-8088DEC02926}"/>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B5DAE7B0-E412-1EBA-4163-189B0FA1F367}"/>
              </a:ext>
            </a:extLst>
          </p:cNvPr>
          <p:cNvSpPr>
            <a:spLocks noGrp="1"/>
          </p:cNvSpPr>
          <p:nvPr>
            <p:ph type="title"/>
          </p:nvPr>
        </p:nvSpPr>
        <p:spPr/>
        <p:txBody>
          <a:bodyPr/>
          <a:lstStyle/>
          <a:p>
            <a:r>
              <a:rPr lang="en-US" dirty="0"/>
              <a:t>CTDE Action-Value Methods</a:t>
            </a:r>
          </a:p>
        </p:txBody>
      </p:sp>
      <p:sp>
        <p:nvSpPr>
          <p:cNvPr id="4" name="Text Placeholder 3">
            <a:extLst>
              <a:ext uri="{FF2B5EF4-FFF2-40B4-BE49-F238E27FC236}">
                <a16:creationId xmlns:a16="http://schemas.microsoft.com/office/drawing/2014/main" id="{742FD27C-74B0-E20D-E2CF-48748A553CF2}"/>
              </a:ext>
            </a:extLst>
          </p:cNvPr>
          <p:cNvSpPr>
            <a:spLocks noGrp="1"/>
          </p:cNvSpPr>
          <p:nvPr>
            <p:ph type="body" sz="quarter" idx="1"/>
          </p:nvPr>
        </p:nvSpPr>
        <p:spPr/>
        <p:txBody>
          <a:bodyPr/>
          <a:lstStyle/>
          <a:p>
            <a:r>
              <a:rPr lang="en-US" dirty="0"/>
              <a:t>Value function factorization: VDN, QMIX, and QPLEX</a:t>
            </a:r>
          </a:p>
        </p:txBody>
      </p:sp>
    </p:spTree>
    <p:extLst>
      <p:ext uri="{BB962C8B-B14F-4D97-AF65-F5344CB8AC3E}">
        <p14:creationId xmlns:p14="http://schemas.microsoft.com/office/powerpoint/2010/main" val="383303219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5663A7-0654-3A3B-FA77-E483CACD199B}"/>
              </a:ext>
            </a:extLst>
          </p:cNvPr>
          <p:cNvSpPr>
            <a:spLocks noGrp="1"/>
          </p:cNvSpPr>
          <p:nvPr>
            <p:ph type="title"/>
          </p:nvPr>
        </p:nvSpPr>
        <p:spPr/>
        <p:txBody>
          <a:bodyPr>
            <a:normAutofit/>
          </a:bodyPr>
          <a:lstStyle/>
          <a:p>
            <a:r>
              <a:rPr lang="en-US" dirty="0"/>
              <a:t>Value function factorization methods</a:t>
            </a:r>
          </a:p>
        </p:txBody>
      </p:sp>
      <p:sp>
        <p:nvSpPr>
          <p:cNvPr id="6" name="Content Placeholder 5">
            <a:extLst>
              <a:ext uri="{FF2B5EF4-FFF2-40B4-BE49-F238E27FC236}">
                <a16:creationId xmlns:a16="http://schemas.microsoft.com/office/drawing/2014/main" id="{AB69E8EA-6098-D9B1-44EA-80E739E4749C}"/>
              </a:ext>
            </a:extLst>
          </p:cNvPr>
          <p:cNvSpPr>
            <a:spLocks noGrp="1"/>
          </p:cNvSpPr>
          <p:nvPr>
            <p:ph idx="1"/>
          </p:nvPr>
        </p:nvSpPr>
        <p:spPr>
          <a:xfrm>
            <a:off x="1206500" y="4248504"/>
            <a:ext cx="14338300" cy="8256012"/>
          </a:xfrm>
        </p:spPr>
        <p:txBody>
          <a:bodyPr/>
          <a:lstStyle/>
          <a:p>
            <a:r>
              <a:rPr lang="en-US" dirty="0"/>
              <a:t>Basic idea: </a:t>
            </a:r>
          </a:p>
          <a:p>
            <a:pPr lvl="1"/>
            <a:r>
              <a:rPr lang="en-US" dirty="0"/>
              <a:t>Learn individual Q-values per agent as well as a form of joint Q-function</a:t>
            </a:r>
          </a:p>
          <a:p>
            <a:pPr lvl="1"/>
            <a:r>
              <a:rPr lang="en-US" dirty="0"/>
              <a:t>During training, learn individual Q-values from joint one</a:t>
            </a:r>
          </a:p>
          <a:p>
            <a:pPr lvl="1"/>
            <a:r>
              <a:rPr lang="en-US" dirty="0"/>
              <a:t>During execution, each agent uses individual Q-values to select actions</a:t>
            </a:r>
          </a:p>
        </p:txBody>
      </p:sp>
      <p:pic>
        <p:nvPicPr>
          <p:cNvPr id="3" name="Picture 2">
            <a:extLst>
              <a:ext uri="{FF2B5EF4-FFF2-40B4-BE49-F238E27FC236}">
                <a16:creationId xmlns:a16="http://schemas.microsoft.com/office/drawing/2014/main" id="{1519B625-F8F7-9C05-6532-39583A526263}"/>
              </a:ext>
            </a:extLst>
          </p:cNvPr>
          <p:cNvPicPr>
            <a:picLocks noChangeAspect="1"/>
          </p:cNvPicPr>
          <p:nvPr/>
        </p:nvPicPr>
        <p:blipFill>
          <a:blip r:embed="rId2"/>
          <a:stretch>
            <a:fillRect/>
          </a:stretch>
        </p:blipFill>
        <p:spPr>
          <a:xfrm>
            <a:off x="17916814" y="3488086"/>
            <a:ext cx="5260686" cy="8580263"/>
          </a:xfrm>
          <a:prstGeom prst="rect">
            <a:avLst/>
          </a:prstGeom>
        </p:spPr>
      </p:pic>
    </p:spTree>
    <p:extLst>
      <p:ext uri="{BB962C8B-B14F-4D97-AF65-F5344CB8AC3E}">
        <p14:creationId xmlns:p14="http://schemas.microsoft.com/office/powerpoint/2010/main" val="362848832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81EC-4394-E9D5-C5E8-3A2A8100B69A}"/>
              </a:ext>
            </a:extLst>
          </p:cNvPr>
          <p:cNvSpPr>
            <a:spLocks noGrp="1"/>
          </p:cNvSpPr>
          <p:nvPr>
            <p:ph type="title"/>
          </p:nvPr>
        </p:nvSpPr>
        <p:spPr/>
        <p:txBody>
          <a:bodyPr/>
          <a:lstStyle/>
          <a:p>
            <a:r>
              <a:rPr lang="en-US" dirty="0"/>
              <a:t>Value decomposition networks (VDN)</a:t>
            </a:r>
          </a:p>
        </p:txBody>
      </p:sp>
      <p:sp>
        <p:nvSpPr>
          <p:cNvPr id="3" name="Content Placeholder 2">
            <a:extLst>
              <a:ext uri="{FF2B5EF4-FFF2-40B4-BE49-F238E27FC236}">
                <a16:creationId xmlns:a16="http://schemas.microsoft.com/office/drawing/2014/main" id="{204BDCF5-2A74-271E-0162-650F4EA0D287}"/>
              </a:ext>
            </a:extLst>
          </p:cNvPr>
          <p:cNvSpPr>
            <a:spLocks noGrp="1"/>
          </p:cNvSpPr>
          <p:nvPr>
            <p:ph idx="1"/>
          </p:nvPr>
        </p:nvSpPr>
        <p:spPr>
          <a:xfrm>
            <a:off x="1206500" y="2992582"/>
            <a:ext cx="16139391" cy="9511934"/>
          </a:xfrm>
        </p:spPr>
        <p:txBody>
          <a:bodyPr>
            <a:normAutofit/>
          </a:bodyPr>
          <a:lstStyle/>
          <a:p>
            <a:r>
              <a:rPr lang="en-US" dirty="0"/>
              <a:t>The first deep value function factorization/decomposition method</a:t>
            </a:r>
          </a:p>
          <a:p>
            <a:r>
              <a:rPr lang="en-US" dirty="0"/>
              <a:t>Represents joint Q-value as a sum of individual Q-values:</a:t>
            </a:r>
          </a:p>
          <a:p>
            <a:endParaRPr lang="en-US" dirty="0"/>
          </a:p>
          <a:p>
            <a:r>
              <a:rPr lang="en-US" dirty="0"/>
              <a:t>Trains solely based on (joint) RL loss</a:t>
            </a:r>
          </a:p>
          <a:p>
            <a:endParaRPr lang="en-US" dirty="0"/>
          </a:p>
          <a:p>
            <a:endParaRPr lang="en-US" dirty="0"/>
          </a:p>
          <a:p>
            <a:r>
              <a:rPr lang="en-US" dirty="0"/>
              <a:t>Simple, scalable, but limited joint Q-value representation</a:t>
            </a:r>
          </a:p>
        </p:txBody>
      </p:sp>
      <p:pic>
        <p:nvPicPr>
          <p:cNvPr id="4" name="Picture 3" descr="A screen shot of a computer&#10;&#10;AI-generated content may be incorrect.">
            <a:extLst>
              <a:ext uri="{FF2B5EF4-FFF2-40B4-BE49-F238E27FC236}">
                <a16:creationId xmlns:a16="http://schemas.microsoft.com/office/drawing/2014/main" id="{0596A433-6CC6-33F9-66D8-3838241EE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1271" y="3537896"/>
            <a:ext cx="5037282" cy="6565446"/>
          </a:xfrm>
          <a:prstGeom prst="rect">
            <a:avLst/>
          </a:prstGeom>
        </p:spPr>
      </p:pic>
      <p:pic>
        <p:nvPicPr>
          <p:cNvPr id="6" name="Picture 5" descr="A black symbols with numbers&#10;&#10;AI-generated content may be incorrect.">
            <a:extLst>
              <a:ext uri="{FF2B5EF4-FFF2-40B4-BE49-F238E27FC236}">
                <a16:creationId xmlns:a16="http://schemas.microsoft.com/office/drawing/2014/main" id="{E8DF9591-6DE6-4475-6438-1FF9E3E08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640" y="5574540"/>
            <a:ext cx="4744593" cy="1776301"/>
          </a:xfrm>
          <a:prstGeom prst="rect">
            <a:avLst/>
          </a:prstGeom>
        </p:spPr>
      </p:pic>
      <p:pic>
        <p:nvPicPr>
          <p:cNvPr id="8" name="Picture 7">
            <a:extLst>
              <a:ext uri="{FF2B5EF4-FFF2-40B4-BE49-F238E27FC236}">
                <a16:creationId xmlns:a16="http://schemas.microsoft.com/office/drawing/2014/main" id="{89E18280-99F8-91E3-A787-2B04618C6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980" y="8993671"/>
            <a:ext cx="17004759" cy="1729747"/>
          </a:xfrm>
          <a:prstGeom prst="rect">
            <a:avLst/>
          </a:prstGeom>
        </p:spPr>
      </p:pic>
      <p:cxnSp>
        <p:nvCxnSpPr>
          <p:cNvPr id="9" name="Straight Arrow Connector 8">
            <a:extLst>
              <a:ext uri="{FF2B5EF4-FFF2-40B4-BE49-F238E27FC236}">
                <a16:creationId xmlns:a16="http://schemas.microsoft.com/office/drawing/2014/main" id="{96101F2D-65AE-AD5F-8467-08CC47D1FF8F}"/>
              </a:ext>
            </a:extLst>
          </p:cNvPr>
          <p:cNvCxnSpPr>
            <a:cxnSpLocks/>
          </p:cNvCxnSpPr>
          <p:nvPr/>
        </p:nvCxnSpPr>
        <p:spPr>
          <a:xfrm>
            <a:off x="17520734" y="5779896"/>
            <a:ext cx="1090537" cy="12111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965CD93A-366F-3331-8E32-3987F1537513}"/>
              </a:ext>
            </a:extLst>
          </p:cNvPr>
          <p:cNvSpPr txBox="1"/>
          <p:nvPr/>
        </p:nvSpPr>
        <p:spPr>
          <a:xfrm>
            <a:off x="16977906" y="5148072"/>
            <a:ext cx="1133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DRQN</a:t>
            </a:r>
          </a:p>
        </p:txBody>
      </p:sp>
      <p:sp>
        <p:nvSpPr>
          <p:cNvPr id="12" name="TextBox 11">
            <a:extLst>
              <a:ext uri="{FF2B5EF4-FFF2-40B4-BE49-F238E27FC236}">
                <a16:creationId xmlns:a16="http://schemas.microsoft.com/office/drawing/2014/main" id="{C03C709D-73B6-434F-5CA6-A72CBC609DDA}"/>
              </a:ext>
            </a:extLst>
          </p:cNvPr>
          <p:cNvSpPr txBox="1"/>
          <p:nvPr/>
        </p:nvSpPr>
        <p:spPr>
          <a:xfrm>
            <a:off x="19653079" y="2028215"/>
            <a:ext cx="470321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3200" dirty="0" err="1">
                <a:solidFill>
                  <a:srgbClr val="037002"/>
                </a:solidFill>
                <a:latin typeface="Arial" panose="020B0604020202020204" pitchFamily="34" charset="0"/>
                <a:cs typeface="Arial" panose="020B0604020202020204" pitchFamily="34" charset="0"/>
                <a:hlinkClick r:id="rId5"/>
              </a:rPr>
              <a:t>Sunehag</a:t>
            </a:r>
            <a:r>
              <a:rPr lang="en-US" sz="3200" dirty="0">
                <a:solidFill>
                  <a:srgbClr val="037002"/>
                </a:solidFill>
                <a:latin typeface="Arial" panose="020B0604020202020204" pitchFamily="34" charset="0"/>
                <a:cs typeface="Arial" panose="020B0604020202020204" pitchFamily="34" charset="0"/>
                <a:hlinkClick r:id="rId5"/>
              </a:rPr>
              <a:t> et al. – </a:t>
            </a:r>
            <a:r>
              <a:rPr lang="en-US" sz="3200" dirty="0" err="1">
                <a:solidFill>
                  <a:srgbClr val="037002"/>
                </a:solidFill>
                <a:latin typeface="Arial" panose="020B0604020202020204" pitchFamily="34" charset="0"/>
                <a:cs typeface="Arial" panose="020B0604020202020204" pitchFamily="34" charset="0"/>
                <a:hlinkClick r:id="rId5"/>
              </a:rPr>
              <a:t>arXiv</a:t>
            </a:r>
            <a:r>
              <a:rPr lang="en-US" sz="3200" dirty="0">
                <a:solidFill>
                  <a:srgbClr val="037002"/>
                </a:solidFill>
                <a:latin typeface="Arial" panose="020B0604020202020204" pitchFamily="34" charset="0"/>
                <a:cs typeface="Arial" panose="020B0604020202020204" pitchFamily="34" charset="0"/>
                <a:hlinkClick r:id="rId5"/>
              </a:rPr>
              <a:t> 17</a:t>
            </a:r>
            <a:endParaRPr lang="en-US" sz="3200" b="0" dirty="0">
              <a:solidFill>
                <a:srgbClr val="037002"/>
              </a:solidFill>
              <a:latin typeface="Arial" panose="020B0604020202020204" pitchFamily="34" charset="0"/>
              <a:cs typeface="Arial" panose="020B0604020202020204" pitchFamily="34" charset="0"/>
            </a:endParaRPr>
          </a:p>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4178786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2E9D-4381-90CA-CA81-FD2D355C9AAA}"/>
              </a:ext>
            </a:extLst>
          </p:cNvPr>
          <p:cNvSpPr>
            <a:spLocks noGrp="1"/>
          </p:cNvSpPr>
          <p:nvPr>
            <p:ph type="title"/>
          </p:nvPr>
        </p:nvSpPr>
        <p:spPr/>
        <p:txBody>
          <a:bodyPr/>
          <a:lstStyle/>
          <a:p>
            <a:r>
              <a:rPr lang="en-US" dirty="0"/>
              <a:t>VDN algorithm</a:t>
            </a:r>
          </a:p>
        </p:txBody>
      </p:sp>
      <p:pic>
        <p:nvPicPr>
          <p:cNvPr id="7" name="Picture 6" descr="A screen shot of a computer&#10;&#10;AI-generated content may be incorrect.">
            <a:extLst>
              <a:ext uri="{FF2B5EF4-FFF2-40B4-BE49-F238E27FC236}">
                <a16:creationId xmlns:a16="http://schemas.microsoft.com/office/drawing/2014/main" id="{A15774C1-C373-8FBB-C54C-ED25CBF7A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029" y="9645674"/>
            <a:ext cx="2984735" cy="3890217"/>
          </a:xfrm>
          <a:prstGeom prst="rect">
            <a:avLst/>
          </a:prstGeom>
        </p:spPr>
      </p:pic>
      <p:pic>
        <p:nvPicPr>
          <p:cNvPr id="9" name="Picture 8" descr="A screenshot of a computer program&#10;&#10;AI-generated content may be incorrect.">
            <a:extLst>
              <a:ext uri="{FF2B5EF4-FFF2-40B4-BE49-F238E27FC236}">
                <a16:creationId xmlns:a16="http://schemas.microsoft.com/office/drawing/2014/main" id="{A9937DC4-342B-B528-8866-8A195AE3B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331" y="415637"/>
            <a:ext cx="14271739" cy="13300364"/>
          </a:xfrm>
          <a:prstGeom prst="rect">
            <a:avLst/>
          </a:prstGeom>
        </p:spPr>
      </p:pic>
      <p:cxnSp>
        <p:nvCxnSpPr>
          <p:cNvPr id="12" name="Straight Arrow Connector 11">
            <a:extLst>
              <a:ext uri="{FF2B5EF4-FFF2-40B4-BE49-F238E27FC236}">
                <a16:creationId xmlns:a16="http://schemas.microsoft.com/office/drawing/2014/main" id="{24755CD2-0253-1567-FC95-2DDAFEC9B278}"/>
              </a:ext>
            </a:extLst>
          </p:cNvPr>
          <p:cNvCxnSpPr>
            <a:cxnSpLocks/>
          </p:cNvCxnSpPr>
          <p:nvPr/>
        </p:nvCxnSpPr>
        <p:spPr>
          <a:xfrm>
            <a:off x="8783782" y="4461164"/>
            <a:ext cx="1819563" cy="285463"/>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5E577574-46AF-3ACB-02F3-20B8A942651F}"/>
              </a:ext>
            </a:extLst>
          </p:cNvPr>
          <p:cNvSpPr txBox="1"/>
          <p:nvPr/>
        </p:nvSpPr>
        <p:spPr>
          <a:xfrm>
            <a:off x="3123965" y="4187389"/>
            <a:ext cx="562333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Only argmax over individual Q-functions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6" name="Straight Arrow Connector 15">
            <a:extLst>
              <a:ext uri="{FF2B5EF4-FFF2-40B4-BE49-F238E27FC236}">
                <a16:creationId xmlns:a16="http://schemas.microsoft.com/office/drawing/2014/main" id="{CA30FAE9-B494-8396-35EF-C9C70361E89F}"/>
              </a:ext>
            </a:extLst>
          </p:cNvPr>
          <p:cNvCxnSpPr>
            <a:cxnSpLocks/>
          </p:cNvCxnSpPr>
          <p:nvPr/>
        </p:nvCxnSpPr>
        <p:spPr>
          <a:xfrm flipV="1">
            <a:off x="9240982" y="9227127"/>
            <a:ext cx="1620982" cy="235528"/>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22253F46-2FB4-708C-193A-7546B2C0CB2A}"/>
              </a:ext>
            </a:extLst>
          </p:cNvPr>
          <p:cNvCxnSpPr>
            <a:cxnSpLocks/>
          </p:cNvCxnSpPr>
          <p:nvPr/>
        </p:nvCxnSpPr>
        <p:spPr>
          <a:xfrm>
            <a:off x="9240982" y="9462655"/>
            <a:ext cx="1819563" cy="285463"/>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10B084D3-5D09-2C48-183A-D4003E163E33}"/>
              </a:ext>
            </a:extLst>
          </p:cNvPr>
          <p:cNvSpPr txBox="1"/>
          <p:nvPr/>
        </p:nvSpPr>
        <p:spPr>
          <a:xfrm>
            <a:off x="5142103" y="9195233"/>
            <a:ext cx="40988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t>Learn from the joint Q-values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21" name="Straight Arrow Connector 20">
            <a:extLst>
              <a:ext uri="{FF2B5EF4-FFF2-40B4-BE49-F238E27FC236}">
                <a16:creationId xmlns:a16="http://schemas.microsoft.com/office/drawing/2014/main" id="{C1E346FB-3428-B96F-36D4-9F3A76AAA627}"/>
              </a:ext>
            </a:extLst>
          </p:cNvPr>
          <p:cNvCxnSpPr>
            <a:cxnSpLocks/>
          </p:cNvCxnSpPr>
          <p:nvPr/>
        </p:nvCxnSpPr>
        <p:spPr>
          <a:xfrm flipH="1">
            <a:off x="14768945" y="8589818"/>
            <a:ext cx="1246910" cy="1939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F57D4454-29B1-14ED-8E6A-B11FEA9FE3F6}"/>
              </a:ext>
            </a:extLst>
          </p:cNvPr>
          <p:cNvSpPr txBox="1"/>
          <p:nvPr/>
        </p:nvSpPr>
        <p:spPr>
          <a:xfrm>
            <a:off x="16023248" y="8326147"/>
            <a:ext cx="217527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Target network</a:t>
            </a:r>
          </a:p>
        </p:txBody>
      </p:sp>
    </p:spTree>
    <p:extLst>
      <p:ext uri="{BB962C8B-B14F-4D97-AF65-F5344CB8AC3E}">
        <p14:creationId xmlns:p14="http://schemas.microsoft.com/office/powerpoint/2010/main" val="3658848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69C8A-9A76-0A3D-C2B5-B5B8ECD624AE}"/>
              </a:ext>
            </a:extLst>
          </p:cNvPr>
          <p:cNvSpPr>
            <a:spLocks noGrp="1"/>
          </p:cNvSpPr>
          <p:nvPr>
            <p:ph type="title"/>
          </p:nvPr>
        </p:nvSpPr>
        <p:spPr/>
        <p:txBody>
          <a:bodyPr/>
          <a:lstStyle/>
          <a:p>
            <a:r>
              <a:rPr lang="en-US" dirty="0"/>
              <a:t>QMIX</a:t>
            </a:r>
          </a:p>
        </p:txBody>
      </p:sp>
      <p:sp>
        <p:nvSpPr>
          <p:cNvPr id="3" name="Content Placeholder 2">
            <a:extLst>
              <a:ext uri="{FF2B5EF4-FFF2-40B4-BE49-F238E27FC236}">
                <a16:creationId xmlns:a16="http://schemas.microsoft.com/office/drawing/2014/main" id="{2AE9BF98-9912-D283-443A-9E41E5EA6EDD}"/>
              </a:ext>
            </a:extLst>
          </p:cNvPr>
          <p:cNvSpPr>
            <a:spLocks noGrp="1"/>
          </p:cNvSpPr>
          <p:nvPr>
            <p:ph idx="1"/>
          </p:nvPr>
        </p:nvSpPr>
        <p:spPr>
          <a:xfrm>
            <a:off x="1206499" y="3325091"/>
            <a:ext cx="16942955" cy="9179425"/>
          </a:xfrm>
        </p:spPr>
        <p:txBody>
          <a:bodyPr>
            <a:normAutofit fontScale="92500" lnSpcReduction="10000"/>
          </a:bodyPr>
          <a:lstStyle/>
          <a:p>
            <a:r>
              <a:rPr lang="en-US" dirty="0"/>
              <a:t>Extends VDN to represent monotonic functions </a:t>
            </a:r>
          </a:p>
          <a:p>
            <a:endParaRPr lang="en-US" dirty="0"/>
          </a:p>
          <a:p>
            <a:r>
              <a:rPr lang="en-US" dirty="0"/>
              <a:t>(implemented with positive weights in mixer)</a:t>
            </a:r>
          </a:p>
          <a:p>
            <a:r>
              <a:rPr lang="en-US" dirty="0"/>
              <a:t>Also, use state as input to mixer (with hypernetwork)</a:t>
            </a:r>
          </a:p>
          <a:p>
            <a:r>
              <a:rPr lang="en-US" dirty="0"/>
              <a:t>Still argmax over </a:t>
            </a:r>
            <a:r>
              <a:rPr lang="en-US" dirty="0" err="1"/>
              <a:t>indiv</a:t>
            </a:r>
            <a:r>
              <a:rPr lang="en-US" dirty="0"/>
              <a:t>. Q-functions and train based on the joint loss</a:t>
            </a:r>
          </a:p>
          <a:p>
            <a:endParaRPr lang="en-US" dirty="0"/>
          </a:p>
          <a:p>
            <a:endParaRPr lang="en-US" dirty="0"/>
          </a:p>
          <a:p>
            <a:r>
              <a:rPr lang="en-US" dirty="0"/>
              <a:t>Can’t represent all Q-functions but still a state-of-the-art method</a:t>
            </a:r>
          </a:p>
        </p:txBody>
      </p:sp>
      <p:pic>
        <p:nvPicPr>
          <p:cNvPr id="5" name="Picture 4" descr="A black text on a white background&#10;&#10;AI-generated content may be incorrect.">
            <a:extLst>
              <a:ext uri="{FF2B5EF4-FFF2-40B4-BE49-F238E27FC236}">
                <a16:creationId xmlns:a16="http://schemas.microsoft.com/office/drawing/2014/main" id="{237D2DAA-880B-8AA2-DA21-2CC196FA8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625" y="4251240"/>
            <a:ext cx="10966813" cy="1433163"/>
          </a:xfrm>
          <a:prstGeom prst="rect">
            <a:avLst/>
          </a:prstGeom>
        </p:spPr>
      </p:pic>
      <p:pic>
        <p:nvPicPr>
          <p:cNvPr id="7" name="Picture 6" descr="A math equation with black text&#10;&#10;AI-generated content may be incorrect.">
            <a:extLst>
              <a:ext uri="{FF2B5EF4-FFF2-40B4-BE49-F238E27FC236}">
                <a16:creationId xmlns:a16="http://schemas.microsoft.com/office/drawing/2014/main" id="{FC66E88F-DD62-8F46-B005-1B603753E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171" y="9001596"/>
            <a:ext cx="17751029" cy="2466910"/>
          </a:xfrm>
          <a:prstGeom prst="rect">
            <a:avLst/>
          </a:prstGeom>
        </p:spPr>
      </p:pic>
      <p:pic>
        <p:nvPicPr>
          <p:cNvPr id="9" name="Picture 8" descr="A diagram of a diagram&#10;&#10;AI-generated content may be incorrect.">
            <a:extLst>
              <a:ext uri="{FF2B5EF4-FFF2-40B4-BE49-F238E27FC236}">
                <a16:creationId xmlns:a16="http://schemas.microsoft.com/office/drawing/2014/main" id="{E0F956D9-E43B-EA53-642F-E00F8153E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00461" y="850333"/>
            <a:ext cx="5968423" cy="8504362"/>
          </a:xfrm>
          <a:prstGeom prst="rect">
            <a:avLst/>
          </a:prstGeom>
        </p:spPr>
      </p:pic>
      <p:sp>
        <p:nvSpPr>
          <p:cNvPr id="10" name="TextBox 9">
            <a:extLst>
              <a:ext uri="{FF2B5EF4-FFF2-40B4-BE49-F238E27FC236}">
                <a16:creationId xmlns:a16="http://schemas.microsoft.com/office/drawing/2014/main" id="{20A67D84-7F44-4EE9-7F5C-5704B3648DF2}"/>
              </a:ext>
            </a:extLst>
          </p:cNvPr>
          <p:cNvSpPr txBox="1"/>
          <p:nvPr/>
        </p:nvSpPr>
        <p:spPr>
          <a:xfrm>
            <a:off x="4263260" y="1425163"/>
            <a:ext cx="4361771"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dirty="0">
                <a:solidFill>
                  <a:srgbClr val="00B050"/>
                </a:solidFill>
                <a:hlinkClick r:id="rId5"/>
              </a:rPr>
              <a:t>Rashid et al. – ICML 18</a:t>
            </a:r>
            <a:endParaRPr kumimoji="0" lang="en-US" sz="3200" b="0" i="0" u="none" strike="noStrike" cap="none" spc="0" normalizeH="0" baseline="0" dirty="0">
              <a:ln>
                <a:noFill/>
              </a:ln>
              <a:solidFill>
                <a:srgbClr val="00B050"/>
              </a:solidFill>
              <a:effectLst/>
              <a:uFillTx/>
              <a:latin typeface="+mn-lt"/>
              <a:ea typeface="+mn-ea"/>
              <a:cs typeface="+mn-cs"/>
              <a:sym typeface="Helvetica Neue"/>
            </a:endParaRPr>
          </a:p>
        </p:txBody>
      </p:sp>
      <p:cxnSp>
        <p:nvCxnSpPr>
          <p:cNvPr id="11" name="Straight Arrow Connector 10">
            <a:extLst>
              <a:ext uri="{FF2B5EF4-FFF2-40B4-BE49-F238E27FC236}">
                <a16:creationId xmlns:a16="http://schemas.microsoft.com/office/drawing/2014/main" id="{43372140-2A88-1D1A-FDF6-556F1D6B5D38}"/>
              </a:ext>
            </a:extLst>
          </p:cNvPr>
          <p:cNvCxnSpPr>
            <a:cxnSpLocks/>
          </p:cNvCxnSpPr>
          <p:nvPr/>
        </p:nvCxnSpPr>
        <p:spPr>
          <a:xfrm>
            <a:off x="17309924" y="5655978"/>
            <a:ext cx="1090537" cy="12111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A9DDE1B9-D37F-654A-6F32-7808E1659033}"/>
              </a:ext>
            </a:extLst>
          </p:cNvPr>
          <p:cNvSpPr txBox="1"/>
          <p:nvPr/>
        </p:nvSpPr>
        <p:spPr>
          <a:xfrm>
            <a:off x="16767096" y="4968736"/>
            <a:ext cx="1133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DRQN</a:t>
            </a:r>
          </a:p>
        </p:txBody>
      </p:sp>
    </p:spTree>
    <p:extLst>
      <p:ext uri="{BB962C8B-B14F-4D97-AF65-F5344CB8AC3E}">
        <p14:creationId xmlns:p14="http://schemas.microsoft.com/office/powerpoint/2010/main" val="3548790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E693C0F8-1329-FA4F-B8F1-8930DA9A1954}"/>
                  </a:ext>
                </a:extLst>
              </p:cNvPr>
              <p:cNvSpPr txBox="1">
                <a:spLocks/>
              </p:cNvSpPr>
              <p:nvPr/>
            </p:nvSpPr>
            <p:spPr>
              <a:xfrm>
                <a:off x="1358899" y="2916295"/>
                <a:ext cx="21002337" cy="974062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ormAutofit fontScale="85000" lnSpcReduction="10000"/>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r>
                  <a:rPr lang="en-US" b="1" i="1" dirty="0"/>
                  <a:t>Definition: Individual-Global-Max</a:t>
                </a:r>
              </a:p>
              <a:p>
                <a:pPr marL="0" indent="0" hangingPunct="1">
                  <a:buNone/>
                </a:pPr>
                <a:r>
                  <a:rPr lang="en-US" dirty="0"/>
                  <a:t>For a joint action-value function </a:t>
                </a:r>
                <a:r>
                  <a:rPr lang="en-US" b="1" dirty="0"/>
                  <a:t>Q</a:t>
                </a:r>
                <a:r>
                  <a:rPr lang="en-US" dirty="0"/>
                  <a:t>(</a:t>
                </a:r>
                <a:r>
                  <a:rPr lang="en-US" b="1" dirty="0" err="1"/>
                  <a:t>h,a</a:t>
                </a:r>
                <a:r>
                  <a:rPr lang="en-US" dirty="0"/>
                  <a:t>) where </a:t>
                </a:r>
                <a:r>
                  <a:rPr lang="en-US" b="1" dirty="0"/>
                  <a:t>h</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r>
                  <a:rPr lang="en-US" dirty="0"/>
                  <a:t> is a joint action-observation history, if there exist individual functions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such that:</a:t>
                </a:r>
              </a:p>
              <a:p>
                <a:pPr marL="0" indent="0" hangingPunct="1">
                  <a:buNone/>
                </a:pPr>
                <a:endParaRPr lang="en-US" dirty="0"/>
              </a:p>
              <a:p>
                <a:pPr marL="0" indent="0" hangingPunct="1">
                  <a:buNone/>
                </a:pPr>
                <a:endParaRPr lang="en-US" dirty="0"/>
              </a:p>
              <a:p>
                <a:pPr marL="0" indent="0" hangingPunct="1">
                  <a:buNone/>
                </a:pPr>
                <a:endParaRPr lang="en-US" dirty="0"/>
              </a:p>
              <a:p>
                <a:pPr marL="0" indent="0" hangingPunct="1">
                  <a:buNone/>
                </a:pPr>
                <a:r>
                  <a:rPr lang="en-US" dirty="0"/>
                  <a:t>Then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satisfy IGM for </a:t>
                </a:r>
                <a:r>
                  <a:rPr lang="en-US" b="1" dirty="0"/>
                  <a:t>Q</a:t>
                </a:r>
                <a:r>
                  <a:rPr lang="en-US" dirty="0"/>
                  <a:t> at</a:t>
                </a:r>
                <a:r>
                  <a:rPr lang="en-US" b="1" dirty="0"/>
                  <a:t> h</a:t>
                </a:r>
              </a:p>
              <a:p>
                <a:pPr hangingPunct="1"/>
                <a:r>
                  <a:rPr lang="en-US" dirty="0"/>
                  <a:t>This is the main principle value factorization/decomposition methods: the argmax of the joint value function is the same as the argmax of the individual Q-functions</a:t>
                </a:r>
              </a:p>
              <a:p>
                <a:pPr hangingPunct="1"/>
                <a:r>
                  <a:rPr lang="en-US" dirty="0"/>
                  <a:t>VDN and QPLEX satisfy this (as do QTRAN, QPLEX, etc.)</a:t>
                </a:r>
              </a:p>
            </p:txBody>
          </p:sp>
        </mc:Choice>
        <mc:Fallback xmlns="">
          <p:sp>
            <p:nvSpPr>
              <p:cNvPr id="13" name="Content Placeholder 2">
                <a:extLst>
                  <a:ext uri="{FF2B5EF4-FFF2-40B4-BE49-F238E27FC236}">
                    <a16:creationId xmlns:a16="http://schemas.microsoft.com/office/drawing/2014/main" id="{E693C0F8-1329-FA4F-B8F1-8930DA9A1954}"/>
                  </a:ext>
                </a:extLst>
              </p:cNvPr>
              <p:cNvSpPr txBox="1">
                <a:spLocks noRot="1" noChangeAspect="1" noMove="1" noResize="1" noEditPoints="1" noAdjustHandles="1" noChangeArrowheads="1" noChangeShapeType="1" noTextEdit="1"/>
              </p:cNvSpPr>
              <p:nvPr/>
            </p:nvSpPr>
            <p:spPr>
              <a:xfrm>
                <a:off x="1358899" y="2916295"/>
                <a:ext cx="21002337" cy="9740622"/>
              </a:xfrm>
              <a:prstGeom prst="rect">
                <a:avLst/>
              </a:prstGeom>
              <a:blipFill>
                <a:blip r:embed="rId2"/>
                <a:stretch>
                  <a:fillRect l="-1572" t="-2344"/>
                </a:stretch>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0E635164-4E2F-E050-67B2-6BA581D7385B}"/>
              </a:ext>
            </a:extLst>
          </p:cNvPr>
          <p:cNvSpPr>
            <a:spLocks noGrp="1"/>
          </p:cNvSpPr>
          <p:nvPr>
            <p:ph type="title"/>
          </p:nvPr>
        </p:nvSpPr>
        <p:spPr/>
        <p:txBody>
          <a:bodyPr/>
          <a:lstStyle/>
          <a:p>
            <a:r>
              <a:rPr lang="en-US" dirty="0"/>
              <a:t>Individual Global-Max (IGM)</a:t>
            </a:r>
          </a:p>
        </p:txBody>
      </p:sp>
      <p:pic>
        <p:nvPicPr>
          <p:cNvPr id="11" name="Content Placeholder 10" descr="A black and white image of a circle with text&#10;&#10;AI-generated content may be incorrect.">
            <a:extLst>
              <a:ext uri="{FF2B5EF4-FFF2-40B4-BE49-F238E27FC236}">
                <a16:creationId xmlns:a16="http://schemas.microsoft.com/office/drawing/2014/main" id="{9D1ABBB1-3853-DE07-7FA4-A8A21B1CC2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39881" y="5331723"/>
            <a:ext cx="10010595" cy="2860170"/>
          </a:xfrm>
        </p:spPr>
      </p:pic>
      <p:sp>
        <p:nvSpPr>
          <p:cNvPr id="12" name="Content Placeholder 2">
            <a:extLst>
              <a:ext uri="{FF2B5EF4-FFF2-40B4-BE49-F238E27FC236}">
                <a16:creationId xmlns:a16="http://schemas.microsoft.com/office/drawing/2014/main" id="{5E91D433-E116-ABB4-4204-62E136579026}"/>
              </a:ext>
            </a:extLst>
          </p:cNvPr>
          <p:cNvSpPr txBox="1">
            <a:spLocks/>
          </p:cNvSpPr>
          <p:nvPr/>
        </p:nvSpPr>
        <p:spPr>
          <a:xfrm>
            <a:off x="1206499" y="3325091"/>
            <a:ext cx="16942955" cy="9179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endParaRPr lang="en-US" dirty="0"/>
          </a:p>
        </p:txBody>
      </p:sp>
      <p:sp>
        <p:nvSpPr>
          <p:cNvPr id="16" name="Comparison of Parallel-MacDec-MADDRQN (Our), Dec-HDDRQN and Cen-DDRQN in the Warehouse Tool Delivery domain">
            <a:extLst>
              <a:ext uri="{FF2B5EF4-FFF2-40B4-BE49-F238E27FC236}">
                <a16:creationId xmlns:a16="http://schemas.microsoft.com/office/drawing/2014/main" id="{56CB7ED3-5530-1950-639C-A98D5F9E6F41}"/>
              </a:ext>
            </a:extLst>
          </p:cNvPr>
          <p:cNvSpPr txBox="1">
            <a:spLocks/>
          </p:cNvSpPr>
          <p:nvPr/>
        </p:nvSpPr>
        <p:spPr>
          <a:xfrm>
            <a:off x="15156873" y="1483131"/>
            <a:ext cx="5597236" cy="95716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3578" tIns="53578" rIns="53578" bIns="53578">
            <a:normAutofit fontScale="92500"/>
          </a:bodyPr>
          <a:lstStyle>
            <a:lvl1pPr>
              <a:defRPr sz="2800">
                <a:latin typeface="Calibri"/>
                <a:ea typeface="Calibri"/>
                <a:cs typeface="Calibri"/>
                <a:sym typeface="Calibri"/>
              </a:defRPr>
            </a:lvl1pPr>
          </a:lstStyle>
          <a:p>
            <a:pPr algn="l"/>
            <a:r>
              <a:rPr lang="en-US" sz="3400" dirty="0">
                <a:solidFill>
                  <a:srgbClr val="037002"/>
                </a:solidFill>
                <a:latin typeface="Arial" panose="020B0604020202020204" pitchFamily="34" charset="0"/>
                <a:cs typeface="Arial" panose="020B0604020202020204" pitchFamily="34" charset="0"/>
                <a:hlinkClick r:id="rId4"/>
              </a:rPr>
              <a:t>Son et al.– ICML 19</a:t>
            </a:r>
            <a:r>
              <a:rPr lang="en-US" sz="3400" dirty="0">
                <a:solidFill>
                  <a:srgbClr val="037002"/>
                </a:solidFill>
                <a:latin typeface="Arial" panose="020B0604020202020204" pitchFamily="34" charset="0"/>
                <a:cs typeface="Arial" panose="020B0604020202020204" pitchFamily="34" charset="0"/>
              </a:rPr>
              <a:t> </a:t>
            </a:r>
            <a:r>
              <a:rPr lang="en-US" sz="3400" dirty="0">
                <a:solidFill>
                  <a:schemeClr val="bg2">
                    <a:lumMod val="10000"/>
                  </a:schemeClr>
                </a:solidFill>
                <a:latin typeface="Arial" panose="020B0604020202020204" pitchFamily="34" charset="0"/>
                <a:cs typeface="Arial" panose="020B0604020202020204" pitchFamily="34" charset="0"/>
              </a:rPr>
              <a:t>(QTRAN)</a:t>
            </a:r>
            <a:endParaRPr sz="3400" b="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98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RL agents</a:t>
            </a:r>
          </a:p>
        </p:txBody>
      </p:sp>
      <p:sp>
        <p:nvSpPr>
          <p:cNvPr id="5" name="Rounded Rectangle 4"/>
          <p:cNvSpPr/>
          <p:nvPr/>
        </p:nvSpPr>
        <p:spPr>
          <a:xfrm>
            <a:off x="3194647" y="5960759"/>
            <a:ext cx="5060854" cy="3607134"/>
          </a:xfrm>
          <a:prstGeom prst="round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5600" b="1" dirty="0">
                <a:solidFill>
                  <a:schemeClr val="bg2">
                    <a:lumMod val="20000"/>
                    <a:lumOff val="80000"/>
                  </a:schemeClr>
                </a:solidFill>
              </a:rPr>
              <a:t>Agent</a:t>
            </a:r>
          </a:p>
        </p:txBody>
      </p:sp>
      <p:sp>
        <p:nvSpPr>
          <p:cNvPr id="7" name="Rounded Rectangle 6"/>
          <p:cNvSpPr/>
          <p:nvPr/>
        </p:nvSpPr>
        <p:spPr>
          <a:xfrm>
            <a:off x="13283212" y="4787009"/>
            <a:ext cx="6949440" cy="5600818"/>
          </a:xfrm>
          <a:prstGeom prst="round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pPr algn="ctr"/>
            <a:r>
              <a:rPr lang="en-US" sz="6400" b="1" dirty="0">
                <a:solidFill>
                  <a:schemeClr val="bg2">
                    <a:lumMod val="20000"/>
                    <a:lumOff val="80000"/>
                  </a:schemeClr>
                </a:solidFill>
              </a:rPr>
              <a:t>Environment</a:t>
            </a:r>
          </a:p>
        </p:txBody>
      </p:sp>
      <p:pic>
        <p:nvPicPr>
          <p:cNvPr id="9" name="Picture 8">
            <a:extLst>
              <a:ext uri="{FF2B5EF4-FFF2-40B4-BE49-F238E27FC236}">
                <a16:creationId xmlns:a16="http://schemas.microsoft.com/office/drawing/2014/main" id="{496217B2-D8D7-3341-B591-1CDFAE451868}"/>
              </a:ext>
            </a:extLst>
          </p:cNvPr>
          <p:cNvPicPr>
            <a:picLocks noChangeAspect="1"/>
          </p:cNvPicPr>
          <p:nvPr/>
        </p:nvPicPr>
        <p:blipFill>
          <a:blip r:embed="rId3"/>
          <a:stretch>
            <a:fillRect/>
          </a:stretch>
        </p:blipFill>
        <p:spPr>
          <a:xfrm>
            <a:off x="4492184" y="7368350"/>
            <a:ext cx="2585144" cy="3495972"/>
          </a:xfrm>
          <a:prstGeom prst="rect">
            <a:avLst/>
          </a:prstGeom>
        </p:spPr>
      </p:pic>
      <p:cxnSp>
        <p:nvCxnSpPr>
          <p:cNvPr id="11" name="Straight Arrow Connector 10">
            <a:extLst>
              <a:ext uri="{FF2B5EF4-FFF2-40B4-BE49-F238E27FC236}">
                <a16:creationId xmlns:a16="http://schemas.microsoft.com/office/drawing/2014/main" id="{06CE7727-2D42-C442-8772-D2EFB599315F}"/>
              </a:ext>
            </a:extLst>
          </p:cNvPr>
          <p:cNvCxnSpPr>
            <a:cxnSpLocks/>
          </p:cNvCxnSpPr>
          <p:nvPr/>
        </p:nvCxnSpPr>
        <p:spPr>
          <a:xfrm flipV="1">
            <a:off x="8448851" y="9151924"/>
            <a:ext cx="4834362" cy="20460"/>
          </a:xfrm>
          <a:prstGeom prst="straightConnector1">
            <a:avLst/>
          </a:prstGeom>
          <a:ln w="63500">
            <a:solidFill>
              <a:srgbClr val="FF0000"/>
            </a:solidFill>
            <a:headEnd type="none"/>
            <a:tailEnd type="arrow"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7C9FB4F-7576-9343-8049-80EB7F205401}"/>
              </a:ext>
            </a:extLst>
          </p:cNvPr>
          <p:cNvCxnSpPr>
            <a:cxnSpLocks/>
          </p:cNvCxnSpPr>
          <p:nvPr/>
        </p:nvCxnSpPr>
        <p:spPr>
          <a:xfrm flipH="1">
            <a:off x="8190916" y="6067676"/>
            <a:ext cx="5061620" cy="42168"/>
          </a:xfrm>
          <a:prstGeom prst="straightConnector1">
            <a:avLst/>
          </a:prstGeom>
          <a:ln w="63500">
            <a:solidFill>
              <a:srgbClr val="002060"/>
            </a:solidFill>
            <a:headEnd type="none"/>
            <a:tailEnd type="arrow" w="med"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3BF3D03-8E29-9E4D-AA28-9F33D1A6F198}"/>
              </a:ext>
            </a:extLst>
          </p:cNvPr>
          <p:cNvSpPr txBox="1"/>
          <p:nvPr/>
        </p:nvSpPr>
        <p:spPr>
          <a:xfrm>
            <a:off x="9054703" y="6404532"/>
            <a:ext cx="4148406" cy="830997"/>
          </a:xfrm>
          <a:prstGeom prst="rect">
            <a:avLst/>
          </a:prstGeom>
          <a:noFill/>
        </p:spPr>
        <p:txBody>
          <a:bodyPr wrap="square" rtlCol="0">
            <a:spAutoFit/>
          </a:bodyPr>
          <a:lstStyle/>
          <a:p>
            <a:r>
              <a:rPr lang="en-US" sz="4800" dirty="0"/>
              <a:t>Screen pixels</a:t>
            </a:r>
          </a:p>
        </p:txBody>
      </p:sp>
      <p:cxnSp>
        <p:nvCxnSpPr>
          <p:cNvPr id="16" name="Straight Arrow Connector 15">
            <a:extLst>
              <a:ext uri="{FF2B5EF4-FFF2-40B4-BE49-F238E27FC236}">
                <a16:creationId xmlns:a16="http://schemas.microsoft.com/office/drawing/2014/main" id="{EF24D254-0E99-FB44-B1F1-710EE040A09C}"/>
              </a:ext>
            </a:extLst>
          </p:cNvPr>
          <p:cNvCxnSpPr>
            <a:cxnSpLocks/>
          </p:cNvCxnSpPr>
          <p:nvPr/>
        </p:nvCxnSpPr>
        <p:spPr>
          <a:xfrm flipH="1">
            <a:off x="8241170" y="7283118"/>
            <a:ext cx="5061620" cy="42168"/>
          </a:xfrm>
          <a:prstGeom prst="straightConnector1">
            <a:avLst/>
          </a:prstGeom>
          <a:ln w="63500">
            <a:solidFill>
              <a:srgbClr val="002060"/>
            </a:solidFill>
            <a:headEnd type="none"/>
            <a:tailEnd type="arrow"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8D9F50-61EE-EE4B-90CE-BB4E17EC7006}"/>
              </a:ext>
            </a:extLst>
          </p:cNvPr>
          <p:cNvSpPr txBox="1"/>
          <p:nvPr/>
        </p:nvSpPr>
        <p:spPr>
          <a:xfrm>
            <a:off x="9333895" y="5264573"/>
            <a:ext cx="3534942" cy="830997"/>
          </a:xfrm>
          <a:prstGeom prst="rect">
            <a:avLst/>
          </a:prstGeom>
          <a:noFill/>
        </p:spPr>
        <p:txBody>
          <a:bodyPr wrap="none" rtlCol="0">
            <a:spAutoFit/>
          </a:bodyPr>
          <a:lstStyle/>
          <a:p>
            <a:r>
              <a:rPr lang="en-US" sz="4800" dirty="0"/>
              <a:t>Game score</a:t>
            </a:r>
          </a:p>
        </p:txBody>
      </p:sp>
      <p:sp>
        <p:nvSpPr>
          <p:cNvPr id="13" name="TextBox 12">
            <a:extLst>
              <a:ext uri="{FF2B5EF4-FFF2-40B4-BE49-F238E27FC236}">
                <a16:creationId xmlns:a16="http://schemas.microsoft.com/office/drawing/2014/main" id="{AF08DD3F-3E1B-734F-968A-4F29F9CC7C5E}"/>
              </a:ext>
            </a:extLst>
          </p:cNvPr>
          <p:cNvSpPr txBox="1"/>
          <p:nvPr/>
        </p:nvSpPr>
        <p:spPr>
          <a:xfrm>
            <a:off x="8448979" y="8283433"/>
            <a:ext cx="4548621" cy="754728"/>
          </a:xfrm>
          <a:prstGeom prst="rect">
            <a:avLst/>
          </a:prstGeom>
          <a:noFill/>
          <a:ln>
            <a:noFill/>
          </a:ln>
        </p:spPr>
        <p:txBody>
          <a:bodyPr wrap="none" lIns="163292" tIns="81646" rIns="163292" bIns="81646" anchorCtr="0" compatLnSpc="0">
            <a:spAutoFit/>
          </a:bodyPr>
          <a:lstStyle/>
          <a:p>
            <a:pPr hangingPunct="0"/>
            <a:r>
              <a:rPr lang="en-US" sz="4000" dirty="0">
                <a:latin typeface="Liberation Sans" pitchFamily="18"/>
                <a:ea typeface="Noto Sans CJK SC Regular" pitchFamily="2"/>
                <a:cs typeface="FreeSans" pitchFamily="2"/>
              </a:rPr>
              <a:t>Joystick command</a:t>
            </a:r>
          </a:p>
        </p:txBody>
      </p:sp>
      <p:pic>
        <p:nvPicPr>
          <p:cNvPr id="18" name="Picture 17">
            <a:extLst>
              <a:ext uri="{FF2B5EF4-FFF2-40B4-BE49-F238E27FC236}">
                <a16:creationId xmlns:a16="http://schemas.microsoft.com/office/drawing/2014/main" id="{BA27BCDC-7D1D-3847-83D7-EDCEBE833735}"/>
              </a:ext>
            </a:extLst>
          </p:cNvPr>
          <p:cNvPicPr>
            <a:picLocks noChangeAspect="1"/>
          </p:cNvPicPr>
          <p:nvPr/>
        </p:nvPicPr>
        <p:blipFill>
          <a:blip r:embed="rId4">
            <a:lum/>
            <a:alphaModFix/>
          </a:blip>
          <a:srcRect/>
          <a:stretch>
            <a:fillRect/>
          </a:stretch>
        </p:blipFill>
        <p:spPr>
          <a:xfrm>
            <a:off x="10386256" y="9318061"/>
            <a:ext cx="923656" cy="954110"/>
          </a:xfrm>
          <a:prstGeom prst="rect">
            <a:avLst/>
          </a:prstGeom>
          <a:noFill/>
          <a:ln>
            <a:noFill/>
          </a:ln>
        </p:spPr>
      </p:pic>
      <p:pic>
        <p:nvPicPr>
          <p:cNvPr id="20" name="Picture 19">
            <a:extLst>
              <a:ext uri="{FF2B5EF4-FFF2-40B4-BE49-F238E27FC236}">
                <a16:creationId xmlns:a16="http://schemas.microsoft.com/office/drawing/2014/main" id="{5CF6AC81-1288-024B-AA08-652C57C78528}"/>
              </a:ext>
            </a:extLst>
          </p:cNvPr>
          <p:cNvPicPr>
            <a:picLocks noChangeAspect="1"/>
          </p:cNvPicPr>
          <p:nvPr/>
        </p:nvPicPr>
        <p:blipFill>
          <a:blip r:embed="rId5"/>
          <a:stretch>
            <a:fillRect/>
          </a:stretch>
        </p:blipFill>
        <p:spPr>
          <a:xfrm>
            <a:off x="14437725" y="6338484"/>
            <a:ext cx="4719326" cy="3548640"/>
          </a:xfrm>
          <a:prstGeom prst="rect">
            <a:avLst/>
          </a:prstGeom>
        </p:spPr>
      </p:pic>
      <p:sp>
        <p:nvSpPr>
          <p:cNvPr id="15" name="TextBox 14">
            <a:extLst>
              <a:ext uri="{FF2B5EF4-FFF2-40B4-BE49-F238E27FC236}">
                <a16:creationId xmlns:a16="http://schemas.microsoft.com/office/drawing/2014/main" id="{27B1DBE6-5984-DC4B-9319-245B33A8DCE0}"/>
              </a:ext>
            </a:extLst>
          </p:cNvPr>
          <p:cNvSpPr txBox="1"/>
          <p:nvPr/>
        </p:nvSpPr>
        <p:spPr>
          <a:xfrm>
            <a:off x="7603987" y="12439498"/>
            <a:ext cx="6525602" cy="654908"/>
          </a:xfrm>
          <a:prstGeom prst="rect">
            <a:avLst/>
          </a:prstGeom>
          <a:noFill/>
          <a:ln>
            <a:noFill/>
          </a:ln>
        </p:spPr>
        <p:txBody>
          <a:bodyPr wrap="none" lIns="81646" tIns="40823" rIns="81646" bIns="40823" anchorCtr="0" compatLnSpc="1">
            <a:spAutoFit/>
          </a:bodyPr>
          <a:lstStyle/>
          <a:p>
            <a:pPr hangingPunct="0">
              <a:lnSpc>
                <a:spcPct val="93000"/>
              </a:lnSpc>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4000" dirty="0">
                <a:solidFill>
                  <a:srgbClr val="000000"/>
                </a:solidFill>
                <a:latin typeface="Arial" pitchFamily="2"/>
                <a:ea typeface="ＭＳ Ｐゴシック" pitchFamily="2"/>
                <a:cs typeface="ＭＳ Ｐゴシック" pitchFamily="2"/>
              </a:rPr>
              <a:t>Goal: maximize game score</a:t>
            </a:r>
          </a:p>
        </p:txBody>
      </p:sp>
    </p:spTree>
    <p:extLst>
      <p:ext uri="{BB962C8B-B14F-4D97-AF65-F5344CB8AC3E}">
        <p14:creationId xmlns:p14="http://schemas.microsoft.com/office/powerpoint/2010/main" val="709734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3324-ED79-1563-46F5-63EBD9E846E7}"/>
              </a:ext>
            </a:extLst>
          </p:cNvPr>
          <p:cNvSpPr>
            <a:spLocks noGrp="1"/>
          </p:cNvSpPr>
          <p:nvPr>
            <p:ph type="title"/>
          </p:nvPr>
        </p:nvSpPr>
        <p:spPr/>
        <p:txBody>
          <a:bodyPr/>
          <a:lstStyle/>
          <a:p>
            <a:r>
              <a:rPr lang="en-US" dirty="0"/>
              <a:t>QPLEX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B92B9F-5E39-0ADC-3BC6-4F622561AC6C}"/>
                  </a:ext>
                </a:extLst>
              </p:cNvPr>
              <p:cNvSpPr>
                <a:spLocks noGrp="1"/>
              </p:cNvSpPr>
              <p:nvPr>
                <p:ph idx="1"/>
              </p:nvPr>
            </p:nvSpPr>
            <p:spPr>
              <a:xfrm>
                <a:off x="1206500" y="2512663"/>
                <a:ext cx="21971000" cy="10123837"/>
              </a:xfrm>
            </p:spPr>
            <p:txBody>
              <a:bodyPr>
                <a:normAutofit fontScale="77500" lnSpcReduction="20000"/>
              </a:bodyPr>
              <a:lstStyle/>
              <a:p>
                <a:pPr marL="0" indent="0">
                  <a:buNone/>
                </a:pPr>
                <a:r>
                  <a:rPr lang="en-US" dirty="0"/>
                  <a:t>Extends IGM to the advantage case</a:t>
                </a:r>
              </a:p>
              <a:p>
                <a:pPr marL="0" indent="0" hangingPunct="1">
                  <a:buNone/>
                </a:pPr>
                <a:r>
                  <a:rPr lang="en-US" b="1" i="1" dirty="0"/>
                  <a:t>Definition: Advantage-based IGM</a:t>
                </a:r>
              </a:p>
              <a:p>
                <a:pPr marL="0" indent="0" hangingPunct="1">
                  <a:buNone/>
                </a:pPr>
                <a:r>
                  <a:rPr lang="en-US" dirty="0"/>
                  <a:t>For joint and individual advantages:  </a:t>
                </a:r>
              </a:p>
              <a:p>
                <a:pPr marL="0" indent="0">
                  <a:buNone/>
                </a:pPr>
                <a:r>
                  <a:rPr lang="en-US" b="1" dirty="0"/>
                  <a:t>A</a:t>
                </a:r>
                <a:r>
                  <a:rPr lang="en-US" dirty="0"/>
                  <a:t>(</a:t>
                </a:r>
                <a:r>
                  <a:rPr lang="en-US" b="1" dirty="0" err="1"/>
                  <a:t>h,a</a:t>
                </a:r>
                <a:r>
                  <a:rPr lang="en-US" dirty="0"/>
                  <a:t>) = </a:t>
                </a:r>
                <a:r>
                  <a:rPr lang="en-US" b="1" dirty="0"/>
                  <a:t>Q</a:t>
                </a:r>
                <a:r>
                  <a:rPr lang="en-US" dirty="0"/>
                  <a:t>(</a:t>
                </a:r>
                <a:r>
                  <a:rPr lang="en-US" b="1" dirty="0" err="1"/>
                  <a:t>h,a</a:t>
                </a:r>
                <a:r>
                  <a:rPr lang="en-US" dirty="0"/>
                  <a:t>)-</a:t>
                </a:r>
                <a:r>
                  <a:rPr lang="en-US" b="1" dirty="0"/>
                  <a:t>V</a:t>
                </a:r>
                <a:r>
                  <a:rPr lang="en-US" dirty="0"/>
                  <a:t>(</a:t>
                </a:r>
                <a:r>
                  <a:rPr lang="en-US" b="1" dirty="0"/>
                  <a:t>h</a:t>
                </a:r>
                <a:r>
                  <a:rPr lang="en-US" dirty="0"/>
                  <a:t>) where </a:t>
                </a:r>
                <a:r>
                  <a:rPr lang="en-US" b="1" dirty="0"/>
                  <a:t>V</a:t>
                </a:r>
                <a:r>
                  <a:rPr lang="en-US" dirty="0"/>
                  <a:t>(</a:t>
                </a:r>
                <a:r>
                  <a:rPr lang="en-US" b="1" dirty="0"/>
                  <a:t>h</a:t>
                </a:r>
                <a:r>
                  <a:rPr lang="en-US" dirty="0"/>
                  <a:t>)</a:t>
                </a:r>
                <a14:m>
                  <m:oMath xmlns:m="http://schemas.openxmlformats.org/officeDocument/2006/math">
                    <m:r>
                      <a:rPr lang="en-US" b="0" i="0" smtClean="0">
                        <a:latin typeface="Cambria Math" panose="02040503050406030204" pitchFamily="18" charset="0"/>
                      </a:rPr>
                      <m:t>=</m:t>
                    </m:r>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1" i="0" smtClean="0">
                            <a:latin typeface="Cambria Math" panose="02040503050406030204" pitchFamily="18" charset="0"/>
                          </a:rPr>
                          <m:t>𝐚</m:t>
                        </m:r>
                      </m:lim>
                    </m:limLow>
                    <m:r>
                      <m:rPr>
                        <m:nor/>
                      </m:rPr>
                      <a:rPr lang="en-US" b="1" dirty="0"/>
                      <m:t>Q</m:t>
                    </m:r>
                    <m:r>
                      <m:rPr>
                        <m:nor/>
                      </m:rPr>
                      <a:rPr lang="en-US" dirty="0"/>
                      <m:t>(</m:t>
                    </m:r>
                    <m:r>
                      <m:rPr>
                        <m:nor/>
                      </m:rPr>
                      <a:rPr lang="en-US" b="1" dirty="0"/>
                      <m:t>h</m:t>
                    </m:r>
                    <m:r>
                      <m:rPr>
                        <m:nor/>
                      </m:rPr>
                      <a:rPr lang="en-US" b="1" dirty="0"/>
                      <m:t>,</m:t>
                    </m:r>
                    <m:r>
                      <m:rPr>
                        <m:nor/>
                      </m:rPr>
                      <a:rPr lang="en-US" b="1" dirty="0"/>
                      <m:t>a</m:t>
                    </m:r>
                    <m:r>
                      <m:rPr>
                        <m:nor/>
                      </m:rPr>
                      <a:rPr lang="en-US" dirty="0"/>
                      <m:t>)</m:t>
                    </m:r>
                  </m:oMath>
                </a14:m>
                <a:r>
                  <a:rPr lang="en-US" dirty="0"/>
                  <a:t>   and  </a:t>
                </a:r>
                <a:r>
                  <a:rPr lang="en-US" i="1" dirty="0">
                    <a:latin typeface="Times New Roman" panose="02020603050405020304" pitchFamily="18" charset="0"/>
                    <a:cs typeface="Times New Roman" panose="02020603050405020304" pitchFamily="18" charset="0"/>
                  </a:rPr>
                  <a:t>A</a:t>
                </a:r>
                <a:r>
                  <a:rPr lang="en-US" i="1" baseline="-25000" dirty="0">
                    <a:latin typeface="Times New Roman" panose="02020603050405020304" pitchFamily="18" charset="0"/>
                    <a:cs typeface="Times New Roman" panose="02020603050405020304" pitchFamily="18" charset="0"/>
                  </a:rPr>
                  <a:t>i</a:t>
                </a:r>
                <a:r>
                  <a:rPr lang="en-US" dirty="0"/>
                  <a:t>(</a:t>
                </a:r>
                <a:r>
                  <a:rPr lang="en-US" i="1" dirty="0" err="1"/>
                  <a:t>h</a:t>
                </a:r>
                <a:r>
                  <a:rPr lang="en-US" i="1" baseline="-25000" dirty="0" err="1"/>
                  <a:t>i</a:t>
                </a:r>
                <a:r>
                  <a:rPr lang="en-US" dirty="0" err="1"/>
                  <a:t>,</a:t>
                </a:r>
                <a:r>
                  <a:rPr lang="en-US" i="1" dirty="0" err="1"/>
                  <a:t>a</a:t>
                </a:r>
                <a:r>
                  <a:rPr lang="en-US" i="1" baseline="-25000" dirty="0" err="1"/>
                  <a:t>i</a:t>
                </a:r>
                <a:r>
                  <a:rPr lang="en-US" dirty="0"/>
                  <a:t>)=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dirty="0"/>
                  <a:t>(</a:t>
                </a:r>
                <a:r>
                  <a:rPr lang="en-US" i="1" dirty="0" err="1"/>
                  <a:t>h</a:t>
                </a:r>
                <a:r>
                  <a:rPr lang="en-US" i="1" baseline="-25000" dirty="0" err="1"/>
                  <a:t>i</a:t>
                </a:r>
                <a:r>
                  <a:rPr lang="en-US" dirty="0" err="1"/>
                  <a:t>,</a:t>
                </a:r>
                <a:r>
                  <a:rPr lang="en-US" i="1" dirty="0" err="1"/>
                  <a:t>a</a:t>
                </a:r>
                <a:r>
                  <a:rPr lang="en-US" i="1" baseline="-25000" dirty="0" err="1"/>
                  <a:t>i</a:t>
                </a:r>
                <a:r>
                  <a:rPr lang="en-US" dirty="0"/>
                  <a:t>)-</a:t>
                </a:r>
                <a:r>
                  <a:rPr lang="en-US" i="1" dirty="0">
                    <a:latin typeface="Times New Roman" panose="02020603050405020304" pitchFamily="18" charset="0"/>
                    <a:cs typeface="Times New Roman" panose="02020603050405020304" pitchFamily="18" charset="0"/>
                  </a:rPr>
                  <a:t>V</a:t>
                </a:r>
                <a:r>
                  <a:rPr lang="en-US" i="1" baseline="-25000" dirty="0">
                    <a:latin typeface="Times New Roman" panose="02020603050405020304" pitchFamily="18" charset="0"/>
                    <a:cs typeface="Times New Roman" panose="02020603050405020304" pitchFamily="18" charset="0"/>
                  </a:rPr>
                  <a:t>i</a:t>
                </a:r>
                <a:r>
                  <a:rPr lang="en-US" dirty="0"/>
                  <a:t>(</a:t>
                </a:r>
                <a:r>
                  <a:rPr lang="en-US" i="1" dirty="0"/>
                  <a:t>h</a:t>
                </a:r>
                <a:r>
                  <a:rPr lang="en-US" i="1" baseline="-25000" dirty="0"/>
                  <a:t>i</a:t>
                </a:r>
                <a:r>
                  <a:rPr lang="en-US" dirty="0"/>
                  <a:t>) where </a:t>
                </a:r>
                <a:r>
                  <a:rPr lang="en-US" i="1" dirty="0">
                    <a:latin typeface="Times New Roman" panose="02020603050405020304" pitchFamily="18" charset="0"/>
                    <a:cs typeface="Times New Roman" panose="02020603050405020304" pitchFamily="18" charset="0"/>
                  </a:rPr>
                  <a:t>V</a:t>
                </a:r>
                <a:r>
                  <a:rPr lang="en-US" i="1" baseline="-25000" dirty="0">
                    <a:latin typeface="Times New Roman" panose="02020603050405020304" pitchFamily="18" charset="0"/>
                    <a:cs typeface="Times New Roman" panose="02020603050405020304" pitchFamily="18" charset="0"/>
                  </a:rPr>
                  <a:t>i</a:t>
                </a:r>
                <a:r>
                  <a:rPr lang="en-US" dirty="0"/>
                  <a:t>(</a:t>
                </a:r>
                <a:r>
                  <a:rPr lang="en-US" i="1" dirty="0"/>
                  <a:t>h</a:t>
                </a:r>
                <a:r>
                  <a:rPr lang="en-US" i="1" baseline="-25000" dirty="0"/>
                  <a:t>i</a:t>
                </a:r>
                <a:r>
                  <a:rPr lang="en-US" dirty="0"/>
                  <a:t>)=</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𝑖</m:t>
                            </m:r>
                          </m:sub>
                        </m:sSub>
                      </m:lim>
                    </m:limLow>
                    <m:r>
                      <m:rPr>
                        <m:nor/>
                      </m:rPr>
                      <a:rPr lang="en-US" i="1" dirty="0">
                        <a:latin typeface="Times New Roman" panose="02020603050405020304" pitchFamily="18" charset="0"/>
                        <a:cs typeface="Times New Roman" panose="02020603050405020304" pitchFamily="18" charset="0"/>
                      </a:rPr>
                      <m:t>Q</m:t>
                    </m:r>
                    <m:r>
                      <m:rPr>
                        <m:nor/>
                      </m:rPr>
                      <a:rPr lang="en-US" i="1" baseline="-25000" dirty="0">
                        <a:latin typeface="Times New Roman" panose="02020603050405020304" pitchFamily="18" charset="0"/>
                        <a:cs typeface="Times New Roman" panose="02020603050405020304" pitchFamily="18" charset="0"/>
                      </a:rPr>
                      <m:t>i</m:t>
                    </m:r>
                    <m:r>
                      <m:rPr>
                        <m:nor/>
                      </m:rPr>
                      <a:rPr lang="en-US" dirty="0"/>
                      <m:t>(</m:t>
                    </m:r>
                    <m:r>
                      <m:rPr>
                        <m:nor/>
                      </m:rPr>
                      <a:rPr lang="en-US" i="1" dirty="0"/>
                      <m:t>h</m:t>
                    </m:r>
                    <m:r>
                      <m:rPr>
                        <m:nor/>
                      </m:rPr>
                      <a:rPr lang="en-US" i="1" baseline="-25000" dirty="0"/>
                      <m:t>i</m:t>
                    </m:r>
                    <m:r>
                      <m:rPr>
                        <m:nor/>
                      </m:rPr>
                      <a:rPr lang="en-US" dirty="0"/>
                      <m:t>,</m:t>
                    </m:r>
                    <m:r>
                      <m:rPr>
                        <m:nor/>
                      </m:rPr>
                      <a:rPr lang="en-US" i="1" dirty="0"/>
                      <m:t>a</m:t>
                    </m:r>
                    <m:r>
                      <m:rPr>
                        <m:nor/>
                      </m:rPr>
                      <a:rPr lang="en-US" i="1" baseline="-25000" dirty="0"/>
                      <m:t>i</m:t>
                    </m:r>
                    <m:r>
                      <m:rPr>
                        <m:nor/>
                      </m:rPr>
                      <a:rPr lang="en-US" dirty="0"/>
                      <m:t>)</m:t>
                    </m:r>
                  </m:oMath>
                </a14:m>
                <a:endParaRPr lang="en-US" dirty="0"/>
              </a:p>
              <a:p>
                <a:pPr marL="0" indent="0" hangingPunct="1">
                  <a:buNone/>
                </a:pPr>
                <a:r>
                  <a:rPr lang="en-US" dirty="0"/>
                  <a:t>For a joint action-value function </a:t>
                </a:r>
                <a:r>
                  <a:rPr lang="en-US" b="1" dirty="0"/>
                  <a:t>Q</a:t>
                </a:r>
                <a:r>
                  <a:rPr lang="en-US" dirty="0"/>
                  <a:t>(</a:t>
                </a:r>
                <a:r>
                  <a:rPr lang="en-US" b="1" dirty="0" err="1"/>
                  <a:t>h,a</a:t>
                </a:r>
                <a:r>
                  <a:rPr lang="en-US" dirty="0"/>
                  <a:t>) where </a:t>
                </a:r>
                <a:r>
                  <a:rPr lang="en-US" b="1" dirty="0"/>
                  <a:t>h</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r>
                  <a:rPr lang="en-US" dirty="0"/>
                  <a:t> is a joint action-observation history, if there exist individual functions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such that:</a:t>
                </a:r>
              </a:p>
              <a:p>
                <a:pPr marL="0" indent="0" hangingPunct="1">
                  <a:buNone/>
                </a:pPr>
                <a:endParaRPr lang="en-US" dirty="0"/>
              </a:p>
              <a:p>
                <a:pPr marL="0" indent="0" hangingPunct="1">
                  <a:buNone/>
                </a:pPr>
                <a:endParaRPr lang="en-US" dirty="0"/>
              </a:p>
              <a:p>
                <a:pPr marL="0" indent="0" hangingPunct="1">
                  <a:buNone/>
                </a:pPr>
                <a:r>
                  <a:rPr lang="en-US" dirty="0"/>
                  <a:t>Then </a:t>
                </a:r>
                <a:r>
                  <a:rPr lang="en-US" i="1" dirty="0">
                    <a:latin typeface="Times New Roman" panose="02020603050405020304" pitchFamily="18" charset="0"/>
                    <a:cs typeface="Times New Roman" panose="02020603050405020304" pitchFamily="18" charset="0"/>
                  </a:rPr>
                  <a:t>[Q</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 </a:t>
                </a:r>
                <a:r>
                  <a:rPr lang="en-US" dirty="0"/>
                  <a:t>satisfy IGM for </a:t>
                </a:r>
                <a:r>
                  <a:rPr lang="en-US" b="1" dirty="0"/>
                  <a:t>Q</a:t>
                </a:r>
                <a:r>
                  <a:rPr lang="en-US" dirty="0"/>
                  <a:t> at</a:t>
                </a:r>
                <a:r>
                  <a:rPr lang="en-US" b="1" dirty="0"/>
                  <a:t> h</a:t>
                </a:r>
              </a:p>
              <a:p>
                <a:pPr hangingPunct="1"/>
                <a:r>
                  <a:rPr lang="en-US" dirty="0"/>
                  <a:t>This is subtle but important! Non-standard advantage makes then 0 for optimal action and negative otherwise! Used a a constraint to represent the full IGM function class</a:t>
                </a:r>
              </a:p>
            </p:txBody>
          </p:sp>
        </mc:Choice>
        <mc:Fallback xmlns="">
          <p:sp>
            <p:nvSpPr>
              <p:cNvPr id="3" name="Content Placeholder 2">
                <a:extLst>
                  <a:ext uri="{FF2B5EF4-FFF2-40B4-BE49-F238E27FC236}">
                    <a16:creationId xmlns:a16="http://schemas.microsoft.com/office/drawing/2014/main" id="{1CB92B9F-5E39-0ADC-3BC6-4F622561AC6C}"/>
                  </a:ext>
                </a:extLst>
              </p:cNvPr>
              <p:cNvSpPr>
                <a:spLocks noGrp="1" noRot="1" noChangeAspect="1" noMove="1" noResize="1" noEditPoints="1" noAdjustHandles="1" noChangeArrowheads="1" noChangeShapeType="1" noTextEdit="1"/>
              </p:cNvSpPr>
              <p:nvPr>
                <p:ph idx="1"/>
              </p:nvPr>
            </p:nvSpPr>
            <p:spPr>
              <a:xfrm>
                <a:off x="1206500" y="2512663"/>
                <a:ext cx="21971000" cy="10123837"/>
              </a:xfrm>
              <a:blipFill>
                <a:blip r:embed="rId2"/>
                <a:stretch>
                  <a:fillRect l="-1329" t="-2503" r="-63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52BE882-EDE7-2D3F-EC43-AC67A95EE3CE}"/>
              </a:ext>
            </a:extLst>
          </p:cNvPr>
          <p:cNvSpPr txBox="1"/>
          <p:nvPr/>
        </p:nvSpPr>
        <p:spPr>
          <a:xfrm>
            <a:off x="5027488" y="1443145"/>
            <a:ext cx="3965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3"/>
              </a:rPr>
              <a:t>Wang et al.– ICLR 21</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black and white image of a mathematical equation&#10;&#10;AI-generated content may be incorrect.">
            <a:extLst>
              <a:ext uri="{FF2B5EF4-FFF2-40B4-BE49-F238E27FC236}">
                <a16:creationId xmlns:a16="http://schemas.microsoft.com/office/drawing/2014/main" id="{41A6EA24-B98C-00B5-21F8-2313B9756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876" y="7513142"/>
            <a:ext cx="10280651" cy="2803814"/>
          </a:xfrm>
          <a:prstGeom prst="rect">
            <a:avLst/>
          </a:prstGeom>
        </p:spPr>
      </p:pic>
    </p:spTree>
    <p:extLst>
      <p:ext uri="{BB962C8B-B14F-4D97-AF65-F5344CB8AC3E}">
        <p14:creationId xmlns:p14="http://schemas.microsoft.com/office/powerpoint/2010/main" val="3526364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1208-B5AA-328C-C418-47EF03309A8D}"/>
              </a:ext>
            </a:extLst>
          </p:cNvPr>
          <p:cNvSpPr>
            <a:spLocks noGrp="1"/>
          </p:cNvSpPr>
          <p:nvPr>
            <p:ph type="title"/>
          </p:nvPr>
        </p:nvSpPr>
        <p:spPr/>
        <p:txBody>
          <a:bodyPr/>
          <a:lstStyle/>
          <a:p>
            <a:r>
              <a:rPr lang="en-US" dirty="0"/>
              <a:t>QPLEX architecture</a:t>
            </a:r>
          </a:p>
        </p:txBody>
      </p:sp>
      <p:sp>
        <p:nvSpPr>
          <p:cNvPr id="7" name="Content Placeholder 6">
            <a:extLst>
              <a:ext uri="{FF2B5EF4-FFF2-40B4-BE49-F238E27FC236}">
                <a16:creationId xmlns:a16="http://schemas.microsoft.com/office/drawing/2014/main" id="{17172CB9-2F2F-A746-8843-1C2FB6429DD7}"/>
              </a:ext>
            </a:extLst>
          </p:cNvPr>
          <p:cNvSpPr>
            <a:spLocks noGrp="1"/>
          </p:cNvSpPr>
          <p:nvPr>
            <p:ph idx="1"/>
          </p:nvPr>
        </p:nvSpPr>
        <p:spPr>
          <a:xfrm>
            <a:off x="1206499" y="4248504"/>
            <a:ext cx="13645573" cy="8256012"/>
          </a:xfrm>
        </p:spPr>
        <p:txBody>
          <a:bodyPr/>
          <a:lstStyle/>
          <a:p>
            <a:r>
              <a:rPr lang="en-US" dirty="0"/>
              <a:t>Architecture is a bit complicated but it performs well </a:t>
            </a:r>
          </a:p>
          <a:p>
            <a:r>
              <a:rPr lang="en-US" dirty="0"/>
              <a:t>Can sometimes outperform QMIX and is a state-of-the-art method</a:t>
            </a:r>
          </a:p>
          <a:p>
            <a:r>
              <a:rPr lang="en-US" dirty="0"/>
              <a:t>Other recent value factorization/decomposition methods but not clear they outperform QMIX and QPLEX </a:t>
            </a:r>
          </a:p>
        </p:txBody>
      </p:sp>
      <p:pic>
        <p:nvPicPr>
          <p:cNvPr id="8" name="Picture 7">
            <a:extLst>
              <a:ext uri="{FF2B5EF4-FFF2-40B4-BE49-F238E27FC236}">
                <a16:creationId xmlns:a16="http://schemas.microsoft.com/office/drawing/2014/main" id="{9ADD3DB0-0DCC-43B7-0A47-FDD4C82CFC7B}"/>
              </a:ext>
            </a:extLst>
          </p:cNvPr>
          <p:cNvPicPr>
            <a:picLocks noChangeAspect="1"/>
          </p:cNvPicPr>
          <p:nvPr/>
        </p:nvPicPr>
        <p:blipFill>
          <a:blip r:embed="rId2"/>
          <a:stretch>
            <a:fillRect/>
          </a:stretch>
        </p:blipFill>
        <p:spPr>
          <a:xfrm>
            <a:off x="15240000" y="1072625"/>
            <a:ext cx="8423564" cy="12245366"/>
          </a:xfrm>
          <a:prstGeom prst="rect">
            <a:avLst/>
          </a:prstGeom>
        </p:spPr>
      </p:pic>
      <p:sp>
        <p:nvSpPr>
          <p:cNvPr id="9" name="TextBox 8">
            <a:extLst>
              <a:ext uri="{FF2B5EF4-FFF2-40B4-BE49-F238E27FC236}">
                <a16:creationId xmlns:a16="http://schemas.microsoft.com/office/drawing/2014/main" id="{828513E5-369A-138D-479C-8CAA2A4020F1}"/>
              </a:ext>
            </a:extLst>
          </p:cNvPr>
          <p:cNvSpPr txBox="1"/>
          <p:nvPr/>
        </p:nvSpPr>
        <p:spPr>
          <a:xfrm>
            <a:off x="11218753" y="1433156"/>
            <a:ext cx="39658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3"/>
              </a:rPr>
              <a:t>Wang et al.– ICLR 21</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cxnSp>
        <p:nvCxnSpPr>
          <p:cNvPr id="10" name="Straight Arrow Connector 9">
            <a:extLst>
              <a:ext uri="{FF2B5EF4-FFF2-40B4-BE49-F238E27FC236}">
                <a16:creationId xmlns:a16="http://schemas.microsoft.com/office/drawing/2014/main" id="{B517F016-2C78-228C-724D-7E5A60A6B146}"/>
              </a:ext>
            </a:extLst>
          </p:cNvPr>
          <p:cNvCxnSpPr>
            <a:cxnSpLocks/>
          </p:cNvCxnSpPr>
          <p:nvPr/>
        </p:nvCxnSpPr>
        <p:spPr>
          <a:xfrm>
            <a:off x="16090724" y="9507542"/>
            <a:ext cx="1090537" cy="1211164"/>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2A8FAD96-8345-3651-1785-0C2E469EA8DF}"/>
              </a:ext>
            </a:extLst>
          </p:cNvPr>
          <p:cNvSpPr txBox="1"/>
          <p:nvPr/>
        </p:nvSpPr>
        <p:spPr>
          <a:xfrm>
            <a:off x="15547896" y="8820300"/>
            <a:ext cx="113332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DRQN</a:t>
            </a:r>
          </a:p>
        </p:txBody>
      </p:sp>
    </p:spTree>
    <p:extLst>
      <p:ext uri="{BB962C8B-B14F-4D97-AF65-F5344CB8AC3E}">
        <p14:creationId xmlns:p14="http://schemas.microsoft.com/office/powerpoint/2010/main" val="3258269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4CFF-B062-C2DD-C7C7-374BD535895F}"/>
              </a:ext>
            </a:extLst>
          </p:cNvPr>
          <p:cNvSpPr>
            <a:spLocks noGrp="1"/>
          </p:cNvSpPr>
          <p:nvPr>
            <p:ph type="title"/>
          </p:nvPr>
        </p:nvSpPr>
        <p:spPr>
          <a:xfrm>
            <a:off x="763156" y="1079500"/>
            <a:ext cx="21971000" cy="1435100"/>
          </a:xfrm>
        </p:spPr>
        <p:txBody>
          <a:bodyPr>
            <a:normAutofit/>
          </a:bodyPr>
          <a:lstStyle/>
          <a:p>
            <a:r>
              <a:rPr lang="en-US" dirty="0"/>
              <a:t>State in value function factorization</a:t>
            </a:r>
          </a:p>
        </p:txBody>
      </p:sp>
      <p:sp>
        <p:nvSpPr>
          <p:cNvPr id="4" name="Text Placeholder 3">
            <a:extLst>
              <a:ext uri="{FF2B5EF4-FFF2-40B4-BE49-F238E27FC236}">
                <a16:creationId xmlns:a16="http://schemas.microsoft.com/office/drawing/2014/main" id="{3C04B58B-DBEA-EE8A-22FE-2D5DFA3CCB5A}"/>
              </a:ext>
            </a:extLst>
          </p:cNvPr>
          <p:cNvSpPr>
            <a:spLocks noGrp="1"/>
          </p:cNvSpPr>
          <p:nvPr>
            <p:ph type="body" idx="1"/>
          </p:nvPr>
        </p:nvSpPr>
        <p:spPr>
          <a:xfrm>
            <a:off x="1206500" y="2992582"/>
            <a:ext cx="14559973" cy="9373389"/>
          </a:xfrm>
        </p:spPr>
        <p:txBody>
          <a:bodyPr>
            <a:normAutofit fontScale="92500" lnSpcReduction="20000"/>
          </a:bodyPr>
          <a:lstStyle/>
          <a:p>
            <a:pPr marL="685800" indent="-685800">
              <a:buFont typeface="Arial" panose="020B0604020202020204" pitchFamily="34" charset="0"/>
              <a:buChar char="•"/>
            </a:pPr>
            <a:endParaRPr lang="en-US" dirty="0">
              <a:solidFill>
                <a:srgbClr val="00B050"/>
              </a:solidFill>
            </a:endParaRPr>
          </a:p>
          <a:p>
            <a:pPr marL="685800" indent="-685800">
              <a:buFont typeface="Arial" panose="020B0604020202020204" pitchFamily="34" charset="0"/>
              <a:buChar char="•"/>
            </a:pPr>
            <a:r>
              <a:rPr lang="en-US" dirty="0">
                <a:solidFill>
                  <a:schemeClr val="bg2">
                    <a:lumMod val="10000"/>
                  </a:schemeClr>
                </a:solidFill>
              </a:rPr>
              <a:t>Is it cheating/wrong to use state during training?</a:t>
            </a:r>
          </a:p>
          <a:p>
            <a:pPr marL="685800" indent="-685800">
              <a:buFont typeface="Arial" panose="020B0604020202020204" pitchFamily="34" charset="0"/>
              <a:buChar char="•"/>
            </a:pPr>
            <a:endParaRPr lang="en-US" dirty="0">
              <a:solidFill>
                <a:schemeClr val="bg2">
                  <a:lumMod val="10000"/>
                </a:schemeClr>
              </a:solidFill>
            </a:endParaRPr>
          </a:p>
          <a:p>
            <a:pPr marL="685800" indent="-685800">
              <a:buFont typeface="Arial" panose="020B0604020202020204" pitchFamily="34" charset="0"/>
              <a:buChar char="•"/>
            </a:pPr>
            <a:r>
              <a:rPr lang="en-US" dirty="0">
                <a:solidFill>
                  <a:srgbClr val="00B050"/>
                </a:solidFill>
              </a:rPr>
              <a:t>QMIX</a:t>
            </a:r>
            <a:r>
              <a:rPr lang="en-US" dirty="0"/>
              <a:t>: Sound since state information gets marginalized out</a:t>
            </a:r>
          </a:p>
          <a:p>
            <a:pPr marL="685800" indent="-685800">
              <a:buFont typeface="Arial" panose="020B0604020202020204" pitchFamily="34" charset="0"/>
              <a:buChar char="•"/>
            </a:pPr>
            <a:r>
              <a:rPr lang="en-US" dirty="0">
                <a:solidFill>
                  <a:srgbClr val="FFC000"/>
                </a:solidFill>
              </a:rPr>
              <a:t>QPLEX:</a:t>
            </a:r>
          </a:p>
          <a:p>
            <a:pPr marL="2514600" lvl="5" indent="-685800">
              <a:buFont typeface="Arial" panose="020B0604020202020204" pitchFamily="34" charset="0"/>
              <a:buChar char="•"/>
            </a:pPr>
            <a:r>
              <a:rPr lang="en-US" dirty="0"/>
              <a:t>Sound since similar to QMIX</a:t>
            </a:r>
          </a:p>
          <a:p>
            <a:pPr marL="2514600" lvl="5" indent="-685800">
              <a:buFont typeface="Arial" panose="020B0604020202020204" pitchFamily="34" charset="0"/>
              <a:buChar char="•"/>
            </a:pPr>
            <a:r>
              <a:rPr lang="en-US" dirty="0"/>
              <a:t>Less general with state (can’t represent all IGM functions)</a:t>
            </a:r>
          </a:p>
          <a:p>
            <a:pPr marL="685800" indent="-685800">
              <a:buFont typeface="Arial" panose="020B0604020202020204" pitchFamily="34" charset="0"/>
              <a:buChar char="•"/>
            </a:pPr>
            <a:r>
              <a:rPr lang="en-US" dirty="0">
                <a:solidFill>
                  <a:srgbClr val="FFC000"/>
                </a:solidFill>
              </a:rPr>
              <a:t>Weighted QMIX</a:t>
            </a:r>
            <a:r>
              <a:rPr lang="en-US" dirty="0"/>
              <a:t>: Probably not sound as uses separate state-conditioned weights</a:t>
            </a:r>
          </a:p>
        </p:txBody>
      </p:sp>
      <p:pic>
        <p:nvPicPr>
          <p:cNvPr id="3" name="Picture 2">
            <a:extLst>
              <a:ext uri="{FF2B5EF4-FFF2-40B4-BE49-F238E27FC236}">
                <a16:creationId xmlns:a16="http://schemas.microsoft.com/office/drawing/2014/main" id="{F5B3E3E6-F2FA-699F-2AEC-421FDD7998F8}"/>
              </a:ext>
            </a:extLst>
          </p:cNvPr>
          <p:cNvPicPr>
            <a:picLocks noChangeAspect="1"/>
          </p:cNvPicPr>
          <p:nvPr/>
        </p:nvPicPr>
        <p:blipFill>
          <a:blip r:embed="rId2"/>
          <a:stretch>
            <a:fillRect/>
          </a:stretch>
        </p:blipFill>
        <p:spPr>
          <a:xfrm>
            <a:off x="18166197" y="4022342"/>
            <a:ext cx="5011303" cy="8173515"/>
          </a:xfrm>
          <a:prstGeom prst="rect">
            <a:avLst/>
          </a:prstGeom>
        </p:spPr>
      </p:pic>
      <p:sp>
        <p:nvSpPr>
          <p:cNvPr id="8" name="TextBox 7">
            <a:extLst>
              <a:ext uri="{FF2B5EF4-FFF2-40B4-BE49-F238E27FC236}">
                <a16:creationId xmlns:a16="http://schemas.microsoft.com/office/drawing/2014/main" id="{94A5BEA2-AAAD-63AC-7844-1DEC077FC8A6}"/>
              </a:ext>
            </a:extLst>
          </p:cNvPr>
          <p:cNvSpPr txBox="1"/>
          <p:nvPr/>
        </p:nvSpPr>
        <p:spPr>
          <a:xfrm>
            <a:off x="1704020" y="12885081"/>
            <a:ext cx="117211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t>
            </a:r>
            <a:r>
              <a:rPr lang="en-US" dirty="0"/>
              <a:t>T</a:t>
            </a:r>
            <a:r>
              <a:rPr kumimoji="0" lang="en-US" sz="2400" b="0" i="0" u="none" strike="noStrike" cap="none" spc="0" normalizeH="0" baseline="0" dirty="0">
                <a:ln>
                  <a:noFill/>
                </a:ln>
                <a:solidFill>
                  <a:srgbClr val="5E5E5E"/>
                </a:solidFill>
                <a:effectLst/>
                <a:uFillTx/>
                <a:latin typeface="+mn-lt"/>
                <a:ea typeface="+mn-ea"/>
                <a:cs typeface="+mn-cs"/>
                <a:sym typeface="Helvetica Neue"/>
              </a:rPr>
              <a:t>he paper also introduces a new algorithm </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DualMIX</a:t>
            </a:r>
            <a:r>
              <a:rPr kumimoji="0" lang="en-US" sz="2400" b="0" i="0" u="none" strike="noStrike" cap="none" spc="0" normalizeH="0" baseline="0" dirty="0">
                <a:ln>
                  <a:noFill/>
                </a:ln>
                <a:solidFill>
                  <a:srgbClr val="5E5E5E"/>
                </a:solidFill>
                <a:effectLst/>
                <a:uFillTx/>
                <a:latin typeface="+mn-lt"/>
                <a:ea typeface="+mn-ea"/>
                <a:cs typeface="+mn-cs"/>
                <a:sym typeface="Helvetica Neue"/>
              </a:rPr>
              <a:t> which I don’t discuss here</a:t>
            </a:r>
          </a:p>
        </p:txBody>
      </p:sp>
      <p:sp>
        <p:nvSpPr>
          <p:cNvPr id="9" name="TextBox 8">
            <a:extLst>
              <a:ext uri="{FF2B5EF4-FFF2-40B4-BE49-F238E27FC236}">
                <a16:creationId xmlns:a16="http://schemas.microsoft.com/office/drawing/2014/main" id="{A13D0F64-EC05-2B73-3B43-051583D25524}"/>
              </a:ext>
            </a:extLst>
          </p:cNvPr>
          <p:cNvSpPr txBox="1"/>
          <p:nvPr/>
        </p:nvSpPr>
        <p:spPr>
          <a:xfrm>
            <a:off x="18592800" y="1520143"/>
            <a:ext cx="5680363"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100" dirty="0">
                <a:solidFill>
                  <a:srgbClr val="037002"/>
                </a:solidFill>
                <a:latin typeface="Arial" panose="020B0604020202020204" pitchFamily="34" charset="0"/>
                <a:cs typeface="Arial" panose="020B0604020202020204" pitchFamily="34" charset="0"/>
              </a:rPr>
              <a:t>Marchesini et al.,--AAMAS 25</a:t>
            </a:r>
            <a:endParaRPr lang="en-US" sz="3100" b="0" dirty="0">
              <a:solidFill>
                <a:srgbClr val="03700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540019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7CFDE-7467-3FD7-62BF-FAF8A27D8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0D562-9EE1-275F-64D7-5D609F3CA4DA}"/>
              </a:ext>
            </a:extLst>
          </p:cNvPr>
          <p:cNvSpPr>
            <a:spLocks noGrp="1"/>
          </p:cNvSpPr>
          <p:nvPr>
            <p:ph type="title"/>
          </p:nvPr>
        </p:nvSpPr>
        <p:spPr>
          <a:xfrm>
            <a:off x="763156" y="1079500"/>
            <a:ext cx="21971000" cy="1435100"/>
          </a:xfrm>
        </p:spPr>
        <p:txBody>
          <a:bodyPr>
            <a:normAutofit/>
          </a:bodyPr>
          <a:lstStyle/>
          <a:p>
            <a:r>
              <a:rPr lang="en-US" dirty="0"/>
              <a:t>State in value function factorization</a:t>
            </a:r>
          </a:p>
        </p:txBody>
      </p:sp>
      <p:sp>
        <p:nvSpPr>
          <p:cNvPr id="4" name="Text Placeholder 3">
            <a:extLst>
              <a:ext uri="{FF2B5EF4-FFF2-40B4-BE49-F238E27FC236}">
                <a16:creationId xmlns:a16="http://schemas.microsoft.com/office/drawing/2014/main" id="{F81A30F5-EB2C-167C-01A4-B6A10A72F1D9}"/>
              </a:ext>
            </a:extLst>
          </p:cNvPr>
          <p:cNvSpPr>
            <a:spLocks noGrp="1"/>
          </p:cNvSpPr>
          <p:nvPr>
            <p:ph type="body" idx="1"/>
          </p:nvPr>
        </p:nvSpPr>
        <p:spPr>
          <a:xfrm>
            <a:off x="1206500" y="3665006"/>
            <a:ext cx="14559973" cy="8839510"/>
          </a:xfrm>
        </p:spPr>
        <p:txBody>
          <a:bodyPr>
            <a:normAutofit fontScale="92500" lnSpcReduction="10000"/>
          </a:bodyPr>
          <a:lstStyle/>
          <a:p>
            <a:r>
              <a:rPr lang="en-US" sz="6000" dirty="0"/>
              <a:t>Why is the state helpful?</a:t>
            </a:r>
          </a:p>
          <a:p>
            <a:endParaRPr lang="en-US" sz="6000" dirty="0"/>
          </a:p>
          <a:p>
            <a:r>
              <a:rPr lang="en-US" sz="6000" dirty="0"/>
              <a:t>Benefit of state unclear in theory but may be helpful in practice </a:t>
            </a:r>
          </a:p>
          <a:p>
            <a:endParaRPr lang="en-US" sz="6000" dirty="0"/>
          </a:p>
          <a:p>
            <a:r>
              <a:rPr lang="en-US" sz="6000" dirty="0"/>
              <a:t>Tried the methods with state (s), a random (r) value, or a 0 value</a:t>
            </a:r>
          </a:p>
          <a:p>
            <a:endParaRPr lang="en-US" sz="6000" dirty="0"/>
          </a:p>
          <a:p>
            <a:r>
              <a:rPr lang="en-US" sz="6000" dirty="0"/>
              <a:t>Other information can outperform state info!</a:t>
            </a:r>
          </a:p>
          <a:p>
            <a:pPr marL="685800" indent="-685800">
              <a:buFont typeface="Arial" panose="020B0604020202020204" pitchFamily="34" charset="0"/>
              <a:buChar char="•"/>
            </a:pP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CFC4F7B0-AD59-8350-82C4-D0821A3EC65A}"/>
              </a:ext>
            </a:extLst>
          </p:cNvPr>
          <p:cNvSpPr txBox="1"/>
          <p:nvPr/>
        </p:nvSpPr>
        <p:spPr>
          <a:xfrm>
            <a:off x="18592800" y="1520143"/>
            <a:ext cx="5680363"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100" dirty="0">
                <a:solidFill>
                  <a:srgbClr val="037002"/>
                </a:solidFill>
                <a:latin typeface="Arial" panose="020B0604020202020204" pitchFamily="34" charset="0"/>
                <a:cs typeface="Arial" panose="020B0604020202020204" pitchFamily="34" charset="0"/>
              </a:rPr>
              <a:t>Marchesini et al.,--AAMAS 25</a:t>
            </a:r>
            <a:endParaRPr lang="en-US" sz="3100" b="0" dirty="0">
              <a:solidFill>
                <a:srgbClr val="037002"/>
              </a:solidFill>
              <a:latin typeface="Arial" panose="020B0604020202020204" pitchFamily="34" charset="0"/>
              <a:cs typeface="Arial" panose="020B0604020202020204" pitchFamily="34" charset="0"/>
            </a:endParaRPr>
          </a:p>
        </p:txBody>
      </p:sp>
      <p:pic>
        <p:nvPicPr>
          <p:cNvPr id="5" name="Picture 4" descr="A table with numbers and letters&#10;&#10;AI-generated content may be incorrect.">
            <a:extLst>
              <a:ext uri="{FF2B5EF4-FFF2-40B4-BE49-F238E27FC236}">
                <a16:creationId xmlns:a16="http://schemas.microsoft.com/office/drawing/2014/main" id="{5F456B38-845C-8F60-9B8C-5A05CE3AD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6291" y="8161487"/>
            <a:ext cx="6662882" cy="4322613"/>
          </a:xfrm>
          <a:prstGeom prst="rect">
            <a:avLst/>
          </a:prstGeom>
        </p:spPr>
      </p:pic>
    </p:spTree>
    <p:extLst>
      <p:ext uri="{BB962C8B-B14F-4D97-AF65-F5344CB8AC3E}">
        <p14:creationId xmlns:p14="http://schemas.microsoft.com/office/powerpoint/2010/main" val="4937608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EA1E-0055-7BC9-EB3F-CCC0AAC270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E94DA33-7968-163C-8A38-0D6A3C332845}"/>
              </a:ext>
            </a:extLst>
          </p:cNvPr>
          <p:cNvSpPr>
            <a:spLocks noGrp="1"/>
          </p:cNvSpPr>
          <p:nvPr>
            <p:ph type="body" sz="quarter" idx="21"/>
          </p:nvPr>
        </p:nvSpPr>
        <p:spPr/>
        <p:txBody>
          <a:bodyPr>
            <a:normAutofit lnSpcReduction="10000"/>
          </a:bodyPr>
          <a:lstStyle/>
          <a:p>
            <a:endParaRPr lang="en-US"/>
          </a:p>
        </p:txBody>
      </p:sp>
      <p:sp>
        <p:nvSpPr>
          <p:cNvPr id="3" name="Title 2">
            <a:extLst>
              <a:ext uri="{FF2B5EF4-FFF2-40B4-BE49-F238E27FC236}">
                <a16:creationId xmlns:a16="http://schemas.microsoft.com/office/drawing/2014/main" id="{C519AE48-4711-6CFB-3782-D9CD2076B4EC}"/>
              </a:ext>
            </a:extLst>
          </p:cNvPr>
          <p:cNvSpPr>
            <a:spLocks noGrp="1"/>
          </p:cNvSpPr>
          <p:nvPr>
            <p:ph type="title"/>
          </p:nvPr>
        </p:nvSpPr>
        <p:spPr/>
        <p:txBody>
          <a:bodyPr/>
          <a:lstStyle/>
          <a:p>
            <a:r>
              <a:rPr lang="en-US" dirty="0"/>
              <a:t>CTDE Policy Gradient Methods</a:t>
            </a:r>
          </a:p>
        </p:txBody>
      </p:sp>
      <p:sp>
        <p:nvSpPr>
          <p:cNvPr id="4" name="Text Placeholder 3">
            <a:extLst>
              <a:ext uri="{FF2B5EF4-FFF2-40B4-BE49-F238E27FC236}">
                <a16:creationId xmlns:a16="http://schemas.microsoft.com/office/drawing/2014/main" id="{6B6E661A-73A4-2663-60A5-EC28036683B4}"/>
              </a:ext>
            </a:extLst>
          </p:cNvPr>
          <p:cNvSpPr>
            <a:spLocks noGrp="1"/>
          </p:cNvSpPr>
          <p:nvPr>
            <p:ph type="body" sz="quarter" idx="1"/>
          </p:nvPr>
        </p:nvSpPr>
        <p:spPr/>
        <p:txBody>
          <a:bodyPr/>
          <a:lstStyle/>
          <a:p>
            <a:r>
              <a:rPr lang="en-US" dirty="0"/>
              <a:t>Centralized critics: MADDPG, COMA, and MAPPO</a:t>
            </a:r>
          </a:p>
        </p:txBody>
      </p:sp>
    </p:spTree>
    <p:extLst>
      <p:ext uri="{BB962C8B-B14F-4D97-AF65-F5344CB8AC3E}">
        <p14:creationId xmlns:p14="http://schemas.microsoft.com/office/powerpoint/2010/main" val="371502591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3E36-1DAB-E2F1-A433-BC81B66AFC57}"/>
              </a:ext>
            </a:extLst>
          </p:cNvPr>
          <p:cNvSpPr>
            <a:spLocks noGrp="1"/>
          </p:cNvSpPr>
          <p:nvPr>
            <p:ph type="title"/>
          </p:nvPr>
        </p:nvSpPr>
        <p:spPr/>
        <p:txBody>
          <a:bodyPr/>
          <a:lstStyle/>
          <a:p>
            <a:r>
              <a:rPr lang="en-US" dirty="0"/>
              <a:t>Actor critic with a centralized critic</a:t>
            </a:r>
          </a:p>
        </p:txBody>
      </p:sp>
      <p:sp>
        <p:nvSpPr>
          <p:cNvPr id="3" name="Text Placeholder 2">
            <a:extLst>
              <a:ext uri="{FF2B5EF4-FFF2-40B4-BE49-F238E27FC236}">
                <a16:creationId xmlns:a16="http://schemas.microsoft.com/office/drawing/2014/main" id="{30C546E9-77B3-11B4-C79F-0C1E03E0B4A5}"/>
              </a:ext>
            </a:extLst>
          </p:cNvPr>
          <p:cNvSpPr>
            <a:spLocks noGrp="1"/>
          </p:cNvSpPr>
          <p:nvPr>
            <p:ph type="body" idx="1"/>
          </p:nvPr>
        </p:nvSpPr>
        <p:spPr/>
        <p:txBody>
          <a:bodyPr/>
          <a:lstStyle/>
          <a:p>
            <a:r>
              <a:rPr lang="en-US" dirty="0"/>
              <a:t>Have an actor for each agent</a:t>
            </a:r>
          </a:p>
          <a:p>
            <a:r>
              <a:rPr lang="en-US" dirty="0"/>
              <a:t>Learn a ’centralized’ Q-function</a:t>
            </a:r>
          </a:p>
          <a:p>
            <a:r>
              <a:rPr lang="en-US" dirty="0"/>
              <a:t>Update each actor using this joint Q-value:</a:t>
            </a:r>
          </a:p>
          <a:p>
            <a:pPr marL="0" indent="0">
              <a:buNone/>
            </a:pPr>
            <a:endParaRPr lang="en-US" dirty="0"/>
          </a:p>
          <a:p>
            <a:pPr marL="0" indent="0">
              <a:buNone/>
            </a:pPr>
            <a:endParaRPr lang="en-US" sz="1000" dirty="0"/>
          </a:p>
          <a:p>
            <a:r>
              <a:rPr lang="en-US" dirty="0"/>
              <a:t>Update the joint Q-value using the joint info:</a:t>
            </a:r>
          </a:p>
        </p:txBody>
      </p:sp>
      <p:pic>
        <p:nvPicPr>
          <p:cNvPr id="4" name="Picture 3">
            <a:extLst>
              <a:ext uri="{FF2B5EF4-FFF2-40B4-BE49-F238E27FC236}">
                <a16:creationId xmlns:a16="http://schemas.microsoft.com/office/drawing/2014/main" id="{BEC6E7EF-37E9-176C-E21C-DB7F22D7C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805" y="7921219"/>
            <a:ext cx="9682391" cy="806866"/>
          </a:xfrm>
          <a:prstGeom prst="rect">
            <a:avLst/>
          </a:prstGeom>
        </p:spPr>
      </p:pic>
      <p:pic>
        <p:nvPicPr>
          <p:cNvPr id="6" name="Picture 5">
            <a:extLst>
              <a:ext uri="{FF2B5EF4-FFF2-40B4-BE49-F238E27FC236}">
                <a16:creationId xmlns:a16="http://schemas.microsoft.com/office/drawing/2014/main" id="{8318C8EB-9125-00EC-6726-DBA768AE3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582" y="10845511"/>
            <a:ext cx="14294837" cy="1335232"/>
          </a:xfrm>
          <a:prstGeom prst="rect">
            <a:avLst/>
          </a:prstGeom>
        </p:spPr>
      </p:pic>
      <p:pic>
        <p:nvPicPr>
          <p:cNvPr id="7" name="Picture 6">
            <a:extLst>
              <a:ext uri="{FF2B5EF4-FFF2-40B4-BE49-F238E27FC236}">
                <a16:creationId xmlns:a16="http://schemas.microsoft.com/office/drawing/2014/main" id="{A4169BC2-18F1-C8CE-CDA5-A0FD5B7FB018}"/>
              </a:ext>
            </a:extLst>
          </p:cNvPr>
          <p:cNvPicPr>
            <a:picLocks noChangeAspect="1"/>
          </p:cNvPicPr>
          <p:nvPr/>
        </p:nvPicPr>
        <p:blipFill>
          <a:blip r:embed="rId4"/>
          <a:stretch>
            <a:fillRect/>
          </a:stretch>
        </p:blipFill>
        <p:spPr>
          <a:xfrm>
            <a:off x="16025091" y="3433916"/>
            <a:ext cx="7152409" cy="3109743"/>
          </a:xfrm>
          <a:prstGeom prst="rect">
            <a:avLst/>
          </a:prstGeom>
        </p:spPr>
      </p:pic>
    </p:spTree>
    <p:extLst>
      <p:ext uri="{BB962C8B-B14F-4D97-AF65-F5344CB8AC3E}">
        <p14:creationId xmlns:p14="http://schemas.microsoft.com/office/powerpoint/2010/main" val="8372879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DFD7-B5B4-0CAD-240B-C9AECA0A2100}"/>
              </a:ext>
            </a:extLst>
          </p:cNvPr>
          <p:cNvSpPr>
            <a:spLocks noGrp="1"/>
          </p:cNvSpPr>
          <p:nvPr>
            <p:ph type="title"/>
          </p:nvPr>
        </p:nvSpPr>
        <p:spPr/>
        <p:txBody>
          <a:bodyPr>
            <a:normAutofit/>
          </a:bodyPr>
          <a:lstStyle/>
          <a:p>
            <a:r>
              <a:rPr lang="en-US" dirty="0">
                <a:solidFill>
                  <a:srgbClr val="000000"/>
                </a:solidFill>
                <a:effectLst/>
                <a:latin typeface="Helvetica" pitchFamily="2" charset="0"/>
              </a:rPr>
              <a:t>A basic centralized critic approach</a:t>
            </a:r>
            <a:endParaRPr lang="en-US" dirty="0"/>
          </a:p>
        </p:txBody>
      </p:sp>
      <p:sp>
        <p:nvSpPr>
          <p:cNvPr id="3" name="Text Placeholder 2">
            <a:extLst>
              <a:ext uri="{FF2B5EF4-FFF2-40B4-BE49-F238E27FC236}">
                <a16:creationId xmlns:a16="http://schemas.microsoft.com/office/drawing/2014/main" id="{C01C107C-28D1-DE46-E863-54C9B68766EA}"/>
              </a:ext>
            </a:extLst>
          </p:cNvPr>
          <p:cNvSpPr>
            <a:spLocks noGrp="1"/>
          </p:cNvSpPr>
          <p:nvPr>
            <p:ph type="body" idx="1"/>
          </p:nvPr>
        </p:nvSpPr>
        <p:spPr>
          <a:xfrm>
            <a:off x="1064892" y="5607231"/>
            <a:ext cx="7909791" cy="1669392"/>
          </a:xfrm>
        </p:spPr>
        <p:txBody>
          <a:bodyPr/>
          <a:lstStyle/>
          <a:p>
            <a:endParaRPr lang="en-US" dirty="0"/>
          </a:p>
        </p:txBody>
      </p:sp>
      <p:pic>
        <p:nvPicPr>
          <p:cNvPr id="5" name="Picture 4" descr="A screenshot of a computer program&#10;&#10;AI-generated content may be incorrect.">
            <a:extLst>
              <a:ext uri="{FF2B5EF4-FFF2-40B4-BE49-F238E27FC236}">
                <a16:creationId xmlns:a16="http://schemas.microsoft.com/office/drawing/2014/main" id="{BA2BF5F6-1A77-4FC1-6808-42F291DC6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288" y="2512663"/>
            <a:ext cx="14811712" cy="11256139"/>
          </a:xfrm>
          <a:prstGeom prst="rect">
            <a:avLst/>
          </a:prstGeom>
        </p:spPr>
      </p:pic>
      <p:cxnSp>
        <p:nvCxnSpPr>
          <p:cNvPr id="7" name="Straight Arrow Connector 6">
            <a:extLst>
              <a:ext uri="{FF2B5EF4-FFF2-40B4-BE49-F238E27FC236}">
                <a16:creationId xmlns:a16="http://schemas.microsoft.com/office/drawing/2014/main" id="{8005B65E-2420-9300-DD94-3D6FF12B74F6}"/>
              </a:ext>
            </a:extLst>
          </p:cNvPr>
          <p:cNvCxnSpPr>
            <a:cxnSpLocks/>
          </p:cNvCxnSpPr>
          <p:nvPr/>
        </p:nvCxnSpPr>
        <p:spPr>
          <a:xfrm>
            <a:off x="8672945" y="3214255"/>
            <a:ext cx="1191491" cy="27709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46432CD9-0392-AFF7-0D03-395A59A4C76F}"/>
              </a:ext>
            </a:extLst>
          </p:cNvPr>
          <p:cNvCxnSpPr>
            <a:cxnSpLocks/>
          </p:cNvCxnSpPr>
          <p:nvPr/>
        </p:nvCxnSpPr>
        <p:spPr>
          <a:xfrm>
            <a:off x="8519342" y="3768435"/>
            <a:ext cx="1191491" cy="13854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7103C693-93B4-CD3A-2229-9C347EACD20D}"/>
              </a:ext>
            </a:extLst>
          </p:cNvPr>
          <p:cNvSpPr txBox="1"/>
          <p:nvPr/>
        </p:nvSpPr>
        <p:spPr>
          <a:xfrm>
            <a:off x="4142914" y="2880876"/>
            <a:ext cx="445955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5E5E5E"/>
                </a:solidFill>
                <a:effectLst/>
                <a:uFillTx/>
                <a:latin typeface="+mn-lt"/>
                <a:ea typeface="+mn-ea"/>
                <a:cs typeface="+mn-cs"/>
                <a:sym typeface="Helvetica Neue"/>
              </a:rPr>
              <a:t>A policy network for each agent</a:t>
            </a:r>
          </a:p>
        </p:txBody>
      </p:sp>
      <p:sp>
        <p:nvSpPr>
          <p:cNvPr id="15" name="TextBox 14">
            <a:extLst>
              <a:ext uri="{FF2B5EF4-FFF2-40B4-BE49-F238E27FC236}">
                <a16:creationId xmlns:a16="http://schemas.microsoft.com/office/drawing/2014/main" id="{1A06A928-57CF-4C6B-7CFA-6AB6DAAD2D32}"/>
              </a:ext>
            </a:extLst>
          </p:cNvPr>
          <p:cNvSpPr txBox="1"/>
          <p:nvPr/>
        </p:nvSpPr>
        <p:spPr>
          <a:xfrm>
            <a:off x="5498317" y="3504765"/>
            <a:ext cx="29687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A joint value network</a:t>
            </a:r>
          </a:p>
        </p:txBody>
      </p:sp>
      <p:cxnSp>
        <p:nvCxnSpPr>
          <p:cNvPr id="16" name="Straight Arrow Connector 15">
            <a:extLst>
              <a:ext uri="{FF2B5EF4-FFF2-40B4-BE49-F238E27FC236}">
                <a16:creationId xmlns:a16="http://schemas.microsoft.com/office/drawing/2014/main" id="{41D3B0B8-29DA-A1FB-B0D5-F033E727BBEF}"/>
              </a:ext>
            </a:extLst>
          </p:cNvPr>
          <p:cNvCxnSpPr>
            <a:cxnSpLocks/>
          </p:cNvCxnSpPr>
          <p:nvPr/>
        </p:nvCxnSpPr>
        <p:spPr>
          <a:xfrm>
            <a:off x="8505488" y="8768618"/>
            <a:ext cx="1191491" cy="138547"/>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17" name="TextBox 16">
            <a:extLst>
              <a:ext uri="{FF2B5EF4-FFF2-40B4-BE49-F238E27FC236}">
                <a16:creationId xmlns:a16="http://schemas.microsoft.com/office/drawing/2014/main" id="{D9495062-714A-3E02-9E3B-B66070CDA9C1}"/>
              </a:ext>
            </a:extLst>
          </p:cNvPr>
          <p:cNvSpPr txBox="1"/>
          <p:nvPr/>
        </p:nvSpPr>
        <p:spPr>
          <a:xfrm>
            <a:off x="5372303" y="8435241"/>
            <a:ext cx="307776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Joint error calculation</a:t>
            </a:r>
          </a:p>
        </p:txBody>
      </p:sp>
      <p:sp>
        <p:nvSpPr>
          <p:cNvPr id="18" name="TextBox 17">
            <a:extLst>
              <a:ext uri="{FF2B5EF4-FFF2-40B4-BE49-F238E27FC236}">
                <a16:creationId xmlns:a16="http://schemas.microsoft.com/office/drawing/2014/main" id="{AE54CEA0-B1E8-F48F-92EB-3F995A645FDC}"/>
              </a:ext>
            </a:extLst>
          </p:cNvPr>
          <p:cNvSpPr txBox="1"/>
          <p:nvPr/>
        </p:nvSpPr>
        <p:spPr>
          <a:xfrm>
            <a:off x="5635944" y="9059130"/>
            <a:ext cx="274113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The gradient using </a:t>
            </a:r>
          </a:p>
        </p:txBody>
      </p:sp>
      <p:pic>
        <p:nvPicPr>
          <p:cNvPr id="19" name="Picture 18">
            <a:extLst>
              <a:ext uri="{FF2B5EF4-FFF2-40B4-BE49-F238E27FC236}">
                <a16:creationId xmlns:a16="http://schemas.microsoft.com/office/drawing/2014/main" id="{6F903AE2-9C44-F53E-A114-CAF8A3BBA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418" y="9531054"/>
            <a:ext cx="5706545" cy="533029"/>
          </a:xfrm>
          <a:prstGeom prst="rect">
            <a:avLst/>
          </a:prstGeom>
        </p:spPr>
      </p:pic>
      <p:cxnSp>
        <p:nvCxnSpPr>
          <p:cNvPr id="20" name="Straight Arrow Connector 19">
            <a:extLst>
              <a:ext uri="{FF2B5EF4-FFF2-40B4-BE49-F238E27FC236}">
                <a16:creationId xmlns:a16="http://schemas.microsoft.com/office/drawing/2014/main" id="{229CE7FB-6B23-A96C-E8AF-D53DEB6F3352}"/>
              </a:ext>
            </a:extLst>
          </p:cNvPr>
          <p:cNvCxnSpPr>
            <a:cxnSpLocks/>
          </p:cNvCxnSpPr>
          <p:nvPr/>
        </p:nvCxnSpPr>
        <p:spPr>
          <a:xfrm>
            <a:off x="8415434" y="9336218"/>
            <a:ext cx="1333246"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D3E39778-7A1B-C244-D0FE-445E798CD2D1}"/>
              </a:ext>
            </a:extLst>
          </p:cNvPr>
          <p:cNvCxnSpPr>
            <a:cxnSpLocks/>
          </p:cNvCxnSpPr>
          <p:nvPr/>
        </p:nvCxnSpPr>
        <p:spPr>
          <a:xfrm>
            <a:off x="8308060" y="10680109"/>
            <a:ext cx="1333246"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52344D45-5CE3-07FE-081F-575B3841C927}"/>
              </a:ext>
            </a:extLst>
          </p:cNvPr>
          <p:cNvSpPr txBox="1"/>
          <p:nvPr/>
        </p:nvSpPr>
        <p:spPr>
          <a:xfrm>
            <a:off x="5640885" y="10444147"/>
            <a:ext cx="250549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Loop over agents</a:t>
            </a:r>
          </a:p>
        </p:txBody>
      </p:sp>
      <p:cxnSp>
        <p:nvCxnSpPr>
          <p:cNvPr id="24" name="Straight Arrow Connector 23">
            <a:extLst>
              <a:ext uri="{FF2B5EF4-FFF2-40B4-BE49-F238E27FC236}">
                <a16:creationId xmlns:a16="http://schemas.microsoft.com/office/drawing/2014/main" id="{8C430696-ED00-4C58-DCF8-4C221D7C5259}"/>
              </a:ext>
            </a:extLst>
          </p:cNvPr>
          <p:cNvCxnSpPr>
            <a:cxnSpLocks/>
          </p:cNvCxnSpPr>
          <p:nvPr/>
        </p:nvCxnSpPr>
        <p:spPr>
          <a:xfrm>
            <a:off x="8308060" y="11552510"/>
            <a:ext cx="1235354" cy="0"/>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28" name="TextBox 27">
            <a:extLst>
              <a:ext uri="{FF2B5EF4-FFF2-40B4-BE49-F238E27FC236}">
                <a16:creationId xmlns:a16="http://schemas.microsoft.com/office/drawing/2014/main" id="{0EDD79C6-1C59-37F9-7A93-FE7ECB698ECA}"/>
              </a:ext>
            </a:extLst>
          </p:cNvPr>
          <p:cNvSpPr txBox="1"/>
          <p:nvPr/>
        </p:nvSpPr>
        <p:spPr>
          <a:xfrm>
            <a:off x="3248962" y="11316548"/>
            <a:ext cx="503022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Use joint Q to update agent policies</a:t>
            </a:r>
          </a:p>
        </p:txBody>
      </p:sp>
    </p:spTree>
    <p:extLst>
      <p:ext uri="{BB962C8B-B14F-4D97-AF65-F5344CB8AC3E}">
        <p14:creationId xmlns:p14="http://schemas.microsoft.com/office/powerpoint/2010/main" val="421319011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AB06-751B-A5C5-E077-83F9E526B597}"/>
              </a:ext>
            </a:extLst>
          </p:cNvPr>
          <p:cNvSpPr>
            <a:spLocks noGrp="1"/>
          </p:cNvSpPr>
          <p:nvPr>
            <p:ph type="title"/>
          </p:nvPr>
        </p:nvSpPr>
        <p:spPr/>
        <p:txBody>
          <a:bodyPr/>
          <a:lstStyle/>
          <a:p>
            <a:r>
              <a:rPr lang="en-US" dirty="0"/>
              <a:t>MADDPG</a:t>
            </a:r>
          </a:p>
        </p:txBody>
      </p:sp>
      <p:sp>
        <p:nvSpPr>
          <p:cNvPr id="3" name="Text Placeholder 2">
            <a:extLst>
              <a:ext uri="{FF2B5EF4-FFF2-40B4-BE49-F238E27FC236}">
                <a16:creationId xmlns:a16="http://schemas.microsoft.com/office/drawing/2014/main" id="{80123D09-5AFA-EE74-65A1-0A25390ADA72}"/>
              </a:ext>
            </a:extLst>
          </p:cNvPr>
          <p:cNvSpPr>
            <a:spLocks noGrp="1"/>
          </p:cNvSpPr>
          <p:nvPr>
            <p:ph type="body" idx="1"/>
          </p:nvPr>
        </p:nvSpPr>
        <p:spPr>
          <a:xfrm>
            <a:off x="1206500" y="2826327"/>
            <a:ext cx="21971000" cy="9388041"/>
          </a:xfrm>
        </p:spPr>
        <p:txBody>
          <a:bodyPr>
            <a:normAutofit fontScale="92500" lnSpcReduction="20000"/>
          </a:bodyPr>
          <a:lstStyle/>
          <a:p>
            <a:r>
              <a:rPr lang="en-US" dirty="0"/>
              <a:t>Designed for competitive or cooperative problems</a:t>
            </a:r>
          </a:p>
          <a:p>
            <a:r>
              <a:rPr lang="en-US" dirty="0"/>
              <a:t>Off-policy (so uses reply buffer like DQN)</a:t>
            </a:r>
          </a:p>
          <a:p>
            <a:r>
              <a:rPr lang="en-US" dirty="0"/>
              <a:t>Continuous action, so uses a Deterministic PG </a:t>
            </a:r>
            <a:r>
              <a:rPr lang="en-US" sz="3600" dirty="0"/>
              <a:t>(Silver et al., ICML-14)</a:t>
            </a:r>
          </a:p>
          <a:p>
            <a:endParaRPr lang="en-US" dirty="0"/>
          </a:p>
          <a:p>
            <a:r>
              <a:rPr lang="en-US" dirty="0"/>
              <a:t>Defined policies based on a single observation but should be:</a:t>
            </a:r>
          </a:p>
          <a:p>
            <a:endParaRPr lang="en-US" dirty="0"/>
          </a:p>
          <a:p>
            <a:r>
              <a:rPr lang="en-US" dirty="0"/>
              <a:t>Learn centralized critic from the reply buffer and using target network </a:t>
            </a:r>
            <a:r>
              <a:rPr lang="en-US" i="1" dirty="0" err="1"/>
              <a:t>θ</a:t>
            </a:r>
            <a:r>
              <a:rPr lang="en-US" i="1" baseline="30000" dirty="0"/>
              <a:t>-</a:t>
            </a:r>
          </a:p>
          <a:p>
            <a:endParaRPr lang="en-US" dirty="0"/>
          </a:p>
          <a:p>
            <a:r>
              <a:rPr lang="en-US" dirty="0">
                <a:solidFill>
                  <a:srgbClr val="000000"/>
                </a:solidFill>
                <a:effectLst/>
                <a:latin typeface="Helvetica" pitchFamily="2" charset="0"/>
              </a:rPr>
              <a:t>MADDPG is no longer widely used but the centralized critic have been adopted</a:t>
            </a:r>
          </a:p>
        </p:txBody>
      </p:sp>
      <p:sp>
        <p:nvSpPr>
          <p:cNvPr id="4" name="TextBox 3">
            <a:extLst>
              <a:ext uri="{FF2B5EF4-FFF2-40B4-BE49-F238E27FC236}">
                <a16:creationId xmlns:a16="http://schemas.microsoft.com/office/drawing/2014/main" id="{0E1EF4A6-D2F3-41DD-28C6-91B4CB394C62}"/>
              </a:ext>
            </a:extLst>
          </p:cNvPr>
          <p:cNvSpPr txBox="1"/>
          <p:nvPr/>
        </p:nvSpPr>
        <p:spPr>
          <a:xfrm>
            <a:off x="6097956" y="1470854"/>
            <a:ext cx="459581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2"/>
              </a:rPr>
              <a:t>Lowe et al.—</a:t>
            </a:r>
            <a:r>
              <a:rPr kumimoji="0" lang="en-US" sz="3200" b="0" i="0" u="none" strike="noStrike" cap="none" spc="0" normalizeH="0" baseline="0" dirty="0" err="1">
                <a:ln>
                  <a:noFill/>
                </a:ln>
                <a:solidFill>
                  <a:srgbClr val="5E5E5E"/>
                </a:solidFill>
                <a:effectLst/>
                <a:uFillTx/>
                <a:latin typeface="+mn-lt"/>
                <a:ea typeface="+mn-ea"/>
                <a:cs typeface="+mn-cs"/>
                <a:sym typeface="Helvetica Neue"/>
                <a:hlinkClick r:id="rId2"/>
              </a:rPr>
              <a:t>NeurIPS</a:t>
            </a: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2"/>
              </a:rPr>
              <a:t> 17</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TextBox 4">
            <a:extLst>
              <a:ext uri="{FF2B5EF4-FFF2-40B4-BE49-F238E27FC236}">
                <a16:creationId xmlns:a16="http://schemas.microsoft.com/office/drawing/2014/main" id="{85A412C1-C647-76A5-6C86-4988BBC72034}"/>
              </a:ext>
            </a:extLst>
          </p:cNvPr>
          <p:cNvSpPr txBox="1"/>
          <p:nvPr/>
        </p:nvSpPr>
        <p:spPr>
          <a:xfrm>
            <a:off x="813083" y="12489976"/>
            <a:ext cx="2275783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buNone/>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t>
            </a:r>
            <a:r>
              <a:rPr kumimoji="0" lang="en-US" sz="2400" b="0" i="0" u="none" strike="noStrike" cap="none" spc="0" normalizeH="0" baseline="0" dirty="0">
                <a:ln>
                  <a:noFill/>
                </a:ln>
                <a:solidFill>
                  <a:srgbClr val="000000"/>
                </a:solidFill>
                <a:uFillTx/>
                <a:latin typeface="Helvetica" pitchFamily="2" charset="0"/>
                <a:ea typeface="+mn-ea"/>
                <a:cs typeface="+mn-cs"/>
                <a:sym typeface="Helvetica Neue"/>
              </a:rPr>
              <a:t>For </a:t>
            </a:r>
            <a:r>
              <a:rPr lang="en-US" dirty="0">
                <a:solidFill>
                  <a:srgbClr val="000000"/>
                </a:solidFill>
                <a:latin typeface="Helvetica" pitchFamily="2" charset="0"/>
              </a:rPr>
              <a:t>the cooperative CTDE case we assume </a:t>
            </a:r>
            <a:r>
              <a:rPr lang="en-US" dirty="0">
                <a:solidFill>
                  <a:srgbClr val="000000"/>
                </a:solidFill>
                <a:effectLst/>
                <a:latin typeface="Helvetica" pitchFamily="2" charset="0"/>
              </a:rPr>
              <a:t>a single shared critic among agents, do not consider learning policy models of the other agents, and do not consider</a:t>
            </a:r>
          </a:p>
          <a:p>
            <a:pPr algn="l"/>
            <a:r>
              <a:rPr lang="en-US" dirty="0">
                <a:solidFill>
                  <a:srgbClr val="000000"/>
                </a:solidFill>
                <a:effectLst/>
                <a:latin typeface="Helvetica" pitchFamily="2" charset="0"/>
              </a:rPr>
              <a:t>ensembles of other agent policies to improve robustness. </a:t>
            </a: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B4F6D50A-FD54-5905-2DEC-CB1EC6CA8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919" y="5485018"/>
            <a:ext cx="10836163" cy="1042466"/>
          </a:xfrm>
          <a:prstGeom prst="rect">
            <a:avLst/>
          </a:prstGeom>
        </p:spPr>
      </p:pic>
      <p:pic>
        <p:nvPicPr>
          <p:cNvPr id="9" name="Picture 8">
            <a:extLst>
              <a:ext uri="{FF2B5EF4-FFF2-40B4-BE49-F238E27FC236}">
                <a16:creationId xmlns:a16="http://schemas.microsoft.com/office/drawing/2014/main" id="{7E01A90C-A5E3-3684-5F51-1C84C01CA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956" y="7532774"/>
            <a:ext cx="10836164" cy="1039834"/>
          </a:xfrm>
          <a:prstGeom prst="rect">
            <a:avLst/>
          </a:prstGeom>
        </p:spPr>
      </p:pic>
      <p:pic>
        <p:nvPicPr>
          <p:cNvPr id="11" name="Picture 10">
            <a:extLst>
              <a:ext uri="{FF2B5EF4-FFF2-40B4-BE49-F238E27FC236}">
                <a16:creationId xmlns:a16="http://schemas.microsoft.com/office/drawing/2014/main" id="{E1DE6D5C-6EE9-74F0-6A6F-5A37B84AB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036" y="9608239"/>
            <a:ext cx="17059928" cy="994523"/>
          </a:xfrm>
          <a:prstGeom prst="rect">
            <a:avLst/>
          </a:prstGeom>
        </p:spPr>
      </p:pic>
    </p:spTree>
    <p:extLst>
      <p:ext uri="{BB962C8B-B14F-4D97-AF65-F5344CB8AC3E}">
        <p14:creationId xmlns:p14="http://schemas.microsoft.com/office/powerpoint/2010/main" val="1972719069"/>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C257-1AA0-7CCF-93B1-EBD966BAD16E}"/>
              </a:ext>
            </a:extLst>
          </p:cNvPr>
          <p:cNvSpPr>
            <a:spLocks noGrp="1"/>
          </p:cNvSpPr>
          <p:nvPr>
            <p:ph type="title"/>
          </p:nvPr>
        </p:nvSpPr>
        <p:spPr>
          <a:xfrm>
            <a:off x="1206500" y="554182"/>
            <a:ext cx="21971000" cy="1958481"/>
          </a:xfrm>
        </p:spPr>
        <p:txBody>
          <a:bodyPr>
            <a:normAutofit fontScale="90000"/>
          </a:bodyPr>
          <a:lstStyle/>
          <a:p>
            <a:r>
              <a:rPr lang="en-US" dirty="0"/>
              <a:t>Counterfactual Multi-Agent Policy Gradients (COMA) </a:t>
            </a:r>
          </a:p>
        </p:txBody>
      </p:sp>
      <p:sp>
        <p:nvSpPr>
          <p:cNvPr id="3" name="Text Placeholder 2">
            <a:extLst>
              <a:ext uri="{FF2B5EF4-FFF2-40B4-BE49-F238E27FC236}">
                <a16:creationId xmlns:a16="http://schemas.microsoft.com/office/drawing/2014/main" id="{0D4CF393-A518-1C17-8A8D-321600BE9518}"/>
              </a:ext>
            </a:extLst>
          </p:cNvPr>
          <p:cNvSpPr>
            <a:spLocks noGrp="1"/>
          </p:cNvSpPr>
          <p:nvPr>
            <p:ph type="body" idx="1"/>
          </p:nvPr>
        </p:nvSpPr>
        <p:spPr>
          <a:xfrm>
            <a:off x="1206500" y="3269673"/>
            <a:ext cx="21971000" cy="9234843"/>
          </a:xfrm>
        </p:spPr>
        <p:txBody>
          <a:bodyPr>
            <a:normAutofit fontScale="92500" lnSpcReduction="10000"/>
          </a:bodyPr>
          <a:lstStyle/>
          <a:p>
            <a:r>
              <a:rPr lang="en-US" dirty="0"/>
              <a:t>Centralized critic along with a counterfactual baseline to potentially help with variance and credit assignment</a:t>
            </a:r>
          </a:p>
          <a:p>
            <a:r>
              <a:rPr lang="en-US" dirty="0"/>
              <a:t>Calculate a per-agent advantage considering that difference between with the agent did and the expected Q-value from policy and fixing other agents: </a:t>
            </a:r>
          </a:p>
          <a:p>
            <a:endParaRPr lang="en-US" dirty="0"/>
          </a:p>
          <a:p>
            <a:r>
              <a:rPr lang="en-US" dirty="0"/>
              <a:t>Is implemented with agent ids to only require a single centralized critic network (rather than one per agent)</a:t>
            </a:r>
          </a:p>
          <a:p>
            <a:r>
              <a:rPr lang="en-US" dirty="0"/>
              <a:t>On-policy so the critic is updated as usual: </a:t>
            </a:r>
          </a:p>
          <a:p>
            <a:r>
              <a:rPr lang="en-US" dirty="0"/>
              <a:t>Policy network update uses </a:t>
            </a:r>
            <a:r>
              <a:rPr lang="en-US" i="1" dirty="0">
                <a:latin typeface="Euclid" panose="02020503060505020303" pitchFamily="18" charset="77"/>
              </a:rPr>
              <a:t>A</a:t>
            </a:r>
            <a:r>
              <a:rPr lang="en-US" i="1" baseline="-25000" dirty="0">
                <a:latin typeface="Euclid" panose="02020503060505020303" pitchFamily="18" charset="77"/>
              </a:rPr>
              <a:t>i</a:t>
            </a:r>
            <a:r>
              <a:rPr lang="en-US" dirty="0"/>
              <a:t> instead of </a:t>
            </a:r>
            <a:r>
              <a:rPr lang="en-US" i="1" dirty="0">
                <a:latin typeface="Euclid" panose="02020503060505020303" pitchFamily="18" charset="77"/>
                <a:ea typeface="Baskerville" panose="02020502070401020303" pitchFamily="18" charset="0"/>
                <a:cs typeface="Angsana New" panose="02020603050405020304" pitchFamily="18" charset="-34"/>
              </a:rPr>
              <a:t>Q</a:t>
            </a:r>
            <a:r>
              <a:rPr lang="en-US" dirty="0"/>
              <a:t>:</a:t>
            </a:r>
          </a:p>
          <a:p>
            <a:r>
              <a:rPr lang="en-US" dirty="0"/>
              <a:t>COMA is also not widely used but very influential</a:t>
            </a:r>
          </a:p>
          <a:p>
            <a:endParaRPr lang="en-US" dirty="0"/>
          </a:p>
          <a:p>
            <a:endParaRPr lang="en-US" dirty="0"/>
          </a:p>
          <a:p>
            <a:endParaRPr lang="en-US" dirty="0"/>
          </a:p>
        </p:txBody>
      </p:sp>
      <p:sp>
        <p:nvSpPr>
          <p:cNvPr id="4" name="TextBox 3">
            <a:extLst>
              <a:ext uri="{FF2B5EF4-FFF2-40B4-BE49-F238E27FC236}">
                <a16:creationId xmlns:a16="http://schemas.microsoft.com/office/drawing/2014/main" id="{F84370E3-A47C-A98B-747E-690C226F4B0A}"/>
              </a:ext>
            </a:extLst>
          </p:cNvPr>
          <p:cNvSpPr txBox="1"/>
          <p:nvPr/>
        </p:nvSpPr>
        <p:spPr>
          <a:xfrm>
            <a:off x="4804558" y="1917628"/>
            <a:ext cx="430085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E5E5E"/>
                </a:solidFill>
                <a:effectLst/>
                <a:uFillTx/>
                <a:latin typeface="+mn-lt"/>
                <a:ea typeface="+mn-ea"/>
                <a:cs typeface="+mn-cs"/>
                <a:sym typeface="Helvetica Neue"/>
                <a:hlinkClick r:id="rId2"/>
              </a:rPr>
              <a:t>Foerster et al.–AAAI 18</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6" name="Picture 5" descr="A black and white math symbol&#10;&#10;AI-generated content may be incorrect.">
            <a:extLst>
              <a:ext uri="{FF2B5EF4-FFF2-40B4-BE49-F238E27FC236}">
                <a16:creationId xmlns:a16="http://schemas.microsoft.com/office/drawing/2014/main" id="{718FDBCE-00A2-445A-BDEC-30D480BF5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108" y="6065225"/>
            <a:ext cx="10909785" cy="1665616"/>
          </a:xfrm>
          <a:prstGeom prst="rect">
            <a:avLst/>
          </a:prstGeom>
        </p:spPr>
      </p:pic>
      <p:sp>
        <p:nvSpPr>
          <p:cNvPr id="7" name="TextBox 6">
            <a:extLst>
              <a:ext uri="{FF2B5EF4-FFF2-40B4-BE49-F238E27FC236}">
                <a16:creationId xmlns:a16="http://schemas.microsoft.com/office/drawing/2014/main" id="{1EF37BDB-AA8D-BCC6-BAD8-7FF5C2906BC9}"/>
              </a:ext>
            </a:extLst>
          </p:cNvPr>
          <p:cNvSpPr txBox="1"/>
          <p:nvPr/>
        </p:nvSpPr>
        <p:spPr>
          <a:xfrm>
            <a:off x="813083" y="12674642"/>
            <a:ext cx="1676260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buNone/>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t>
            </a:r>
            <a:r>
              <a:rPr kumimoji="0" lang="en-US" sz="2400" b="0" i="0" u="none" strike="noStrike" cap="none" spc="0" normalizeH="0" baseline="0" dirty="0">
                <a:ln>
                  <a:noFill/>
                </a:ln>
                <a:solidFill>
                  <a:srgbClr val="000000"/>
                </a:solidFill>
                <a:uFillTx/>
                <a:latin typeface="Helvetica" pitchFamily="2" charset="0"/>
                <a:ea typeface="+mn-ea"/>
                <a:cs typeface="+mn-cs"/>
                <a:sym typeface="Helvetica Neue"/>
              </a:rPr>
              <a:t>COMA originally used state instead of history in the advantage and Q-values but this is incorrect as I’ll discuss later. </a:t>
            </a:r>
            <a:endParaRPr lang="en-US" dirty="0">
              <a:solidFill>
                <a:srgbClr val="000000"/>
              </a:solidFill>
              <a:effectLst/>
              <a:latin typeface="Helvetica" pitchFamily="2"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8" name="Picture 7">
            <a:extLst>
              <a:ext uri="{FF2B5EF4-FFF2-40B4-BE49-F238E27FC236}">
                <a16:creationId xmlns:a16="http://schemas.microsoft.com/office/drawing/2014/main" id="{EF470691-61C0-DE3D-F7A2-F4B052258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3128" y="9180576"/>
            <a:ext cx="10881122" cy="1016369"/>
          </a:xfrm>
          <a:prstGeom prst="rect">
            <a:avLst/>
          </a:prstGeom>
        </p:spPr>
      </p:pic>
      <p:pic>
        <p:nvPicPr>
          <p:cNvPr id="10" name="Picture 9">
            <a:extLst>
              <a:ext uri="{FF2B5EF4-FFF2-40B4-BE49-F238E27FC236}">
                <a16:creationId xmlns:a16="http://schemas.microsoft.com/office/drawing/2014/main" id="{63E9CC22-C147-C087-62E8-091AD1E85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21541" y="10446327"/>
            <a:ext cx="5377295" cy="579372"/>
          </a:xfrm>
          <a:prstGeom prst="rect">
            <a:avLst/>
          </a:prstGeom>
        </p:spPr>
      </p:pic>
    </p:spTree>
    <p:extLst>
      <p:ext uri="{BB962C8B-B14F-4D97-AF65-F5344CB8AC3E}">
        <p14:creationId xmlns:p14="http://schemas.microsoft.com/office/powerpoint/2010/main" val="123189604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A2359-F787-BE4D-B2F7-DFB1F8E6F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DE1A2-5BA8-5C63-FCD3-E101B4E83264}"/>
              </a:ext>
            </a:extLst>
          </p:cNvPr>
          <p:cNvSpPr>
            <a:spLocks noGrp="1"/>
          </p:cNvSpPr>
          <p:nvPr>
            <p:ph type="title"/>
          </p:nvPr>
        </p:nvSpPr>
        <p:spPr/>
        <p:txBody>
          <a:bodyPr/>
          <a:lstStyle/>
          <a:p>
            <a:r>
              <a:rPr lang="en-US" dirty="0"/>
              <a:t>MAPPO </a:t>
            </a:r>
          </a:p>
        </p:txBody>
      </p:sp>
      <p:sp>
        <p:nvSpPr>
          <p:cNvPr id="3" name="Text Placeholder 2">
            <a:extLst>
              <a:ext uri="{FF2B5EF4-FFF2-40B4-BE49-F238E27FC236}">
                <a16:creationId xmlns:a16="http://schemas.microsoft.com/office/drawing/2014/main" id="{B63ADE2D-1B9B-B911-61C2-600F5897D29F}"/>
              </a:ext>
            </a:extLst>
          </p:cNvPr>
          <p:cNvSpPr>
            <a:spLocks noGrp="1"/>
          </p:cNvSpPr>
          <p:nvPr>
            <p:ph type="body" sz="quarter" idx="1"/>
          </p:nvPr>
        </p:nvSpPr>
        <p:spPr>
          <a:xfrm>
            <a:off x="1206500" y="3378200"/>
            <a:ext cx="21971000" cy="9550400"/>
          </a:xfrm>
        </p:spPr>
        <p:txBody>
          <a:bodyPr>
            <a:normAutofit fontScale="92500" lnSpcReduction="10000"/>
          </a:bodyPr>
          <a:lstStyle/>
          <a:p>
            <a:r>
              <a:rPr lang="en-US" dirty="0"/>
              <a:t>MAPPO is a form of a centralized critic method</a:t>
            </a:r>
          </a:p>
          <a:p>
            <a:r>
              <a:rPr lang="en-US" dirty="0"/>
              <a:t>Just use PPO as the base RL method</a:t>
            </a:r>
          </a:p>
          <a:p>
            <a:r>
              <a:rPr lang="en-US" dirty="0"/>
              <a:t>Actor loss:</a:t>
            </a:r>
          </a:p>
          <a:p>
            <a:pPr lvl="1"/>
            <a:r>
              <a:rPr lang="en-US" dirty="0"/>
              <a:t>Uses joint advantage: </a:t>
            </a:r>
          </a:p>
          <a:p>
            <a:pPr lvl="2"/>
            <a:r>
              <a:rPr lang="en-US" dirty="0"/>
              <a:t>Use GAE but can be computed from </a:t>
            </a:r>
            <a:r>
              <a:rPr lang="en-US" b="1" dirty="0">
                <a:latin typeface="Euclid" panose="02020503060505020303" pitchFamily="18" charset="77"/>
              </a:rPr>
              <a:t>V</a:t>
            </a:r>
            <a:r>
              <a:rPr lang="en-US" dirty="0"/>
              <a:t> as 𝛅= </a:t>
            </a:r>
          </a:p>
          <a:p>
            <a:pPr lvl="1"/>
            <a:r>
              <a:rPr lang="en-US" dirty="0"/>
              <a:t>Uses joint value function and local policy ratio:</a:t>
            </a:r>
          </a:p>
          <a:p>
            <a:r>
              <a:rPr lang="en-US" dirty="0"/>
              <a:t>Critic loss:</a:t>
            </a:r>
          </a:p>
          <a:p>
            <a:r>
              <a:rPr lang="en-US" dirty="0">
                <a:solidFill>
                  <a:schemeClr val="bg2">
                    <a:lumMod val="10000"/>
                  </a:schemeClr>
                </a:solidFill>
              </a:rPr>
              <a:t>Can use other centralized info in the critic (more later)</a:t>
            </a:r>
          </a:p>
          <a:p>
            <a:r>
              <a:rPr lang="en-US" dirty="0"/>
              <a:t>Simple, but works well and some form of this often works best</a:t>
            </a:r>
          </a:p>
        </p:txBody>
      </p:sp>
      <p:pic>
        <p:nvPicPr>
          <p:cNvPr id="6" name="Picture 5">
            <a:extLst>
              <a:ext uri="{FF2B5EF4-FFF2-40B4-BE49-F238E27FC236}">
                <a16:creationId xmlns:a16="http://schemas.microsoft.com/office/drawing/2014/main" id="{A6F4A150-44D9-ABE2-B23A-A4DAF7123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949" y="5100349"/>
            <a:ext cx="12187128" cy="1505961"/>
          </a:xfrm>
          <a:prstGeom prst="rect">
            <a:avLst/>
          </a:prstGeom>
        </p:spPr>
      </p:pic>
      <p:pic>
        <p:nvPicPr>
          <p:cNvPr id="8" name="Picture 7" descr="A black and white image of a mathematical equation&#10;&#10;AI-generated content may be incorrect.">
            <a:extLst>
              <a:ext uri="{FF2B5EF4-FFF2-40B4-BE49-F238E27FC236}">
                <a16:creationId xmlns:a16="http://schemas.microsoft.com/office/drawing/2014/main" id="{07E18293-4995-C2DA-1C86-1A15D50D1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4425" y="8612452"/>
            <a:ext cx="5208168" cy="1243741"/>
          </a:xfrm>
          <a:prstGeom prst="rect">
            <a:avLst/>
          </a:prstGeom>
        </p:spPr>
      </p:pic>
      <p:pic>
        <p:nvPicPr>
          <p:cNvPr id="10" name="Picture 9">
            <a:extLst>
              <a:ext uri="{FF2B5EF4-FFF2-40B4-BE49-F238E27FC236}">
                <a16:creationId xmlns:a16="http://schemas.microsoft.com/office/drawing/2014/main" id="{8A8A4A76-68EE-479F-03DF-3CF4803D2E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531" y="9750218"/>
            <a:ext cx="15629123" cy="1353410"/>
          </a:xfrm>
          <a:prstGeom prst="rect">
            <a:avLst/>
          </a:prstGeom>
        </p:spPr>
      </p:pic>
      <p:sp>
        <p:nvSpPr>
          <p:cNvPr id="4" name="TextBox 3">
            <a:extLst>
              <a:ext uri="{FF2B5EF4-FFF2-40B4-BE49-F238E27FC236}">
                <a16:creationId xmlns:a16="http://schemas.microsoft.com/office/drawing/2014/main" id="{64218957-782D-0C86-9149-C1EC6A4EE921}"/>
              </a:ext>
            </a:extLst>
          </p:cNvPr>
          <p:cNvSpPr txBox="1"/>
          <p:nvPr/>
        </p:nvSpPr>
        <p:spPr>
          <a:xfrm>
            <a:off x="5376863" y="1486028"/>
            <a:ext cx="545501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dirty="0">
                <a:hlinkClick r:id="rId5"/>
              </a:rPr>
              <a:t>Yu et al. -- </a:t>
            </a:r>
            <a:r>
              <a:rPr lang="en-US" sz="3200" dirty="0" err="1">
                <a:hlinkClick r:id="rId5"/>
              </a:rPr>
              <a:t>NeurIPS</a:t>
            </a:r>
            <a:r>
              <a:rPr lang="en-US" sz="3200" dirty="0">
                <a:hlinkClick r:id="rId5"/>
              </a:rPr>
              <a:t> DB&amp;B 22</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AB4AA064-EAB0-27AE-8733-243890C6E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372" y="6676757"/>
            <a:ext cx="6030749" cy="694993"/>
          </a:xfrm>
          <a:prstGeom prst="rect">
            <a:avLst/>
          </a:prstGeom>
        </p:spPr>
      </p:pic>
      <p:sp>
        <p:nvSpPr>
          <p:cNvPr id="9" name="TextBox 8">
            <a:extLst>
              <a:ext uri="{FF2B5EF4-FFF2-40B4-BE49-F238E27FC236}">
                <a16:creationId xmlns:a16="http://schemas.microsoft.com/office/drawing/2014/main" id="{21D9D292-633E-7FFE-B7E0-893C2D2D28AD}"/>
              </a:ext>
            </a:extLst>
          </p:cNvPr>
          <p:cNvSpPr txBox="1"/>
          <p:nvPr/>
        </p:nvSpPr>
        <p:spPr>
          <a:xfrm>
            <a:off x="1584929" y="13115152"/>
            <a:ext cx="106070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Note: actual details in the paper are unclear so this is a more general version</a:t>
            </a:r>
          </a:p>
        </p:txBody>
      </p:sp>
      <p:pic>
        <p:nvPicPr>
          <p:cNvPr id="13" name="Picture 12" descr="A black text with a white background&#10;&#10;AI-generated content may be incorrect.">
            <a:extLst>
              <a:ext uri="{FF2B5EF4-FFF2-40B4-BE49-F238E27FC236}">
                <a16:creationId xmlns:a16="http://schemas.microsoft.com/office/drawing/2014/main" id="{8FC31FE8-D1DB-992C-7F7E-3C83CA143E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237999" y="7725138"/>
            <a:ext cx="5080631" cy="694992"/>
          </a:xfrm>
          <a:prstGeom prst="rect">
            <a:avLst/>
          </a:prstGeom>
        </p:spPr>
      </p:pic>
    </p:spTree>
    <p:extLst>
      <p:ext uri="{BB962C8B-B14F-4D97-AF65-F5344CB8AC3E}">
        <p14:creationId xmlns:p14="http://schemas.microsoft.com/office/powerpoint/2010/main" val="182107927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EC10-E376-A44E-B9A1-308341B4FB81}"/>
              </a:ext>
            </a:extLst>
          </p:cNvPr>
          <p:cNvSpPr>
            <a:spLocks noGrp="1"/>
          </p:cNvSpPr>
          <p:nvPr>
            <p:ph type="title"/>
          </p:nvPr>
        </p:nvSpPr>
        <p:spPr/>
        <p:txBody>
          <a:bodyPr>
            <a:noAutofit/>
          </a:bodyPr>
          <a:lstStyle/>
          <a:p>
            <a:r>
              <a:rPr lang="en-US" sz="7200" dirty="0"/>
              <a:t>Multi-agent RL has had some successes</a:t>
            </a:r>
          </a:p>
        </p:txBody>
      </p:sp>
      <p:sp>
        <p:nvSpPr>
          <p:cNvPr id="17" name="TextBox 16">
            <a:extLst>
              <a:ext uri="{FF2B5EF4-FFF2-40B4-BE49-F238E27FC236}">
                <a16:creationId xmlns:a16="http://schemas.microsoft.com/office/drawing/2014/main" id="{9C82C885-31BC-2A45-B5B4-D9569BA7EBAB}"/>
              </a:ext>
            </a:extLst>
          </p:cNvPr>
          <p:cNvSpPr txBox="1"/>
          <p:nvPr/>
        </p:nvSpPr>
        <p:spPr>
          <a:xfrm>
            <a:off x="16968110" y="6919524"/>
            <a:ext cx="6125395" cy="646331"/>
          </a:xfrm>
          <a:prstGeom prst="rect">
            <a:avLst/>
          </a:prstGeom>
          <a:noFill/>
        </p:spPr>
        <p:txBody>
          <a:bodyPr wrap="none" rtlCol="0">
            <a:spAutoFit/>
          </a:bodyPr>
          <a:lstStyle/>
          <a:p>
            <a:r>
              <a:rPr lang="en-US" sz="3600" dirty="0" err="1"/>
              <a:t>OpenAI</a:t>
            </a:r>
            <a:r>
              <a:rPr lang="en-US" sz="3600" dirty="0"/>
              <a:t> Five Dota 2 (</a:t>
            </a:r>
            <a:r>
              <a:rPr lang="en-US" sz="3600" dirty="0" err="1"/>
              <a:t>OpenAI</a:t>
            </a:r>
            <a:r>
              <a:rPr lang="en-US" sz="3600" dirty="0"/>
              <a:t>)</a:t>
            </a:r>
          </a:p>
        </p:txBody>
      </p:sp>
      <p:sp>
        <p:nvSpPr>
          <p:cNvPr id="18" name="TextBox 17">
            <a:extLst>
              <a:ext uri="{FF2B5EF4-FFF2-40B4-BE49-F238E27FC236}">
                <a16:creationId xmlns:a16="http://schemas.microsoft.com/office/drawing/2014/main" id="{85002587-F43A-9C48-B98E-6EA1CD761AD7}"/>
              </a:ext>
            </a:extLst>
          </p:cNvPr>
          <p:cNvSpPr txBox="1"/>
          <p:nvPr/>
        </p:nvSpPr>
        <p:spPr>
          <a:xfrm>
            <a:off x="374988" y="6937404"/>
            <a:ext cx="7585731" cy="646331"/>
          </a:xfrm>
          <a:prstGeom prst="rect">
            <a:avLst/>
          </a:prstGeom>
          <a:noFill/>
        </p:spPr>
        <p:txBody>
          <a:bodyPr wrap="none" rtlCol="0">
            <a:spAutoFit/>
          </a:bodyPr>
          <a:lstStyle/>
          <a:p>
            <a:r>
              <a:rPr lang="en-US" sz="3600" dirty="0"/>
              <a:t>Project Malmo (Microsoft Research)</a:t>
            </a:r>
          </a:p>
        </p:txBody>
      </p:sp>
      <p:pic>
        <p:nvPicPr>
          <p:cNvPr id="19" name="Picture 18">
            <a:extLst>
              <a:ext uri="{FF2B5EF4-FFF2-40B4-BE49-F238E27FC236}">
                <a16:creationId xmlns:a16="http://schemas.microsoft.com/office/drawing/2014/main" id="{848E2860-AA0E-D349-A069-A84D43DDF89D}"/>
              </a:ext>
            </a:extLst>
          </p:cNvPr>
          <p:cNvPicPr>
            <a:picLocks noChangeAspect="1"/>
          </p:cNvPicPr>
          <p:nvPr/>
        </p:nvPicPr>
        <p:blipFill>
          <a:blip r:embed="rId2"/>
          <a:stretch>
            <a:fillRect/>
          </a:stretch>
        </p:blipFill>
        <p:spPr>
          <a:xfrm>
            <a:off x="14554401" y="8697565"/>
            <a:ext cx="7017106" cy="3938935"/>
          </a:xfrm>
          <a:prstGeom prst="rect">
            <a:avLst/>
          </a:prstGeom>
        </p:spPr>
      </p:pic>
      <p:sp>
        <p:nvSpPr>
          <p:cNvPr id="20" name="TextBox 19">
            <a:extLst>
              <a:ext uri="{FF2B5EF4-FFF2-40B4-BE49-F238E27FC236}">
                <a16:creationId xmlns:a16="http://schemas.microsoft.com/office/drawing/2014/main" id="{119BFEE9-DC9E-4D49-B3A8-C1FB0F649748}"/>
              </a:ext>
            </a:extLst>
          </p:cNvPr>
          <p:cNvSpPr txBox="1"/>
          <p:nvPr/>
        </p:nvSpPr>
        <p:spPr>
          <a:xfrm>
            <a:off x="14732509" y="12751965"/>
            <a:ext cx="7019870" cy="707886"/>
          </a:xfrm>
          <a:prstGeom prst="rect">
            <a:avLst/>
          </a:prstGeom>
          <a:noFill/>
        </p:spPr>
        <p:txBody>
          <a:bodyPr wrap="none" rtlCol="0">
            <a:spAutoFit/>
          </a:bodyPr>
          <a:lstStyle/>
          <a:p>
            <a:r>
              <a:rPr lang="en-US" sz="4000" dirty="0" err="1"/>
              <a:t>AlphaStar</a:t>
            </a:r>
            <a:r>
              <a:rPr lang="en-US" sz="4000" dirty="0"/>
              <a:t> (Google DeepMind)</a:t>
            </a:r>
          </a:p>
        </p:txBody>
      </p:sp>
      <p:sp>
        <p:nvSpPr>
          <p:cNvPr id="22" name="TextBox 21">
            <a:extLst>
              <a:ext uri="{FF2B5EF4-FFF2-40B4-BE49-F238E27FC236}">
                <a16:creationId xmlns:a16="http://schemas.microsoft.com/office/drawing/2014/main" id="{FC0ED474-5A17-9941-BBD5-E5BFB0C870FA}"/>
              </a:ext>
            </a:extLst>
          </p:cNvPr>
          <p:cNvSpPr txBox="1"/>
          <p:nvPr/>
        </p:nvSpPr>
        <p:spPr>
          <a:xfrm>
            <a:off x="3962289" y="12636500"/>
            <a:ext cx="5867312" cy="646331"/>
          </a:xfrm>
          <a:prstGeom prst="rect">
            <a:avLst/>
          </a:prstGeom>
          <a:noFill/>
        </p:spPr>
        <p:txBody>
          <a:bodyPr wrap="none" rtlCol="0">
            <a:spAutoFit/>
          </a:bodyPr>
          <a:lstStyle/>
          <a:p>
            <a:r>
              <a:rPr lang="en-US" sz="3600" dirty="0"/>
              <a:t>Emergent tool use (</a:t>
            </a:r>
            <a:r>
              <a:rPr lang="en-US" sz="3600" dirty="0" err="1"/>
              <a:t>OpenAI</a:t>
            </a:r>
            <a:r>
              <a:rPr lang="en-US" sz="3600" dirty="0"/>
              <a:t>)</a:t>
            </a:r>
          </a:p>
        </p:txBody>
      </p:sp>
      <p:pic>
        <p:nvPicPr>
          <p:cNvPr id="11" name="Picture 2">
            <a:extLst>
              <a:ext uri="{FF2B5EF4-FFF2-40B4-BE49-F238E27FC236}">
                <a16:creationId xmlns:a16="http://schemas.microsoft.com/office/drawing/2014/main" id="{408DD521-DC8F-8B45-9050-430CF72BF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16" y="2340526"/>
            <a:ext cx="6885311" cy="449266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OpenAI trained AI agents played 481 million games of hide-and-seek shows  some surprising behaviors">
            <a:extLst>
              <a:ext uri="{FF2B5EF4-FFF2-40B4-BE49-F238E27FC236}">
                <a16:creationId xmlns:a16="http://schemas.microsoft.com/office/drawing/2014/main" id="{406B0B56-A7EB-5542-97FC-7370EDCE0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878" y="8697565"/>
            <a:ext cx="7090083" cy="393893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penAI Five">
            <a:extLst>
              <a:ext uri="{FF2B5EF4-FFF2-40B4-BE49-F238E27FC236}">
                <a16:creationId xmlns:a16="http://schemas.microsoft.com/office/drawing/2014/main" id="{93EAE33B-F73E-ED42-85CC-C53AF39F2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8644" y="2297618"/>
            <a:ext cx="6885311" cy="45902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rom Motor Control to Team Play in Simulated Humanoid Football - YouTube">
            <a:extLst>
              <a:ext uri="{FF2B5EF4-FFF2-40B4-BE49-F238E27FC236}">
                <a16:creationId xmlns:a16="http://schemas.microsoft.com/office/drawing/2014/main" id="{ADF24166-F612-6D49-9F00-BDA34E2766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3332209"/>
            <a:ext cx="7229975" cy="40487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6506FED-B594-554E-A01A-BE44BA12D1D4}"/>
              </a:ext>
            </a:extLst>
          </p:cNvPr>
          <p:cNvSpPr txBox="1"/>
          <p:nvPr/>
        </p:nvSpPr>
        <p:spPr>
          <a:xfrm>
            <a:off x="8176320" y="7561501"/>
            <a:ext cx="8031366" cy="646331"/>
          </a:xfrm>
          <a:prstGeom prst="rect">
            <a:avLst/>
          </a:prstGeom>
          <a:noFill/>
        </p:spPr>
        <p:txBody>
          <a:bodyPr wrap="none" rtlCol="0">
            <a:spAutoFit/>
          </a:bodyPr>
          <a:lstStyle/>
          <a:p>
            <a:r>
              <a:rPr lang="en-US" sz="3600" dirty="0"/>
              <a:t>Humanoid Soccer (Google DeepMind)</a:t>
            </a:r>
          </a:p>
        </p:txBody>
      </p:sp>
    </p:spTree>
    <p:extLst>
      <p:ext uri="{BB962C8B-B14F-4D97-AF65-F5344CB8AC3E}">
        <p14:creationId xmlns:p14="http://schemas.microsoft.com/office/powerpoint/2010/main" val="61786259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AF65-D006-905C-063E-4C0956C933FF}"/>
              </a:ext>
            </a:extLst>
          </p:cNvPr>
          <p:cNvSpPr>
            <a:spLocks noGrp="1"/>
          </p:cNvSpPr>
          <p:nvPr>
            <p:ph type="title"/>
          </p:nvPr>
        </p:nvSpPr>
        <p:spPr/>
        <p:txBody>
          <a:bodyPr/>
          <a:lstStyle/>
          <a:p>
            <a:r>
              <a:rPr lang="en-US" dirty="0"/>
              <a:t>IPPO</a:t>
            </a:r>
          </a:p>
        </p:txBody>
      </p:sp>
      <p:sp>
        <p:nvSpPr>
          <p:cNvPr id="3" name="Text Placeholder 2">
            <a:extLst>
              <a:ext uri="{FF2B5EF4-FFF2-40B4-BE49-F238E27FC236}">
                <a16:creationId xmlns:a16="http://schemas.microsoft.com/office/drawing/2014/main" id="{2BAF2435-003F-74E8-C161-F1E4E38CEFBC}"/>
              </a:ext>
            </a:extLst>
          </p:cNvPr>
          <p:cNvSpPr>
            <a:spLocks noGrp="1"/>
          </p:cNvSpPr>
          <p:nvPr>
            <p:ph type="body" sz="quarter" idx="1"/>
          </p:nvPr>
        </p:nvSpPr>
        <p:spPr>
          <a:xfrm>
            <a:off x="1206500" y="2822891"/>
            <a:ext cx="21971000" cy="9681625"/>
          </a:xfrm>
        </p:spPr>
        <p:txBody>
          <a:bodyPr>
            <a:normAutofit/>
          </a:bodyPr>
          <a:lstStyle/>
          <a:p>
            <a:r>
              <a:rPr lang="en-US" dirty="0"/>
              <a:t>Actor loss:</a:t>
            </a:r>
          </a:p>
          <a:p>
            <a:pPr lvl="1"/>
            <a:r>
              <a:rPr lang="en-US" dirty="0"/>
              <a:t>Uses local advantage: </a:t>
            </a:r>
          </a:p>
          <a:p>
            <a:pPr lvl="2"/>
            <a:r>
              <a:rPr lang="en-US" dirty="0"/>
              <a:t>Can also use GAE or other methods (e.g., n-step)</a:t>
            </a:r>
          </a:p>
          <a:p>
            <a:pPr lvl="1"/>
            <a:r>
              <a:rPr lang="en-US" dirty="0"/>
              <a:t>Ratio same as before:</a:t>
            </a:r>
          </a:p>
          <a:p>
            <a:pPr lvl="1"/>
            <a:r>
              <a:rPr lang="en-US" dirty="0"/>
              <a:t>The only difference is the use of </a:t>
            </a:r>
            <a:r>
              <a:rPr lang="en-US" i="1" dirty="0">
                <a:latin typeface="Euclid" panose="02020503060505020303" pitchFamily="18" charset="77"/>
              </a:rPr>
              <a:t>A</a:t>
            </a:r>
            <a:r>
              <a:rPr lang="en-US" i="1" baseline="-25000" dirty="0">
                <a:latin typeface="Euclid" panose="02020503060505020303" pitchFamily="18" charset="77"/>
              </a:rPr>
              <a:t>i</a:t>
            </a:r>
            <a:r>
              <a:rPr lang="en-US" dirty="0"/>
              <a:t> instead of </a:t>
            </a:r>
            <a:r>
              <a:rPr lang="en-US" b="1" dirty="0">
                <a:latin typeface="Euclid" panose="02020503060505020303" pitchFamily="18" charset="77"/>
              </a:rPr>
              <a:t>A</a:t>
            </a:r>
          </a:p>
          <a:p>
            <a:r>
              <a:rPr lang="en-US" dirty="0"/>
              <a:t>Critic loss (with clipping):</a:t>
            </a:r>
          </a:p>
          <a:p>
            <a:endParaRPr lang="en-US" dirty="0"/>
          </a:p>
          <a:p>
            <a:r>
              <a:rPr lang="en-US" dirty="0"/>
              <a:t>Often performs similarly to MAPPO but sometimes lower</a:t>
            </a:r>
          </a:p>
        </p:txBody>
      </p:sp>
      <p:sp>
        <p:nvSpPr>
          <p:cNvPr id="5" name="TextBox 4">
            <a:extLst>
              <a:ext uri="{FF2B5EF4-FFF2-40B4-BE49-F238E27FC236}">
                <a16:creationId xmlns:a16="http://schemas.microsoft.com/office/drawing/2014/main" id="{4DF9EF74-94E4-5EB9-FAEE-62567A25CFDF}"/>
              </a:ext>
            </a:extLst>
          </p:cNvPr>
          <p:cNvSpPr txBox="1"/>
          <p:nvPr/>
        </p:nvSpPr>
        <p:spPr>
          <a:xfrm>
            <a:off x="3702716" y="1389728"/>
            <a:ext cx="485939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200" dirty="0">
                <a:hlinkClick r:id="rId2"/>
              </a:rPr>
              <a:t>de Witt et al. –</a:t>
            </a:r>
            <a:r>
              <a:rPr kumimoji="0" lang="en-US" sz="3200" b="0" i="0" u="none" strike="noStrike" cap="none" spc="0" normalizeH="0" baseline="0" dirty="0" err="1">
                <a:ln>
                  <a:noFill/>
                </a:ln>
                <a:solidFill>
                  <a:srgbClr val="5E5E5E"/>
                </a:solidFill>
                <a:effectLst/>
                <a:uFillTx/>
                <a:sym typeface="Helvetica Neue"/>
                <a:hlinkClick r:id="rId2"/>
              </a:rPr>
              <a:t>arXiv</a:t>
            </a:r>
            <a:r>
              <a:rPr kumimoji="0" lang="en-US" sz="3200" b="0" i="0" u="none" strike="noStrike" cap="none" spc="0" normalizeH="0" baseline="0" dirty="0">
                <a:ln>
                  <a:noFill/>
                </a:ln>
                <a:solidFill>
                  <a:srgbClr val="5E5E5E"/>
                </a:solidFill>
                <a:effectLst/>
                <a:uFillTx/>
                <a:sym typeface="Helvetica Neue"/>
                <a:hlinkClick r:id="rId2"/>
              </a:rPr>
              <a:t> 20</a:t>
            </a:r>
            <a:endParaRPr kumimoji="0" lang="en-US" sz="32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7" name="Picture 6">
            <a:extLst>
              <a:ext uri="{FF2B5EF4-FFF2-40B4-BE49-F238E27FC236}">
                <a16:creationId xmlns:a16="http://schemas.microsoft.com/office/drawing/2014/main" id="{70B3D5B4-2992-9E9C-B79D-86722AB88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049" y="2616414"/>
            <a:ext cx="11669569" cy="1227109"/>
          </a:xfrm>
          <a:prstGeom prst="rect">
            <a:avLst/>
          </a:prstGeom>
        </p:spPr>
      </p:pic>
      <p:pic>
        <p:nvPicPr>
          <p:cNvPr id="9" name="Picture 8" descr="A black text on a white background&#10;&#10;AI-generated content may be incorrect.">
            <a:extLst>
              <a:ext uri="{FF2B5EF4-FFF2-40B4-BE49-F238E27FC236}">
                <a16:creationId xmlns:a16="http://schemas.microsoft.com/office/drawing/2014/main" id="{69615E93-84DE-D4E1-06AA-2A38032AE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289" y="3864147"/>
            <a:ext cx="7338649" cy="1022169"/>
          </a:xfrm>
          <a:prstGeom prst="rect">
            <a:avLst/>
          </a:prstGeom>
        </p:spPr>
      </p:pic>
      <p:pic>
        <p:nvPicPr>
          <p:cNvPr id="11" name="Picture 10">
            <a:extLst>
              <a:ext uri="{FF2B5EF4-FFF2-40B4-BE49-F238E27FC236}">
                <a16:creationId xmlns:a16="http://schemas.microsoft.com/office/drawing/2014/main" id="{29E4782B-B9D4-69D2-5795-72C4F72FE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9009" y="9760689"/>
            <a:ext cx="21225207" cy="1505151"/>
          </a:xfrm>
          <a:prstGeom prst="rect">
            <a:avLst/>
          </a:prstGeom>
        </p:spPr>
      </p:pic>
      <p:pic>
        <p:nvPicPr>
          <p:cNvPr id="12" name="Picture 11" descr="A mathematical equation with a number of symbols&#10;&#10;AI-generated content may be incorrect.">
            <a:extLst>
              <a:ext uri="{FF2B5EF4-FFF2-40B4-BE49-F238E27FC236}">
                <a16:creationId xmlns:a16="http://schemas.microsoft.com/office/drawing/2014/main" id="{F5C9E503-0DD6-4189-777C-705B74D9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09" y="6105425"/>
            <a:ext cx="5341807" cy="1505150"/>
          </a:xfrm>
          <a:prstGeom prst="rect">
            <a:avLst/>
          </a:prstGeom>
        </p:spPr>
      </p:pic>
    </p:spTree>
    <p:extLst>
      <p:ext uri="{BB962C8B-B14F-4D97-AF65-F5344CB8AC3E}">
        <p14:creationId xmlns:p14="http://schemas.microsoft.com/office/powerpoint/2010/main" val="220273585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219C46-EA9A-144B-9B45-E1053604CBDE}"/>
              </a:ext>
            </a:extLst>
          </p:cNvPr>
          <p:cNvSpPr>
            <a:spLocks noGrp="1"/>
          </p:cNvSpPr>
          <p:nvPr>
            <p:ph type="body" sz="quarter" idx="1"/>
          </p:nvPr>
        </p:nvSpPr>
        <p:spPr>
          <a:xfrm>
            <a:off x="803264" y="3442995"/>
            <a:ext cx="22834150" cy="9771706"/>
          </a:xfrm>
        </p:spPr>
        <p:txBody>
          <a:bodyPr lIns="50800" tIns="50800" rIns="50800" bIns="50800" anchor="t">
            <a:normAutofit lnSpcReduction="10000"/>
          </a:bodyPr>
          <a:lstStyle/>
          <a:p>
            <a:r>
              <a:rPr lang="en-US" sz="4600" dirty="0">
                <a:solidFill>
                  <a:schemeClr val="bg2">
                    <a:lumMod val="10000"/>
                  </a:schemeClr>
                </a:solidFill>
              </a:rPr>
              <a:t>Centralized critic widely use but misunderstood</a:t>
            </a:r>
            <a:endParaRPr lang="en-US" sz="4600" dirty="0"/>
          </a:p>
          <a:p>
            <a:r>
              <a:rPr lang="en-US" sz="4600" dirty="0">
                <a:solidFill>
                  <a:schemeClr val="bg2">
                    <a:lumMod val="10000"/>
                  </a:schemeClr>
                </a:solidFill>
              </a:rPr>
              <a:t>We show</a:t>
            </a:r>
            <a:r>
              <a:rPr lang="zh-CN" altLang="en-US" sz="4600" dirty="0">
                <a:solidFill>
                  <a:schemeClr val="bg2">
                    <a:lumMod val="10000"/>
                  </a:schemeClr>
                </a:solidFill>
              </a:rPr>
              <a:t> </a:t>
            </a:r>
            <a:r>
              <a:rPr lang="en-US" altLang="zh-CN" sz="4600" dirty="0">
                <a:solidFill>
                  <a:schemeClr val="bg2">
                    <a:lumMod val="10000"/>
                  </a:schemeClr>
                </a:solidFill>
              </a:rPr>
              <a:t>in theory</a:t>
            </a:r>
            <a:r>
              <a:rPr lang="en-US" sz="4600" dirty="0">
                <a:solidFill>
                  <a:schemeClr val="bg2">
                    <a:lumMod val="10000"/>
                  </a:schemeClr>
                </a:solidFill>
              </a:rPr>
              <a:t>:</a:t>
            </a:r>
          </a:p>
          <a:p>
            <a:pPr lvl="1"/>
            <a:r>
              <a:rPr lang="en-US" sz="4600" dirty="0">
                <a:solidFill>
                  <a:schemeClr val="bg2">
                    <a:lumMod val="10000"/>
                  </a:schemeClr>
                </a:solidFill>
              </a:rPr>
              <a:t>Centralized Critic does not foster cooperation any better than Decentralized Critics</a:t>
            </a:r>
          </a:p>
          <a:p>
            <a:pPr lvl="2"/>
            <a:r>
              <a:rPr lang="en-US" sz="4600" dirty="0">
                <a:solidFill>
                  <a:schemeClr val="bg2">
                    <a:lumMod val="10000"/>
                  </a:schemeClr>
                </a:solidFill>
              </a:rPr>
              <a:t>Both unbiased estimates of the decentralized policy</a:t>
            </a:r>
          </a:p>
          <a:p>
            <a:pPr lvl="1"/>
            <a:r>
              <a:rPr lang="en-US" sz="4600" dirty="0">
                <a:solidFill>
                  <a:schemeClr val="bg2">
                    <a:lumMod val="10000"/>
                  </a:schemeClr>
                </a:solidFill>
              </a:rPr>
              <a:t>Centralized Critic exhibits more variance in policy gradient</a:t>
            </a:r>
          </a:p>
          <a:p>
            <a:r>
              <a:rPr lang="en-US" sz="4600" dirty="0">
                <a:solidFill>
                  <a:schemeClr val="bg2">
                    <a:lumMod val="10000"/>
                  </a:schemeClr>
                </a:solidFill>
              </a:rPr>
              <a:t>In practice: </a:t>
            </a:r>
          </a:p>
          <a:p>
            <a:pPr lvl="1"/>
            <a:r>
              <a:rPr lang="en-US" sz="4600" dirty="0">
                <a:solidFill>
                  <a:schemeClr val="bg2">
                    <a:lumMod val="10000"/>
                  </a:schemeClr>
                </a:solidFill>
              </a:rPr>
              <a:t>Centralized Critic – less bias, more variance</a:t>
            </a:r>
          </a:p>
          <a:p>
            <a:pPr lvl="1"/>
            <a:r>
              <a:rPr lang="en-US" sz="4600" dirty="0">
                <a:solidFill>
                  <a:schemeClr val="bg2">
                    <a:lumMod val="10000"/>
                  </a:schemeClr>
                </a:solidFill>
              </a:rPr>
              <a:t>Decentralized Critics – more bias, less variance</a:t>
            </a:r>
          </a:p>
        </p:txBody>
      </p:sp>
      <p:sp>
        <p:nvSpPr>
          <p:cNvPr id="6" name="Decentralized Critic">
            <a:extLst>
              <a:ext uri="{FF2B5EF4-FFF2-40B4-BE49-F238E27FC236}">
                <a16:creationId xmlns:a16="http://schemas.microsoft.com/office/drawing/2014/main" id="{9AB024FA-C46E-BA46-9FC5-4924D85039B9}"/>
              </a:ext>
            </a:extLst>
          </p:cNvPr>
          <p:cNvSpPr txBox="1"/>
          <p:nvPr/>
        </p:nvSpPr>
        <p:spPr>
          <a:xfrm>
            <a:off x="803264" y="410927"/>
            <a:ext cx="22777471" cy="243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chorCtr="0">
            <a:normAutofit/>
          </a:bodyPr>
          <a:lstStyle>
            <a:lvl1pPr algn="l">
              <a:lnSpc>
                <a:spcPct val="80000"/>
              </a:lnSpc>
              <a:defRPr sz="11600" b="1" spc="-232">
                <a:solidFill>
                  <a:schemeClr val="accent2">
                    <a:hueOff val="192982"/>
                    <a:satOff val="17755"/>
                    <a:lumOff val="-28483"/>
                  </a:schemeClr>
                </a:solidFill>
              </a:defRPr>
            </a:lvl1pPr>
          </a:lstStyle>
          <a:p>
            <a:pPr>
              <a:lnSpc>
                <a:spcPct val="100000"/>
              </a:lnSpc>
            </a:pPr>
            <a:r>
              <a:rPr lang="en-US" sz="7200" dirty="0">
                <a:solidFill>
                  <a:schemeClr val="bg2">
                    <a:lumMod val="10000"/>
                  </a:schemeClr>
                </a:solidFill>
                <a:latin typeface="+mj-lt"/>
                <a:cs typeface="+mj-cs"/>
              </a:rPr>
              <a:t>Contrasting Centralized and Decentralized Critics</a:t>
            </a:r>
          </a:p>
          <a:p>
            <a:pPr>
              <a:lnSpc>
                <a:spcPct val="100000"/>
              </a:lnSpc>
            </a:pPr>
            <a:r>
              <a:rPr lang="en-US" sz="5400" dirty="0">
                <a:solidFill>
                  <a:schemeClr val="bg2">
                    <a:lumMod val="10000"/>
                  </a:schemeClr>
                </a:solidFill>
                <a:latin typeface="+mj-lt"/>
                <a:cs typeface="+mj-cs"/>
              </a:rPr>
              <a:t>in Multi-Agent Policy Gradient</a:t>
            </a:r>
            <a:endParaRPr sz="5400" dirty="0">
              <a:solidFill>
                <a:schemeClr val="bg2">
                  <a:lumMod val="10000"/>
                </a:schemeClr>
              </a:solidFill>
              <a:latin typeface="+mj-lt"/>
              <a:cs typeface="+mj-cs"/>
            </a:endParaRPr>
          </a:p>
        </p:txBody>
      </p:sp>
      <p:sp>
        <p:nvSpPr>
          <p:cNvPr id="7" name="Comparison of Parallel-MacDec-MADDRQN (Our), Dec-HDDRQN and Cen-DDRQN in the Warehouse Tool Delivery domain">
            <a:extLst>
              <a:ext uri="{FF2B5EF4-FFF2-40B4-BE49-F238E27FC236}">
                <a16:creationId xmlns:a16="http://schemas.microsoft.com/office/drawing/2014/main" id="{F4622F86-4677-8349-8E6D-83ABAD9C3C62}"/>
              </a:ext>
            </a:extLst>
          </p:cNvPr>
          <p:cNvSpPr txBox="1">
            <a:spLocks/>
          </p:cNvSpPr>
          <p:nvPr/>
        </p:nvSpPr>
        <p:spPr>
          <a:xfrm>
            <a:off x="10030691" y="1972569"/>
            <a:ext cx="12415057" cy="95716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3578" tIns="53578" rIns="53578" bIns="53578">
            <a:normAutofit fontScale="92500"/>
          </a:bodyPr>
          <a:lstStyle>
            <a:lvl1pPr>
              <a:defRPr sz="2800">
                <a:latin typeface="Calibri"/>
                <a:ea typeface="Calibri"/>
                <a:cs typeface="Calibri"/>
                <a:sym typeface="Calibri"/>
              </a:defRPr>
            </a:lvl1pPr>
          </a:lstStyle>
          <a:p>
            <a:pPr algn="l"/>
            <a:r>
              <a:rPr lang="en-US" sz="3600" dirty="0">
                <a:solidFill>
                  <a:srgbClr val="037002"/>
                </a:solidFill>
                <a:latin typeface="Arial" panose="020B0604020202020204" pitchFamily="34" charset="0"/>
                <a:cs typeface="Arial" panose="020B0604020202020204" pitchFamily="34" charset="0"/>
                <a:hlinkClick r:id="rId3"/>
              </a:rPr>
              <a:t>Lyu, Xiao, Daley and Amato – AAMAS21 Best Paper Nomination</a:t>
            </a:r>
            <a:endParaRPr sz="3600" b="0" dirty="0">
              <a:solidFill>
                <a:srgbClr val="037002"/>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A2034F5-A595-9FA7-E669-F0E28431EA09}"/>
              </a:ext>
            </a:extLst>
          </p:cNvPr>
          <p:cNvGrpSpPr/>
          <p:nvPr/>
        </p:nvGrpSpPr>
        <p:grpSpPr>
          <a:xfrm>
            <a:off x="17178269" y="9466214"/>
            <a:ext cx="6098821" cy="2582963"/>
            <a:chOff x="13748873" y="4701824"/>
            <a:chExt cx="7208693" cy="3174927"/>
          </a:xfrm>
        </p:grpSpPr>
        <p:sp>
          <p:nvSpPr>
            <p:cNvPr id="4" name="Rounded Rectangle 3">
              <a:extLst>
                <a:ext uri="{FF2B5EF4-FFF2-40B4-BE49-F238E27FC236}">
                  <a16:creationId xmlns:a16="http://schemas.microsoft.com/office/drawing/2014/main" id="{F40A4BDC-0761-FA9E-59A7-C2136206D480}"/>
                </a:ext>
              </a:extLst>
            </p:cNvPr>
            <p:cNvSpPr/>
            <p:nvPr/>
          </p:nvSpPr>
          <p:spPr>
            <a:xfrm>
              <a:off x="13748874" y="470182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a:ln>
                    <a:noFill/>
                  </a:ln>
                  <a:solidFill>
                    <a:schemeClr val="bg1"/>
                  </a:solidFill>
                  <a:effectLst/>
                  <a:uFillTx/>
                  <a:latin typeface="+mn-lt"/>
                  <a:ea typeface="+mn-ea"/>
                  <a:cs typeface="+mn-cs"/>
                  <a:sym typeface="Helvetica Neue Medium"/>
                </a:rPr>
                <a:t>1</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sp>
          <p:nvSpPr>
            <p:cNvPr id="5" name="Rounded Rectangle 4">
              <a:extLst>
                <a:ext uri="{FF2B5EF4-FFF2-40B4-BE49-F238E27FC236}">
                  <a16:creationId xmlns:a16="http://schemas.microsoft.com/office/drawing/2014/main" id="{5E83D4DE-E339-1094-E0B1-44EBC9353F82}"/>
                </a:ext>
              </a:extLst>
            </p:cNvPr>
            <p:cNvSpPr/>
            <p:nvPr/>
          </p:nvSpPr>
          <p:spPr>
            <a:xfrm>
              <a:off x="13748873" y="6986514"/>
              <a:ext cx="2076774" cy="890237"/>
            </a:xfrm>
            <a:prstGeom prst="roundRect">
              <a:avLst/>
            </a:prstGeom>
            <a:solidFill>
              <a:schemeClr val="tx1">
                <a:lumMod val="65000"/>
                <a:lumOff val="35000"/>
              </a:schemeClr>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a:ln>
                    <a:noFill/>
                  </a:ln>
                  <a:solidFill>
                    <a:schemeClr val="bg1"/>
                  </a:solidFill>
                  <a:effectLst/>
                  <a:uFillTx/>
                  <a:latin typeface="+mn-lt"/>
                  <a:ea typeface="+mn-ea"/>
                  <a:cs typeface="+mn-cs"/>
                  <a:sym typeface="Helvetica Neue Medium"/>
                </a:rPr>
                <a:t>Actor</a:t>
              </a:r>
              <a:r>
                <a:rPr kumimoji="0" lang="en-US" sz="2800" b="0" i="0" u="none" strike="noStrike" cap="none" spc="0" normalizeH="0" baseline="-25000" dirty="0" err="1">
                  <a:ln>
                    <a:noFill/>
                  </a:ln>
                  <a:solidFill>
                    <a:schemeClr val="bg1"/>
                  </a:solidFill>
                  <a:effectLst/>
                  <a:uFillTx/>
                  <a:latin typeface="+mn-lt"/>
                  <a:ea typeface="+mn-ea"/>
                  <a:cs typeface="+mn-cs"/>
                  <a:sym typeface="Helvetica Neue Medium"/>
                </a:rPr>
                <a:t>n</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grpSp>
          <p:nvGrpSpPr>
            <p:cNvPr id="8" name="Group 7">
              <a:extLst>
                <a:ext uri="{FF2B5EF4-FFF2-40B4-BE49-F238E27FC236}">
                  <a16:creationId xmlns:a16="http://schemas.microsoft.com/office/drawing/2014/main" id="{EEE5A8D8-E5D5-AF77-B293-D5D59E93D8F9}"/>
                </a:ext>
              </a:extLst>
            </p:cNvPr>
            <p:cNvGrpSpPr/>
            <p:nvPr/>
          </p:nvGrpSpPr>
          <p:grpSpPr>
            <a:xfrm rot="5400000">
              <a:off x="14475088" y="6205673"/>
              <a:ext cx="624345" cy="160528"/>
              <a:chOff x="4257621" y="9046403"/>
              <a:chExt cx="927100" cy="227128"/>
            </a:xfrm>
            <a:solidFill>
              <a:schemeClr val="tx1">
                <a:lumMod val="65000"/>
                <a:lumOff val="35000"/>
              </a:schemeClr>
            </a:solidFill>
          </p:grpSpPr>
          <p:sp>
            <p:nvSpPr>
              <p:cNvPr id="12" name="Oval 11">
                <a:extLst>
                  <a:ext uri="{FF2B5EF4-FFF2-40B4-BE49-F238E27FC236}">
                    <a16:creationId xmlns:a16="http://schemas.microsoft.com/office/drawing/2014/main" id="{69C1E0A4-6A38-D732-F38E-E5C6D9119406}"/>
                  </a:ext>
                </a:extLst>
              </p:cNvPr>
              <p:cNvSpPr/>
              <p:nvPr/>
            </p:nvSpPr>
            <p:spPr>
              <a:xfrm>
                <a:off x="4257621" y="9046404"/>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Oval 12">
                <a:extLst>
                  <a:ext uri="{FF2B5EF4-FFF2-40B4-BE49-F238E27FC236}">
                    <a16:creationId xmlns:a16="http://schemas.microsoft.com/office/drawing/2014/main" id="{F0F2C7F8-036C-B8FC-54D8-BC171A552FB8}"/>
                  </a:ext>
                </a:extLst>
              </p:cNvPr>
              <p:cNvSpPr/>
              <p:nvPr/>
            </p:nvSpPr>
            <p:spPr>
              <a:xfrm>
                <a:off x="460687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Oval 13">
                <a:extLst>
                  <a:ext uri="{FF2B5EF4-FFF2-40B4-BE49-F238E27FC236}">
                    <a16:creationId xmlns:a16="http://schemas.microsoft.com/office/drawing/2014/main" id="{89BF3C12-141B-B60D-F6F1-12700120AFDC}"/>
                  </a:ext>
                </a:extLst>
              </p:cNvPr>
              <p:cNvSpPr/>
              <p:nvPr/>
            </p:nvSpPr>
            <p:spPr>
              <a:xfrm>
                <a:off x="4956121" y="9046403"/>
                <a:ext cx="228600" cy="227127"/>
              </a:xfrm>
              <a:prstGeom prst="ellipse">
                <a:avLst/>
              </a:prstGeom>
              <a:grp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9" name="Rounded Rectangle 8">
              <a:extLst>
                <a:ext uri="{FF2B5EF4-FFF2-40B4-BE49-F238E27FC236}">
                  <a16:creationId xmlns:a16="http://schemas.microsoft.com/office/drawing/2014/main" id="{876CB2EE-005F-8952-05B3-5A2964032CFD}"/>
                </a:ext>
              </a:extLst>
            </p:cNvPr>
            <p:cNvSpPr/>
            <p:nvPr/>
          </p:nvSpPr>
          <p:spPr>
            <a:xfrm>
              <a:off x="18101798" y="4701824"/>
              <a:ext cx="2855768" cy="3174927"/>
            </a:xfrm>
            <a:prstGeom prst="roundRect">
              <a:avLst/>
            </a:prstGeom>
            <a:solidFill>
              <a:srgbClr val="0070C0"/>
            </a:solid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latin typeface="+mn-lt"/>
                  <a:ea typeface="+mn-ea"/>
                  <a:cs typeface="+mn-cs"/>
                  <a:sym typeface="Helvetica Neue Medium"/>
                </a:rPr>
                <a:t>Centralized</a:t>
              </a:r>
            </a:p>
            <a:p>
              <a:pPr marL="0" marR="0" indent="0" algn="ctr" defTabSz="821531" rtl="0" fontAlgn="auto" latinLnBrk="0" hangingPunct="0">
                <a:lnSpc>
                  <a:spcPct val="100000"/>
                </a:lnSpc>
                <a:spcBef>
                  <a:spcPts val="0"/>
                </a:spcBef>
                <a:spcAft>
                  <a:spcPts val="0"/>
                </a:spcAft>
                <a:buClrTx/>
                <a:buSzTx/>
                <a:buFontTx/>
                <a:buNone/>
                <a:tabLst/>
              </a:pPr>
              <a:r>
                <a:rPr lang="en-US" sz="2800" b="0" dirty="0">
                  <a:solidFill>
                    <a:schemeClr val="bg1"/>
                  </a:solidFill>
                  <a:latin typeface="+mn-lt"/>
                  <a:ea typeface="+mn-ea"/>
                  <a:cs typeface="+mn-cs"/>
                  <a:sym typeface="Helvetica Neue Medium"/>
                </a:rPr>
                <a:t>Critic</a:t>
              </a:r>
              <a:endParaRPr kumimoji="0" lang="en-US" sz="2800" b="0" i="0" u="none" strike="noStrike" cap="none" spc="0" normalizeH="0" baseline="0" dirty="0">
                <a:ln>
                  <a:noFill/>
                </a:ln>
                <a:solidFill>
                  <a:schemeClr val="bg1"/>
                </a:solidFill>
                <a:effectLst/>
                <a:uFillTx/>
                <a:latin typeface="+mn-lt"/>
                <a:ea typeface="+mn-ea"/>
                <a:cs typeface="+mn-cs"/>
                <a:sym typeface="Helvetica Neue Medium"/>
              </a:endParaRPr>
            </a:p>
          </p:txBody>
        </p:sp>
        <p:cxnSp>
          <p:nvCxnSpPr>
            <p:cNvPr id="10" name="Straight Connector 9">
              <a:extLst>
                <a:ext uri="{FF2B5EF4-FFF2-40B4-BE49-F238E27FC236}">
                  <a16:creationId xmlns:a16="http://schemas.microsoft.com/office/drawing/2014/main" id="{AE82F359-10AD-58CB-F116-E6A380AFD807}"/>
                </a:ext>
              </a:extLst>
            </p:cNvPr>
            <p:cNvCxnSpPr>
              <a:cxnSpLocks/>
              <a:stCxn id="4" idx="3"/>
            </p:cNvCxnSpPr>
            <p:nvPr/>
          </p:nvCxnSpPr>
          <p:spPr>
            <a:xfrm>
              <a:off x="15825648" y="5146943"/>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697B7BC6-75B1-8A71-38FD-727BD9DD66FA}"/>
                </a:ext>
              </a:extLst>
            </p:cNvPr>
            <p:cNvCxnSpPr/>
            <p:nvPr/>
          </p:nvCxnSpPr>
          <p:spPr>
            <a:xfrm>
              <a:off x="15825647" y="7456755"/>
              <a:ext cx="2276151" cy="0"/>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78958241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Multi-agent Actor Critic"/>
          <p:cNvSpPr txBox="1">
            <a:spLocks noGrp="1"/>
          </p:cNvSpPr>
          <p:nvPr>
            <p:ph type="title"/>
          </p:nvPr>
        </p:nvSpPr>
        <p:spPr>
          <a:prstGeom prst="rect">
            <a:avLst/>
          </a:prstGeom>
        </p:spPr>
        <p:txBody>
          <a:bodyPr/>
          <a:lstStyle/>
          <a:p>
            <a:r>
              <a:rPr dirty="0"/>
              <a:t>Multi-</a:t>
            </a:r>
            <a:r>
              <a:rPr lang="en-US" dirty="0"/>
              <a:t>A</a:t>
            </a:r>
            <a:r>
              <a:rPr dirty="0"/>
              <a:t>gent Actor Critic</a:t>
            </a:r>
          </a:p>
        </p:txBody>
      </p:sp>
      <p:sp>
        <p:nvSpPr>
          <p:cNvPr id="181" name="Centralized and Decentralized Critic"/>
          <p:cNvSpPr txBox="1">
            <a:spLocks noGrp="1"/>
          </p:cNvSpPr>
          <p:nvPr>
            <p:ph type="body" idx="21"/>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r>
              <a:rPr dirty="0">
                <a:solidFill>
                  <a:srgbClr val="DE8355"/>
                </a:solidFill>
              </a:rPr>
              <a:t>Decentralized</a:t>
            </a:r>
            <a:r>
              <a:rPr dirty="0"/>
              <a:t> </a:t>
            </a:r>
            <a:r>
              <a:rPr lang="en-US" dirty="0"/>
              <a:t>and </a:t>
            </a:r>
            <a:r>
              <a:rPr lang="en-US" dirty="0">
                <a:solidFill>
                  <a:srgbClr val="4D70B0"/>
                </a:solidFill>
              </a:rPr>
              <a:t>Centralized</a:t>
            </a:r>
            <a:r>
              <a:rPr lang="en-US" dirty="0"/>
              <a:t> </a:t>
            </a:r>
            <a:r>
              <a:rPr dirty="0"/>
              <a:t>Critic</a:t>
            </a:r>
          </a:p>
        </p:txBody>
      </p:sp>
      <p:pic>
        <p:nvPicPr>
          <p:cNvPr id="6" name="Graphic 5">
            <a:extLst>
              <a:ext uri="{FF2B5EF4-FFF2-40B4-BE49-F238E27FC236}">
                <a16:creationId xmlns:a16="http://schemas.microsoft.com/office/drawing/2014/main" id="{025A2029-2473-B747-B449-5D2B3EDF71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27" y="3299716"/>
            <a:ext cx="24384000" cy="7726166"/>
          </a:xfrm>
          <a:prstGeom prst="rect">
            <a:avLst/>
          </a:prstGeom>
        </p:spPr>
      </p:pic>
      <p:sp>
        <p:nvSpPr>
          <p:cNvPr id="7" name="TextBox 6">
            <a:extLst>
              <a:ext uri="{FF2B5EF4-FFF2-40B4-BE49-F238E27FC236}">
                <a16:creationId xmlns:a16="http://schemas.microsoft.com/office/drawing/2014/main" id="{1EDEC9BF-337E-4049-AD29-E43C4F7F5709}"/>
              </a:ext>
            </a:extLst>
          </p:cNvPr>
          <p:cNvSpPr txBox="1"/>
          <p:nvPr/>
        </p:nvSpPr>
        <p:spPr>
          <a:xfrm>
            <a:off x="341203" y="9790633"/>
            <a:ext cx="117676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Decentralized actor and critic</a:t>
            </a:r>
            <a:r>
              <a:rPr kumimoji="0" lang="en-US" sz="2800" b="0" i="0" u="none" strike="noStrike" cap="none" spc="0" normalizeH="0" baseline="0" dirty="0">
                <a:ln>
                  <a:noFill/>
                </a:ln>
                <a:solidFill>
                  <a:srgbClr val="948A54"/>
                </a:solidFill>
                <a:effectLst/>
                <a:uFillTx/>
                <a:latin typeface="+mn-lt"/>
                <a:ea typeface="+mn-ea"/>
                <a:cs typeface="+mn-cs"/>
                <a:sym typeface="Helvetica Neue"/>
              </a:rPr>
              <a:t>: </a:t>
            </a:r>
            <a:r>
              <a:rPr kumimoji="0" lang="en-US" sz="2800" b="0" i="0" u="none" strike="noStrike" cap="none" spc="0" normalizeH="0" baseline="0" dirty="0">
                <a:ln>
                  <a:noFill/>
                </a:ln>
                <a:effectLst/>
                <a:uFillTx/>
                <a:latin typeface="+mn-lt"/>
                <a:ea typeface="+mn-ea"/>
                <a:cs typeface="+mn-cs"/>
                <a:sym typeface="Helvetica Neue"/>
              </a:rPr>
              <a:t>pretend the other agents are part of the environment (independent per agent)</a:t>
            </a:r>
          </a:p>
        </p:txBody>
      </p:sp>
      <p:sp>
        <p:nvSpPr>
          <p:cNvPr id="32" name="TextBox 31">
            <a:extLst>
              <a:ext uri="{FF2B5EF4-FFF2-40B4-BE49-F238E27FC236}">
                <a16:creationId xmlns:a16="http://schemas.microsoft.com/office/drawing/2014/main" id="{D556F0A6-B165-A94C-9CAA-4E7A1448CC8A}"/>
              </a:ext>
            </a:extLst>
          </p:cNvPr>
          <p:cNvSpPr txBox="1"/>
          <p:nvPr/>
        </p:nvSpPr>
        <p:spPr>
          <a:xfrm>
            <a:off x="12081560" y="9728896"/>
            <a:ext cx="117676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DE8355"/>
                </a:solidFill>
                <a:effectLst/>
                <a:uFillTx/>
                <a:latin typeface="+mn-lt"/>
                <a:ea typeface="+mn-ea"/>
                <a:cs typeface="+mn-cs"/>
                <a:sym typeface="Helvetica Neue"/>
              </a:rPr>
              <a:t>Decentralized actor </a:t>
            </a:r>
            <a:r>
              <a:rPr kumimoji="0" lang="en-US" sz="2800" b="0" i="0" u="none" strike="noStrike" cap="none" spc="0" normalizeH="0" baseline="0" dirty="0">
                <a:ln>
                  <a:noFill/>
                </a:ln>
                <a:solidFill>
                  <a:srgbClr val="5E5E5E"/>
                </a:solidFill>
                <a:effectLst/>
                <a:uFillTx/>
                <a:latin typeface="+mn-lt"/>
                <a:ea typeface="+mn-ea"/>
                <a:cs typeface="+mn-cs"/>
                <a:sym typeface="Helvetica Neue"/>
              </a:rPr>
              <a:t>and </a:t>
            </a:r>
            <a:r>
              <a:rPr kumimoji="0" lang="en-US" sz="2800" b="0" i="0" u="none" strike="noStrike" cap="none" spc="0" normalizeH="0" baseline="0" dirty="0">
                <a:ln>
                  <a:noFill/>
                </a:ln>
                <a:solidFill>
                  <a:srgbClr val="4D70B0"/>
                </a:solidFill>
                <a:effectLst/>
                <a:uFillTx/>
                <a:latin typeface="+mn-lt"/>
                <a:ea typeface="+mn-ea"/>
                <a:cs typeface="+mn-cs"/>
                <a:sym typeface="Helvetica Neue"/>
              </a:rPr>
              <a:t>centralized critic</a:t>
            </a:r>
            <a:r>
              <a:rPr kumimoji="0" lang="en-US" sz="2800" b="0" i="0" u="none" strike="noStrike" cap="none" spc="0" normalizeH="0" baseline="0" dirty="0">
                <a:ln>
                  <a:noFill/>
                </a:ln>
                <a:solidFill>
                  <a:srgbClr val="5E5E5E"/>
                </a:solidFill>
                <a:effectLst/>
                <a:uFillTx/>
                <a:latin typeface="+mn-lt"/>
                <a:ea typeface="+mn-ea"/>
                <a:cs typeface="+mn-cs"/>
                <a:sym typeface="Helvetica Neue"/>
              </a:rPr>
              <a:t>: </a:t>
            </a:r>
            <a:r>
              <a:rPr kumimoji="0" lang="en-US" sz="2800" b="0" i="0" u="none" strike="noStrike" cap="none" spc="0" normalizeH="0" baseline="0" dirty="0">
                <a:ln>
                  <a:noFill/>
                </a:ln>
                <a:effectLst/>
                <a:uFillTx/>
                <a:latin typeface="+mn-lt"/>
                <a:ea typeface="+mn-ea"/>
                <a:cs typeface="+mn-cs"/>
                <a:sym typeface="Helvetica Neue"/>
              </a:rPr>
              <a:t>update critic based on centralized Q-value and then update each agent’s actor</a:t>
            </a:r>
          </a:p>
        </p:txBody>
      </p:sp>
      <p:sp>
        <p:nvSpPr>
          <p:cNvPr id="8" name="Rounded Rectangle 7">
            <a:extLst>
              <a:ext uri="{FF2B5EF4-FFF2-40B4-BE49-F238E27FC236}">
                <a16:creationId xmlns:a16="http://schemas.microsoft.com/office/drawing/2014/main" id="{05ED4A78-8AD3-D246-AB34-E3291FDDA02A}"/>
              </a:ext>
            </a:extLst>
          </p:cNvPr>
          <p:cNvSpPr/>
          <p:nvPr/>
        </p:nvSpPr>
        <p:spPr>
          <a:xfrm>
            <a:off x="1579420" y="6394851"/>
            <a:ext cx="9836726" cy="1529949"/>
          </a:xfrm>
          <a:prstGeom prst="roundRect">
            <a:avLst/>
          </a:prstGeom>
          <a:noFill/>
          <a:ln w="38100" cap="flat">
            <a:solidFill>
              <a:srgbClr val="DE835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1" name="Straight Arrow Connector 10">
            <a:extLst>
              <a:ext uri="{FF2B5EF4-FFF2-40B4-BE49-F238E27FC236}">
                <a16:creationId xmlns:a16="http://schemas.microsoft.com/office/drawing/2014/main" id="{8CD47453-3B16-F34C-9C4D-7066F1C7B761}"/>
              </a:ext>
            </a:extLst>
          </p:cNvPr>
          <p:cNvCxnSpPr/>
          <p:nvPr/>
        </p:nvCxnSpPr>
        <p:spPr>
          <a:xfrm flipV="1">
            <a:off x="8670813" y="8118764"/>
            <a:ext cx="0" cy="161013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
        <p:nvSpPr>
          <p:cNvPr id="41" name="Rounded Rectangle 40">
            <a:extLst>
              <a:ext uri="{FF2B5EF4-FFF2-40B4-BE49-F238E27FC236}">
                <a16:creationId xmlns:a16="http://schemas.microsoft.com/office/drawing/2014/main" id="{E00250E9-75C4-CD41-81FD-52440D103439}"/>
              </a:ext>
            </a:extLst>
          </p:cNvPr>
          <p:cNvSpPr/>
          <p:nvPr/>
        </p:nvSpPr>
        <p:spPr>
          <a:xfrm>
            <a:off x="13832930" y="6367142"/>
            <a:ext cx="8384610" cy="799893"/>
          </a:xfrm>
          <a:prstGeom prst="roundRect">
            <a:avLst/>
          </a:prstGeom>
          <a:noFill/>
          <a:ln w="38100" cap="flat">
            <a:solidFill>
              <a:srgbClr val="4D70B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2" name="Rounded Rectangle 41">
            <a:extLst>
              <a:ext uri="{FF2B5EF4-FFF2-40B4-BE49-F238E27FC236}">
                <a16:creationId xmlns:a16="http://schemas.microsoft.com/office/drawing/2014/main" id="{04E2985A-B775-3641-B787-73858A708540}"/>
              </a:ext>
            </a:extLst>
          </p:cNvPr>
          <p:cNvSpPr/>
          <p:nvPr/>
        </p:nvSpPr>
        <p:spPr>
          <a:xfrm>
            <a:off x="13832930" y="7211830"/>
            <a:ext cx="10016288" cy="712970"/>
          </a:xfrm>
          <a:prstGeom prst="roundRect">
            <a:avLst/>
          </a:prstGeom>
          <a:noFill/>
          <a:ln w="38100" cap="flat">
            <a:solidFill>
              <a:srgbClr val="DE835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7" name="Freeform 136">
            <a:extLst>
              <a:ext uri="{FF2B5EF4-FFF2-40B4-BE49-F238E27FC236}">
                <a16:creationId xmlns:a16="http://schemas.microsoft.com/office/drawing/2014/main" id="{10FBD763-AF64-3C48-8C7C-9D28A1405B5F}"/>
              </a:ext>
            </a:extLst>
          </p:cNvPr>
          <p:cNvSpPr/>
          <p:nvPr/>
        </p:nvSpPr>
        <p:spPr>
          <a:xfrm>
            <a:off x="22305818" y="6519823"/>
            <a:ext cx="1906777" cy="3526291"/>
          </a:xfrm>
          <a:custGeom>
            <a:avLst/>
            <a:gdLst>
              <a:gd name="connsiteX0" fmla="*/ 1080655 w 1906777"/>
              <a:gd name="connsiteY0" fmla="*/ 3510868 h 3526291"/>
              <a:gd name="connsiteX1" fmla="*/ 1801091 w 1906777"/>
              <a:gd name="connsiteY1" fmla="*/ 3039813 h 3526291"/>
              <a:gd name="connsiteX2" fmla="*/ 1717964 w 1906777"/>
              <a:gd name="connsiteY2" fmla="*/ 296613 h 3526291"/>
              <a:gd name="connsiteX3" fmla="*/ 83128 w 1906777"/>
              <a:gd name="connsiteY3" fmla="*/ 74941 h 3526291"/>
              <a:gd name="connsiteX4" fmla="*/ 83128 w 1906777"/>
              <a:gd name="connsiteY4" fmla="*/ 74941 h 3526291"/>
              <a:gd name="connsiteX5" fmla="*/ 83128 w 1906777"/>
              <a:gd name="connsiteY5" fmla="*/ 74941 h 3526291"/>
              <a:gd name="connsiteX6" fmla="*/ 0 w 1906777"/>
              <a:gd name="connsiteY6" fmla="*/ 74941 h 3526291"/>
              <a:gd name="connsiteX7" fmla="*/ 0 w 1906777"/>
              <a:gd name="connsiteY7" fmla="*/ 74941 h 352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6777" h="3526291">
                <a:moveTo>
                  <a:pt x="1080655" y="3510868"/>
                </a:moveTo>
                <a:cubicBezTo>
                  <a:pt x="1387764" y="3543195"/>
                  <a:pt x="1694873" y="3575522"/>
                  <a:pt x="1801091" y="3039813"/>
                </a:cubicBezTo>
                <a:cubicBezTo>
                  <a:pt x="1907309" y="2504104"/>
                  <a:pt x="2004291" y="790758"/>
                  <a:pt x="1717964" y="296613"/>
                </a:cubicBezTo>
                <a:cubicBezTo>
                  <a:pt x="1431637" y="-197532"/>
                  <a:pt x="83128" y="74941"/>
                  <a:pt x="83128" y="74941"/>
                </a:cubicBezTo>
                <a:lnTo>
                  <a:pt x="83128" y="74941"/>
                </a:lnTo>
                <a:lnTo>
                  <a:pt x="83128" y="74941"/>
                </a:lnTo>
                <a:lnTo>
                  <a:pt x="0" y="74941"/>
                </a:lnTo>
                <a:lnTo>
                  <a:pt x="0" y="74941"/>
                </a:lnTo>
              </a:path>
            </a:pathLst>
          </a:custGeom>
          <a:noFill/>
          <a:ln w="38100" cap="flat">
            <a:solidFill>
              <a:srgbClr val="4D70B0"/>
            </a:solidFill>
            <a:miter lim="400000"/>
            <a:tailEnd type="stealth"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9" name="Freeform 138">
            <a:extLst>
              <a:ext uri="{FF2B5EF4-FFF2-40B4-BE49-F238E27FC236}">
                <a16:creationId xmlns:a16="http://schemas.microsoft.com/office/drawing/2014/main" id="{48096AB2-D803-274B-9D18-6E2D51EC7ED1}"/>
              </a:ext>
            </a:extLst>
          </p:cNvPr>
          <p:cNvSpPr/>
          <p:nvPr/>
        </p:nvSpPr>
        <p:spPr>
          <a:xfrm>
            <a:off x="22832291" y="8174182"/>
            <a:ext cx="880159" cy="2414306"/>
          </a:xfrm>
          <a:custGeom>
            <a:avLst/>
            <a:gdLst>
              <a:gd name="connsiteX0" fmla="*/ 0 w 880159"/>
              <a:gd name="connsiteY0" fmla="*/ 2327563 h 2414306"/>
              <a:gd name="connsiteX1" fmla="*/ 858982 w 880159"/>
              <a:gd name="connsiteY1" fmla="*/ 2133600 h 2414306"/>
              <a:gd name="connsiteX2" fmla="*/ 637309 w 880159"/>
              <a:gd name="connsiteY2" fmla="*/ 0 h 2414306"/>
              <a:gd name="connsiteX3" fmla="*/ 637309 w 880159"/>
              <a:gd name="connsiteY3" fmla="*/ 0 h 2414306"/>
            </a:gdLst>
            <a:ahLst/>
            <a:cxnLst>
              <a:cxn ang="0">
                <a:pos x="connsiteX0" y="connsiteY0"/>
              </a:cxn>
              <a:cxn ang="0">
                <a:pos x="connsiteX1" y="connsiteY1"/>
              </a:cxn>
              <a:cxn ang="0">
                <a:pos x="connsiteX2" y="connsiteY2"/>
              </a:cxn>
              <a:cxn ang="0">
                <a:pos x="connsiteX3" y="connsiteY3"/>
              </a:cxn>
            </a:cxnLst>
            <a:rect l="l" t="t" r="r" b="b"/>
            <a:pathLst>
              <a:path w="880159" h="2414306">
                <a:moveTo>
                  <a:pt x="0" y="2327563"/>
                </a:moveTo>
                <a:cubicBezTo>
                  <a:pt x="376382" y="2424545"/>
                  <a:pt x="752764" y="2521527"/>
                  <a:pt x="858982" y="2133600"/>
                </a:cubicBezTo>
                <a:cubicBezTo>
                  <a:pt x="965200" y="1745673"/>
                  <a:pt x="637309" y="0"/>
                  <a:pt x="637309" y="0"/>
                </a:cubicBezTo>
                <a:lnTo>
                  <a:pt x="637309" y="0"/>
                </a:lnTo>
              </a:path>
            </a:pathLst>
          </a:custGeom>
          <a:noFill/>
          <a:ln w="38100" cap="flat">
            <a:solidFill>
              <a:srgbClr val="DE8355"/>
            </a:solidFill>
            <a:miter lim="400000"/>
            <a:tailEnd type="stealth"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50" name="Picture 49">
            <a:extLst>
              <a:ext uri="{FF2B5EF4-FFF2-40B4-BE49-F238E27FC236}">
                <a16:creationId xmlns:a16="http://schemas.microsoft.com/office/drawing/2014/main" id="{C161804D-2C1C-53BD-353C-DC09B08F7117}"/>
              </a:ext>
            </a:extLst>
          </p:cNvPr>
          <p:cNvPicPr>
            <a:picLocks noChangeAspect="1"/>
          </p:cNvPicPr>
          <p:nvPr/>
        </p:nvPicPr>
        <p:blipFill>
          <a:blip r:embed="rId5"/>
          <a:stretch>
            <a:fillRect/>
          </a:stretch>
        </p:blipFill>
        <p:spPr>
          <a:xfrm>
            <a:off x="3424383" y="10834827"/>
            <a:ext cx="6146800" cy="2667000"/>
          </a:xfrm>
          <a:prstGeom prst="rect">
            <a:avLst/>
          </a:prstGeom>
        </p:spPr>
      </p:pic>
      <p:pic>
        <p:nvPicPr>
          <p:cNvPr id="51" name="Picture 50">
            <a:extLst>
              <a:ext uri="{FF2B5EF4-FFF2-40B4-BE49-F238E27FC236}">
                <a16:creationId xmlns:a16="http://schemas.microsoft.com/office/drawing/2014/main" id="{2159C6B6-0A1A-3505-F30A-DD235487AA8F}"/>
              </a:ext>
            </a:extLst>
          </p:cNvPr>
          <p:cNvPicPr>
            <a:picLocks noChangeAspect="1"/>
          </p:cNvPicPr>
          <p:nvPr/>
        </p:nvPicPr>
        <p:blipFill>
          <a:blip r:embed="rId6"/>
          <a:stretch>
            <a:fillRect/>
          </a:stretch>
        </p:blipFill>
        <p:spPr>
          <a:xfrm>
            <a:off x="15774024" y="10834827"/>
            <a:ext cx="6134100" cy="2667000"/>
          </a:xfrm>
          <a:prstGeom prst="rect">
            <a:avLst/>
          </a:prstGeom>
        </p:spPr>
      </p:pic>
    </p:spTree>
    <p:extLst>
      <p:ext uri="{BB962C8B-B14F-4D97-AF65-F5344CB8AC3E}">
        <p14:creationId xmlns:p14="http://schemas.microsoft.com/office/powerpoint/2010/main" val="110789724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Example"/>
          <p:cNvSpPr txBox="1">
            <a:spLocks noGrp="1"/>
          </p:cNvSpPr>
          <p:nvPr>
            <p:ph type="title"/>
          </p:nvPr>
        </p:nvSpPr>
        <p:spPr>
          <a:prstGeom prst="rect">
            <a:avLst/>
          </a:prstGeom>
        </p:spPr>
        <p:txBody>
          <a:bodyPr lIns="50800" tIns="50800" rIns="50800" bIns="50800" anchor="t">
            <a:normAutofit/>
          </a:bodyPr>
          <a:lstStyle/>
          <a:p>
            <a:r>
              <a:rPr lang="en-US" sz="6000" dirty="0">
                <a:solidFill>
                  <a:srgbClr val="4D70B0"/>
                </a:solidFill>
              </a:rPr>
              <a:t>Critic Centralization</a:t>
            </a:r>
            <a:r>
              <a:rPr lang="en-US" sz="6000" dirty="0"/>
              <a:t> Cannot Solve Cooperation</a:t>
            </a:r>
          </a:p>
        </p:txBody>
      </p:sp>
      <p:sp>
        <p:nvSpPr>
          <p:cNvPr id="190" name="Climb Game"/>
          <p:cNvSpPr txBox="1">
            <a:spLocks noGrp="1"/>
          </p:cNvSpPr>
          <p:nvPr>
            <p:ph type="body" idx="21"/>
          </p:nvPr>
        </p:nvSpPr>
        <p:spPr>
          <a:xfrm>
            <a:off x="1198381" y="1950753"/>
            <a:ext cx="21971000" cy="93478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t">
            <a:normAutofit/>
          </a:bodyPr>
          <a:lstStyle/>
          <a:p>
            <a:r>
              <a:rPr sz="4500"/>
              <a:t>Climb Game</a:t>
            </a:r>
            <a:endParaRPr lang="en-US" sz="4500"/>
          </a:p>
        </p:txBody>
      </p:sp>
      <mc:AlternateContent xmlns:mc="http://schemas.openxmlformats.org/markup-compatibility/2006" xmlns:a14="http://schemas.microsoft.com/office/drawing/2010/main">
        <mc:Choice Requires="a14">
          <p:sp>
            <p:nvSpPr>
              <p:cNvPr id="191" name="Assuming uniform policies…"/>
              <p:cNvSpPr txBox="1">
                <a:spLocks noGrp="1"/>
              </p:cNvSpPr>
              <p:nvPr>
                <p:ph type="body" idx="1"/>
              </p:nvPr>
            </p:nvSpPr>
            <p:spPr>
              <a:xfrm>
                <a:off x="11891363" y="4050796"/>
                <a:ext cx="10985500" cy="8256012"/>
              </a:xfrm>
              <a:prstGeom prst="rect">
                <a:avLst/>
              </a:prstGeom>
            </p:spPr>
            <p:txBody>
              <a:bodyPr>
                <a:normAutofit/>
              </a:bodyPr>
              <a:lstStyle/>
              <a:p>
                <a:r>
                  <a:rPr lang="en-US" sz="4000" dirty="0"/>
                  <a:t>Under uniform policy:</a:t>
                </a:r>
              </a:p>
              <a:p>
                <a:pPr lvl="1"/>
                <a:r>
                  <a:rPr lang="en-US" sz="4000" dirty="0">
                    <a:solidFill>
                      <a:srgbClr val="DE8355"/>
                    </a:solidFill>
                  </a:rPr>
                  <a:t>Decentralized</a:t>
                </a:r>
                <a:r>
                  <a:rPr lang="en-US" sz="4000" dirty="0"/>
                  <a:t> </a:t>
                </a:r>
                <a14:m>
                  <m:oMath xmlns:m="http://schemas.openxmlformats.org/officeDocument/2006/math">
                    <m:sSub>
                      <m:sSubPr>
                        <m:ctrlPr>
                          <a:rPr lang="en-US" sz="4000" b="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rPr>
                          <m:t>𝑄</m:t>
                        </m:r>
                      </m:e>
                      <m:sub>
                        <m:r>
                          <a:rPr lang="en-US" sz="4000" b="0" i="1" smtClean="0">
                            <a:solidFill>
                              <a:srgbClr val="000000"/>
                            </a:solidFill>
                            <a:latin typeface="Cambria Math" panose="02040503050406030204" pitchFamily="18" charset="0"/>
                          </a:rPr>
                          <m:t>𝐴𝑙𝑖𝑐𝑒</m:t>
                        </m:r>
                      </m:sub>
                    </m:sSub>
                  </m:oMath>
                </a14:m>
                <a:r>
                  <a:rPr lang="en-US" sz="4000" dirty="0"/>
                  <a:t>: </a:t>
                </a:r>
              </a:p>
              <a:p>
                <a:pPr marL="0" indent="0">
                  <a:buNone/>
                </a:pPr>
                <a:endParaRPr lang="en-US" sz="4000" dirty="0"/>
              </a:p>
              <a:p>
                <a:pPr lvl="1"/>
                <a:r>
                  <a:rPr lang="en-US" sz="4000" dirty="0">
                    <a:solidFill>
                      <a:srgbClr val="4D70B0"/>
                    </a:solidFill>
                  </a:rPr>
                  <a:t>Centralized</a:t>
                </a:r>
                <a:r>
                  <a:rPr lang="en-US" sz="4000" dirty="0"/>
                  <a:t> </a:t>
                </a:r>
                <a14:m>
                  <m:oMath xmlns:m="http://schemas.openxmlformats.org/officeDocument/2006/math">
                    <m:r>
                      <a:rPr lang="en-US" sz="4000" b="1" i="1">
                        <a:solidFill>
                          <a:srgbClr val="000000"/>
                        </a:solidFill>
                        <a:latin typeface="Cambria Math" panose="02040503050406030204" pitchFamily="18" charset="0"/>
                      </a:rPr>
                      <m:t>𝑸</m:t>
                    </m:r>
                  </m:oMath>
                </a14:m>
                <a:r>
                  <a:rPr lang="en-US" sz="4000" dirty="0"/>
                  <a:t>: </a:t>
                </a:r>
                <a:endParaRPr sz="4000" dirty="0"/>
              </a:p>
            </p:txBody>
          </p:sp>
        </mc:Choice>
        <mc:Fallback xmlns="">
          <p:sp>
            <p:nvSpPr>
              <p:cNvPr id="191" name="Assuming uniform policies…"/>
              <p:cNvSpPr txBox="1">
                <a:spLocks noGrp="1" noRot="1" noChangeAspect="1" noMove="1" noResize="1" noEditPoints="1" noAdjustHandles="1" noChangeArrowheads="1" noChangeShapeType="1" noTextEdit="1"/>
              </p:cNvSpPr>
              <p:nvPr>
                <p:ph type="body" idx="1"/>
              </p:nvPr>
            </p:nvSpPr>
            <p:spPr>
              <a:xfrm>
                <a:off x="11891363" y="4050796"/>
                <a:ext cx="10985500" cy="8256012"/>
              </a:xfrm>
              <a:prstGeom prst="rect">
                <a:avLst/>
              </a:prstGeom>
              <a:blipFill>
                <a:blip r:embed="rId3"/>
                <a:stretch>
                  <a:fillRect l="-2887" t="-3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3" name="Table"/>
              <p:cNvGraphicFramePr/>
              <p:nvPr/>
            </p:nvGraphicFramePr>
            <p:xfrm>
              <a:off x="18142403" y="532717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t>-7.6</a:t>
                          </a:r>
                        </a:p>
                      </a:txBody>
                      <a:tcPr marL="50800" marR="50800" marT="50800" marB="50800" anchor="ctr" horzOverflow="overflow"/>
                    </a:tc>
                    <a:tc>
                      <a:txBody>
                        <a:bodyPr/>
                        <a:lstStyle/>
                        <a:p>
                          <a:pPr defTabSz="914400"/>
                          <a:r>
                            <a:rPr sz="3200"/>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Choice>
        <mc:Fallback xmlns="">
          <p:graphicFrame>
            <p:nvGraphicFramePr>
              <p:cNvPr id="193" name="Table"/>
              <p:cNvGraphicFramePr/>
              <p:nvPr>
                <p:extLst>
                  <p:ext uri="{D42A27DB-BD31-4B8C-83A1-F6EECF244321}">
                    <p14:modId xmlns:p14="http://schemas.microsoft.com/office/powerpoint/2010/main" val="2628233909"/>
                  </p:ext>
                </p:extLst>
              </p:nvPr>
            </p:nvGraphicFramePr>
            <p:xfrm>
              <a:off x="18142403" y="532717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endParaRPr lang="en-US"/>
                        </a:p>
                      </a:txBody>
                      <a:tcPr marL="50800" marR="50800" marT="50800" marB="50800" anchor="ctr" horzOverflow="overflow">
                        <a:blipFill>
                          <a:blip r:embed="rId4"/>
                          <a:stretch>
                            <a:fillRect t="-1351" r="-201613" b="-101351"/>
                          </a:stretch>
                        </a:blipFill>
                      </a:tcPr>
                    </a:tc>
                    <a:tc>
                      <a:txBody>
                        <a:bodyPr/>
                        <a:lstStyle/>
                        <a:p>
                          <a:endParaRPr lang="en-US"/>
                        </a:p>
                      </a:txBody>
                      <a:tcPr marL="50800" marR="50800" marT="50800" marB="50800" anchor="ctr" horzOverflow="overflow">
                        <a:blipFill>
                          <a:blip r:embed="rId4"/>
                          <a:stretch>
                            <a:fillRect l="-99200" t="-1351" r="-100000" b="-101351"/>
                          </a:stretch>
                        </a:blipFill>
                      </a:tcPr>
                    </a:tc>
                    <a:tc>
                      <a:txBody>
                        <a:bodyPr/>
                        <a:lstStyle/>
                        <a:p>
                          <a:endParaRPr lang="en-US"/>
                        </a:p>
                      </a:txBody>
                      <a:tcPr marL="50800" marR="50800" marT="50800" marB="50800" anchor="ctr" horzOverflow="overflow">
                        <a:blipFill>
                          <a:blip r:embed="rId4"/>
                          <a:stretch>
                            <a:fillRect l="-200806" t="-1351" r="-806" b="-101351"/>
                          </a:stretch>
                        </a:blipFill>
                      </a:tcPr>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t>-7.6</a:t>
                          </a:r>
                        </a:p>
                      </a:txBody>
                      <a:tcPr marL="50800" marR="50800" marT="50800" marB="50800" anchor="ctr" horzOverflow="overflow"/>
                    </a:tc>
                    <a:tc>
                      <a:txBody>
                        <a:bodyPr/>
                        <a:lstStyle/>
                        <a:p>
                          <a:pPr defTabSz="914400"/>
                          <a:r>
                            <a:rPr sz="3200"/>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Fallback>
      </mc:AlternateContent>
      <p:sp>
        <p:nvSpPr>
          <p:cNvPr id="2" name="TextBox 1">
            <a:extLst>
              <a:ext uri="{FF2B5EF4-FFF2-40B4-BE49-F238E27FC236}">
                <a16:creationId xmlns:a16="http://schemas.microsoft.com/office/drawing/2014/main" id="{61C0C596-6F5F-844E-B17D-0D400AF91383}"/>
              </a:ext>
            </a:extLst>
          </p:cNvPr>
          <p:cNvSpPr txBox="1"/>
          <p:nvPr/>
        </p:nvSpPr>
        <p:spPr>
          <a:xfrm>
            <a:off x="4251482" y="9667497"/>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Return Values for Climb Game</a:t>
            </a:r>
          </a:p>
        </p:txBody>
      </p:sp>
      <mc:AlternateContent xmlns:mc="http://schemas.openxmlformats.org/markup-compatibility/2006" xmlns:a14="http://schemas.microsoft.com/office/drawing/2010/main">
        <mc:Choice Requires="a14">
          <p:graphicFrame>
            <p:nvGraphicFramePr>
              <p:cNvPr id="13" name="Table">
                <a:extLst>
                  <a:ext uri="{FF2B5EF4-FFF2-40B4-BE49-F238E27FC236}">
                    <a16:creationId xmlns:a16="http://schemas.microsoft.com/office/drawing/2014/main" id="{17EC558D-07E0-8D4A-BCC8-F109ABDAB2DE}"/>
                  </a:ext>
                </a:extLst>
              </p:cNvPr>
              <p:cNvGraphicFramePr/>
              <p:nvPr/>
            </p:nvGraphicFramePr>
            <p:xfrm>
              <a:off x="3352472" y="5618109"/>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1588054997"/>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Choice>
        <mc:Fallback xmlns="">
          <p:graphicFrame>
            <p:nvGraphicFramePr>
              <p:cNvPr id="13" name="Table">
                <a:extLst>
                  <a:ext uri="{FF2B5EF4-FFF2-40B4-BE49-F238E27FC236}">
                    <a16:creationId xmlns:a16="http://schemas.microsoft.com/office/drawing/2014/main" id="{17EC558D-07E0-8D4A-BCC8-F109ABDAB2DE}"/>
                  </a:ext>
                </a:extLst>
              </p:cNvPr>
              <p:cNvGraphicFramePr/>
              <p:nvPr>
                <p:extLst>
                  <p:ext uri="{D42A27DB-BD31-4B8C-83A1-F6EECF244321}">
                    <p14:modId xmlns:p14="http://schemas.microsoft.com/office/powerpoint/2010/main" val="1781271326"/>
                  </p:ext>
                </p:extLst>
              </p:nvPr>
            </p:nvGraphicFramePr>
            <p:xfrm>
              <a:off x="3352472" y="5618109"/>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endParaRPr lang="en-US"/>
                        </a:p>
                      </a:txBody>
                      <a:tcPr marL="50800" marR="50800" marT="50800" marB="50800" anchor="ctr" horzOverflow="overflow">
                        <a:blipFill>
                          <a:blip r:embed="rId5"/>
                          <a:stretch>
                            <a:fillRect l="-99320" t="-1333" r="-199320" b="-302667"/>
                          </a:stretch>
                        </a:blipFill>
                      </a:tcPr>
                    </a:tc>
                    <a:tc>
                      <a:txBody>
                        <a:bodyPr/>
                        <a:lstStyle/>
                        <a:p>
                          <a:endParaRPr lang="en-US"/>
                        </a:p>
                      </a:txBody>
                      <a:tcPr marL="50800" marR="50800" marT="50800" marB="50800" anchor="ctr" horzOverflow="overflow">
                        <a:blipFill>
                          <a:blip r:embed="rId5"/>
                          <a:stretch>
                            <a:fillRect l="-200685" t="-1333" r="-100685" b="-302667"/>
                          </a:stretch>
                        </a:blipFill>
                      </a:tcPr>
                    </a:tc>
                    <a:tc>
                      <a:txBody>
                        <a:bodyPr/>
                        <a:lstStyle/>
                        <a:p>
                          <a:endParaRPr lang="en-US"/>
                        </a:p>
                      </a:txBody>
                      <a:tcPr marL="50800" marR="50800" marT="50800" marB="50800" anchor="ctr" horzOverflow="overflow">
                        <a:blipFill>
                          <a:blip r:embed="rId5"/>
                          <a:stretch>
                            <a:fillRect l="-300685" t="-1333" r="-685" b="-302667"/>
                          </a:stretch>
                        </a:blipFill>
                      </a:tcPr>
                    </a:tc>
                    <a:extLst>
                      <a:ext uri="{0D108BD9-81ED-4DB2-BD59-A6C34878D82A}">
                        <a16:rowId xmlns:a16="http://schemas.microsoft.com/office/drawing/2014/main" val="1588054997"/>
                      </a:ext>
                    </a:extLst>
                  </a:tr>
                  <a:tr h="950942">
                    <a:tc>
                      <a:txBody>
                        <a:bodyPr/>
                        <a:lstStyle/>
                        <a:p>
                          <a:endParaRPr lang="en-US"/>
                        </a:p>
                      </a:txBody>
                      <a:tcPr marL="50800" marR="50800" marT="50800" marB="50800" anchor="ctr" horzOverflow="overflow">
                        <a:blipFill>
                          <a:blip r:embed="rId5"/>
                          <a:stretch>
                            <a:fillRect t="-101333" r="-301370" b="-202667"/>
                          </a:stretch>
                        </a:blipFill>
                      </a:tcPr>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endParaRPr lang="en-US"/>
                        </a:p>
                      </a:txBody>
                      <a:tcPr marL="50800" marR="50800" marT="50800" marB="50800" anchor="ctr" horzOverflow="overflow">
                        <a:blipFill>
                          <a:blip r:embed="rId5"/>
                          <a:stretch>
                            <a:fillRect t="-201333" r="-301370" b="-102667"/>
                          </a:stretch>
                        </a:blipFill>
                      </a:tcPr>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endParaRPr lang="en-US"/>
                        </a:p>
                      </a:txBody>
                      <a:tcPr marL="50800" marR="50800" marT="50800" marB="50800" anchor="ctr" horzOverflow="overflow">
                        <a:blipFill>
                          <a:blip r:embed="rId5"/>
                          <a:stretch>
                            <a:fillRect t="-301333" r="-301370" b="-2667"/>
                          </a:stretch>
                        </a:blipFill>
                      </a:tcPr>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Fallback>
      </mc:AlternateContent>
      <p:sp>
        <p:nvSpPr>
          <p:cNvPr id="14" name="TextBox 13">
            <a:extLst>
              <a:ext uri="{FF2B5EF4-FFF2-40B4-BE49-F238E27FC236}">
                <a16:creationId xmlns:a16="http://schemas.microsoft.com/office/drawing/2014/main" id="{C84A5EA1-43CA-734E-A78B-DBDCC1A8EFFC}"/>
              </a:ext>
            </a:extLst>
          </p:cNvPr>
          <p:cNvSpPr txBox="1"/>
          <p:nvPr/>
        </p:nvSpPr>
        <p:spPr>
          <a:xfrm>
            <a:off x="4251482" y="4944691"/>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15" name="TextBox 14">
            <a:extLst>
              <a:ext uri="{FF2B5EF4-FFF2-40B4-BE49-F238E27FC236}">
                <a16:creationId xmlns:a16="http://schemas.microsoft.com/office/drawing/2014/main" id="{FF114A96-6794-1D44-99DA-89024656E038}"/>
              </a:ext>
            </a:extLst>
          </p:cNvPr>
          <p:cNvSpPr txBox="1"/>
          <p:nvPr/>
        </p:nvSpPr>
        <p:spPr>
          <a:xfrm>
            <a:off x="-146921" y="7237864"/>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Bob</a:t>
            </a:r>
          </a:p>
        </p:txBody>
      </p:sp>
      <mc:AlternateContent xmlns:mc="http://schemas.openxmlformats.org/markup-compatibility/2006" xmlns:a14="http://schemas.microsoft.com/office/drawing/2010/main">
        <mc:Choice Requires="a14">
          <p:graphicFrame>
            <p:nvGraphicFramePr>
              <p:cNvPr id="17" name="Table">
                <a:extLst>
                  <a:ext uri="{FF2B5EF4-FFF2-40B4-BE49-F238E27FC236}">
                    <a16:creationId xmlns:a16="http://schemas.microsoft.com/office/drawing/2014/main" id="{D6BAE227-6518-6546-803F-B5B5BB7FFB3E}"/>
                  </a:ext>
                </a:extLst>
              </p:cNvPr>
              <p:cNvGraphicFramePr/>
              <p:nvPr/>
            </p:nvGraphicFramePr>
            <p:xfrm>
              <a:off x="15453157" y="850304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1588054997"/>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Choice>
        <mc:Fallback xmlns="">
          <p:graphicFrame>
            <p:nvGraphicFramePr>
              <p:cNvPr id="17" name="Table">
                <a:extLst>
                  <a:ext uri="{FF2B5EF4-FFF2-40B4-BE49-F238E27FC236}">
                    <a16:creationId xmlns:a16="http://schemas.microsoft.com/office/drawing/2014/main" id="{D6BAE227-6518-6546-803F-B5B5BB7FFB3E}"/>
                  </a:ext>
                </a:extLst>
              </p:cNvPr>
              <p:cNvGraphicFramePr/>
              <p:nvPr>
                <p:extLst>
                  <p:ext uri="{D42A27DB-BD31-4B8C-83A1-F6EECF244321}">
                    <p14:modId xmlns:p14="http://schemas.microsoft.com/office/powerpoint/2010/main" val="4117485883"/>
                  </p:ext>
                </p:extLst>
              </p:nvPr>
            </p:nvGraphicFramePr>
            <p:xfrm>
              <a:off x="15453157" y="850304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endParaRPr lang="en-US"/>
                        </a:p>
                      </a:txBody>
                      <a:tcPr marL="50800" marR="50800" marT="50800" marB="50800" anchor="ctr" horzOverflow="overflow">
                        <a:blipFill>
                          <a:blip r:embed="rId6"/>
                          <a:stretch>
                            <a:fillRect l="-100000" t="-1333" r="-199320" b="-302667"/>
                          </a:stretch>
                        </a:blipFill>
                      </a:tcPr>
                    </a:tc>
                    <a:tc>
                      <a:txBody>
                        <a:bodyPr/>
                        <a:lstStyle/>
                        <a:p>
                          <a:endParaRPr lang="en-US"/>
                        </a:p>
                      </a:txBody>
                      <a:tcPr marL="50800" marR="50800" marT="50800" marB="50800" anchor="ctr" horzOverflow="overflow">
                        <a:blipFill>
                          <a:blip r:embed="rId6"/>
                          <a:stretch>
                            <a:fillRect l="-201370" t="-1333" r="-100685" b="-302667"/>
                          </a:stretch>
                        </a:blipFill>
                      </a:tcPr>
                    </a:tc>
                    <a:tc>
                      <a:txBody>
                        <a:bodyPr/>
                        <a:lstStyle/>
                        <a:p>
                          <a:endParaRPr lang="en-US"/>
                        </a:p>
                      </a:txBody>
                      <a:tcPr marL="50800" marR="50800" marT="50800" marB="50800" anchor="ctr" horzOverflow="overflow">
                        <a:blipFill>
                          <a:blip r:embed="rId6"/>
                          <a:stretch>
                            <a:fillRect l="-301370" t="-1333" r="-685" b="-302667"/>
                          </a:stretch>
                        </a:blipFill>
                      </a:tcPr>
                    </a:tc>
                    <a:extLst>
                      <a:ext uri="{0D108BD9-81ED-4DB2-BD59-A6C34878D82A}">
                        <a16:rowId xmlns:a16="http://schemas.microsoft.com/office/drawing/2014/main" val="1588054997"/>
                      </a:ext>
                    </a:extLst>
                  </a:tr>
                  <a:tr h="950942">
                    <a:tc>
                      <a:txBody>
                        <a:bodyPr/>
                        <a:lstStyle/>
                        <a:p>
                          <a:endParaRPr lang="en-US"/>
                        </a:p>
                      </a:txBody>
                      <a:tcPr marL="50800" marR="50800" marT="50800" marB="50800" anchor="ctr" horzOverflow="overflow">
                        <a:blipFill>
                          <a:blip r:embed="rId6"/>
                          <a:stretch>
                            <a:fillRect l="-685" t="-100000" r="-301370" b="-198684"/>
                          </a:stretch>
                        </a:blipFill>
                      </a:tcPr>
                    </a:tc>
                    <a:tc>
                      <a:txBody>
                        <a:bodyPr/>
                        <a:lstStyle/>
                        <a:p>
                          <a:pPr defTabSz="914400"/>
                          <a:r>
                            <a:rPr sz="3200"/>
                            <a:t>11</a:t>
                          </a:r>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endParaRPr lang="en-US"/>
                        </a:p>
                      </a:txBody>
                      <a:tcPr marL="50800" marR="50800" marT="50800" marB="50800" anchor="ctr" horzOverflow="overflow">
                        <a:blipFill>
                          <a:blip r:embed="rId6"/>
                          <a:stretch>
                            <a:fillRect l="-685" t="-202667" r="-301370" b="-101333"/>
                          </a:stretch>
                        </a:blipFill>
                      </a:tcPr>
                    </a:tc>
                    <a:tc>
                      <a:txBody>
                        <a:bodyPr/>
                        <a:lstStyle/>
                        <a:p>
                          <a:pPr defTabSz="914400"/>
                          <a:r>
                            <a:rPr sz="3200"/>
                            <a:t>-30</a:t>
                          </a:r>
                        </a:p>
                      </a:txBody>
                      <a:tcPr marL="50800" marR="50800" marT="50800" marB="50800" anchor="ctr" horzOverflow="overflow"/>
                    </a:tc>
                    <a:tc>
                      <a:txBody>
                        <a:bodyPr/>
                        <a:lstStyle/>
                        <a:p>
                          <a:pPr defTabSz="914400"/>
                          <a:r>
                            <a:rPr sz="3200"/>
                            <a:t>7</a:t>
                          </a:r>
                        </a:p>
                      </a:txBody>
                      <a:tcPr marL="50800" marR="50800" marT="50800" marB="50800" anchor="ctr" horzOverflow="overflow"/>
                    </a:tc>
                    <a:tc>
                      <a:txBody>
                        <a:bodyPr/>
                        <a:lstStyle/>
                        <a:p>
                          <a:pPr defTabSz="914400"/>
                          <a:r>
                            <a:rPr sz="3200"/>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endParaRPr lang="en-US"/>
                        </a:p>
                      </a:txBody>
                      <a:tcPr marL="50800" marR="50800" marT="50800" marB="50800" anchor="ctr" horzOverflow="overflow">
                        <a:blipFill>
                          <a:blip r:embed="rId6"/>
                          <a:stretch>
                            <a:fillRect l="-685" t="-302667" r="-301370" b="-1333"/>
                          </a:stretch>
                        </a:blipFill>
                      </a:tcPr>
                    </a:tc>
                    <a:tc>
                      <a:txBody>
                        <a:bodyPr/>
                        <a:lstStyle/>
                        <a:p>
                          <a:pPr defTabSz="914400"/>
                          <a:r>
                            <a:rPr sz="3200"/>
                            <a:t>0</a:t>
                          </a:r>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Fallback>
      </mc:AlternateContent>
      <p:sp>
        <p:nvSpPr>
          <p:cNvPr id="11" name="TextBox 10">
            <a:extLst>
              <a:ext uri="{FF2B5EF4-FFF2-40B4-BE49-F238E27FC236}">
                <a16:creationId xmlns:a16="http://schemas.microsoft.com/office/drawing/2014/main" id="{419E5635-D8EE-3645-96F4-56CE6270176D}"/>
              </a:ext>
            </a:extLst>
          </p:cNvPr>
          <p:cNvSpPr txBox="1"/>
          <p:nvPr/>
        </p:nvSpPr>
        <p:spPr>
          <a:xfrm>
            <a:off x="17696790" y="4688742"/>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12" name="TextBox 11">
            <a:extLst>
              <a:ext uri="{FF2B5EF4-FFF2-40B4-BE49-F238E27FC236}">
                <a16:creationId xmlns:a16="http://schemas.microsoft.com/office/drawing/2014/main" id="{5E2E1F1C-4758-DE43-89E2-067BA99662EA}"/>
              </a:ext>
            </a:extLst>
          </p:cNvPr>
          <p:cNvSpPr txBox="1"/>
          <p:nvPr/>
        </p:nvSpPr>
        <p:spPr>
          <a:xfrm>
            <a:off x="16352167" y="7849385"/>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16" name="TextBox 15">
            <a:extLst>
              <a:ext uri="{FF2B5EF4-FFF2-40B4-BE49-F238E27FC236}">
                <a16:creationId xmlns:a16="http://schemas.microsoft.com/office/drawing/2014/main" id="{A4C5C28B-E34B-AF46-B0C8-859DDD07D37C}"/>
              </a:ext>
            </a:extLst>
          </p:cNvPr>
          <p:cNvSpPr txBox="1"/>
          <p:nvPr/>
        </p:nvSpPr>
        <p:spPr>
          <a:xfrm>
            <a:off x="12086822" y="10122795"/>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Bob</a:t>
            </a:r>
          </a:p>
        </p:txBody>
      </p:sp>
    </p:spTree>
    <p:extLst>
      <p:ext uri="{BB962C8B-B14F-4D97-AF65-F5344CB8AC3E}">
        <p14:creationId xmlns:p14="http://schemas.microsoft.com/office/powerpoint/2010/main" val="2411643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uiExpand="1" build="p"/>
      <p:bldP spid="11" grpId="0"/>
      <p:bldP spid="12"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1" name="Assuming uniform policies…"/>
              <p:cNvSpPr txBox="1">
                <a:spLocks noGrp="1"/>
              </p:cNvSpPr>
              <p:nvPr>
                <p:ph type="body" idx="1"/>
              </p:nvPr>
            </p:nvSpPr>
            <p:spPr>
              <a:xfrm>
                <a:off x="1206500" y="4186676"/>
                <a:ext cx="10985500" cy="8256012"/>
              </a:xfrm>
              <a:prstGeom prst="rect">
                <a:avLst/>
              </a:prstGeom>
            </p:spPr>
            <p:txBody>
              <a:bodyPr>
                <a:normAutofit/>
              </a:bodyPr>
              <a:lstStyle/>
              <a:p>
                <a:r>
                  <a:rPr lang="en-US" sz="4000"/>
                  <a:t>Under uniform policy:</a:t>
                </a:r>
              </a:p>
              <a:p>
                <a:pPr lvl="1"/>
                <a:r>
                  <a:rPr lang="en-US" sz="4000">
                    <a:solidFill>
                      <a:srgbClr val="DE8355"/>
                    </a:solidFill>
                  </a:rPr>
                  <a:t>Decentralized</a:t>
                </a:r>
                <a:r>
                  <a:rPr lang="en-US" sz="4000"/>
                  <a:t> </a:t>
                </a:r>
                <a14:m>
                  <m:oMath xmlns:m="http://schemas.openxmlformats.org/officeDocument/2006/math">
                    <m:sSub>
                      <m:sSubPr>
                        <m:ctrlPr>
                          <a:rPr lang="en-US" sz="4000" b="0" i="1" smtClean="0">
                            <a:solidFill>
                              <a:srgbClr val="000000"/>
                            </a:solidFill>
                            <a:latin typeface="Cambria Math" panose="02040503050406030204" pitchFamily="18" charset="0"/>
                          </a:rPr>
                        </m:ctrlPr>
                      </m:sSubPr>
                      <m:e>
                        <m:r>
                          <a:rPr lang="en-US" sz="4000" i="1">
                            <a:solidFill>
                              <a:srgbClr val="000000"/>
                            </a:solidFill>
                            <a:latin typeface="Cambria Math" panose="02040503050406030204" pitchFamily="18" charset="0"/>
                          </a:rPr>
                          <m:t>𝑄</m:t>
                        </m:r>
                      </m:e>
                      <m:sub>
                        <m:r>
                          <a:rPr lang="en-US" sz="4000" b="0" i="1" smtClean="0">
                            <a:solidFill>
                              <a:srgbClr val="000000"/>
                            </a:solidFill>
                            <a:latin typeface="Cambria Math" panose="02040503050406030204" pitchFamily="18" charset="0"/>
                          </a:rPr>
                          <m:t>𝐴𝑙𝑖𝑐𝑒</m:t>
                        </m:r>
                      </m:sub>
                    </m:sSub>
                  </m:oMath>
                </a14:m>
                <a:r>
                  <a:rPr lang="en-US" sz="4000"/>
                  <a:t>: </a:t>
                </a:r>
              </a:p>
              <a:p>
                <a:pPr marL="0" indent="0">
                  <a:buNone/>
                </a:pPr>
                <a:endParaRPr lang="en-US" sz="4000"/>
              </a:p>
              <a:p>
                <a:pPr lvl="1"/>
                <a:r>
                  <a:rPr lang="en-US" sz="4000">
                    <a:solidFill>
                      <a:srgbClr val="4D70B0"/>
                    </a:solidFill>
                  </a:rPr>
                  <a:t>Centralized</a:t>
                </a:r>
                <a:r>
                  <a:rPr lang="en-US" sz="4000"/>
                  <a:t> </a:t>
                </a:r>
                <a14:m>
                  <m:oMath xmlns:m="http://schemas.openxmlformats.org/officeDocument/2006/math">
                    <m:r>
                      <a:rPr lang="en-US" sz="4000" b="1" i="1">
                        <a:solidFill>
                          <a:srgbClr val="000000"/>
                        </a:solidFill>
                        <a:latin typeface="Cambria Math" panose="02040503050406030204" pitchFamily="18" charset="0"/>
                      </a:rPr>
                      <m:t>𝑸</m:t>
                    </m:r>
                  </m:oMath>
                </a14:m>
                <a:r>
                  <a:rPr lang="en-US" sz="4000"/>
                  <a:t>: </a:t>
                </a:r>
                <a:endParaRPr sz="4000"/>
              </a:p>
            </p:txBody>
          </p:sp>
        </mc:Choice>
        <mc:Fallback xmlns="">
          <p:sp>
            <p:nvSpPr>
              <p:cNvPr id="191" name="Assuming uniform policies…"/>
              <p:cNvSpPr txBox="1">
                <a:spLocks noGrp="1" noRot="1" noChangeAspect="1" noMove="1" noResize="1" noEditPoints="1" noAdjustHandles="1" noChangeArrowheads="1" noChangeShapeType="1" noTextEdit="1"/>
              </p:cNvSpPr>
              <p:nvPr>
                <p:ph type="body" idx="1"/>
              </p:nvPr>
            </p:nvSpPr>
            <p:spPr>
              <a:xfrm>
                <a:off x="1206500" y="4186676"/>
                <a:ext cx="10985500" cy="8256012"/>
              </a:xfrm>
              <a:prstGeom prst="rect">
                <a:avLst/>
              </a:prstGeom>
              <a:blipFill>
                <a:blip r:embed="rId3"/>
                <a:stretch>
                  <a:fillRect l="-2887" t="-35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3" name="Table"/>
              <p:cNvGraphicFramePr/>
              <p:nvPr/>
            </p:nvGraphicFramePr>
            <p:xfrm>
              <a:off x="7473258" y="540131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2</m:t>
                                    </m:r>
                                  </m:sub>
                                </m:sSub>
                              </m:oMath>
                            </m:oMathPara>
                          </a14:m>
                          <a:endParaRPr lang="ar-AE" sz="3200">
                            <a:solidFill>
                              <a:schemeClr val="tx2">
                                <a:lumMod val="40000"/>
                                <a:lumOff val="60000"/>
                              </a:schemeClr>
                            </a:solidFill>
                          </a:endParaRPr>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3</m:t>
                                    </m:r>
                                  </m:sub>
                                </m:sSub>
                              </m:oMath>
                            </m:oMathPara>
                          </a14:m>
                          <a:endParaRPr lang="ar-AE" sz="3200">
                            <a:solidFill>
                              <a:schemeClr val="tx2">
                                <a:lumMod val="40000"/>
                                <a:lumOff val="60000"/>
                              </a:schemeClr>
                            </a:solidFill>
                          </a:endParaRPr>
                        </a:p>
                      </a:txBody>
                      <a:tcPr marL="50800" marR="50800" marT="50800" marB="50800" anchor="ctr" horzOverflow="overflow"/>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solidFill>
                                <a:schemeClr val="tx2">
                                  <a:lumMod val="40000"/>
                                  <a:lumOff val="60000"/>
                                </a:schemeClr>
                              </a:solidFill>
                            </a:rPr>
                            <a:t>-7.6</a:t>
                          </a:r>
                        </a:p>
                      </a:txBody>
                      <a:tcPr marL="50800" marR="50800" marT="50800" marB="50800" anchor="ctr" horzOverflow="overflow"/>
                    </a:tc>
                    <a:tc>
                      <a:txBody>
                        <a:bodyPr/>
                        <a:lstStyle/>
                        <a:p>
                          <a:pPr defTabSz="914400"/>
                          <a:r>
                            <a:rPr sz="3200">
                              <a:solidFill>
                                <a:schemeClr val="tx2">
                                  <a:lumMod val="40000"/>
                                  <a:lumOff val="60000"/>
                                </a:schemeClr>
                              </a:solidFill>
                            </a:rPr>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Choice>
        <mc:Fallback xmlns="">
          <p:graphicFrame>
            <p:nvGraphicFramePr>
              <p:cNvPr id="193" name="Table"/>
              <p:cNvGraphicFramePr/>
              <p:nvPr/>
            </p:nvGraphicFramePr>
            <p:xfrm>
              <a:off x="7473258" y="5401319"/>
              <a:ext cx="4718742" cy="1869556"/>
            </p:xfrm>
            <a:graphic>
              <a:graphicData uri="http://schemas.openxmlformats.org/drawingml/2006/table">
                <a:tbl>
                  <a:tblPr>
                    <a:tableStyleId>{4C3C2611-4C71-4FC5-86AE-919BDF0F9419}</a:tableStyleId>
                  </a:tblPr>
                  <a:tblGrid>
                    <a:gridCol w="1572914">
                      <a:extLst>
                        <a:ext uri="{9D8B030D-6E8A-4147-A177-3AD203B41FA5}">
                          <a16:colId xmlns:a16="http://schemas.microsoft.com/office/drawing/2014/main" val="20000"/>
                        </a:ext>
                      </a:extLst>
                    </a:gridCol>
                    <a:gridCol w="1572914">
                      <a:extLst>
                        <a:ext uri="{9D8B030D-6E8A-4147-A177-3AD203B41FA5}">
                          <a16:colId xmlns:a16="http://schemas.microsoft.com/office/drawing/2014/main" val="20001"/>
                        </a:ext>
                      </a:extLst>
                    </a:gridCol>
                    <a:gridCol w="1572914">
                      <a:extLst>
                        <a:ext uri="{9D8B030D-6E8A-4147-A177-3AD203B41FA5}">
                          <a16:colId xmlns:a16="http://schemas.microsoft.com/office/drawing/2014/main" val="20002"/>
                        </a:ext>
                      </a:extLst>
                    </a:gridCol>
                  </a:tblGrid>
                  <a:tr h="934778">
                    <a:tc>
                      <a:txBody>
                        <a:bodyPr/>
                        <a:lstStyle/>
                        <a:p>
                          <a:endParaRPr lang="en-US"/>
                        </a:p>
                      </a:txBody>
                      <a:tcPr marL="50800" marR="50800" marT="50800" marB="50800" anchor="ctr" horzOverflow="overflow">
                        <a:blipFill>
                          <a:blip r:embed="rId4"/>
                          <a:stretch>
                            <a:fillRect l="-806" t="-1351" r="-201613" b="-101351"/>
                          </a:stretch>
                        </a:blipFill>
                      </a:tcPr>
                    </a:tc>
                    <a:tc>
                      <a:txBody>
                        <a:bodyPr/>
                        <a:lstStyle/>
                        <a:p>
                          <a:endParaRPr lang="en-US"/>
                        </a:p>
                      </a:txBody>
                      <a:tcPr marL="50800" marR="50800" marT="50800" marB="50800" anchor="ctr" horzOverflow="overflow">
                        <a:blipFill>
                          <a:blip r:embed="rId4"/>
                          <a:stretch>
                            <a:fillRect l="-100806" t="-1351" r="-101613" b="-101351"/>
                          </a:stretch>
                        </a:blipFill>
                      </a:tcPr>
                    </a:tc>
                    <a:tc>
                      <a:txBody>
                        <a:bodyPr/>
                        <a:lstStyle/>
                        <a:p>
                          <a:endParaRPr lang="en-US"/>
                        </a:p>
                      </a:txBody>
                      <a:tcPr marL="50800" marR="50800" marT="50800" marB="50800" anchor="ctr" horzOverflow="overflow">
                        <a:blipFill>
                          <a:blip r:embed="rId4"/>
                          <a:stretch>
                            <a:fillRect l="-200806" t="-1351" r="-1613" b="-101351"/>
                          </a:stretch>
                        </a:blipFill>
                      </a:tcPr>
                    </a:tc>
                    <a:extLst>
                      <a:ext uri="{0D108BD9-81ED-4DB2-BD59-A6C34878D82A}">
                        <a16:rowId xmlns:a16="http://schemas.microsoft.com/office/drawing/2014/main" val="976152009"/>
                      </a:ext>
                    </a:extLst>
                  </a:tr>
                  <a:tr h="934778">
                    <a:tc>
                      <a:txBody>
                        <a:bodyPr/>
                        <a:lstStyle/>
                        <a:p>
                          <a:pPr defTabSz="914400"/>
                          <a:r>
                            <a:rPr sz="3200"/>
                            <a:t>-6.3</a:t>
                          </a:r>
                        </a:p>
                      </a:txBody>
                      <a:tcPr marL="50800" marR="50800" marT="50800" marB="50800" anchor="ctr" horzOverflow="overflow"/>
                    </a:tc>
                    <a:tc>
                      <a:txBody>
                        <a:bodyPr/>
                        <a:lstStyle/>
                        <a:p>
                          <a:pPr defTabSz="914400"/>
                          <a:r>
                            <a:rPr sz="3200">
                              <a:solidFill>
                                <a:schemeClr val="tx2">
                                  <a:lumMod val="40000"/>
                                  <a:lumOff val="60000"/>
                                </a:schemeClr>
                              </a:solidFill>
                            </a:rPr>
                            <a:t>-7.6</a:t>
                          </a:r>
                        </a:p>
                      </a:txBody>
                      <a:tcPr marL="50800" marR="50800" marT="50800" marB="50800" anchor="ctr" horzOverflow="overflow"/>
                    </a:tc>
                    <a:tc>
                      <a:txBody>
                        <a:bodyPr/>
                        <a:lstStyle/>
                        <a:p>
                          <a:pPr defTabSz="914400"/>
                          <a:r>
                            <a:rPr sz="3200">
                              <a:solidFill>
                                <a:schemeClr val="tx2">
                                  <a:lumMod val="40000"/>
                                  <a:lumOff val="60000"/>
                                </a:schemeClr>
                              </a:solidFill>
                            </a:rPr>
                            <a:t>3.6</a:t>
                          </a:r>
                        </a:p>
                      </a:txBody>
                      <a:tcPr marL="50800" marR="50800" marT="50800" marB="50800" anchor="ctr" horzOverflow="overflow"/>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a:extLst>
                  <a:ext uri="{FF2B5EF4-FFF2-40B4-BE49-F238E27FC236}">
                    <a16:creationId xmlns:a16="http://schemas.microsoft.com/office/drawing/2014/main" id="{D6BAE227-6518-6546-803F-B5B5BB7FFB3E}"/>
                  </a:ext>
                </a:extLst>
              </p:cNvPr>
              <p:cNvGraphicFramePr/>
              <p:nvPr/>
            </p:nvGraphicFramePr>
            <p:xfrm>
              <a:off x="4784012" y="857718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𝑎</m:t>
                                    </m:r>
                                  </m:e>
                                  <m:sub>
                                    <m:r>
                                      <a:rPr lang="en-US" sz="3200" b="0" i="1" smtClean="0">
                                        <a:latin typeface="Cambria Math" panose="02040503050406030204" pitchFamily="18" charset="0"/>
                                      </a:rPr>
                                      <m:t>1</m:t>
                                    </m:r>
                                  </m:sub>
                                </m:sSub>
                              </m:oMath>
                            </m:oMathPara>
                          </a14:m>
                          <a:endParaRPr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2</m:t>
                                    </m:r>
                                  </m:sub>
                                </m:sSub>
                              </m:oMath>
                            </m:oMathPara>
                          </a14:m>
                          <a:endParaRPr lang="ar-AE" sz="3200">
                            <a:solidFill>
                              <a:schemeClr val="tx2">
                                <a:lumMod val="40000"/>
                                <a:lumOff val="60000"/>
                              </a:schemeClr>
                            </a:solidFill>
                          </a:endParaRPr>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solidFill>
                                          <a:schemeClr val="tx2">
                                            <a:lumMod val="40000"/>
                                            <a:lumOff val="60000"/>
                                          </a:schemeClr>
                                        </a:solidFill>
                                        <a:latin typeface="Cambria Math" panose="02040503050406030204" pitchFamily="18" charset="0"/>
                                      </a:rPr>
                                    </m:ctrlPr>
                                  </m:sSubPr>
                                  <m:e>
                                    <m:r>
                                      <a:rPr lang="ar-AE" sz="3200" b="0" i="1" smtClean="0">
                                        <a:solidFill>
                                          <a:schemeClr val="tx2">
                                            <a:lumMod val="40000"/>
                                            <a:lumOff val="60000"/>
                                          </a:schemeClr>
                                        </a:solidFill>
                                        <a:latin typeface="Cambria Math" panose="02040503050406030204" pitchFamily="18" charset="0"/>
                                      </a:rPr>
                                      <m:t>𝑎</m:t>
                                    </m:r>
                                  </m:e>
                                  <m:sub>
                                    <m:r>
                                      <a:rPr lang="en-US" sz="3200" b="0" i="1" smtClean="0">
                                        <a:solidFill>
                                          <a:schemeClr val="tx2">
                                            <a:lumMod val="40000"/>
                                            <a:lumOff val="60000"/>
                                          </a:schemeClr>
                                        </a:solidFill>
                                        <a:latin typeface="Cambria Math" panose="02040503050406030204" pitchFamily="18" charset="0"/>
                                      </a:rPr>
                                      <m:t>3</m:t>
                                    </m:r>
                                  </m:sub>
                                </m:sSub>
                              </m:oMath>
                            </m:oMathPara>
                          </a14:m>
                          <a:endParaRPr lang="ar-AE" sz="3200">
                            <a:solidFill>
                              <a:schemeClr val="tx2">
                                <a:lumMod val="40000"/>
                                <a:lumOff val="60000"/>
                              </a:schemeClr>
                            </a:solidFill>
                          </a:endParaRPr>
                        </a:p>
                      </a:txBody>
                      <a:tcPr marL="50800" marR="50800" marT="50800" marB="50800" anchor="ctr" horzOverflow="overflow"/>
                    </a:tc>
                    <a:extLst>
                      <a:ext uri="{0D108BD9-81ED-4DB2-BD59-A6C34878D82A}">
                        <a16:rowId xmlns:a16="http://schemas.microsoft.com/office/drawing/2014/main" val="1588054997"/>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r>
                            <a:rPr sz="3200"/>
                            <a:t>11</a:t>
                          </a:r>
                        </a:p>
                      </a:txBody>
                      <a:tcPr marL="50800" marR="50800" marT="50800" marB="50800" anchor="ctr" horzOverflow="overflow"/>
                    </a:tc>
                    <a:tc>
                      <a:txBody>
                        <a:bodyPr/>
                        <a:lstStyle/>
                        <a:p>
                          <a:pPr defTabSz="914400"/>
                          <a:r>
                            <a:rPr sz="3200">
                              <a:solidFill>
                                <a:schemeClr val="tx2">
                                  <a:lumMod val="40000"/>
                                  <a:lumOff val="60000"/>
                                </a:schemeClr>
                              </a:solidFill>
                            </a:rPr>
                            <a:t>-30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r>
                            <a:rPr sz="3200"/>
                            <a:t>-30</a:t>
                          </a:r>
                        </a:p>
                      </a:txBody>
                      <a:tcPr marL="50800" marR="50800" marT="50800" marB="50800" anchor="ctr" horzOverflow="overflow"/>
                    </a:tc>
                    <a:tc>
                      <a:txBody>
                        <a:bodyPr/>
                        <a:lstStyle/>
                        <a:p>
                          <a:pPr defTabSz="914400"/>
                          <a:r>
                            <a:rPr sz="3200">
                              <a:solidFill>
                                <a:schemeClr val="tx2">
                                  <a:lumMod val="40000"/>
                                  <a:lumOff val="60000"/>
                                </a:schemeClr>
                              </a:solidFill>
                            </a:rPr>
                            <a:t>7</a:t>
                          </a:r>
                        </a:p>
                      </a:txBody>
                      <a:tcPr marL="50800" marR="50800" marT="50800" marB="50800" anchor="ctr" horzOverflow="overflow"/>
                    </a:tc>
                    <a:tc>
                      <a:txBody>
                        <a:bodyPr/>
                        <a:lstStyle/>
                        <a:p>
                          <a:pPr defTabSz="914400"/>
                          <a:r>
                            <a:rPr sz="3200">
                              <a:solidFill>
                                <a:schemeClr val="tx2">
                                  <a:lumMod val="40000"/>
                                  <a:lumOff val="60000"/>
                                </a:schemeClr>
                              </a:solidFill>
                            </a:rPr>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tc>
                      <a:txBody>
                        <a:bodyPr/>
                        <a:lstStyle/>
                        <a:p>
                          <a:pPr defTabSz="914400"/>
                          <a:r>
                            <a:rPr sz="3200"/>
                            <a:t>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tc>
                      <a:txBody>
                        <a:bodyPr/>
                        <a:lstStyle/>
                        <a:p>
                          <a:pPr defTabSz="914400"/>
                          <a:r>
                            <a:rPr sz="3200">
                              <a:solidFill>
                                <a:schemeClr val="tx2">
                                  <a:lumMod val="40000"/>
                                  <a:lumOff val="60000"/>
                                </a:schemeClr>
                              </a:solidFill>
                            </a:rPr>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Choice>
        <mc:Fallback xmlns="">
          <p:graphicFrame>
            <p:nvGraphicFramePr>
              <p:cNvPr id="17" name="Table">
                <a:extLst>
                  <a:ext uri="{FF2B5EF4-FFF2-40B4-BE49-F238E27FC236}">
                    <a16:creationId xmlns:a16="http://schemas.microsoft.com/office/drawing/2014/main" id="{D6BAE227-6518-6546-803F-B5B5BB7FFB3E}"/>
                  </a:ext>
                </a:extLst>
              </p:cNvPr>
              <p:cNvGraphicFramePr/>
              <p:nvPr/>
            </p:nvGraphicFramePr>
            <p:xfrm>
              <a:off x="4784012" y="8577180"/>
              <a:ext cx="7407988" cy="3803768"/>
            </p:xfrm>
            <a:graphic>
              <a:graphicData uri="http://schemas.openxmlformats.org/drawingml/2006/table">
                <a:tbl>
                  <a:tblPr>
                    <a:tableStyleId>{4C3C2611-4C71-4FC5-86AE-919BDF0F9419}</a:tableStyleId>
                  </a:tblPr>
                  <a:tblGrid>
                    <a:gridCol w="1851997">
                      <a:extLst>
                        <a:ext uri="{9D8B030D-6E8A-4147-A177-3AD203B41FA5}">
                          <a16:colId xmlns:a16="http://schemas.microsoft.com/office/drawing/2014/main" val="834865231"/>
                        </a:ext>
                      </a:extLst>
                    </a:gridCol>
                    <a:gridCol w="1851997">
                      <a:extLst>
                        <a:ext uri="{9D8B030D-6E8A-4147-A177-3AD203B41FA5}">
                          <a16:colId xmlns:a16="http://schemas.microsoft.com/office/drawing/2014/main" val="20000"/>
                        </a:ext>
                      </a:extLst>
                    </a:gridCol>
                    <a:gridCol w="1851997">
                      <a:extLst>
                        <a:ext uri="{9D8B030D-6E8A-4147-A177-3AD203B41FA5}">
                          <a16:colId xmlns:a16="http://schemas.microsoft.com/office/drawing/2014/main" val="20001"/>
                        </a:ext>
                      </a:extLst>
                    </a:gridCol>
                    <a:gridCol w="1851997">
                      <a:extLst>
                        <a:ext uri="{9D8B030D-6E8A-4147-A177-3AD203B41FA5}">
                          <a16:colId xmlns:a16="http://schemas.microsoft.com/office/drawing/2014/main" val="20002"/>
                        </a:ext>
                      </a:extLst>
                    </a:gridCol>
                  </a:tblGrid>
                  <a:tr h="950942">
                    <a:tc>
                      <a:txBody>
                        <a:bodyPr/>
                        <a:lstStyle/>
                        <a:p>
                          <a:pPr defTabSz="914400"/>
                          <a:endParaRPr sz="3200"/>
                        </a:p>
                      </a:txBody>
                      <a:tcPr marL="50800" marR="50800" marT="50800" marB="50800" anchor="ctr" horzOverflow="overflow"/>
                    </a:tc>
                    <a:tc>
                      <a:txBody>
                        <a:bodyPr/>
                        <a:lstStyle/>
                        <a:p>
                          <a:endParaRPr lang="en-US"/>
                        </a:p>
                      </a:txBody>
                      <a:tcPr marL="50800" marR="50800" marT="50800" marB="50800" anchor="ctr" horzOverflow="overflow">
                        <a:blipFill>
                          <a:blip r:embed="rId5"/>
                          <a:stretch>
                            <a:fillRect l="-100685" t="-1333" r="-201370" b="-302667"/>
                          </a:stretch>
                        </a:blipFill>
                      </a:tcPr>
                    </a:tc>
                    <a:tc>
                      <a:txBody>
                        <a:bodyPr/>
                        <a:lstStyle/>
                        <a:p>
                          <a:endParaRPr lang="en-US"/>
                        </a:p>
                      </a:txBody>
                      <a:tcPr marL="50800" marR="50800" marT="50800" marB="50800" anchor="ctr" horzOverflow="overflow">
                        <a:blipFill>
                          <a:blip r:embed="rId5"/>
                          <a:stretch>
                            <a:fillRect l="-200685" t="-1333" r="-101370" b="-302667"/>
                          </a:stretch>
                        </a:blipFill>
                      </a:tcPr>
                    </a:tc>
                    <a:tc>
                      <a:txBody>
                        <a:bodyPr/>
                        <a:lstStyle/>
                        <a:p>
                          <a:endParaRPr lang="en-US"/>
                        </a:p>
                      </a:txBody>
                      <a:tcPr marL="50800" marR="50800" marT="50800" marB="50800" anchor="ctr" horzOverflow="overflow">
                        <a:blipFill>
                          <a:blip r:embed="rId5"/>
                          <a:stretch>
                            <a:fillRect l="-300685" t="-1333" r="-1370" b="-302667"/>
                          </a:stretch>
                        </a:blipFill>
                      </a:tcPr>
                    </a:tc>
                    <a:extLst>
                      <a:ext uri="{0D108BD9-81ED-4DB2-BD59-A6C34878D82A}">
                        <a16:rowId xmlns:a16="http://schemas.microsoft.com/office/drawing/2014/main" val="1588054997"/>
                      </a:ext>
                    </a:extLst>
                  </a:tr>
                  <a:tr h="950942">
                    <a:tc>
                      <a:txBody>
                        <a:bodyPr/>
                        <a:lstStyle/>
                        <a:p>
                          <a:endParaRPr lang="en-US"/>
                        </a:p>
                      </a:txBody>
                      <a:tcPr marL="50800" marR="50800" marT="50800" marB="50800" anchor="ctr" horzOverflow="overflow">
                        <a:blipFill>
                          <a:blip r:embed="rId5"/>
                          <a:stretch>
                            <a:fillRect l="-685" t="-101333" r="-301370" b="-202667"/>
                          </a:stretch>
                        </a:blipFill>
                      </a:tcPr>
                    </a:tc>
                    <a:tc>
                      <a:txBody>
                        <a:bodyPr/>
                        <a:lstStyle/>
                        <a:p>
                          <a:pPr defTabSz="914400"/>
                          <a:r>
                            <a:rPr sz="3200"/>
                            <a:t>11</a:t>
                          </a:r>
                        </a:p>
                      </a:txBody>
                      <a:tcPr marL="50800" marR="50800" marT="50800" marB="50800" anchor="ctr" horzOverflow="overflow"/>
                    </a:tc>
                    <a:tc>
                      <a:txBody>
                        <a:bodyPr/>
                        <a:lstStyle/>
                        <a:p>
                          <a:pPr defTabSz="914400"/>
                          <a:r>
                            <a:rPr sz="3200">
                              <a:solidFill>
                                <a:schemeClr val="tx2">
                                  <a:lumMod val="40000"/>
                                  <a:lumOff val="60000"/>
                                </a:schemeClr>
                              </a:solidFill>
                            </a:rPr>
                            <a:t>-30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extLst>
                      <a:ext uri="{0D108BD9-81ED-4DB2-BD59-A6C34878D82A}">
                        <a16:rowId xmlns:a16="http://schemas.microsoft.com/office/drawing/2014/main" val="10000"/>
                      </a:ext>
                    </a:extLst>
                  </a:tr>
                  <a:tr h="950942">
                    <a:tc>
                      <a:txBody>
                        <a:bodyPr/>
                        <a:lstStyle/>
                        <a:p>
                          <a:endParaRPr lang="en-US"/>
                        </a:p>
                      </a:txBody>
                      <a:tcPr marL="50800" marR="50800" marT="50800" marB="50800" anchor="ctr" horzOverflow="overflow">
                        <a:blipFill>
                          <a:blip r:embed="rId5"/>
                          <a:stretch>
                            <a:fillRect l="-685" t="-201333" r="-301370" b="-102667"/>
                          </a:stretch>
                        </a:blipFill>
                      </a:tcPr>
                    </a:tc>
                    <a:tc>
                      <a:txBody>
                        <a:bodyPr/>
                        <a:lstStyle/>
                        <a:p>
                          <a:pPr defTabSz="914400"/>
                          <a:r>
                            <a:rPr sz="3200"/>
                            <a:t>-30</a:t>
                          </a:r>
                        </a:p>
                      </a:txBody>
                      <a:tcPr marL="50800" marR="50800" marT="50800" marB="50800" anchor="ctr" horzOverflow="overflow"/>
                    </a:tc>
                    <a:tc>
                      <a:txBody>
                        <a:bodyPr/>
                        <a:lstStyle/>
                        <a:p>
                          <a:pPr defTabSz="914400"/>
                          <a:r>
                            <a:rPr sz="3200">
                              <a:solidFill>
                                <a:schemeClr val="tx2">
                                  <a:lumMod val="40000"/>
                                  <a:lumOff val="60000"/>
                                </a:schemeClr>
                              </a:solidFill>
                            </a:rPr>
                            <a:t>7</a:t>
                          </a:r>
                        </a:p>
                      </a:txBody>
                      <a:tcPr marL="50800" marR="50800" marT="50800" marB="50800" anchor="ctr" horzOverflow="overflow"/>
                    </a:tc>
                    <a:tc>
                      <a:txBody>
                        <a:bodyPr/>
                        <a:lstStyle/>
                        <a:p>
                          <a:pPr defTabSz="914400"/>
                          <a:r>
                            <a:rPr sz="3200">
                              <a:solidFill>
                                <a:schemeClr val="tx2">
                                  <a:lumMod val="40000"/>
                                  <a:lumOff val="60000"/>
                                </a:schemeClr>
                              </a:solidFill>
                            </a:rPr>
                            <a:t>6</a:t>
                          </a:r>
                        </a:p>
                      </a:txBody>
                      <a:tcPr marL="50800" marR="50800" marT="50800" marB="50800" anchor="ctr" horzOverflow="overflow"/>
                    </a:tc>
                    <a:extLst>
                      <a:ext uri="{0D108BD9-81ED-4DB2-BD59-A6C34878D82A}">
                        <a16:rowId xmlns:a16="http://schemas.microsoft.com/office/drawing/2014/main" val="10001"/>
                      </a:ext>
                    </a:extLst>
                  </a:tr>
                  <a:tr h="950942">
                    <a:tc>
                      <a:txBody>
                        <a:bodyPr/>
                        <a:lstStyle/>
                        <a:p>
                          <a:endParaRPr lang="en-US"/>
                        </a:p>
                      </a:txBody>
                      <a:tcPr marL="50800" marR="50800" marT="50800" marB="50800" anchor="ctr" horzOverflow="overflow">
                        <a:blipFill>
                          <a:blip r:embed="rId5"/>
                          <a:stretch>
                            <a:fillRect l="-685" t="-301333" r="-301370" b="-2667"/>
                          </a:stretch>
                        </a:blipFill>
                      </a:tcPr>
                    </a:tc>
                    <a:tc>
                      <a:txBody>
                        <a:bodyPr/>
                        <a:lstStyle/>
                        <a:p>
                          <a:pPr defTabSz="914400"/>
                          <a:r>
                            <a:rPr sz="3200"/>
                            <a:t>0</a:t>
                          </a:r>
                        </a:p>
                      </a:txBody>
                      <a:tcPr marL="50800" marR="50800" marT="50800" marB="50800" anchor="ctr" horzOverflow="overflow"/>
                    </a:tc>
                    <a:tc>
                      <a:txBody>
                        <a:bodyPr/>
                        <a:lstStyle/>
                        <a:p>
                          <a:pPr defTabSz="914400"/>
                          <a:r>
                            <a:rPr sz="3200">
                              <a:solidFill>
                                <a:schemeClr val="tx2">
                                  <a:lumMod val="40000"/>
                                  <a:lumOff val="60000"/>
                                </a:schemeClr>
                              </a:solidFill>
                            </a:rPr>
                            <a:t>0</a:t>
                          </a:r>
                        </a:p>
                      </a:txBody>
                      <a:tcPr marL="50800" marR="50800" marT="50800" marB="50800" anchor="ctr" horzOverflow="overflow"/>
                    </a:tc>
                    <a:tc>
                      <a:txBody>
                        <a:bodyPr/>
                        <a:lstStyle/>
                        <a:p>
                          <a:pPr defTabSz="914400"/>
                          <a:r>
                            <a:rPr sz="3200">
                              <a:solidFill>
                                <a:schemeClr val="tx2">
                                  <a:lumMod val="40000"/>
                                  <a:lumOff val="60000"/>
                                </a:schemeClr>
                              </a:solidFill>
                            </a:rPr>
                            <a:t>5</a:t>
                          </a:r>
                        </a:p>
                      </a:txBody>
                      <a:tcPr marL="50800" marR="50800" marT="50800" marB="50800" anchor="ctr" horzOverflow="overflow"/>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6" name="Critic (value function):…">
                <a:extLst>
                  <a:ext uri="{FF2B5EF4-FFF2-40B4-BE49-F238E27FC236}">
                    <a16:creationId xmlns:a16="http://schemas.microsoft.com/office/drawing/2014/main" id="{A7EB6162-7F89-F348-B158-F88BB1AC60E8}"/>
                  </a:ext>
                </a:extLst>
              </p:cNvPr>
              <p:cNvSpPr txBox="1">
                <a:spLocks/>
              </p:cNvSpPr>
              <p:nvPr/>
            </p:nvSpPr>
            <p:spPr>
              <a:xfrm>
                <a:off x="13937339" y="2043106"/>
                <a:ext cx="10446661" cy="11298821"/>
              </a:xfrm>
              <a:prstGeom prst="rect">
                <a:avLst/>
              </a:prstGeom>
              <a:ln w="12700">
                <a:miter lim="400000"/>
              </a:ln>
              <a:extLst>
                <a:ext uri="{C572A759-6A51-4108-AA02-DFA0A04FC94B}">
                  <ma14:wrappingTextBoxFlag xmlns:m="http://schemas.openxmlformats.org/officeDocument/2006/math" xmlns:ma14="http://schemas.microsoft.com/office/mac/drawingml/2011/main"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lnSpc>
                    <a:spcPct val="300000"/>
                  </a:lnSpc>
                  <a:buNone/>
                </a:pPr>
                <a:r>
                  <a:rPr lang="en-US" sz="4000"/>
                  <a:t>Policy gradients for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oMath>
                </a14:m>
                <a:r>
                  <a:rPr lang="en-US" sz="4000"/>
                  <a:t>:</a:t>
                </a:r>
                <a:endParaRPr lang="en-US" sz="4000">
                  <a:latin typeface="Cambria Math" panose="02040503050406030204" pitchFamily="18" charset="0"/>
                </a:endParaRPr>
              </a:p>
              <a:p>
                <a:pPr marL="0" indent="0" hangingPunct="1">
                  <a:buNone/>
                </a:pPr>
                <a:endParaRPr lang="en-US" sz="4000">
                  <a:latin typeface="Cambria Math" panose="02040503050406030204" pitchFamily="18" charset="0"/>
                </a:endParaRPr>
              </a:p>
              <a:p>
                <a:pPr marL="0" indent="0" hangingPunct="1">
                  <a:buNone/>
                </a:pPr>
                <a:r>
                  <a:rPr lang="en-US" sz="4000"/>
                  <a:t>	</a:t>
                </a:r>
                <a14:m>
                  <m:oMath xmlns:m="http://schemas.openxmlformats.org/officeDocument/2006/math">
                    <m:r>
                      <a:rPr lang="en-US" sz="4000">
                        <a:latin typeface="Cambria Math" panose="02040503050406030204" pitchFamily="18" charset="0"/>
                      </a:rPr>
                      <m:t>	</m:t>
                    </m:r>
                    <m:r>
                      <m:rPr>
                        <m:sty m:val="p"/>
                      </m:rPr>
                      <a:rPr lang="ar-AE" sz="4000" smtClean="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a:latin typeface="Cambria Math" panose="02040503050406030204" pitchFamily="18" charset="0"/>
                      </a:rPr>
                      <m:t> </m:t>
                    </m:r>
                    <m:d>
                      <m:dPr>
                        <m:ctrlPr>
                          <a:rPr lang="en-US" sz="4000" i="1" smtClean="0">
                            <a:solidFill>
                              <a:srgbClr val="DE8355"/>
                            </a:solidFill>
                            <a:latin typeface="Cambria Math" panose="02040503050406030204" pitchFamily="18" charset="0"/>
                          </a:rPr>
                        </m:ctrlPr>
                      </m:dPr>
                      <m:e>
                        <m:r>
                          <a:rPr lang="en-US" sz="4000" i="1" smtClean="0">
                            <a:solidFill>
                              <a:srgbClr val="DE8355"/>
                            </a:solidFill>
                            <a:latin typeface="Cambria Math" panose="02040503050406030204" pitchFamily="18" charset="0"/>
                          </a:rPr>
                          <m:t>−6.3</m:t>
                        </m:r>
                      </m:e>
                    </m:d>
                    <m:r>
                      <a:rPr lang="en-US" sz="4000" b="0" i="1" smtClean="0">
                        <a:solidFill>
                          <a:srgbClr val="DE8355"/>
                        </a:solidFill>
                        <a:latin typeface="Cambria Math" panose="02040503050406030204" pitchFamily="18" charset="0"/>
                      </a:rPr>
                      <m:t>  </m:t>
                    </m:r>
                    <m:r>
                      <a:rPr lang="en-US" sz="4000" b="0" i="1" smtClean="0">
                        <a:solidFill>
                          <a:srgbClr val="DE8355"/>
                        </a:solidFill>
                        <a:latin typeface="Cambria Math" panose="02040503050406030204" pitchFamily="18" charset="0"/>
                      </a:rPr>
                      <m:t>𝑤</m:t>
                    </m:r>
                    <m:r>
                      <a:rPr lang="en-US" sz="4000" b="0" i="1" smtClean="0">
                        <a:solidFill>
                          <a:srgbClr val="DE8355"/>
                        </a:solidFill>
                        <a:latin typeface="Cambria Math" panose="02040503050406030204" pitchFamily="18" charset="0"/>
                      </a:rPr>
                      <m:t>.</m:t>
                    </m:r>
                    <m:r>
                      <a:rPr lang="en-US" sz="4000" b="0" i="1" smtClean="0">
                        <a:solidFill>
                          <a:srgbClr val="DE8355"/>
                        </a:solidFill>
                        <a:latin typeface="Cambria Math" panose="02040503050406030204" pitchFamily="18" charset="0"/>
                      </a:rPr>
                      <m:t>𝑝</m:t>
                    </m:r>
                    <m:r>
                      <a:rPr lang="en-US" sz="4000" b="0" i="1" smtClean="0">
                        <a:solidFill>
                          <a:srgbClr val="DE8355"/>
                        </a:solidFill>
                        <a:latin typeface="Cambria Math" panose="02040503050406030204" pitchFamily="18" charset="0"/>
                      </a:rPr>
                      <m:t>. 1</m:t>
                    </m:r>
                  </m:oMath>
                </a14:m>
                <a:r>
                  <a:rPr lang="en-US" sz="4000">
                    <a:latin typeface="Cambria Math" panose="02040503050406030204" pitchFamily="18" charset="0"/>
                  </a:rPr>
                  <a:t> </a:t>
                </a:r>
              </a:p>
              <a:p>
                <a:pPr marL="0" indent="0" hangingPunct="1">
                  <a:buNone/>
                </a:pPr>
                <a:endParaRPr lang="en-US" sz="4000">
                  <a:latin typeface="Cambria Math" panose="02040503050406030204" pitchFamily="18" charset="0"/>
                </a:endParaRPr>
              </a:p>
              <a:p>
                <a:pPr marL="0" indent="0" hangingPunct="1">
                  <a:buNone/>
                </a:pPr>
                <a:endParaRPr lang="en-US" sz="4000"/>
              </a:p>
              <a:p>
                <a:pPr marL="0" indent="0" hangingPunct="1">
                  <a:lnSpc>
                    <a:spcPct val="100000"/>
                  </a:lnSpc>
                  <a:spcBef>
                    <a:spcPts val="1500"/>
                  </a:spcBef>
                  <a:buNone/>
                </a:pPr>
                <a:r>
                  <a:rPr lang="en-US" sz="4000"/>
                  <a:t>	</a:t>
                </a:r>
                <a14:m>
                  <m:oMath xmlns:m="http://schemas.openxmlformats.org/officeDocument/2006/math">
                    <m:r>
                      <m:rPr>
                        <m:sty m:val="p"/>
                      </m:rPr>
                      <a:rPr lang="ar-AE" sz="400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smtClean="0">
                        <a:solidFill>
                          <a:srgbClr val="4D70B0"/>
                        </a:solidFill>
                        <a:latin typeface="Cambria Math" panose="02040503050406030204" pitchFamily="18" charset="0"/>
                      </a:rPr>
                      <m:t> </m:t>
                    </m:r>
                    <m:d>
                      <m:dPr>
                        <m:ctrlPr>
                          <a:rPr lang="en-US" sz="4000" b="0" i="1" smtClean="0">
                            <a:solidFill>
                              <a:srgbClr val="4D70B0"/>
                            </a:solidFill>
                            <a:latin typeface="Cambria Math" panose="02040503050406030204" pitchFamily="18" charset="0"/>
                          </a:rPr>
                        </m:ctrlPr>
                      </m:dPr>
                      <m:e>
                        <m:r>
                          <a:rPr lang="en-US" sz="4000" b="0" i="1" smtClean="0">
                            <a:solidFill>
                              <a:srgbClr val="4D70B0"/>
                            </a:solidFill>
                            <a:latin typeface="Cambria Math" panose="02040503050406030204" pitchFamily="18" charset="0"/>
                          </a:rPr>
                          <m:t>+11</m:t>
                        </m:r>
                      </m:e>
                    </m:d>
                    <m:r>
                      <a:rPr lang="en-US" sz="4000" b="0" i="1" smtClean="0">
                        <a:solidFill>
                          <a:srgbClr val="4D70B0"/>
                        </a:solidFill>
                        <a:latin typeface="Cambria Math" panose="02040503050406030204" pitchFamily="18" charset="0"/>
                      </a:rPr>
                      <m:t>  </m:t>
                    </m:r>
                    <m:r>
                      <a:rPr lang="en-US" sz="4000" b="0" i="1" smtClean="0">
                        <a:solidFill>
                          <a:srgbClr val="4D70B0"/>
                        </a:solidFill>
                        <a:latin typeface="Cambria Math" panose="02040503050406030204" pitchFamily="18" charset="0"/>
                      </a:rPr>
                      <m:t>𝑤</m:t>
                    </m:r>
                    <m:r>
                      <a:rPr lang="en-US" sz="4000" b="0" i="1" smtClean="0">
                        <a:solidFill>
                          <a:srgbClr val="4D70B0"/>
                        </a:solidFill>
                        <a:latin typeface="Cambria Math" panose="02040503050406030204" pitchFamily="18" charset="0"/>
                      </a:rPr>
                      <m:t>.</m:t>
                    </m:r>
                    <m:r>
                      <a:rPr lang="en-US" sz="4000" b="0" i="1" smtClean="0">
                        <a:solidFill>
                          <a:srgbClr val="4D70B0"/>
                        </a:solidFill>
                        <a:latin typeface="Cambria Math" panose="02040503050406030204" pitchFamily="18" charset="0"/>
                      </a:rPr>
                      <m:t>𝑝</m:t>
                    </m:r>
                    <m:r>
                      <a:rPr lang="en-US" sz="4000" b="0" i="1" smtClean="0">
                        <a:solidFill>
                          <a:srgbClr val="4D70B0"/>
                        </a:solidFill>
                        <a:latin typeface="Cambria Math" panose="02040503050406030204" pitchFamily="18" charset="0"/>
                      </a:rPr>
                      <m:t>.  </m:t>
                    </m:r>
                    <m:f>
                      <m:fPr>
                        <m:ctrlPr>
                          <a:rPr lang="en-US" sz="4000" b="0" i="1" smtClean="0">
                            <a:solidFill>
                              <a:srgbClr val="4D70B0"/>
                            </a:solidFill>
                            <a:latin typeface="Cambria Math" panose="02040503050406030204" pitchFamily="18" charset="0"/>
                          </a:rPr>
                        </m:ctrlPr>
                      </m:fPr>
                      <m:num>
                        <m:r>
                          <a:rPr lang="en-US" sz="4000" b="0" i="1" smtClean="0">
                            <a:solidFill>
                              <a:srgbClr val="4D70B0"/>
                            </a:solidFill>
                            <a:latin typeface="Cambria Math" panose="02040503050406030204" pitchFamily="18" charset="0"/>
                          </a:rPr>
                          <m:t>1</m:t>
                        </m:r>
                      </m:num>
                      <m:den>
                        <m:r>
                          <a:rPr lang="en-US" sz="4000" b="0" i="1" smtClean="0">
                            <a:solidFill>
                              <a:srgbClr val="4D70B0"/>
                            </a:solidFill>
                            <a:latin typeface="Cambria Math" panose="02040503050406030204" pitchFamily="18" charset="0"/>
                          </a:rPr>
                          <m:t>3</m:t>
                        </m:r>
                      </m:den>
                    </m:f>
                  </m:oMath>
                </a14:m>
                <a:endParaRPr lang="en-US" sz="4000">
                  <a:latin typeface="Cambria Math" panose="02040503050406030204" pitchFamily="18" charset="0"/>
                </a:endParaRPr>
              </a:p>
              <a:p>
                <a:pPr marL="0" indent="0" hangingPunct="1">
                  <a:lnSpc>
                    <a:spcPct val="100000"/>
                  </a:lnSpc>
                  <a:spcBef>
                    <a:spcPts val="1500"/>
                  </a:spcBef>
                  <a:buNone/>
                </a:pPr>
                <a:r>
                  <a:rPr lang="en-US" sz="4000"/>
                  <a:t>	</a:t>
                </a:r>
                <a14:m>
                  <m:oMath xmlns:m="http://schemas.openxmlformats.org/officeDocument/2006/math">
                    <m:r>
                      <m:rPr>
                        <m:sty m:val="p"/>
                      </m:rPr>
                      <a:rPr lang="ar-AE" sz="400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a:latin typeface="Cambria Math" panose="02040503050406030204" pitchFamily="18" charset="0"/>
                      </a:rPr>
                      <m:t> </m:t>
                    </m:r>
                    <m:d>
                      <m:dPr>
                        <m:ctrlPr>
                          <a:rPr lang="en-US" sz="4000" b="0" i="1" smtClean="0">
                            <a:solidFill>
                              <a:srgbClr val="4D70B0"/>
                            </a:solidFill>
                            <a:latin typeface="Cambria Math" panose="02040503050406030204" pitchFamily="18" charset="0"/>
                          </a:rPr>
                        </m:ctrlPr>
                      </m:dPr>
                      <m:e>
                        <m:r>
                          <a:rPr lang="en-US" sz="4000" b="0" i="1" smtClean="0">
                            <a:solidFill>
                              <a:srgbClr val="4D70B0"/>
                            </a:solidFill>
                            <a:latin typeface="Cambria Math" panose="02040503050406030204" pitchFamily="18" charset="0"/>
                          </a:rPr>
                          <m:t>−30</m:t>
                        </m:r>
                      </m:e>
                    </m:d>
                    <m:r>
                      <a:rPr lang="en-US" sz="4000" b="0" i="1" smtClean="0">
                        <a:solidFill>
                          <a:srgbClr val="4D70B0"/>
                        </a:solidFill>
                        <a:latin typeface="Cambria Math" panose="02040503050406030204" pitchFamily="18" charset="0"/>
                      </a:rPr>
                      <m:t>  </m:t>
                    </m:r>
                    <m:r>
                      <a:rPr lang="en-US" sz="4000" i="1">
                        <a:solidFill>
                          <a:srgbClr val="4D70B0"/>
                        </a:solidFill>
                        <a:latin typeface="Cambria Math" panose="02040503050406030204" pitchFamily="18" charset="0"/>
                      </a:rPr>
                      <m:t>𝑤</m:t>
                    </m:r>
                    <m:r>
                      <a:rPr lang="en-US" sz="4000" i="1">
                        <a:solidFill>
                          <a:srgbClr val="4D70B0"/>
                        </a:solidFill>
                        <a:latin typeface="Cambria Math" panose="02040503050406030204" pitchFamily="18" charset="0"/>
                      </a:rPr>
                      <m:t>.</m:t>
                    </m:r>
                    <m:r>
                      <a:rPr lang="en-US" sz="4000" i="1">
                        <a:solidFill>
                          <a:srgbClr val="4D70B0"/>
                        </a:solidFill>
                        <a:latin typeface="Cambria Math" panose="02040503050406030204" pitchFamily="18" charset="0"/>
                      </a:rPr>
                      <m:t>𝑝</m:t>
                    </m:r>
                    <m:r>
                      <a:rPr lang="en-US" sz="4000" i="1">
                        <a:solidFill>
                          <a:srgbClr val="4D70B0"/>
                        </a:solidFill>
                        <a:latin typeface="Cambria Math" panose="02040503050406030204" pitchFamily="18" charset="0"/>
                      </a:rPr>
                      <m:t>.  </m:t>
                    </m:r>
                    <m:f>
                      <m:fPr>
                        <m:ctrlPr>
                          <a:rPr lang="en-US" sz="4000" i="1">
                            <a:solidFill>
                              <a:srgbClr val="4D70B0"/>
                            </a:solidFill>
                            <a:latin typeface="Cambria Math" panose="02040503050406030204" pitchFamily="18" charset="0"/>
                          </a:rPr>
                        </m:ctrlPr>
                      </m:fPr>
                      <m:num>
                        <m:r>
                          <a:rPr lang="en-US" sz="4000" i="1">
                            <a:solidFill>
                              <a:srgbClr val="4D70B0"/>
                            </a:solidFill>
                            <a:latin typeface="Cambria Math" panose="02040503050406030204" pitchFamily="18" charset="0"/>
                          </a:rPr>
                          <m:t>1</m:t>
                        </m:r>
                      </m:num>
                      <m:den>
                        <m:r>
                          <a:rPr lang="en-US" sz="4000" i="1">
                            <a:solidFill>
                              <a:srgbClr val="4D70B0"/>
                            </a:solidFill>
                            <a:latin typeface="Cambria Math" panose="02040503050406030204" pitchFamily="18" charset="0"/>
                          </a:rPr>
                          <m:t>3</m:t>
                        </m:r>
                      </m:den>
                    </m:f>
                  </m:oMath>
                </a14:m>
                <a:endParaRPr lang="en-US" sz="4000" i="1">
                  <a:solidFill>
                    <a:srgbClr val="037002"/>
                  </a:solidFill>
                  <a:latin typeface="Cambria Math" panose="02040503050406030204" pitchFamily="18" charset="0"/>
                </a:endParaRPr>
              </a:p>
              <a:p>
                <a:pPr marL="0" indent="0" hangingPunct="1">
                  <a:lnSpc>
                    <a:spcPct val="100000"/>
                  </a:lnSpc>
                  <a:spcBef>
                    <a:spcPts val="1500"/>
                  </a:spcBef>
                  <a:buNone/>
                </a:pPr>
                <a:r>
                  <a:rPr lang="en-US" sz="4000"/>
                  <a:t>	</a:t>
                </a:r>
                <a14:m>
                  <m:oMath xmlns:m="http://schemas.openxmlformats.org/officeDocument/2006/math">
                    <m:r>
                      <m:rPr>
                        <m:sty m:val="p"/>
                      </m:rPr>
                      <a:rPr lang="ar-AE" sz="4000">
                        <a:latin typeface="Cambria Math" panose="02040503050406030204" pitchFamily="18" charset="0"/>
                      </a:rPr>
                      <m:t>∇</m:t>
                    </m:r>
                    <m:r>
                      <a:rPr lang="en-US" sz="4000" i="1">
                        <a:latin typeface="Cambria Math" panose="02040503050406030204" pitchFamily="18" charset="0"/>
                      </a:rPr>
                      <m:t> </m:t>
                    </m:r>
                    <m:r>
                      <m:rPr>
                        <m:sty m:val="p"/>
                      </m:rPr>
                      <a:rPr lang="en-US" sz="4000" i="1">
                        <a:latin typeface="Cambria Math" panose="02040503050406030204" pitchFamily="18" charset="0"/>
                      </a:rPr>
                      <m:t>log</m:t>
                    </m:r>
                    <m:r>
                      <a:rPr lang="en-US" sz="4000" i="1">
                        <a:latin typeface="Cambria Math" panose="02040503050406030204" pitchFamily="18" charset="0"/>
                      </a:rPr>
                      <m:t> </m:t>
                    </m:r>
                    <m:r>
                      <a:rPr lang="en-US" sz="4000" i="1">
                        <a:latin typeface="Cambria Math" panose="02040503050406030204" pitchFamily="18" charset="0"/>
                      </a:rPr>
                      <m:t>𝜋</m:t>
                    </m:r>
                    <m:d>
                      <m:dPr>
                        <m:ctrlPr>
                          <a:rPr lang="en-US" sz="4000" i="1">
                            <a:latin typeface="Cambria Math" panose="02040503050406030204" pitchFamily="18" charset="0"/>
                          </a:rPr>
                        </m:ctrlPr>
                      </m:dPr>
                      <m:e>
                        <m:sSub>
                          <m:sSubPr>
                            <m:ctrlPr>
                              <a:rPr lang="en-US" sz="4000" i="1">
                                <a:latin typeface="Cambria Math" panose="02040503050406030204" pitchFamily="18" charset="0"/>
                              </a:rPr>
                            </m:ctrlPr>
                          </m:sSubPr>
                          <m:e>
                            <m:r>
                              <a:rPr lang="en-US" sz="4000" i="1">
                                <a:latin typeface="Cambria Math" panose="02040503050406030204" pitchFamily="18" charset="0"/>
                              </a:rPr>
                              <m:t>𝑎</m:t>
                            </m:r>
                          </m:e>
                          <m:sub>
                            <m:r>
                              <a:rPr lang="en-US" sz="4000" i="1">
                                <a:latin typeface="Cambria Math" panose="02040503050406030204" pitchFamily="18" charset="0"/>
                              </a:rPr>
                              <m:t>1</m:t>
                            </m:r>
                          </m:sub>
                        </m:sSub>
                        <m:r>
                          <a:rPr lang="en-US" sz="4000" i="1">
                            <a:latin typeface="Cambria Math" panose="02040503050406030204" pitchFamily="18" charset="0"/>
                          </a:rPr>
                          <m:t>;</m:t>
                        </m:r>
                        <m:r>
                          <a:rPr lang="en-US" sz="4000" i="1">
                            <a:latin typeface="Cambria Math" panose="02040503050406030204" pitchFamily="18" charset="0"/>
                          </a:rPr>
                          <m:t>𝜃</m:t>
                        </m:r>
                      </m:e>
                    </m:d>
                    <m:r>
                      <a:rPr lang="en-US" sz="4000" i="1">
                        <a:latin typeface="Cambria Math" panose="02040503050406030204" pitchFamily="18" charset="0"/>
                      </a:rPr>
                      <m:t> </m:t>
                    </m:r>
                    <m:r>
                      <a:rPr lang="en-US" sz="4000" i="1" smtClean="0">
                        <a:solidFill>
                          <a:srgbClr val="4D70B0"/>
                        </a:solidFill>
                        <a:latin typeface="Cambria Math" panose="02040503050406030204" pitchFamily="18" charset="0"/>
                      </a:rPr>
                      <m:t>(</m:t>
                    </m:r>
                    <m:r>
                      <a:rPr lang="en-US" sz="4000" b="0" i="1" smtClean="0">
                        <a:solidFill>
                          <a:srgbClr val="4D70B0"/>
                        </a:solidFill>
                        <a:latin typeface="Cambria Math" panose="02040503050406030204" pitchFamily="18" charset="0"/>
                      </a:rPr>
                      <m:t>0</m:t>
                    </m:r>
                    <m:r>
                      <a:rPr lang="en-US" sz="4000" i="1">
                        <a:solidFill>
                          <a:srgbClr val="4D70B0"/>
                        </a:solidFill>
                        <a:latin typeface="Cambria Math" panose="02040503050406030204" pitchFamily="18" charset="0"/>
                      </a:rPr>
                      <m:t>) </m:t>
                    </m:r>
                    <m:r>
                      <a:rPr lang="en-US" sz="4000" b="0" i="1" smtClean="0">
                        <a:solidFill>
                          <a:srgbClr val="4D70B0"/>
                        </a:solidFill>
                        <a:latin typeface="Cambria Math" panose="02040503050406030204" pitchFamily="18" charset="0"/>
                      </a:rPr>
                      <m:t>       </m:t>
                    </m:r>
                    <m:r>
                      <a:rPr lang="en-US" sz="4000" i="1">
                        <a:solidFill>
                          <a:srgbClr val="4D70B0"/>
                        </a:solidFill>
                        <a:latin typeface="Cambria Math" panose="02040503050406030204" pitchFamily="18" charset="0"/>
                      </a:rPr>
                      <m:t>𝑤</m:t>
                    </m:r>
                    <m:r>
                      <a:rPr lang="en-US" sz="4000" i="1">
                        <a:solidFill>
                          <a:srgbClr val="4D70B0"/>
                        </a:solidFill>
                        <a:latin typeface="Cambria Math" panose="02040503050406030204" pitchFamily="18" charset="0"/>
                      </a:rPr>
                      <m:t>.</m:t>
                    </m:r>
                    <m:r>
                      <a:rPr lang="en-US" sz="4000" i="1">
                        <a:solidFill>
                          <a:srgbClr val="4D70B0"/>
                        </a:solidFill>
                        <a:latin typeface="Cambria Math" panose="02040503050406030204" pitchFamily="18" charset="0"/>
                      </a:rPr>
                      <m:t>𝑝</m:t>
                    </m:r>
                    <m:r>
                      <a:rPr lang="en-US" sz="4000" i="1">
                        <a:solidFill>
                          <a:srgbClr val="4D70B0"/>
                        </a:solidFill>
                        <a:latin typeface="Cambria Math" panose="02040503050406030204" pitchFamily="18" charset="0"/>
                      </a:rPr>
                      <m:t>.  </m:t>
                    </m:r>
                    <m:f>
                      <m:fPr>
                        <m:ctrlPr>
                          <a:rPr lang="en-US" sz="4000" i="1">
                            <a:solidFill>
                              <a:srgbClr val="4D70B0"/>
                            </a:solidFill>
                            <a:latin typeface="Cambria Math" panose="02040503050406030204" pitchFamily="18" charset="0"/>
                          </a:rPr>
                        </m:ctrlPr>
                      </m:fPr>
                      <m:num>
                        <m:r>
                          <a:rPr lang="en-US" sz="4000" i="1">
                            <a:solidFill>
                              <a:srgbClr val="4D70B0"/>
                            </a:solidFill>
                            <a:latin typeface="Cambria Math" panose="02040503050406030204" pitchFamily="18" charset="0"/>
                          </a:rPr>
                          <m:t>1</m:t>
                        </m:r>
                      </m:num>
                      <m:den>
                        <m:r>
                          <a:rPr lang="en-US" sz="4000" i="1">
                            <a:solidFill>
                              <a:srgbClr val="4D70B0"/>
                            </a:solidFill>
                            <a:latin typeface="Cambria Math" panose="02040503050406030204" pitchFamily="18" charset="0"/>
                          </a:rPr>
                          <m:t>3</m:t>
                        </m:r>
                      </m:den>
                    </m:f>
                  </m:oMath>
                </a14:m>
                <a:endParaRPr lang="en-US" sz="4000">
                  <a:latin typeface="Cambria Math" panose="02040503050406030204" pitchFamily="18" charset="0"/>
                </a:endParaRPr>
              </a:p>
              <a:p>
                <a:pPr marL="0" indent="0" hangingPunct="1">
                  <a:buNone/>
                </a:pPr>
                <a:r>
                  <a:rPr lang="en-US" sz="4000"/>
                  <a:t>	 when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𝜋</m:t>
                        </m:r>
                      </m:e>
                      <m:sub>
                        <m:r>
                          <a:rPr lang="en-US" sz="4000" b="0" i="1" smtClean="0">
                            <a:latin typeface="Cambria Math" panose="02040503050406030204" pitchFamily="18" charset="0"/>
                          </a:rPr>
                          <m:t>𝐵𝑜𝑏</m:t>
                        </m:r>
                      </m:sub>
                    </m:sSub>
                    <m:r>
                      <a:rPr lang="en-US" sz="4000" b="0" i="1" smtClean="0">
                        <a:latin typeface="Cambria Math" panose="02040503050406030204" pitchFamily="18" charset="0"/>
                      </a:rPr>
                      <m:t>=</m:t>
                    </m:r>
                  </m:oMath>
                </a14:m>
                <a:endParaRPr lang="en-US" sz="4000"/>
              </a:p>
              <a:p>
                <a:pPr marL="0" indent="0" hangingPunct="1">
                  <a:buNone/>
                </a:pPr>
                <a:endParaRPr lang="en-US" sz="4000"/>
              </a:p>
            </p:txBody>
          </p:sp>
        </mc:Choice>
        <mc:Fallback xmlns="">
          <p:sp>
            <p:nvSpPr>
              <p:cNvPr id="16" name="Critic (value function):…">
                <a:extLst>
                  <a:ext uri="{FF2B5EF4-FFF2-40B4-BE49-F238E27FC236}">
                    <a16:creationId xmlns:a16="http://schemas.microsoft.com/office/drawing/2014/main" id="{A7EB6162-7F89-F348-B158-F88BB1AC60E8}"/>
                  </a:ext>
                </a:extLst>
              </p:cNvPr>
              <p:cNvSpPr txBox="1">
                <a:spLocks noRot="1" noChangeAspect="1" noMove="1" noResize="1" noEditPoints="1" noAdjustHandles="1" noChangeArrowheads="1" noChangeShapeType="1" noTextEdit="1"/>
              </p:cNvSpPr>
              <p:nvPr/>
            </p:nvSpPr>
            <p:spPr>
              <a:xfrm>
                <a:off x="13937339" y="2043106"/>
                <a:ext cx="10446661" cy="11298821"/>
              </a:xfrm>
              <a:prstGeom prst="rect">
                <a:avLst/>
              </a:prstGeom>
              <a:blipFill>
                <a:blip r:embed="rId6"/>
                <a:stretch>
                  <a:fillRect l="-2427"/>
                </a:stretch>
              </a:blipFill>
              <a:ln w="12700">
                <a:miter lim="400000"/>
              </a:ln>
              <a:extLst>
                <a:ext uri="{C572A759-6A51-4108-AA02-DFA0A04FC94B}">
                  <ma14:wrappingTextBoxFlag xmlns="" xmlns:ma14="http://schemas.microsoft.com/office/mac/drawingml/2011/main" xmlns:m="http://schemas.openxmlformats.org/officeDocument/2006/math" xmlns:a14="http://schemas.microsoft.com/office/drawing/2010/main" val="1"/>
                </a:ext>
              </a:extLst>
            </p:spPr>
            <p:txBody>
              <a:bodyPr/>
              <a:lstStyle/>
              <a:p>
                <a:r>
                  <a:rPr lang="en-US">
                    <a:noFill/>
                  </a:rPr>
                  <a:t> </a:t>
                </a:r>
              </a:p>
            </p:txBody>
          </p:sp>
        </mc:Fallback>
      </mc:AlternateContent>
      <p:sp>
        <p:nvSpPr>
          <p:cNvPr id="18" name="TextBox 17">
            <a:extLst>
              <a:ext uri="{FF2B5EF4-FFF2-40B4-BE49-F238E27FC236}">
                <a16:creationId xmlns:a16="http://schemas.microsoft.com/office/drawing/2014/main" id="{E7719E37-DE53-D54E-9F93-50D68C50845D}"/>
              </a:ext>
            </a:extLst>
          </p:cNvPr>
          <p:cNvSpPr txBox="1"/>
          <p:nvPr/>
        </p:nvSpPr>
        <p:spPr>
          <a:xfrm>
            <a:off x="2951841" y="10196935"/>
            <a:ext cx="183016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Bob</a:t>
            </a:r>
          </a:p>
        </p:txBody>
      </p:sp>
      <p:sp>
        <p:nvSpPr>
          <p:cNvPr id="19" name="TextBox 18">
            <a:extLst>
              <a:ext uri="{FF2B5EF4-FFF2-40B4-BE49-F238E27FC236}">
                <a16:creationId xmlns:a16="http://schemas.microsoft.com/office/drawing/2014/main" id="{6976B0A6-5BA9-D94F-8A3A-807925ED9B7B}"/>
              </a:ext>
            </a:extLst>
          </p:cNvPr>
          <p:cNvSpPr txBox="1"/>
          <p:nvPr/>
        </p:nvSpPr>
        <p:spPr>
          <a:xfrm>
            <a:off x="7027645" y="4837062"/>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20" name="TextBox 19">
            <a:extLst>
              <a:ext uri="{FF2B5EF4-FFF2-40B4-BE49-F238E27FC236}">
                <a16:creationId xmlns:a16="http://schemas.microsoft.com/office/drawing/2014/main" id="{A5360363-04C6-634E-B78C-1DDE97F621BC}"/>
              </a:ext>
            </a:extLst>
          </p:cNvPr>
          <p:cNvSpPr txBox="1"/>
          <p:nvPr/>
        </p:nvSpPr>
        <p:spPr>
          <a:xfrm>
            <a:off x="5683022" y="8012923"/>
            <a:ext cx="560996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a:ln>
                  <a:noFill/>
                </a:ln>
                <a:solidFill>
                  <a:srgbClr val="5E5E5E"/>
                </a:solidFill>
                <a:effectLst/>
                <a:uFillTx/>
                <a:latin typeface="+mn-lt"/>
                <a:ea typeface="+mn-ea"/>
                <a:cs typeface="+mn-cs"/>
                <a:sym typeface="Helvetica Neue"/>
              </a:rPr>
              <a:t>Alice</a:t>
            </a:r>
          </a:p>
        </p:txBody>
      </p:sp>
      <p:sp>
        <p:nvSpPr>
          <p:cNvPr id="21" name="Climb Game">
            <a:extLst>
              <a:ext uri="{FF2B5EF4-FFF2-40B4-BE49-F238E27FC236}">
                <a16:creationId xmlns:a16="http://schemas.microsoft.com/office/drawing/2014/main" id="{CABB6E25-A32B-8941-8A93-7504EA5E5A84}"/>
              </a:ext>
            </a:extLst>
          </p:cNvPr>
          <p:cNvSpPr txBox="1">
            <a:spLocks noGrp="1"/>
          </p:cNvSpPr>
          <p:nvPr>
            <p:ph type="body" idx="21"/>
          </p:nvPr>
        </p:nvSpPr>
        <p:spPr>
          <a:xfrm>
            <a:off x="1198381" y="1950753"/>
            <a:ext cx="21971000" cy="934780"/>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19" rIns="45719" bIns="45719" anchor="t">
            <a:normAutofit/>
          </a:bodyPr>
          <a:lstStyle/>
          <a:p>
            <a:r>
              <a:rPr sz="4500"/>
              <a:t>Climb Game</a:t>
            </a:r>
            <a:endParaRPr lang="en-US" sz="4500"/>
          </a:p>
        </p:txBody>
      </p:sp>
      <mc:AlternateContent xmlns:mc="http://schemas.openxmlformats.org/markup-compatibility/2006" xmlns:a14="http://schemas.microsoft.com/office/drawing/2010/main">
        <mc:Choice Requires="a14">
          <p:graphicFrame>
            <p:nvGraphicFramePr>
              <p:cNvPr id="14" name="Table">
                <a:extLst>
                  <a:ext uri="{FF2B5EF4-FFF2-40B4-BE49-F238E27FC236}">
                    <a16:creationId xmlns:a16="http://schemas.microsoft.com/office/drawing/2014/main" id="{ED35D2DC-CBBF-8B48-BA4A-346902C6E2B7}"/>
                  </a:ext>
                </a:extLst>
              </p:cNvPr>
              <p:cNvGraphicFramePr/>
              <p:nvPr/>
            </p:nvGraphicFramePr>
            <p:xfrm>
              <a:off x="19786557" y="11809549"/>
              <a:ext cx="3011097" cy="1738355"/>
            </p:xfrm>
            <a:graphic>
              <a:graphicData uri="http://schemas.openxmlformats.org/drawingml/2006/table">
                <a:tbl>
                  <a:tblPr>
                    <a:tableStyleId>{4C3C2611-4C71-4FC5-86AE-919BDF0F9419}</a:tableStyleId>
                  </a:tblPr>
                  <a:tblGrid>
                    <a:gridCol w="1003699">
                      <a:extLst>
                        <a:ext uri="{9D8B030D-6E8A-4147-A177-3AD203B41FA5}">
                          <a16:colId xmlns:a16="http://schemas.microsoft.com/office/drawing/2014/main" val="387420401"/>
                        </a:ext>
                      </a:extLst>
                    </a:gridCol>
                    <a:gridCol w="1003699">
                      <a:extLst>
                        <a:ext uri="{9D8B030D-6E8A-4147-A177-3AD203B41FA5}">
                          <a16:colId xmlns:a16="http://schemas.microsoft.com/office/drawing/2014/main" val="834865231"/>
                        </a:ext>
                      </a:extLst>
                    </a:gridCol>
                    <a:gridCol w="1003699">
                      <a:extLst>
                        <a:ext uri="{9D8B030D-6E8A-4147-A177-3AD203B41FA5}">
                          <a16:colId xmlns:a16="http://schemas.microsoft.com/office/drawing/2014/main" val="20000"/>
                        </a:ext>
                      </a:extLst>
                    </a:gridCol>
                  </a:tblGrid>
                  <a:tr h="7205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ar-AE" sz="3200" b="0" i="1" smtClean="0">
                                        <a:latin typeface="Cambria Math" panose="02040503050406030204" pitchFamily="18" charset="0"/>
                                      </a:rPr>
                                      <m:t>1</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2</m:t>
                                    </m:r>
                                  </m:sub>
                                </m:sSub>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sSub>
                                  <m:sSubPr>
                                    <m:ctrlPr>
                                      <a:rPr lang="ar-AE" sz="3200" b="0" i="1" smtClean="0">
                                        <a:latin typeface="Cambria Math" panose="02040503050406030204" pitchFamily="18" charset="0"/>
                                      </a:rPr>
                                    </m:ctrlPr>
                                  </m:sSubPr>
                                  <m:e>
                                    <m:r>
                                      <a:rPr lang="ar-AE" sz="3200" b="0" i="1" smtClean="0">
                                        <a:latin typeface="Cambria Math" panose="02040503050406030204" pitchFamily="18" charset="0"/>
                                      </a:rPr>
                                      <m:t>𝑎</m:t>
                                    </m:r>
                                  </m:e>
                                  <m:sub>
                                    <m:r>
                                      <a:rPr lang="en-US" sz="3200" b="0" i="1" smtClean="0">
                                        <a:latin typeface="Cambria Math" panose="02040503050406030204" pitchFamily="18" charset="0"/>
                                      </a:rPr>
                                      <m:t>3</m:t>
                                    </m:r>
                                  </m:sub>
                                </m:sSub>
                              </m:oMath>
                            </m:oMathPara>
                          </a14:m>
                          <a:endParaRPr lang="ar-AE" sz="3200"/>
                        </a:p>
                      </a:txBody>
                      <a:tcPr marL="50800" marR="50800" marT="50800" marB="50800" anchor="ctr" horzOverflow="overflow"/>
                    </a:tc>
                    <a:extLst>
                      <a:ext uri="{0D108BD9-81ED-4DB2-BD59-A6C34878D82A}">
                        <a16:rowId xmlns:a16="http://schemas.microsoft.com/office/drawing/2014/main" val="10000"/>
                      </a:ext>
                    </a:extLst>
                  </a:tr>
                  <a:tr h="525560">
                    <a:tc>
                      <a:txBody>
                        <a:bodyPr/>
                        <a:lstStyle/>
                        <a:p>
                          <a:pPr defTabSz="914400"/>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m:oMathPara>
                          </a14:m>
                          <a:endParaRPr lang="ar-AE" sz="3200"/>
                        </a:p>
                      </a:txBody>
                      <a:tcPr marL="50800" marR="50800" marT="50800" marB="50800" anchor="ctr" horzOverflow="overflow"/>
                    </a:tc>
                    <a:tc>
                      <a:txBody>
                        <a:bodyPr/>
                        <a:lstStyle/>
                        <a:p>
                          <a:pPr defTabSz="914400"/>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3</m:t>
                                    </m:r>
                                  </m:den>
                                </m:f>
                              </m:oMath>
                            </m:oMathPara>
                          </a14:m>
                          <a:endParaRPr lang="ar-AE" sz="3200"/>
                        </a:p>
                      </a:txBody>
                      <a:tcPr marL="50800" marR="50800" marT="50800" marB="50800" anchor="ctr" horzOverflow="overflow"/>
                    </a:tc>
                    <a:extLst>
                      <a:ext uri="{0D108BD9-81ED-4DB2-BD59-A6C34878D82A}">
                        <a16:rowId xmlns:a16="http://schemas.microsoft.com/office/drawing/2014/main" val="10001"/>
                      </a:ext>
                    </a:extLst>
                  </a:tr>
                </a:tbl>
              </a:graphicData>
            </a:graphic>
          </p:graphicFrame>
        </mc:Choice>
        <mc:Fallback xmlns="">
          <p:graphicFrame>
            <p:nvGraphicFramePr>
              <p:cNvPr id="14" name="Table">
                <a:extLst>
                  <a:ext uri="{FF2B5EF4-FFF2-40B4-BE49-F238E27FC236}">
                    <a16:creationId xmlns:a16="http://schemas.microsoft.com/office/drawing/2014/main" id="{ED35D2DC-CBBF-8B48-BA4A-346902C6E2B7}"/>
                  </a:ext>
                </a:extLst>
              </p:cNvPr>
              <p:cNvGraphicFramePr/>
              <p:nvPr>
                <p:extLst>
                  <p:ext uri="{D42A27DB-BD31-4B8C-83A1-F6EECF244321}">
                    <p14:modId xmlns:p14="http://schemas.microsoft.com/office/powerpoint/2010/main" val="1338638145"/>
                  </p:ext>
                </p:extLst>
              </p:nvPr>
            </p:nvGraphicFramePr>
            <p:xfrm>
              <a:off x="19786557" y="11809549"/>
              <a:ext cx="3011097" cy="1738355"/>
            </p:xfrm>
            <a:graphic>
              <a:graphicData uri="http://schemas.openxmlformats.org/drawingml/2006/table">
                <a:tbl>
                  <a:tblPr>
                    <a:tableStyleId>{4C3C2611-4C71-4FC5-86AE-919BDF0F9419}</a:tableStyleId>
                  </a:tblPr>
                  <a:tblGrid>
                    <a:gridCol w="1003699">
                      <a:extLst>
                        <a:ext uri="{9D8B030D-6E8A-4147-A177-3AD203B41FA5}">
                          <a16:colId xmlns:a16="http://schemas.microsoft.com/office/drawing/2014/main" val="387420401"/>
                        </a:ext>
                      </a:extLst>
                    </a:gridCol>
                    <a:gridCol w="1003699">
                      <a:extLst>
                        <a:ext uri="{9D8B030D-6E8A-4147-A177-3AD203B41FA5}">
                          <a16:colId xmlns:a16="http://schemas.microsoft.com/office/drawing/2014/main" val="834865231"/>
                        </a:ext>
                      </a:extLst>
                    </a:gridCol>
                    <a:gridCol w="1003699">
                      <a:extLst>
                        <a:ext uri="{9D8B030D-6E8A-4147-A177-3AD203B41FA5}">
                          <a16:colId xmlns:a16="http://schemas.microsoft.com/office/drawing/2014/main" val="20000"/>
                        </a:ext>
                      </a:extLst>
                    </a:gridCol>
                  </a:tblGrid>
                  <a:tr h="720513">
                    <a:tc>
                      <a:txBody>
                        <a:bodyPr/>
                        <a:lstStyle/>
                        <a:p>
                          <a:endParaRPr lang="en-US"/>
                        </a:p>
                      </a:txBody>
                      <a:tcPr marL="50800" marR="50800" marT="50800" marB="50800" anchor="ctr" horzOverflow="overflow">
                        <a:blipFill>
                          <a:blip r:embed="rId7"/>
                          <a:stretch>
                            <a:fillRect r="-200000" b="-154386"/>
                          </a:stretch>
                        </a:blipFill>
                      </a:tcPr>
                    </a:tc>
                    <a:tc>
                      <a:txBody>
                        <a:bodyPr/>
                        <a:lstStyle/>
                        <a:p>
                          <a:endParaRPr lang="en-US"/>
                        </a:p>
                      </a:txBody>
                      <a:tcPr marL="50800" marR="50800" marT="50800" marB="50800" anchor="ctr" horzOverflow="overflow">
                        <a:blipFill>
                          <a:blip r:embed="rId7"/>
                          <a:stretch>
                            <a:fillRect l="-101266" r="-102532" b="-154386"/>
                          </a:stretch>
                        </a:blipFill>
                      </a:tcPr>
                    </a:tc>
                    <a:tc>
                      <a:txBody>
                        <a:bodyPr/>
                        <a:lstStyle/>
                        <a:p>
                          <a:endParaRPr lang="en-US"/>
                        </a:p>
                      </a:txBody>
                      <a:tcPr marL="50800" marR="50800" marT="50800" marB="50800" anchor="ctr" horzOverflow="overflow">
                        <a:blipFill>
                          <a:blip r:embed="rId7"/>
                          <a:stretch>
                            <a:fillRect l="-198750" r="-1250" b="-154386"/>
                          </a:stretch>
                        </a:blipFill>
                      </a:tcPr>
                    </a:tc>
                    <a:extLst>
                      <a:ext uri="{0D108BD9-81ED-4DB2-BD59-A6C34878D82A}">
                        <a16:rowId xmlns:a16="http://schemas.microsoft.com/office/drawing/2014/main" val="10000"/>
                      </a:ext>
                    </a:extLst>
                  </a:tr>
                  <a:tr h="1017842">
                    <a:tc>
                      <a:txBody>
                        <a:bodyPr/>
                        <a:lstStyle/>
                        <a:p>
                          <a:endParaRPr lang="en-US"/>
                        </a:p>
                      </a:txBody>
                      <a:tcPr marL="50800" marR="50800" marT="50800" marB="50800" anchor="ctr" horzOverflow="overflow">
                        <a:blipFill>
                          <a:blip r:embed="rId7"/>
                          <a:stretch>
                            <a:fillRect t="-70370" r="-200000" b="-8642"/>
                          </a:stretch>
                        </a:blipFill>
                      </a:tcPr>
                    </a:tc>
                    <a:tc>
                      <a:txBody>
                        <a:bodyPr/>
                        <a:lstStyle/>
                        <a:p>
                          <a:endParaRPr lang="en-US"/>
                        </a:p>
                      </a:txBody>
                      <a:tcPr marL="50800" marR="50800" marT="50800" marB="50800" anchor="ctr" horzOverflow="overflow">
                        <a:blipFill>
                          <a:blip r:embed="rId7"/>
                          <a:stretch>
                            <a:fillRect l="-101266" t="-70370" r="-102532" b="-8642"/>
                          </a:stretch>
                        </a:blipFill>
                      </a:tcPr>
                    </a:tc>
                    <a:tc>
                      <a:txBody>
                        <a:bodyPr/>
                        <a:lstStyle/>
                        <a:p>
                          <a:endParaRPr lang="en-US"/>
                        </a:p>
                      </a:txBody>
                      <a:tcPr marL="50800" marR="50800" marT="50800" marB="50800" anchor="ctr" horzOverflow="overflow">
                        <a:blipFill>
                          <a:blip r:embed="rId7"/>
                          <a:stretch>
                            <a:fillRect l="-198750" t="-70370" r="-1250" b="-8642"/>
                          </a:stretch>
                        </a:blipFill>
                      </a:tcPr>
                    </a:tc>
                    <a:extLst>
                      <a:ext uri="{0D108BD9-81ED-4DB2-BD59-A6C34878D82A}">
                        <a16:rowId xmlns:a16="http://schemas.microsoft.com/office/drawing/2014/main" val="10001"/>
                      </a:ext>
                    </a:extLst>
                  </a:tr>
                </a:tbl>
              </a:graphicData>
            </a:graphic>
          </p:graphicFrame>
        </mc:Fallback>
      </mc:AlternateContent>
      <p:sp>
        <p:nvSpPr>
          <p:cNvPr id="22" name="Example">
            <a:extLst>
              <a:ext uri="{FF2B5EF4-FFF2-40B4-BE49-F238E27FC236}">
                <a16:creationId xmlns:a16="http://schemas.microsoft.com/office/drawing/2014/main" id="{2FF80259-3989-654B-80EF-A91EED2B6978}"/>
              </a:ext>
            </a:extLst>
          </p:cNvPr>
          <p:cNvSpPr txBox="1">
            <a:spLocks noGrp="1"/>
          </p:cNvSpPr>
          <p:nvPr>
            <p:ph type="title"/>
          </p:nvPr>
        </p:nvSpPr>
        <p:spPr>
          <a:xfrm>
            <a:off x="1206500" y="1079500"/>
            <a:ext cx="21971000" cy="1433163"/>
          </a:xfrm>
          <a:prstGeom prst="rect">
            <a:avLst/>
          </a:prstGeom>
        </p:spPr>
        <p:txBody>
          <a:bodyPr lIns="50800" tIns="50800" rIns="50800" bIns="50800" anchor="t">
            <a:normAutofit/>
          </a:bodyPr>
          <a:lstStyle/>
          <a:p>
            <a:r>
              <a:rPr lang="en-US" sz="6000">
                <a:solidFill>
                  <a:srgbClr val="4D70B0"/>
                </a:solidFill>
              </a:rPr>
              <a:t>Critic Centralization</a:t>
            </a:r>
            <a:r>
              <a:rPr lang="en-US" sz="6000"/>
              <a:t> Cannot Solve Cooperation</a:t>
            </a:r>
          </a:p>
        </p:txBody>
      </p:sp>
    </p:spTree>
    <p:extLst>
      <p:ext uri="{BB962C8B-B14F-4D97-AF65-F5344CB8AC3E}">
        <p14:creationId xmlns:p14="http://schemas.microsoft.com/office/powerpoint/2010/main" val="43362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744B-CA9F-D04F-A894-966A44E6A4F0}"/>
              </a:ext>
            </a:extLst>
          </p:cNvPr>
          <p:cNvSpPr>
            <a:spLocks noGrp="1"/>
          </p:cNvSpPr>
          <p:nvPr>
            <p:ph type="title"/>
          </p:nvPr>
        </p:nvSpPr>
        <p:spPr/>
        <p:txBody>
          <a:bodyPr/>
          <a:lstStyle/>
          <a:p>
            <a:r>
              <a:rPr lang="en-US"/>
              <a:t>Learning Value Functions</a:t>
            </a:r>
          </a:p>
        </p:txBody>
      </p:sp>
      <p:sp>
        <p:nvSpPr>
          <p:cNvPr id="3" name="Rounded Rectangle 2">
            <a:extLst>
              <a:ext uri="{FF2B5EF4-FFF2-40B4-BE49-F238E27FC236}">
                <a16:creationId xmlns:a16="http://schemas.microsoft.com/office/drawing/2014/main" id="{3FAC73B4-6CEB-3A42-A8FE-00108ECE8476}"/>
              </a:ext>
            </a:extLst>
          </p:cNvPr>
          <p:cNvSpPr/>
          <p:nvPr/>
        </p:nvSpPr>
        <p:spPr>
          <a:xfrm>
            <a:off x="4456505" y="4582367"/>
            <a:ext cx="5719723" cy="1532810"/>
          </a:xfrm>
          <a:prstGeom prst="roundRect">
            <a:avLst/>
          </a:prstGeom>
          <a:solidFill>
            <a:srgbClr val="4D70B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Centralized Critic</a:t>
            </a:r>
          </a:p>
        </p:txBody>
      </p:sp>
      <p:sp>
        <p:nvSpPr>
          <p:cNvPr id="4" name="Rounded Rectangle 3">
            <a:extLst>
              <a:ext uri="{FF2B5EF4-FFF2-40B4-BE49-F238E27FC236}">
                <a16:creationId xmlns:a16="http://schemas.microsoft.com/office/drawing/2014/main" id="{FA217942-E6BC-4B46-9172-8268C6508B22}"/>
              </a:ext>
            </a:extLst>
          </p:cNvPr>
          <p:cNvSpPr/>
          <p:nvPr/>
        </p:nvSpPr>
        <p:spPr>
          <a:xfrm>
            <a:off x="13455777" y="4557773"/>
            <a:ext cx="2742125" cy="1532810"/>
          </a:xfrm>
          <a:prstGeom prst="roundRect">
            <a:avLst/>
          </a:prstGeom>
          <a:solidFill>
            <a:srgbClr val="DE835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Decentralized</a:t>
            </a:r>
          </a:p>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Critic</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Rounded Rectangle 5">
            <a:extLst>
              <a:ext uri="{FF2B5EF4-FFF2-40B4-BE49-F238E27FC236}">
                <a16:creationId xmlns:a16="http://schemas.microsoft.com/office/drawing/2014/main" id="{6A22FBAC-20A0-7C4D-AF20-EA978D855C7F}"/>
              </a:ext>
            </a:extLst>
          </p:cNvPr>
          <p:cNvSpPr/>
          <p:nvPr/>
        </p:nvSpPr>
        <p:spPr>
          <a:xfrm>
            <a:off x="4456505"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8" name="Rounded Rectangle 7">
            <a:extLst>
              <a:ext uri="{FF2B5EF4-FFF2-40B4-BE49-F238E27FC236}">
                <a16:creationId xmlns:a16="http://schemas.microsoft.com/office/drawing/2014/main" id="{1F5F4E71-509C-4D41-A319-DC834D953A7A}"/>
              </a:ext>
            </a:extLst>
          </p:cNvPr>
          <p:cNvSpPr/>
          <p:nvPr/>
        </p:nvSpPr>
        <p:spPr>
          <a:xfrm>
            <a:off x="7434103"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9" name="Rounded Rectangle 8">
            <a:extLst>
              <a:ext uri="{FF2B5EF4-FFF2-40B4-BE49-F238E27FC236}">
                <a16:creationId xmlns:a16="http://schemas.microsoft.com/office/drawing/2014/main" id="{C94592CF-5486-4247-A37A-24226E5DD6B3}"/>
              </a:ext>
            </a:extLst>
          </p:cNvPr>
          <p:cNvSpPr/>
          <p:nvPr/>
        </p:nvSpPr>
        <p:spPr>
          <a:xfrm>
            <a:off x="13455778"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10" name="Rounded Rectangle 9">
            <a:extLst>
              <a:ext uri="{FF2B5EF4-FFF2-40B4-BE49-F238E27FC236}">
                <a16:creationId xmlns:a16="http://schemas.microsoft.com/office/drawing/2014/main" id="{CD960E8F-EBC7-1B48-BC5C-2D6B5814D408}"/>
              </a:ext>
            </a:extLst>
          </p:cNvPr>
          <p:cNvSpPr/>
          <p:nvPr/>
        </p:nvSpPr>
        <p:spPr>
          <a:xfrm>
            <a:off x="16433376" y="7657151"/>
            <a:ext cx="2742125" cy="1226248"/>
          </a:xfrm>
          <a:prstGeom prst="round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rPr>
              <a:t>Actor</a:t>
            </a:r>
          </a:p>
        </p:txBody>
      </p:sp>
      <p:sp>
        <p:nvSpPr>
          <p:cNvPr id="11" name="Right Arrow 10">
            <a:extLst>
              <a:ext uri="{FF2B5EF4-FFF2-40B4-BE49-F238E27FC236}">
                <a16:creationId xmlns:a16="http://schemas.microsoft.com/office/drawing/2014/main" id="{5C1FD5A7-E63A-7F43-8AFF-F097EA144499}"/>
              </a:ext>
            </a:extLst>
          </p:cNvPr>
          <p:cNvSpPr/>
          <p:nvPr/>
        </p:nvSpPr>
        <p:spPr>
          <a:xfrm rot="5400000">
            <a:off x="6611274" y="3183212"/>
            <a:ext cx="1410185"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ight Arrow 11">
            <a:extLst>
              <a:ext uri="{FF2B5EF4-FFF2-40B4-BE49-F238E27FC236}">
                <a16:creationId xmlns:a16="http://schemas.microsoft.com/office/drawing/2014/main" id="{CCD4F92D-4E53-394E-9EC3-6DD71A9B1DA7}"/>
              </a:ext>
            </a:extLst>
          </p:cNvPr>
          <p:cNvSpPr/>
          <p:nvPr/>
        </p:nvSpPr>
        <p:spPr>
          <a:xfrm rot="5400000">
            <a:off x="5153131" y="6288652"/>
            <a:ext cx="1348872"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ight Arrow 12">
            <a:extLst>
              <a:ext uri="{FF2B5EF4-FFF2-40B4-BE49-F238E27FC236}">
                <a16:creationId xmlns:a16="http://schemas.microsoft.com/office/drawing/2014/main" id="{4956BA73-A45E-CA4A-A44B-EB78F155061E}"/>
              </a:ext>
            </a:extLst>
          </p:cNvPr>
          <p:cNvSpPr/>
          <p:nvPr/>
        </p:nvSpPr>
        <p:spPr>
          <a:xfrm rot="5400000">
            <a:off x="8130729" y="6288652"/>
            <a:ext cx="1348872"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ight Arrow 13">
            <a:extLst>
              <a:ext uri="{FF2B5EF4-FFF2-40B4-BE49-F238E27FC236}">
                <a16:creationId xmlns:a16="http://schemas.microsoft.com/office/drawing/2014/main" id="{91081826-E112-9C48-9432-29CA47E7F070}"/>
              </a:ext>
            </a:extLst>
          </p:cNvPr>
          <p:cNvSpPr/>
          <p:nvPr/>
        </p:nvSpPr>
        <p:spPr>
          <a:xfrm rot="5400000">
            <a:off x="14171394" y="6698832"/>
            <a:ext cx="1348872"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ight Arrow 14">
            <a:extLst>
              <a:ext uri="{FF2B5EF4-FFF2-40B4-BE49-F238E27FC236}">
                <a16:creationId xmlns:a16="http://schemas.microsoft.com/office/drawing/2014/main" id="{161DCDE5-2834-2F4D-8E7E-3824F8B75758}"/>
              </a:ext>
            </a:extLst>
          </p:cNvPr>
          <p:cNvSpPr/>
          <p:nvPr/>
        </p:nvSpPr>
        <p:spPr>
          <a:xfrm rot="5400000">
            <a:off x="17148992" y="6698832"/>
            <a:ext cx="1348872"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ight Arrow 15">
            <a:extLst>
              <a:ext uri="{FF2B5EF4-FFF2-40B4-BE49-F238E27FC236}">
                <a16:creationId xmlns:a16="http://schemas.microsoft.com/office/drawing/2014/main" id="{D2DC707A-782A-1949-80FB-BDCC46AB4CA0}"/>
              </a:ext>
            </a:extLst>
          </p:cNvPr>
          <p:cNvSpPr/>
          <p:nvPr/>
        </p:nvSpPr>
        <p:spPr>
          <a:xfrm rot="5400000">
            <a:off x="14140738" y="3183212"/>
            <a:ext cx="1410185"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ight Arrow 16">
            <a:extLst>
              <a:ext uri="{FF2B5EF4-FFF2-40B4-BE49-F238E27FC236}">
                <a16:creationId xmlns:a16="http://schemas.microsoft.com/office/drawing/2014/main" id="{F6157873-3564-8E4B-8CB6-016663E4F3A6}"/>
              </a:ext>
            </a:extLst>
          </p:cNvPr>
          <p:cNvSpPr/>
          <p:nvPr/>
        </p:nvSpPr>
        <p:spPr>
          <a:xfrm rot="5400000">
            <a:off x="17118336" y="3183212"/>
            <a:ext cx="1410185" cy="1276114"/>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ight Arrow 21">
            <a:extLst>
              <a:ext uri="{FF2B5EF4-FFF2-40B4-BE49-F238E27FC236}">
                <a16:creationId xmlns:a16="http://schemas.microsoft.com/office/drawing/2014/main" id="{A16C53CC-B729-6E43-9DC5-B8586941845A}"/>
              </a:ext>
            </a:extLst>
          </p:cNvPr>
          <p:cNvSpPr/>
          <p:nvPr/>
        </p:nvSpPr>
        <p:spPr>
          <a:xfrm>
            <a:off x="19414798" y="678240"/>
            <a:ext cx="1247483" cy="858373"/>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 name="Right Arrow 22">
            <a:extLst>
              <a:ext uri="{FF2B5EF4-FFF2-40B4-BE49-F238E27FC236}">
                <a16:creationId xmlns:a16="http://schemas.microsoft.com/office/drawing/2014/main" id="{583002ED-262B-C04A-B7E1-0132B84E2277}"/>
              </a:ext>
            </a:extLst>
          </p:cNvPr>
          <p:cNvSpPr/>
          <p:nvPr/>
        </p:nvSpPr>
        <p:spPr>
          <a:xfrm>
            <a:off x="19413514" y="1684583"/>
            <a:ext cx="1248768" cy="306562"/>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4" name="TextBox 23">
            <a:extLst>
              <a:ext uri="{FF2B5EF4-FFF2-40B4-BE49-F238E27FC236}">
                <a16:creationId xmlns:a16="http://schemas.microsoft.com/office/drawing/2014/main" id="{B5B2E8A8-666D-724F-80CE-E18CC5F95ED9}"/>
              </a:ext>
            </a:extLst>
          </p:cNvPr>
          <p:cNvSpPr txBox="1"/>
          <p:nvPr/>
        </p:nvSpPr>
        <p:spPr>
          <a:xfrm>
            <a:off x="20975990" y="869690"/>
            <a:ext cx="1204844" cy="4196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3400"/>
              <a:t>Joint*</a:t>
            </a:r>
            <a:endParaRPr kumimoji="0" lang="en-US" sz="3400" b="0" i="0" u="none" strike="noStrike" cap="none" spc="0" normalizeH="0" baseline="0">
              <a:ln>
                <a:noFill/>
              </a:ln>
              <a:solidFill>
                <a:srgbClr val="5E5E5E"/>
              </a:solidFill>
              <a:effectLst/>
              <a:uFillTx/>
              <a:latin typeface="+mn-lt"/>
              <a:ea typeface="+mn-ea"/>
              <a:cs typeface="+mn-cs"/>
              <a:sym typeface="Helvetica Neue"/>
            </a:endParaRPr>
          </a:p>
        </p:txBody>
      </p:sp>
      <p:sp>
        <p:nvSpPr>
          <p:cNvPr id="27" name="TextBox 26">
            <a:extLst>
              <a:ext uri="{FF2B5EF4-FFF2-40B4-BE49-F238E27FC236}">
                <a16:creationId xmlns:a16="http://schemas.microsoft.com/office/drawing/2014/main" id="{B94798B9-D1BF-EA4B-B002-2B5501D675A2}"/>
              </a:ext>
            </a:extLst>
          </p:cNvPr>
          <p:cNvSpPr txBox="1"/>
          <p:nvPr/>
        </p:nvSpPr>
        <p:spPr>
          <a:xfrm>
            <a:off x="20929547" y="1633997"/>
            <a:ext cx="1308710" cy="4196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400" b="0" i="0" u="none" strike="noStrike" cap="none" spc="0" normalizeH="0" baseline="0">
                <a:ln>
                  <a:noFill/>
                </a:ln>
                <a:solidFill>
                  <a:srgbClr val="5E5E5E"/>
                </a:solidFill>
                <a:effectLst/>
                <a:uFillTx/>
                <a:latin typeface="+mn-lt"/>
                <a:ea typeface="+mn-ea"/>
                <a:cs typeface="+mn-cs"/>
                <a:sym typeface="Helvetica Neue"/>
              </a:rPr>
              <a:t>Local*</a:t>
            </a:r>
          </a:p>
        </p:txBody>
      </p:sp>
      <p:sp>
        <p:nvSpPr>
          <p:cNvPr id="28" name="Rounded Rectangle 27">
            <a:extLst>
              <a:ext uri="{FF2B5EF4-FFF2-40B4-BE49-F238E27FC236}">
                <a16:creationId xmlns:a16="http://schemas.microsoft.com/office/drawing/2014/main" id="{D14036E6-2CE7-4C49-AE8B-779D9B8FC19E}"/>
              </a:ext>
            </a:extLst>
          </p:cNvPr>
          <p:cNvSpPr/>
          <p:nvPr/>
        </p:nvSpPr>
        <p:spPr>
          <a:xfrm>
            <a:off x="16452366" y="4557773"/>
            <a:ext cx="2742125" cy="1532810"/>
          </a:xfrm>
          <a:prstGeom prst="roundRect">
            <a:avLst/>
          </a:prstGeom>
          <a:solidFill>
            <a:srgbClr val="DE835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rPr>
              <a:t>Decentralized</a:t>
            </a:r>
          </a:p>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FFFFFF"/>
                </a:solidFill>
                <a:latin typeface="Helvetica Neue Medium"/>
                <a:ea typeface="Helvetica Neue Medium"/>
                <a:cs typeface="Helvetica Neue Medium"/>
                <a:sym typeface="Helvetica Neue Medium"/>
              </a:rPr>
              <a:t>Critic</a:t>
            </a: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9" name="Right Arrow 28">
            <a:extLst>
              <a:ext uri="{FF2B5EF4-FFF2-40B4-BE49-F238E27FC236}">
                <a16:creationId xmlns:a16="http://schemas.microsoft.com/office/drawing/2014/main" id="{32FA59E4-2A59-C54A-A287-855369849A23}"/>
              </a:ext>
            </a:extLst>
          </p:cNvPr>
          <p:cNvSpPr/>
          <p:nvPr/>
        </p:nvSpPr>
        <p:spPr>
          <a:xfrm rot="5400000">
            <a:off x="14523710"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Right Arrow 29">
            <a:extLst>
              <a:ext uri="{FF2B5EF4-FFF2-40B4-BE49-F238E27FC236}">
                <a16:creationId xmlns:a16="http://schemas.microsoft.com/office/drawing/2014/main" id="{3341E66E-EF84-604D-A1C0-2B13ECC7326E}"/>
              </a:ext>
            </a:extLst>
          </p:cNvPr>
          <p:cNvSpPr/>
          <p:nvPr/>
        </p:nvSpPr>
        <p:spPr>
          <a:xfrm rot="5400000">
            <a:off x="17501308"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Right Arrow 32">
            <a:extLst>
              <a:ext uri="{FF2B5EF4-FFF2-40B4-BE49-F238E27FC236}">
                <a16:creationId xmlns:a16="http://schemas.microsoft.com/office/drawing/2014/main" id="{8F236D8E-26E5-F540-8FDC-A0CE1479DE71}"/>
              </a:ext>
            </a:extLst>
          </p:cNvPr>
          <p:cNvSpPr/>
          <p:nvPr/>
        </p:nvSpPr>
        <p:spPr>
          <a:xfrm rot="5400000">
            <a:off x="5531741"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4" name="Right Arrow 33">
            <a:extLst>
              <a:ext uri="{FF2B5EF4-FFF2-40B4-BE49-F238E27FC236}">
                <a16:creationId xmlns:a16="http://schemas.microsoft.com/office/drawing/2014/main" id="{2CC6BEF9-BFD5-4B41-A08B-17F9A310116A}"/>
              </a:ext>
            </a:extLst>
          </p:cNvPr>
          <p:cNvSpPr/>
          <p:nvPr/>
        </p:nvSpPr>
        <p:spPr>
          <a:xfrm rot="5400000">
            <a:off x="8509339" y="9033647"/>
            <a:ext cx="644239" cy="455755"/>
          </a:xfrm>
          <a:prstGeom prst="rightArrow">
            <a:avLst/>
          </a:prstGeom>
          <a:solidFill>
            <a:srgbClr val="EE5B4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5" name="TextBox 34">
            <a:extLst>
              <a:ext uri="{FF2B5EF4-FFF2-40B4-BE49-F238E27FC236}">
                <a16:creationId xmlns:a16="http://schemas.microsoft.com/office/drawing/2014/main" id="{52B65F55-46EE-404F-A7E3-7639A32684F7}"/>
              </a:ext>
            </a:extLst>
          </p:cNvPr>
          <p:cNvSpPr txBox="1"/>
          <p:nvPr/>
        </p:nvSpPr>
        <p:spPr>
          <a:xfrm>
            <a:off x="19413514" y="2333465"/>
            <a:ext cx="4964296" cy="564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 the return/value/action in the joint/local action-history space</a:t>
            </a:r>
          </a:p>
        </p:txBody>
      </p:sp>
      <p:sp>
        <p:nvSpPr>
          <p:cNvPr id="36" name="TextBox 35">
            <a:extLst>
              <a:ext uri="{FF2B5EF4-FFF2-40B4-BE49-F238E27FC236}">
                <a16:creationId xmlns:a16="http://schemas.microsoft.com/office/drawing/2014/main" id="{19C69C48-A852-FA4F-B3DA-CCE21C5F3947}"/>
              </a:ext>
            </a:extLst>
          </p:cNvPr>
          <p:cNvSpPr txBox="1"/>
          <p:nvPr/>
        </p:nvSpPr>
        <p:spPr>
          <a:xfrm>
            <a:off x="2978358" y="3504834"/>
            <a:ext cx="2046956" cy="316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Reward signal</a:t>
            </a:r>
          </a:p>
        </p:txBody>
      </p:sp>
      <p:sp>
        <p:nvSpPr>
          <p:cNvPr id="37" name="TextBox 36">
            <a:extLst>
              <a:ext uri="{FF2B5EF4-FFF2-40B4-BE49-F238E27FC236}">
                <a16:creationId xmlns:a16="http://schemas.microsoft.com/office/drawing/2014/main" id="{22E1DDA9-01D5-E44A-B6C2-FD220918E97B}"/>
              </a:ext>
            </a:extLst>
          </p:cNvPr>
          <p:cNvSpPr txBox="1"/>
          <p:nvPr/>
        </p:nvSpPr>
        <p:spPr>
          <a:xfrm>
            <a:off x="3036192" y="6655005"/>
            <a:ext cx="858091" cy="316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Value</a:t>
            </a:r>
          </a:p>
        </p:txBody>
      </p:sp>
      <p:sp>
        <p:nvSpPr>
          <p:cNvPr id="39" name="TextBox 38">
            <a:extLst>
              <a:ext uri="{FF2B5EF4-FFF2-40B4-BE49-F238E27FC236}">
                <a16:creationId xmlns:a16="http://schemas.microsoft.com/office/drawing/2014/main" id="{979616E7-5627-3E47-A0EE-2E95F84214F6}"/>
              </a:ext>
            </a:extLst>
          </p:cNvPr>
          <p:cNvSpPr txBox="1"/>
          <p:nvPr/>
        </p:nvSpPr>
        <p:spPr>
          <a:xfrm>
            <a:off x="3113779" y="8962085"/>
            <a:ext cx="976339" cy="316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5E5E5E"/>
                </a:solidFill>
                <a:effectLst/>
                <a:uFillTx/>
                <a:latin typeface="+mn-lt"/>
                <a:ea typeface="+mn-ea"/>
                <a:cs typeface="+mn-cs"/>
                <a:sym typeface="Helvetica Neue"/>
              </a:rPr>
              <a:t>Action</a:t>
            </a:r>
          </a:p>
        </p:txBody>
      </p:sp>
      <p:pic>
        <p:nvPicPr>
          <p:cNvPr id="31" name="Picture 30">
            <a:extLst>
              <a:ext uri="{FF2B5EF4-FFF2-40B4-BE49-F238E27FC236}">
                <a16:creationId xmlns:a16="http://schemas.microsoft.com/office/drawing/2014/main" id="{2470D3F7-B58F-6846-9E33-AB6EB15364DE}"/>
              </a:ext>
            </a:extLst>
          </p:cNvPr>
          <p:cNvPicPr>
            <a:picLocks noChangeAspect="1"/>
          </p:cNvPicPr>
          <p:nvPr/>
        </p:nvPicPr>
        <p:blipFill>
          <a:blip r:embed="rId3"/>
          <a:stretch>
            <a:fillRect/>
          </a:stretch>
        </p:blipFill>
        <p:spPr>
          <a:xfrm>
            <a:off x="6501847" y="10449967"/>
            <a:ext cx="8571860" cy="436052"/>
          </a:xfrm>
          <a:prstGeom prst="rect">
            <a:avLst/>
          </a:prstGeom>
        </p:spPr>
      </p:pic>
      <p:pic>
        <p:nvPicPr>
          <p:cNvPr id="32" name="Picture 31">
            <a:extLst>
              <a:ext uri="{FF2B5EF4-FFF2-40B4-BE49-F238E27FC236}">
                <a16:creationId xmlns:a16="http://schemas.microsoft.com/office/drawing/2014/main" id="{283A15DB-F86A-B943-974F-A636B2141924}"/>
              </a:ext>
            </a:extLst>
          </p:cNvPr>
          <p:cNvPicPr>
            <a:picLocks noChangeAspect="1"/>
          </p:cNvPicPr>
          <p:nvPr/>
        </p:nvPicPr>
        <p:blipFill>
          <a:blip r:embed="rId4"/>
          <a:stretch>
            <a:fillRect/>
          </a:stretch>
        </p:blipFill>
        <p:spPr>
          <a:xfrm>
            <a:off x="8097905" y="10956833"/>
            <a:ext cx="8638657" cy="644239"/>
          </a:xfrm>
          <a:prstGeom prst="rect">
            <a:avLst/>
          </a:prstGeom>
        </p:spPr>
      </p:pic>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1AA6A86B-3FD5-C045-BE3C-18537F0C1730}"/>
                  </a:ext>
                </a:extLst>
              </p14:cNvPr>
              <p14:cNvContentPartPr/>
              <p14:nvPr/>
            </p14:nvContentPartPr>
            <p14:xfrm>
              <a:off x="12896655" y="10817671"/>
              <a:ext cx="360" cy="360"/>
            </p14:xfrm>
          </p:contentPart>
        </mc:Choice>
        <mc:Fallback xmlns="">
          <p:pic>
            <p:nvPicPr>
              <p:cNvPr id="19" name="Ink 18">
                <a:extLst>
                  <a:ext uri="{FF2B5EF4-FFF2-40B4-BE49-F238E27FC236}">
                    <a16:creationId xmlns:a16="http://schemas.microsoft.com/office/drawing/2014/main" id="{1AA6A86B-3FD5-C045-BE3C-18537F0C1730}"/>
                  </a:ext>
                </a:extLst>
              </p:cNvPr>
              <p:cNvPicPr/>
              <p:nvPr/>
            </p:nvPicPr>
            <p:blipFill>
              <a:blip r:embed="rId6"/>
              <a:stretch>
                <a:fillRect/>
              </a:stretch>
            </p:blipFill>
            <p:spPr>
              <a:xfrm>
                <a:off x="12887655" y="1080867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93C78A78-AC0B-D345-9AB6-6F29D7F11F76}"/>
                  </a:ext>
                </a:extLst>
              </p14:cNvPr>
              <p14:cNvContentPartPr/>
              <p14:nvPr/>
            </p14:nvContentPartPr>
            <p14:xfrm>
              <a:off x="12339176" y="11570472"/>
              <a:ext cx="1038600" cy="30600"/>
            </p14:xfrm>
          </p:contentPart>
        </mc:Choice>
        <mc:Fallback xmlns="">
          <p:pic>
            <p:nvPicPr>
              <p:cNvPr id="21" name="Ink 20">
                <a:extLst>
                  <a:ext uri="{FF2B5EF4-FFF2-40B4-BE49-F238E27FC236}">
                    <a16:creationId xmlns:a16="http://schemas.microsoft.com/office/drawing/2014/main" id="{93C78A78-AC0B-D345-9AB6-6F29D7F11F76}"/>
                  </a:ext>
                </a:extLst>
              </p:cNvPr>
              <p:cNvPicPr/>
              <p:nvPr/>
            </p:nvPicPr>
            <p:blipFill>
              <a:blip r:embed="rId8"/>
              <a:stretch>
                <a:fillRect/>
              </a:stretch>
            </p:blipFill>
            <p:spPr>
              <a:xfrm>
                <a:off x="12321176" y="11552258"/>
                <a:ext cx="1074240" cy="66664"/>
              </a:xfrm>
              <a:prstGeom prst="rect">
                <a:avLst/>
              </a:prstGeom>
            </p:spPr>
          </p:pic>
        </mc:Fallback>
      </mc:AlternateContent>
      <p:sp>
        <p:nvSpPr>
          <p:cNvPr id="5" name="TextBox 4">
            <a:extLst>
              <a:ext uri="{FF2B5EF4-FFF2-40B4-BE49-F238E27FC236}">
                <a16:creationId xmlns:a16="http://schemas.microsoft.com/office/drawing/2014/main" id="{CDBA19A6-56B1-FD43-3E75-50E6C3661E5A}"/>
              </a:ext>
            </a:extLst>
          </p:cNvPr>
          <p:cNvSpPr txBox="1"/>
          <p:nvPr/>
        </p:nvSpPr>
        <p:spPr>
          <a:xfrm>
            <a:off x="7972897" y="12479443"/>
            <a:ext cx="843820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Both estimating and updating decentralized policies</a:t>
            </a:r>
          </a:p>
        </p:txBody>
      </p:sp>
    </p:spTree>
    <p:extLst>
      <p:ext uri="{BB962C8B-B14F-4D97-AF65-F5344CB8AC3E}">
        <p14:creationId xmlns:p14="http://schemas.microsoft.com/office/powerpoint/2010/main" val="31974129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entralized and Decentralized Critic">
            <a:extLst>
              <a:ext uri="{FF2B5EF4-FFF2-40B4-BE49-F238E27FC236}">
                <a16:creationId xmlns:a16="http://schemas.microsoft.com/office/drawing/2014/main" id="{2FD08E94-3D7D-7E46-947F-B910DB16DD45}"/>
              </a:ext>
            </a:extLst>
          </p:cNvPr>
          <p:cNvSpPr txBox="1">
            <a:spLocks noGrp="1"/>
          </p:cNvSpPr>
          <p:nvPr>
            <p:ph type="body" idx="21"/>
          </p:nvPr>
        </p:nvSpPr>
        <p:spPr>
          <a:xfrm>
            <a:off x="806900" y="282530"/>
            <a:ext cx="23170700" cy="11263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t">
            <a:normAutofit fontScale="47500" lnSpcReduction="20000"/>
          </a:bodyPr>
          <a:lstStyle/>
          <a:p>
            <a:pPr>
              <a:lnSpc>
                <a:spcPct val="140000"/>
              </a:lnSpc>
            </a:pPr>
            <a:r>
              <a:rPr sz="6300">
                <a:solidFill>
                  <a:srgbClr val="4D70B0"/>
                </a:solidFill>
              </a:rPr>
              <a:t>Centralized</a:t>
            </a:r>
            <a:r>
              <a:rPr sz="6300"/>
              <a:t> and </a:t>
            </a:r>
            <a:r>
              <a:rPr sz="6300">
                <a:solidFill>
                  <a:srgbClr val="DE8355"/>
                </a:solidFill>
              </a:rPr>
              <a:t>Decentralized</a:t>
            </a:r>
            <a:r>
              <a:rPr sz="6300"/>
              <a:t> Critic</a:t>
            </a:r>
            <a:r>
              <a:rPr lang="en-US" sz="6300"/>
              <a:t> Performance </a:t>
            </a:r>
          </a:p>
          <a:p>
            <a:pPr>
              <a:lnSpc>
                <a:spcPct val="140000"/>
              </a:lnSpc>
            </a:pPr>
            <a:r>
              <a:rPr lang="en-US"/>
              <a:t>on StarCraft Multi-Agent Challenge (SMAC), Box Pushing, Particle environments, Target Capture, etc.</a:t>
            </a:r>
            <a:endParaRPr/>
          </a:p>
        </p:txBody>
      </p:sp>
      <p:grpSp>
        <p:nvGrpSpPr>
          <p:cNvPr id="4" name="Group 3">
            <a:extLst>
              <a:ext uri="{FF2B5EF4-FFF2-40B4-BE49-F238E27FC236}">
                <a16:creationId xmlns:a16="http://schemas.microsoft.com/office/drawing/2014/main" id="{74DB1C51-E956-0C49-AFB9-C9B8395155EC}"/>
              </a:ext>
            </a:extLst>
          </p:cNvPr>
          <p:cNvGrpSpPr/>
          <p:nvPr/>
        </p:nvGrpSpPr>
        <p:grpSpPr>
          <a:xfrm>
            <a:off x="2628750" y="1690728"/>
            <a:ext cx="19083970" cy="11582929"/>
            <a:chOff x="2628750" y="1690728"/>
            <a:chExt cx="19083970" cy="11582929"/>
          </a:xfrm>
        </p:grpSpPr>
        <p:grpSp>
          <p:nvGrpSpPr>
            <p:cNvPr id="3" name="Group 2">
              <a:extLst>
                <a:ext uri="{FF2B5EF4-FFF2-40B4-BE49-F238E27FC236}">
                  <a16:creationId xmlns:a16="http://schemas.microsoft.com/office/drawing/2014/main" id="{67E156E3-96BD-F742-AF08-77BACD49764D}"/>
                </a:ext>
              </a:extLst>
            </p:cNvPr>
            <p:cNvGrpSpPr/>
            <p:nvPr/>
          </p:nvGrpSpPr>
          <p:grpSpPr>
            <a:xfrm>
              <a:off x="2628750" y="1690728"/>
              <a:ext cx="19083970" cy="11566734"/>
              <a:chOff x="1354468" y="86550"/>
              <a:chExt cx="22373040" cy="13560229"/>
            </a:xfrm>
          </p:grpSpPr>
          <p:pic>
            <p:nvPicPr>
              <p:cNvPr id="8" name="Picture 7">
                <a:extLst>
                  <a:ext uri="{FF2B5EF4-FFF2-40B4-BE49-F238E27FC236}">
                    <a16:creationId xmlns:a16="http://schemas.microsoft.com/office/drawing/2014/main" id="{22F89C06-B255-F342-A8A7-5C830D10A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360" y="10910714"/>
                <a:ext cx="10590829" cy="2736065"/>
              </a:xfrm>
              <a:prstGeom prst="rect">
                <a:avLst/>
              </a:prstGeom>
            </p:spPr>
          </p:pic>
          <p:pic>
            <p:nvPicPr>
              <p:cNvPr id="40" name="Picture 39">
                <a:extLst>
                  <a:ext uri="{FF2B5EF4-FFF2-40B4-BE49-F238E27FC236}">
                    <a16:creationId xmlns:a16="http://schemas.microsoft.com/office/drawing/2014/main" id="{E4918D7E-2B16-5F41-809E-B4AD59501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922" y="11023048"/>
                <a:ext cx="10814928" cy="2588329"/>
              </a:xfrm>
              <a:prstGeom prst="rect">
                <a:avLst/>
              </a:prstGeom>
            </p:spPr>
          </p:pic>
          <p:grpSp>
            <p:nvGrpSpPr>
              <p:cNvPr id="2" name="Group 1">
                <a:extLst>
                  <a:ext uri="{FF2B5EF4-FFF2-40B4-BE49-F238E27FC236}">
                    <a16:creationId xmlns:a16="http://schemas.microsoft.com/office/drawing/2014/main" id="{7F9B39EC-B21A-BA4D-ADEC-E5C140FD006A}"/>
                  </a:ext>
                </a:extLst>
              </p:cNvPr>
              <p:cNvGrpSpPr/>
              <p:nvPr/>
            </p:nvGrpSpPr>
            <p:grpSpPr>
              <a:xfrm>
                <a:off x="1354468" y="86550"/>
                <a:ext cx="22373040" cy="11006836"/>
                <a:chOff x="1354468" y="86550"/>
                <a:chExt cx="22373040" cy="11006836"/>
              </a:xfrm>
            </p:grpSpPr>
            <p:pic>
              <p:nvPicPr>
                <p:cNvPr id="20" name="Picture 19">
                  <a:extLst>
                    <a:ext uri="{FF2B5EF4-FFF2-40B4-BE49-F238E27FC236}">
                      <a16:creationId xmlns:a16="http://schemas.microsoft.com/office/drawing/2014/main" id="{51F4DA8D-C321-0643-B1D0-546824DDD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469" y="2702665"/>
                  <a:ext cx="10947859" cy="2769355"/>
                </a:xfrm>
                <a:prstGeom prst="rect">
                  <a:avLst/>
                </a:prstGeom>
              </p:spPr>
            </p:pic>
            <p:pic>
              <p:nvPicPr>
                <p:cNvPr id="22" name="Picture 21">
                  <a:extLst>
                    <a:ext uri="{FF2B5EF4-FFF2-40B4-BE49-F238E27FC236}">
                      <a16:creationId xmlns:a16="http://schemas.microsoft.com/office/drawing/2014/main" id="{4A69293C-2C41-5E42-BABA-3797EDAFC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469" y="5597556"/>
                  <a:ext cx="7291517" cy="2532673"/>
                </a:xfrm>
                <a:prstGeom prst="rect">
                  <a:avLst/>
                </a:prstGeom>
              </p:spPr>
            </p:pic>
            <p:pic>
              <p:nvPicPr>
                <p:cNvPr id="24" name="Picture 23">
                  <a:extLst>
                    <a:ext uri="{FF2B5EF4-FFF2-40B4-BE49-F238E27FC236}">
                      <a16:creationId xmlns:a16="http://schemas.microsoft.com/office/drawing/2014/main" id="{C7274FB0-C16B-384C-A90D-0C51F4C058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57539" y="2749555"/>
                  <a:ext cx="11452847" cy="2817367"/>
                </a:xfrm>
                <a:prstGeom prst="rect">
                  <a:avLst/>
                </a:prstGeom>
              </p:spPr>
            </p:pic>
            <p:pic>
              <p:nvPicPr>
                <p:cNvPr id="26" name="Picture 25">
                  <a:extLst>
                    <a:ext uri="{FF2B5EF4-FFF2-40B4-BE49-F238E27FC236}">
                      <a16:creationId xmlns:a16="http://schemas.microsoft.com/office/drawing/2014/main" id="{B8A76F65-CECC-444A-A216-8E103A61A9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21523" y="5580188"/>
                  <a:ext cx="7389881" cy="2696308"/>
                </a:xfrm>
                <a:prstGeom prst="rect">
                  <a:avLst/>
                </a:prstGeom>
              </p:spPr>
            </p:pic>
            <p:pic>
              <p:nvPicPr>
                <p:cNvPr id="28" name="Picture 27">
                  <a:extLst>
                    <a:ext uri="{FF2B5EF4-FFF2-40B4-BE49-F238E27FC236}">
                      <a16:creationId xmlns:a16="http://schemas.microsoft.com/office/drawing/2014/main" id="{621CE88E-7C44-B74D-9C7D-37FEC7C62D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5091" y="5653568"/>
                  <a:ext cx="7282248" cy="2689842"/>
                </a:xfrm>
                <a:prstGeom prst="rect">
                  <a:avLst/>
                </a:prstGeom>
              </p:spPr>
            </p:pic>
            <p:pic>
              <p:nvPicPr>
                <p:cNvPr id="30" name="Picture 29">
                  <a:extLst>
                    <a:ext uri="{FF2B5EF4-FFF2-40B4-BE49-F238E27FC236}">
                      <a16:creationId xmlns:a16="http://schemas.microsoft.com/office/drawing/2014/main" id="{F019EDF4-25E9-F845-B691-BBCD86BA37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469" y="8287213"/>
                  <a:ext cx="11044839" cy="2769355"/>
                </a:xfrm>
                <a:prstGeom prst="rect">
                  <a:avLst/>
                </a:prstGeom>
              </p:spPr>
            </p:pic>
            <p:pic>
              <p:nvPicPr>
                <p:cNvPr id="32" name="Picture 31">
                  <a:extLst>
                    <a:ext uri="{FF2B5EF4-FFF2-40B4-BE49-F238E27FC236}">
                      <a16:creationId xmlns:a16="http://schemas.microsoft.com/office/drawing/2014/main" id="{87A4F3CA-6358-4846-8CC5-5435CCEA07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37955" y="8287213"/>
                  <a:ext cx="7389880" cy="2785801"/>
                </a:xfrm>
                <a:prstGeom prst="rect">
                  <a:avLst/>
                </a:prstGeom>
              </p:spPr>
            </p:pic>
            <p:pic>
              <p:nvPicPr>
                <p:cNvPr id="34" name="Picture 33">
                  <a:extLst>
                    <a:ext uri="{FF2B5EF4-FFF2-40B4-BE49-F238E27FC236}">
                      <a16:creationId xmlns:a16="http://schemas.microsoft.com/office/drawing/2014/main" id="{C9AAC5DE-F980-134F-A9B7-6EE61528FD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4468" y="141740"/>
                  <a:ext cx="11044839" cy="2642930"/>
                </a:xfrm>
                <a:prstGeom prst="rect">
                  <a:avLst/>
                </a:prstGeom>
              </p:spPr>
            </p:pic>
            <p:pic>
              <p:nvPicPr>
                <p:cNvPr id="36" name="Picture 35">
                  <a:extLst>
                    <a:ext uri="{FF2B5EF4-FFF2-40B4-BE49-F238E27FC236}">
                      <a16:creationId xmlns:a16="http://schemas.microsoft.com/office/drawing/2014/main" id="{B1622746-55A1-AA43-B5FD-37562B2209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36484" y="8319963"/>
                  <a:ext cx="3991024" cy="2773423"/>
                </a:xfrm>
                <a:prstGeom prst="rect">
                  <a:avLst/>
                </a:prstGeom>
              </p:spPr>
            </p:pic>
            <p:pic>
              <p:nvPicPr>
                <p:cNvPr id="42" name="Picture 41">
                  <a:extLst>
                    <a:ext uri="{FF2B5EF4-FFF2-40B4-BE49-F238E27FC236}">
                      <a16:creationId xmlns:a16="http://schemas.microsoft.com/office/drawing/2014/main" id="{F206FD0A-3A82-F44E-8F96-B79F8D380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192000" y="86550"/>
                  <a:ext cx="11218386" cy="2754811"/>
                </a:xfrm>
                <a:prstGeom prst="rect">
                  <a:avLst/>
                </a:prstGeom>
              </p:spPr>
            </p:pic>
          </p:grpSp>
        </p:grpSp>
        <p:pic>
          <p:nvPicPr>
            <p:cNvPr id="17" name="Picture 16">
              <a:extLst>
                <a:ext uri="{FF2B5EF4-FFF2-40B4-BE49-F238E27FC236}">
                  <a16:creationId xmlns:a16="http://schemas.microsoft.com/office/drawing/2014/main" id="{91AC0F13-235F-7446-ABCB-4078D42100B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40177" y="11075638"/>
              <a:ext cx="2800024" cy="2198019"/>
            </a:xfrm>
            <a:prstGeom prst="rect">
              <a:avLst/>
            </a:prstGeom>
            <a:noFill/>
          </p:spPr>
        </p:pic>
      </p:grpSp>
      <p:pic>
        <p:nvPicPr>
          <p:cNvPr id="10" name="Graphic 9" descr="Line arrow: Straight with solid fill">
            <a:extLst>
              <a:ext uri="{FF2B5EF4-FFF2-40B4-BE49-F238E27FC236}">
                <a16:creationId xmlns:a16="http://schemas.microsoft.com/office/drawing/2014/main" id="{6FD85BBB-6E6F-BC47-915A-92810AE28E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1340324" y="11666156"/>
            <a:ext cx="914400" cy="914400"/>
          </a:xfrm>
          <a:prstGeom prst="rect">
            <a:avLst/>
          </a:prstGeom>
        </p:spPr>
      </p:pic>
    </p:spTree>
    <p:extLst>
      <p:ext uri="{BB962C8B-B14F-4D97-AF65-F5344CB8AC3E}">
        <p14:creationId xmlns:p14="http://schemas.microsoft.com/office/powerpoint/2010/main" val="17850269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43F42FEC-19B2-414D-A140-8817160D352C}"/>
              </a:ext>
            </a:extLst>
          </p:cNvPr>
          <p:cNvSpPr>
            <a:spLocks noGrp="1"/>
          </p:cNvSpPr>
          <p:nvPr>
            <p:ph type="title"/>
          </p:nvPr>
        </p:nvSpPr>
        <p:spPr>
          <a:xfrm>
            <a:off x="1206499" y="1079500"/>
            <a:ext cx="16333355" cy="1435100"/>
          </a:xfrm>
        </p:spPr>
        <p:txBody>
          <a:bodyPr>
            <a:normAutofit/>
          </a:bodyPr>
          <a:lstStyle/>
          <a:p>
            <a:r>
              <a:rPr lang="en-US" dirty="0"/>
              <a:t>Dec-tiger: requires stable policy</a:t>
            </a:r>
          </a:p>
        </p:txBody>
      </p:sp>
      <p:sp>
        <p:nvSpPr>
          <p:cNvPr id="6" name="TextBox 5">
            <a:extLst>
              <a:ext uri="{FF2B5EF4-FFF2-40B4-BE49-F238E27FC236}">
                <a16:creationId xmlns:a16="http://schemas.microsoft.com/office/drawing/2014/main" id="{B8D49691-64D3-AC44-8611-F09FCE3DF73F}"/>
              </a:ext>
            </a:extLst>
          </p:cNvPr>
          <p:cNvSpPr txBox="1"/>
          <p:nvPr/>
        </p:nvSpPr>
        <p:spPr>
          <a:xfrm>
            <a:off x="6162436" y="1218765"/>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27" name="Group 26">
            <a:extLst>
              <a:ext uri="{FF2B5EF4-FFF2-40B4-BE49-F238E27FC236}">
                <a16:creationId xmlns:a16="http://schemas.microsoft.com/office/drawing/2014/main" id="{2753E2A4-CBC4-1344-A781-F42A873B1291}"/>
              </a:ext>
            </a:extLst>
          </p:cNvPr>
          <p:cNvGrpSpPr/>
          <p:nvPr/>
        </p:nvGrpSpPr>
        <p:grpSpPr>
          <a:xfrm>
            <a:off x="13193521" y="3021662"/>
            <a:ext cx="10916874" cy="8621471"/>
            <a:chOff x="13193521" y="3021662"/>
            <a:chExt cx="10916874" cy="8621471"/>
          </a:xfrm>
        </p:grpSpPr>
        <p:grpSp>
          <p:nvGrpSpPr>
            <p:cNvPr id="24" name="Group 23">
              <a:extLst>
                <a:ext uri="{FF2B5EF4-FFF2-40B4-BE49-F238E27FC236}">
                  <a16:creationId xmlns:a16="http://schemas.microsoft.com/office/drawing/2014/main" id="{A35A8373-12B5-7B49-BCDA-6DC3AB4CFE16}"/>
                </a:ext>
              </a:extLst>
            </p:cNvPr>
            <p:cNvGrpSpPr/>
            <p:nvPr/>
          </p:nvGrpSpPr>
          <p:grpSpPr>
            <a:xfrm>
              <a:off x="13193521" y="3073387"/>
              <a:ext cx="10916874" cy="8569746"/>
              <a:chOff x="12862368" y="2514600"/>
              <a:chExt cx="10916874" cy="8569746"/>
            </a:xfrm>
          </p:grpSpPr>
          <p:grpSp>
            <p:nvGrpSpPr>
              <p:cNvPr id="10" name="Group 9">
                <a:extLst>
                  <a:ext uri="{FF2B5EF4-FFF2-40B4-BE49-F238E27FC236}">
                    <a16:creationId xmlns:a16="http://schemas.microsoft.com/office/drawing/2014/main" id="{5513678E-8C54-A44A-AC96-9D33BC5A8164}"/>
                  </a:ext>
                </a:extLst>
              </p:cNvPr>
              <p:cNvGrpSpPr/>
              <p:nvPr/>
            </p:nvGrpSpPr>
            <p:grpSpPr>
              <a:xfrm>
                <a:off x="12862368" y="2514600"/>
                <a:ext cx="10916874" cy="8569746"/>
                <a:chOff x="12862368" y="2514600"/>
                <a:chExt cx="10916874" cy="8569746"/>
              </a:xfrm>
            </p:grpSpPr>
            <p:pic>
              <p:nvPicPr>
                <p:cNvPr id="21" name="Picture 20">
                  <a:extLst>
                    <a:ext uri="{FF2B5EF4-FFF2-40B4-BE49-F238E27FC236}">
                      <a16:creationId xmlns:a16="http://schemas.microsoft.com/office/drawing/2014/main" id="{C8FC8C94-C76F-CA4F-8751-057E91B30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368" y="2514600"/>
                  <a:ext cx="10916874" cy="8569746"/>
                </a:xfrm>
                <a:prstGeom prst="rect">
                  <a:avLst/>
                </a:prstGeom>
                <a:noFill/>
              </p:spPr>
            </p:pic>
            <p:pic>
              <p:nvPicPr>
                <p:cNvPr id="8" name="Picture 7">
                  <a:extLst>
                    <a:ext uri="{FF2B5EF4-FFF2-40B4-BE49-F238E27FC236}">
                      <a16:creationId xmlns:a16="http://schemas.microsoft.com/office/drawing/2014/main" id="{75D7D790-3BB7-1940-A208-E007C5717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8451" y="7687428"/>
                  <a:ext cx="1308102" cy="588646"/>
                </a:xfrm>
                <a:prstGeom prst="rect">
                  <a:avLst/>
                </a:prstGeom>
              </p:spPr>
            </p:pic>
            <p:pic>
              <p:nvPicPr>
                <p:cNvPr id="22" name="Picture 21">
                  <a:extLst>
                    <a:ext uri="{FF2B5EF4-FFF2-40B4-BE49-F238E27FC236}">
                      <a16:creationId xmlns:a16="http://schemas.microsoft.com/office/drawing/2014/main" id="{F8EF0CF4-92AD-524F-9B00-77035FBC2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8451" y="8277943"/>
                  <a:ext cx="1308102" cy="588646"/>
                </a:xfrm>
                <a:prstGeom prst="rect">
                  <a:avLst/>
                </a:prstGeom>
              </p:spPr>
            </p:pic>
          </p:grpSp>
          <p:sp>
            <p:nvSpPr>
              <p:cNvPr id="11" name="TextBox 10">
                <a:extLst>
                  <a:ext uri="{FF2B5EF4-FFF2-40B4-BE49-F238E27FC236}">
                    <a16:creationId xmlns:a16="http://schemas.microsoft.com/office/drawing/2014/main" id="{5CA68EF7-CC68-9B48-8F4A-507547C72B77}"/>
                  </a:ext>
                </a:extLst>
              </p:cNvPr>
              <p:cNvSpPr txBox="1"/>
              <p:nvPr/>
            </p:nvSpPr>
            <p:spPr>
              <a:xfrm>
                <a:off x="21432548" y="8428984"/>
                <a:ext cx="126637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Neue"/>
                  </a:rPr>
                  <a:t>Centralized</a:t>
                </a:r>
              </a:p>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Neue"/>
                  </a:rPr>
                  <a:t>Critic</a:t>
                </a:r>
              </a:p>
            </p:txBody>
          </p:sp>
          <p:sp>
            <p:nvSpPr>
              <p:cNvPr id="23" name="TextBox 22">
                <a:extLst>
                  <a:ext uri="{FF2B5EF4-FFF2-40B4-BE49-F238E27FC236}">
                    <a16:creationId xmlns:a16="http://schemas.microsoft.com/office/drawing/2014/main" id="{1926C96E-6201-784F-B0C8-D49007403ADB}"/>
                  </a:ext>
                </a:extLst>
              </p:cNvPr>
              <p:cNvSpPr txBox="1"/>
              <p:nvPr/>
            </p:nvSpPr>
            <p:spPr>
              <a:xfrm>
                <a:off x="21298288" y="7732035"/>
                <a:ext cx="150842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800" dirty="0"/>
                  <a:t>Decentralized</a:t>
                </a:r>
                <a:endParaRPr kumimoji="0" lang="en-US" sz="1800" b="0" i="0" u="none" strike="noStrike" cap="none" spc="0" normalizeH="0" baseline="0" dirty="0">
                  <a:ln>
                    <a:noFill/>
                  </a:ln>
                  <a:solidFill>
                    <a:srgbClr val="5E5E5E"/>
                  </a:solidFill>
                  <a:effectLst/>
                  <a:uFillTx/>
                  <a:latin typeface="+mn-lt"/>
                  <a:ea typeface="+mn-ea"/>
                  <a:cs typeface="+mn-cs"/>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Neue"/>
                  </a:rPr>
                  <a:t>Critic</a:t>
                </a:r>
              </a:p>
            </p:txBody>
          </p:sp>
        </p:grpSp>
        <p:pic>
          <p:nvPicPr>
            <p:cNvPr id="26" name="Picture 25">
              <a:extLst>
                <a:ext uri="{FF2B5EF4-FFF2-40B4-BE49-F238E27FC236}">
                  <a16:creationId xmlns:a16="http://schemas.microsoft.com/office/drawing/2014/main" id="{E97DEA25-6866-9346-89DF-9A73AD46B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11622" y="3021662"/>
              <a:ext cx="3008065" cy="984458"/>
            </a:xfrm>
            <a:prstGeom prst="rect">
              <a:avLst/>
            </a:prstGeom>
          </p:spPr>
        </p:pic>
      </p:grpSp>
      <p:grpSp>
        <p:nvGrpSpPr>
          <p:cNvPr id="42" name="Group 41">
            <a:extLst>
              <a:ext uri="{FF2B5EF4-FFF2-40B4-BE49-F238E27FC236}">
                <a16:creationId xmlns:a16="http://schemas.microsoft.com/office/drawing/2014/main" id="{ECA43A7B-C09D-D448-8478-2E623CC54AB8}"/>
              </a:ext>
            </a:extLst>
          </p:cNvPr>
          <p:cNvGrpSpPr/>
          <p:nvPr/>
        </p:nvGrpSpPr>
        <p:grpSpPr>
          <a:xfrm>
            <a:off x="8783750" y="9489066"/>
            <a:ext cx="3799587" cy="3147434"/>
            <a:chOff x="8783750" y="9489066"/>
            <a:chExt cx="3799587" cy="3147434"/>
          </a:xfrm>
        </p:grpSpPr>
        <p:pic>
          <p:nvPicPr>
            <p:cNvPr id="31" name="Graphic 30" descr="Ear outline">
              <a:extLst>
                <a:ext uri="{FF2B5EF4-FFF2-40B4-BE49-F238E27FC236}">
                  <a16:creationId xmlns:a16="http://schemas.microsoft.com/office/drawing/2014/main" id="{8F05F677-457F-3341-80F2-8FD52BB0AD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83750" y="11529918"/>
              <a:ext cx="914400" cy="1106582"/>
            </a:xfrm>
            <a:prstGeom prst="rect">
              <a:avLst/>
            </a:prstGeom>
          </p:spPr>
        </p:pic>
        <p:pic>
          <p:nvPicPr>
            <p:cNvPr id="35" name="Graphic 34" descr="Door Open with solid fill">
              <a:extLst>
                <a:ext uri="{FF2B5EF4-FFF2-40B4-BE49-F238E27FC236}">
                  <a16:creationId xmlns:a16="http://schemas.microsoft.com/office/drawing/2014/main" id="{82278A26-50DE-D649-9A71-3815AB6A61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47720" y="9489066"/>
              <a:ext cx="914400" cy="914400"/>
            </a:xfrm>
            <a:prstGeom prst="rect">
              <a:avLst/>
            </a:prstGeom>
          </p:spPr>
        </p:pic>
        <p:sp>
          <p:nvSpPr>
            <p:cNvPr id="36" name="TextBox 35">
              <a:extLst>
                <a:ext uri="{FF2B5EF4-FFF2-40B4-BE49-F238E27FC236}">
                  <a16:creationId xmlns:a16="http://schemas.microsoft.com/office/drawing/2014/main" id="{55B517FB-5029-DC40-AB56-FBB7E6EB0130}"/>
                </a:ext>
              </a:extLst>
            </p:cNvPr>
            <p:cNvSpPr txBox="1"/>
            <p:nvPr/>
          </p:nvSpPr>
          <p:spPr>
            <a:xfrm>
              <a:off x="9731050" y="9686478"/>
              <a:ext cx="258243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E5E5E"/>
                  </a:solidFill>
                  <a:effectLst/>
                  <a:uFillTx/>
                  <a:latin typeface="+mn-lt"/>
                  <a:ea typeface="+mn-ea"/>
                  <a:cs typeface="+mn-cs"/>
                  <a:sym typeface="Helvetica Neue"/>
                </a:rPr>
                <a:t>Open left door</a:t>
              </a:r>
            </a:p>
          </p:txBody>
        </p:sp>
        <p:pic>
          <p:nvPicPr>
            <p:cNvPr id="38" name="Graphic 37" descr="Door Open with solid fill">
              <a:extLst>
                <a:ext uri="{FF2B5EF4-FFF2-40B4-BE49-F238E27FC236}">
                  <a16:creationId xmlns:a16="http://schemas.microsoft.com/office/drawing/2014/main" id="{3FABEAFA-55DD-514F-9D62-EC32C08D95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6650" y="10600878"/>
              <a:ext cx="914400" cy="914400"/>
            </a:xfrm>
            <a:prstGeom prst="rect">
              <a:avLst/>
            </a:prstGeom>
          </p:spPr>
        </p:pic>
        <p:sp>
          <p:nvSpPr>
            <p:cNvPr id="39" name="TextBox 38">
              <a:extLst>
                <a:ext uri="{FF2B5EF4-FFF2-40B4-BE49-F238E27FC236}">
                  <a16:creationId xmlns:a16="http://schemas.microsoft.com/office/drawing/2014/main" id="{751D469A-E302-2848-9E60-B3B612435961}"/>
                </a:ext>
              </a:extLst>
            </p:cNvPr>
            <p:cNvSpPr txBox="1"/>
            <p:nvPr/>
          </p:nvSpPr>
          <p:spPr>
            <a:xfrm>
              <a:off x="9758846" y="10731269"/>
              <a:ext cx="282449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E5E5E"/>
                  </a:solidFill>
                  <a:effectLst/>
                  <a:uFillTx/>
                  <a:latin typeface="+mn-lt"/>
                  <a:ea typeface="+mn-ea"/>
                  <a:cs typeface="+mn-cs"/>
                  <a:sym typeface="Helvetica Neue"/>
                </a:rPr>
                <a:t>Open right door</a:t>
              </a:r>
            </a:p>
          </p:txBody>
        </p:sp>
        <p:sp>
          <p:nvSpPr>
            <p:cNvPr id="40" name="TextBox 39">
              <a:extLst>
                <a:ext uri="{FF2B5EF4-FFF2-40B4-BE49-F238E27FC236}">
                  <a16:creationId xmlns:a16="http://schemas.microsoft.com/office/drawing/2014/main" id="{BE03B536-2FB8-1F49-95EF-4C2A0BEDE494}"/>
                </a:ext>
              </a:extLst>
            </p:cNvPr>
            <p:cNvSpPr txBox="1"/>
            <p:nvPr/>
          </p:nvSpPr>
          <p:spPr>
            <a:xfrm>
              <a:off x="9758846" y="11776060"/>
              <a:ext cx="113492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E5E5E"/>
                  </a:solidFill>
                  <a:effectLst/>
                  <a:uFillTx/>
                  <a:latin typeface="+mn-lt"/>
                  <a:ea typeface="+mn-ea"/>
                  <a:cs typeface="+mn-cs"/>
                  <a:sym typeface="Helvetica Neue"/>
                </a:rPr>
                <a:t>Listen</a:t>
              </a:r>
            </a:p>
          </p:txBody>
        </p:sp>
      </p:grpSp>
      <p:grpSp>
        <p:nvGrpSpPr>
          <p:cNvPr id="65" name="Group 64">
            <a:extLst>
              <a:ext uri="{FF2B5EF4-FFF2-40B4-BE49-F238E27FC236}">
                <a16:creationId xmlns:a16="http://schemas.microsoft.com/office/drawing/2014/main" id="{85F8C0DA-E06C-F144-80AA-FC99A42C161B}"/>
              </a:ext>
            </a:extLst>
          </p:cNvPr>
          <p:cNvGrpSpPr/>
          <p:nvPr/>
        </p:nvGrpSpPr>
        <p:grpSpPr>
          <a:xfrm>
            <a:off x="1194153" y="2585777"/>
            <a:ext cx="10659310" cy="9758317"/>
            <a:chOff x="1194153" y="2585777"/>
            <a:chExt cx="10659310" cy="9758317"/>
          </a:xfrm>
        </p:grpSpPr>
        <p:grpSp>
          <p:nvGrpSpPr>
            <p:cNvPr id="5" name="Group 4">
              <a:extLst>
                <a:ext uri="{FF2B5EF4-FFF2-40B4-BE49-F238E27FC236}">
                  <a16:creationId xmlns:a16="http://schemas.microsoft.com/office/drawing/2014/main" id="{1D0A544B-CC1C-9842-90E3-89EEB6A0C701}"/>
                </a:ext>
              </a:extLst>
            </p:cNvPr>
            <p:cNvGrpSpPr/>
            <p:nvPr/>
          </p:nvGrpSpPr>
          <p:grpSpPr>
            <a:xfrm>
              <a:off x="1194153" y="2585777"/>
              <a:ext cx="10659310" cy="9758317"/>
              <a:chOff x="1194153" y="2585777"/>
              <a:chExt cx="10659310" cy="9758317"/>
            </a:xfrm>
          </p:grpSpPr>
          <p:pic>
            <p:nvPicPr>
              <p:cNvPr id="3" name="Picture 2">
                <a:extLst>
                  <a:ext uri="{FF2B5EF4-FFF2-40B4-BE49-F238E27FC236}">
                    <a16:creationId xmlns:a16="http://schemas.microsoft.com/office/drawing/2014/main" id="{1E133815-4CBC-8941-8A15-D23866949AEE}"/>
                  </a:ext>
                </a:extLst>
              </p:cNvPr>
              <p:cNvPicPr>
                <a:picLocks noChangeAspect="1"/>
              </p:cNvPicPr>
              <p:nvPr/>
            </p:nvPicPr>
            <p:blipFill>
              <a:blip r:embed="rId12">
                <a:clrChange>
                  <a:clrFrom>
                    <a:srgbClr val="F6F6F6"/>
                  </a:clrFrom>
                  <a:clrTo>
                    <a:srgbClr val="F6F6F6">
                      <a:alpha val="0"/>
                    </a:srgbClr>
                  </a:clrTo>
                </a:clrChang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6832030" y="2585777"/>
                <a:ext cx="4817840" cy="4798645"/>
              </a:xfrm>
              <a:prstGeom prst="rect">
                <a:avLst/>
              </a:prstGeom>
            </p:spPr>
          </p:pic>
          <p:pic>
            <p:nvPicPr>
              <p:cNvPr id="4" name="Picture 3">
                <a:extLst>
                  <a:ext uri="{FF2B5EF4-FFF2-40B4-BE49-F238E27FC236}">
                    <a16:creationId xmlns:a16="http://schemas.microsoft.com/office/drawing/2014/main" id="{F27AEF49-DE2F-0B44-A825-493D26D92FF7}"/>
                  </a:ext>
                </a:extLst>
              </p:cNvPr>
              <p:cNvPicPr>
                <a:picLocks noChangeAspect="1"/>
              </p:cNvPicPr>
              <p:nvPr/>
            </p:nvPicPr>
            <p:blipFill>
              <a:blip r:embed="rId14"/>
              <a:stretch>
                <a:fillRect/>
              </a:stretch>
            </p:blipFill>
            <p:spPr>
              <a:xfrm>
                <a:off x="1708465" y="3268357"/>
                <a:ext cx="4403991" cy="3402225"/>
              </a:xfrm>
              <a:prstGeom prst="rect">
                <a:avLst/>
              </a:prstGeom>
            </p:spPr>
          </p:pic>
          <p:sp>
            <p:nvSpPr>
              <p:cNvPr id="9" name="Rounded Rectangle 8">
                <a:extLst>
                  <a:ext uri="{FF2B5EF4-FFF2-40B4-BE49-F238E27FC236}">
                    <a16:creationId xmlns:a16="http://schemas.microsoft.com/office/drawing/2014/main" id="{C103DB5A-793F-B248-9CF5-D65FF51525EB}"/>
                  </a:ext>
                </a:extLst>
              </p:cNvPr>
              <p:cNvSpPr/>
              <p:nvPr/>
            </p:nvSpPr>
            <p:spPr>
              <a:xfrm>
                <a:off x="1488141" y="7129963"/>
                <a:ext cx="10345271" cy="365760"/>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ounded Rectangle 12">
                <a:extLst>
                  <a:ext uri="{FF2B5EF4-FFF2-40B4-BE49-F238E27FC236}">
                    <a16:creationId xmlns:a16="http://schemas.microsoft.com/office/drawing/2014/main" id="{0C5AAF91-EF99-1443-A9D6-4F8B7A6B8E07}"/>
                  </a:ext>
                </a:extLst>
              </p:cNvPr>
              <p:cNvSpPr/>
              <p:nvPr/>
            </p:nvSpPr>
            <p:spPr>
              <a:xfrm>
                <a:off x="1194153" y="3174735"/>
                <a:ext cx="340659" cy="4320988"/>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ounded Rectangle 13">
                <a:extLst>
                  <a:ext uri="{FF2B5EF4-FFF2-40B4-BE49-F238E27FC236}">
                    <a16:creationId xmlns:a16="http://schemas.microsoft.com/office/drawing/2014/main" id="{69CF53EE-8E59-624A-9BF1-7BC7B70967E3}"/>
                  </a:ext>
                </a:extLst>
              </p:cNvPr>
              <p:cNvSpPr/>
              <p:nvPr/>
            </p:nvSpPr>
            <p:spPr>
              <a:xfrm>
                <a:off x="11512804" y="3174735"/>
                <a:ext cx="340659" cy="4320988"/>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Rounded Rectangle 15">
                <a:extLst>
                  <a:ext uri="{FF2B5EF4-FFF2-40B4-BE49-F238E27FC236}">
                    <a16:creationId xmlns:a16="http://schemas.microsoft.com/office/drawing/2014/main" id="{5526E05C-1C3B-8C41-B8D6-19539BE6A267}"/>
                  </a:ext>
                </a:extLst>
              </p:cNvPr>
              <p:cNvSpPr/>
              <p:nvPr/>
            </p:nvSpPr>
            <p:spPr>
              <a:xfrm>
                <a:off x="6471320" y="3174735"/>
                <a:ext cx="340659" cy="4320988"/>
              </a:xfrm>
              <a:prstGeom prst="round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ounded Rectangle 11">
                <a:extLst>
                  <a:ext uri="{FF2B5EF4-FFF2-40B4-BE49-F238E27FC236}">
                    <a16:creationId xmlns:a16="http://schemas.microsoft.com/office/drawing/2014/main" id="{4C796C56-8766-E047-8C9A-175E51B50574}"/>
                  </a:ext>
                </a:extLst>
              </p:cNvPr>
              <p:cNvSpPr/>
              <p:nvPr/>
            </p:nvSpPr>
            <p:spPr>
              <a:xfrm>
                <a:off x="2330824" y="7129660"/>
                <a:ext cx="2761130" cy="457200"/>
              </a:xfrm>
              <a:prstGeom prst="round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49FDA070-0187-4A43-A053-9F657B3F999F}"/>
                  </a:ext>
                </a:extLst>
              </p:cNvPr>
              <p:cNvGrpSpPr/>
              <p:nvPr/>
            </p:nvGrpSpPr>
            <p:grpSpPr>
              <a:xfrm>
                <a:off x="2191375" y="9421597"/>
                <a:ext cx="4997002" cy="2922497"/>
                <a:chOff x="2715653" y="8033044"/>
                <a:chExt cx="7555330" cy="4503292"/>
              </a:xfrm>
            </p:grpSpPr>
            <p:pic>
              <p:nvPicPr>
                <p:cNvPr id="18" name="Picture 17">
                  <a:extLst>
                    <a:ext uri="{FF2B5EF4-FFF2-40B4-BE49-F238E27FC236}">
                      <a16:creationId xmlns:a16="http://schemas.microsoft.com/office/drawing/2014/main" id="{D4B26DCE-407B-034B-9E07-8F18C494B1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5653" y="8038864"/>
                  <a:ext cx="4497473" cy="4497472"/>
                </a:xfrm>
                <a:prstGeom prst="rect">
                  <a:avLst/>
                </a:prstGeom>
              </p:spPr>
            </p:pic>
            <p:pic>
              <p:nvPicPr>
                <p:cNvPr id="19" name="Picture 18">
                  <a:extLst>
                    <a:ext uri="{FF2B5EF4-FFF2-40B4-BE49-F238E27FC236}">
                      <a16:creationId xmlns:a16="http://schemas.microsoft.com/office/drawing/2014/main" id="{8787303E-B3A2-3C44-A256-ED92A163148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73511" y="8033044"/>
                  <a:ext cx="4497472" cy="4497472"/>
                </a:xfrm>
                <a:prstGeom prst="rect">
                  <a:avLst/>
                </a:prstGeom>
              </p:spPr>
            </p:pic>
          </p:grpSp>
        </p:grpSp>
        <p:sp>
          <p:nvSpPr>
            <p:cNvPr id="41" name="Rounded Rectangle 40">
              <a:extLst>
                <a:ext uri="{FF2B5EF4-FFF2-40B4-BE49-F238E27FC236}">
                  <a16:creationId xmlns:a16="http://schemas.microsoft.com/office/drawing/2014/main" id="{3C5856B5-1E07-9D41-8987-9B8DACA60BC5}"/>
                </a:ext>
              </a:extLst>
            </p:cNvPr>
            <p:cNvSpPr/>
            <p:nvPr/>
          </p:nvSpPr>
          <p:spPr>
            <a:xfrm>
              <a:off x="7854231" y="7117588"/>
              <a:ext cx="2761130" cy="457200"/>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grpSp>
      <p:grpSp>
        <p:nvGrpSpPr>
          <p:cNvPr id="63" name="Group 62">
            <a:extLst>
              <a:ext uri="{FF2B5EF4-FFF2-40B4-BE49-F238E27FC236}">
                <a16:creationId xmlns:a16="http://schemas.microsoft.com/office/drawing/2014/main" id="{289DAFDF-B340-1242-ACBC-A3ED17A00626}"/>
              </a:ext>
            </a:extLst>
          </p:cNvPr>
          <p:cNvGrpSpPr/>
          <p:nvPr/>
        </p:nvGrpSpPr>
        <p:grpSpPr>
          <a:xfrm>
            <a:off x="19294237" y="7367426"/>
            <a:ext cx="2376566" cy="914400"/>
            <a:chOff x="19294237" y="7367426"/>
            <a:chExt cx="2376566" cy="914400"/>
          </a:xfrm>
        </p:grpSpPr>
        <p:pic>
          <p:nvPicPr>
            <p:cNvPr id="49" name="Graphic 48" descr="Door Open with solid fill">
              <a:extLst>
                <a:ext uri="{FF2B5EF4-FFF2-40B4-BE49-F238E27FC236}">
                  <a16:creationId xmlns:a16="http://schemas.microsoft.com/office/drawing/2014/main" id="{61138C58-4B26-D440-A9A1-7AA44F0FC20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294237" y="7367426"/>
              <a:ext cx="914400" cy="914400"/>
            </a:xfrm>
            <a:prstGeom prst="rect">
              <a:avLst/>
            </a:prstGeom>
          </p:spPr>
        </p:pic>
        <p:pic>
          <p:nvPicPr>
            <p:cNvPr id="54" name="Graphic 53" descr="Badge Tick1 with solid fill">
              <a:extLst>
                <a:ext uri="{FF2B5EF4-FFF2-40B4-BE49-F238E27FC236}">
                  <a16:creationId xmlns:a16="http://schemas.microsoft.com/office/drawing/2014/main" id="{18DF6176-9C68-9345-817F-7700C7F1148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0818821" y="7426364"/>
              <a:ext cx="851982" cy="851982"/>
            </a:xfrm>
            <a:prstGeom prst="rect">
              <a:avLst/>
            </a:prstGeom>
          </p:spPr>
        </p:pic>
        <p:pic>
          <p:nvPicPr>
            <p:cNvPr id="61" name="Graphic 60" descr="Arrow Right with solid fill">
              <a:extLst>
                <a:ext uri="{FF2B5EF4-FFF2-40B4-BE49-F238E27FC236}">
                  <a16:creationId xmlns:a16="http://schemas.microsoft.com/office/drawing/2014/main" id="{A0F48C00-E6A2-7C49-B3BB-3DB05D8BAA4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094022" y="7488754"/>
              <a:ext cx="757461" cy="757461"/>
            </a:xfrm>
            <a:prstGeom prst="rect">
              <a:avLst/>
            </a:prstGeom>
          </p:spPr>
        </p:pic>
      </p:grpSp>
      <p:grpSp>
        <p:nvGrpSpPr>
          <p:cNvPr id="64" name="Group 63">
            <a:extLst>
              <a:ext uri="{FF2B5EF4-FFF2-40B4-BE49-F238E27FC236}">
                <a16:creationId xmlns:a16="http://schemas.microsoft.com/office/drawing/2014/main" id="{F5C56535-1710-4A4B-91C4-0E8EBF3351E3}"/>
              </a:ext>
            </a:extLst>
          </p:cNvPr>
          <p:cNvGrpSpPr/>
          <p:nvPr/>
        </p:nvGrpSpPr>
        <p:grpSpPr>
          <a:xfrm>
            <a:off x="17911622" y="2899538"/>
            <a:ext cx="5275485" cy="1128179"/>
            <a:chOff x="17911622" y="2899538"/>
            <a:chExt cx="5275485" cy="1128179"/>
          </a:xfrm>
        </p:grpSpPr>
        <p:pic>
          <p:nvPicPr>
            <p:cNvPr id="43" name="Graphic 42" descr="Ear outline">
              <a:extLst>
                <a:ext uri="{FF2B5EF4-FFF2-40B4-BE49-F238E27FC236}">
                  <a16:creationId xmlns:a16="http://schemas.microsoft.com/office/drawing/2014/main" id="{2CBB5A3D-5F27-E047-A6E2-A9F319140E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11622" y="2921135"/>
              <a:ext cx="914400" cy="1106582"/>
            </a:xfrm>
            <a:prstGeom prst="rect">
              <a:avLst/>
            </a:prstGeom>
          </p:spPr>
        </p:pic>
        <p:pic>
          <p:nvPicPr>
            <p:cNvPr id="46" name="Graphic 45" descr="Ear outline">
              <a:extLst>
                <a:ext uri="{FF2B5EF4-FFF2-40B4-BE49-F238E27FC236}">
                  <a16:creationId xmlns:a16="http://schemas.microsoft.com/office/drawing/2014/main" id="{153ABA2F-1781-B14E-97A7-C151B89F9E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341512" y="2899538"/>
              <a:ext cx="914400" cy="1106582"/>
            </a:xfrm>
            <a:prstGeom prst="rect">
              <a:avLst/>
            </a:prstGeom>
          </p:spPr>
        </p:pic>
        <p:pic>
          <p:nvPicPr>
            <p:cNvPr id="48" name="Graphic 47" descr="Door Open with solid fill">
              <a:extLst>
                <a:ext uri="{FF2B5EF4-FFF2-40B4-BE49-F238E27FC236}">
                  <a16:creationId xmlns:a16="http://schemas.microsoft.com/office/drawing/2014/main" id="{5D6BC1FB-6888-B54B-B86B-764EC291A5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780490" y="3017226"/>
              <a:ext cx="914400" cy="914400"/>
            </a:xfrm>
            <a:prstGeom prst="rect">
              <a:avLst/>
            </a:prstGeom>
          </p:spPr>
        </p:pic>
        <p:pic>
          <p:nvPicPr>
            <p:cNvPr id="58" name="Graphic 57" descr="Arrow Right with solid fill">
              <a:extLst>
                <a:ext uri="{FF2B5EF4-FFF2-40B4-BE49-F238E27FC236}">
                  <a16:creationId xmlns:a16="http://schemas.microsoft.com/office/drawing/2014/main" id="{57801694-7428-2045-AEDF-B4D4A64F231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8686059" y="3095695"/>
              <a:ext cx="757461" cy="757461"/>
            </a:xfrm>
            <a:prstGeom prst="rect">
              <a:avLst/>
            </a:prstGeom>
          </p:spPr>
        </p:pic>
        <p:pic>
          <p:nvPicPr>
            <p:cNvPr id="59" name="Graphic 58" descr="Arrow Right with solid fill">
              <a:extLst>
                <a:ext uri="{FF2B5EF4-FFF2-40B4-BE49-F238E27FC236}">
                  <a16:creationId xmlns:a16="http://schemas.microsoft.com/office/drawing/2014/main" id="{50DB0D0E-4461-A24B-B5D3-6D359453212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106949" y="3099729"/>
              <a:ext cx="757461" cy="757461"/>
            </a:xfrm>
            <a:prstGeom prst="rect">
              <a:avLst/>
            </a:prstGeom>
          </p:spPr>
        </p:pic>
        <p:pic>
          <p:nvPicPr>
            <p:cNvPr id="60" name="Graphic 59" descr="Arrow Right with solid fill">
              <a:extLst>
                <a:ext uri="{FF2B5EF4-FFF2-40B4-BE49-F238E27FC236}">
                  <a16:creationId xmlns:a16="http://schemas.microsoft.com/office/drawing/2014/main" id="{7ED927A1-A09D-B049-8CA7-3C0BF95EA2C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1563932" y="3095695"/>
              <a:ext cx="757461" cy="757461"/>
            </a:xfrm>
            <a:prstGeom prst="rect">
              <a:avLst/>
            </a:prstGeom>
          </p:spPr>
        </p:pic>
        <p:pic>
          <p:nvPicPr>
            <p:cNvPr id="62" name="Graphic 61" descr="Badge Tick1 with solid fill">
              <a:extLst>
                <a:ext uri="{FF2B5EF4-FFF2-40B4-BE49-F238E27FC236}">
                  <a16:creationId xmlns:a16="http://schemas.microsoft.com/office/drawing/2014/main" id="{45F713E3-8373-E744-A836-CDECDB8AB53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335125" y="3056712"/>
              <a:ext cx="851982" cy="851982"/>
            </a:xfrm>
            <a:prstGeom prst="rect">
              <a:avLst/>
            </a:prstGeom>
          </p:spPr>
        </p:pic>
      </p:grpSp>
    </p:spTree>
    <p:extLst>
      <p:ext uri="{BB962C8B-B14F-4D97-AF65-F5344CB8AC3E}">
        <p14:creationId xmlns:p14="http://schemas.microsoft.com/office/powerpoint/2010/main" val="2299112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D6D9-1E04-06CC-1726-7EC5665B8970}"/>
              </a:ext>
            </a:extLst>
          </p:cNvPr>
          <p:cNvSpPr>
            <a:spLocks noGrp="1"/>
          </p:cNvSpPr>
          <p:nvPr>
            <p:ph type="title"/>
          </p:nvPr>
        </p:nvSpPr>
        <p:spPr/>
        <p:txBody>
          <a:bodyPr/>
          <a:lstStyle/>
          <a:p>
            <a:r>
              <a:rPr lang="en-US" dirty="0"/>
              <a:t>Decentralized vs centralized critics</a:t>
            </a:r>
          </a:p>
        </p:txBody>
      </p:sp>
      <p:sp>
        <p:nvSpPr>
          <p:cNvPr id="3" name="Text Placeholder 2">
            <a:extLst>
              <a:ext uri="{FF2B5EF4-FFF2-40B4-BE49-F238E27FC236}">
                <a16:creationId xmlns:a16="http://schemas.microsoft.com/office/drawing/2014/main" id="{1208C301-8D2C-4AE3-2AD8-A5FF144DC2CF}"/>
              </a:ext>
            </a:extLst>
          </p:cNvPr>
          <p:cNvSpPr>
            <a:spLocks noGrp="1"/>
          </p:cNvSpPr>
          <p:nvPr>
            <p:ph type="body" idx="1"/>
          </p:nvPr>
        </p:nvSpPr>
        <p:spPr>
          <a:xfrm>
            <a:off x="1206500" y="3408218"/>
            <a:ext cx="21971000" cy="9096298"/>
          </a:xfrm>
        </p:spPr>
        <p:txBody>
          <a:bodyPr>
            <a:normAutofit lnSpcReduction="10000"/>
          </a:bodyPr>
          <a:lstStyle/>
          <a:p>
            <a:r>
              <a:rPr lang="en-US" dirty="0"/>
              <a:t>Theoretically equivalent </a:t>
            </a:r>
          </a:p>
          <a:p>
            <a:pPr lvl="1"/>
            <a:r>
              <a:rPr lang="en-US" dirty="0"/>
              <a:t>But that assumes learned critics</a:t>
            </a:r>
          </a:p>
          <a:p>
            <a:r>
              <a:rPr lang="en-US" dirty="0">
                <a:solidFill>
                  <a:srgbClr val="DE8355"/>
                </a:solidFill>
              </a:rPr>
              <a:t>Decentralized critics </a:t>
            </a:r>
            <a:r>
              <a:rPr lang="en-US" dirty="0"/>
              <a:t>can be harder to learn</a:t>
            </a:r>
          </a:p>
          <a:p>
            <a:pPr lvl="1"/>
            <a:r>
              <a:rPr lang="en-US" dirty="0"/>
              <a:t>When other agents change policies</a:t>
            </a:r>
          </a:p>
          <a:p>
            <a:pPr lvl="1"/>
            <a:r>
              <a:rPr lang="en-US" dirty="0"/>
              <a:t>Higher bias</a:t>
            </a:r>
          </a:p>
          <a:p>
            <a:r>
              <a:rPr lang="en-US" dirty="0">
                <a:solidFill>
                  <a:srgbClr val="0070C0"/>
                </a:solidFill>
              </a:rPr>
              <a:t>Centralized critics </a:t>
            </a:r>
            <a:r>
              <a:rPr lang="en-US" dirty="0"/>
              <a:t>can be harder to learn</a:t>
            </a:r>
          </a:p>
          <a:p>
            <a:pPr lvl="1"/>
            <a:r>
              <a:rPr lang="en-US" dirty="0"/>
              <a:t>Large domains (action, </a:t>
            </a:r>
            <a:r>
              <a:rPr lang="en-US" dirty="0" err="1"/>
              <a:t>obs</a:t>
            </a:r>
            <a:r>
              <a:rPr lang="en-US" dirty="0"/>
              <a:t>, agents)</a:t>
            </a:r>
          </a:p>
          <a:p>
            <a:pPr lvl="1"/>
            <a:r>
              <a:rPr lang="en-US" dirty="0"/>
              <a:t>Higher variance to marginalize out other agents</a:t>
            </a:r>
          </a:p>
        </p:txBody>
      </p:sp>
      <p:pic>
        <p:nvPicPr>
          <p:cNvPr id="4" name="Picture 3">
            <a:extLst>
              <a:ext uri="{FF2B5EF4-FFF2-40B4-BE49-F238E27FC236}">
                <a16:creationId xmlns:a16="http://schemas.microsoft.com/office/drawing/2014/main" id="{BD678C03-95FC-C5D0-5C68-29A875C55E24}"/>
              </a:ext>
            </a:extLst>
          </p:cNvPr>
          <p:cNvPicPr>
            <a:picLocks noChangeAspect="1"/>
          </p:cNvPicPr>
          <p:nvPr/>
        </p:nvPicPr>
        <p:blipFill>
          <a:blip r:embed="rId2"/>
          <a:stretch>
            <a:fillRect/>
          </a:stretch>
        </p:blipFill>
        <p:spPr>
          <a:xfrm>
            <a:off x="17030700" y="5855071"/>
            <a:ext cx="6146800" cy="2667000"/>
          </a:xfrm>
          <a:prstGeom prst="rect">
            <a:avLst/>
          </a:prstGeom>
        </p:spPr>
      </p:pic>
      <p:pic>
        <p:nvPicPr>
          <p:cNvPr id="5" name="Picture 4">
            <a:extLst>
              <a:ext uri="{FF2B5EF4-FFF2-40B4-BE49-F238E27FC236}">
                <a16:creationId xmlns:a16="http://schemas.microsoft.com/office/drawing/2014/main" id="{BB5A3034-8D40-6ADA-54F7-D03F8C85C87F}"/>
              </a:ext>
            </a:extLst>
          </p:cNvPr>
          <p:cNvPicPr>
            <a:picLocks noChangeAspect="1"/>
          </p:cNvPicPr>
          <p:nvPr/>
        </p:nvPicPr>
        <p:blipFill>
          <a:blip r:embed="rId3"/>
          <a:stretch>
            <a:fillRect/>
          </a:stretch>
        </p:blipFill>
        <p:spPr>
          <a:xfrm>
            <a:off x="17043400" y="9417626"/>
            <a:ext cx="6134100" cy="2667000"/>
          </a:xfrm>
          <a:prstGeom prst="rect">
            <a:avLst/>
          </a:prstGeom>
        </p:spPr>
      </p:pic>
    </p:spTree>
    <p:extLst>
      <p:ext uri="{BB962C8B-B14F-4D97-AF65-F5344CB8AC3E}">
        <p14:creationId xmlns:p14="http://schemas.microsoft.com/office/powerpoint/2010/main" val="3900887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tate-based Centralized Critic"/>
          <p:cNvSpPr txBox="1">
            <a:spLocks noGrp="1"/>
          </p:cNvSpPr>
          <p:nvPr>
            <p:ph type="title"/>
          </p:nvPr>
        </p:nvSpPr>
        <p:spPr>
          <a:prstGeom prst="rect">
            <a:avLst/>
          </a:prstGeom>
        </p:spPr>
        <p:txBody>
          <a:bodyPr/>
          <a:lstStyle/>
          <a:p>
            <a:r>
              <a:rPr dirty="0"/>
              <a:t>State-based Centralized Critic</a:t>
            </a:r>
            <a:r>
              <a:rPr lang="en-US" dirty="0"/>
              <a:t>s</a:t>
            </a:r>
            <a:endParaRPr dirty="0"/>
          </a:p>
        </p:txBody>
      </p:sp>
      <p:pic>
        <p:nvPicPr>
          <p:cNvPr id="176" name="Screen Shot 2022-01-26 at 3.47.43 PM.png" descr="Screen Shot 2022-01-26 at 3.47.43 PM.png"/>
          <p:cNvPicPr>
            <a:picLocks noChangeAspect="1"/>
          </p:cNvPicPr>
          <p:nvPr/>
        </p:nvPicPr>
        <p:blipFill>
          <a:blip r:embed="rId3"/>
          <a:stretch>
            <a:fillRect/>
          </a:stretch>
        </p:blipFill>
        <p:spPr>
          <a:xfrm>
            <a:off x="17347092" y="2796286"/>
            <a:ext cx="6519419" cy="2563718"/>
          </a:xfrm>
          <a:prstGeom prst="rect">
            <a:avLst/>
          </a:prstGeom>
          <a:ln w="12700">
            <a:miter lim="400000"/>
          </a:ln>
        </p:spPr>
      </p:pic>
      <p:sp>
        <p:nvSpPr>
          <p:cNvPr id="177" name="Implemented by pioneering Centralized Critic methods…"/>
          <p:cNvSpPr txBox="1">
            <a:spLocks noGrp="1"/>
          </p:cNvSpPr>
          <p:nvPr>
            <p:ph type="body" idx="1"/>
          </p:nvPr>
        </p:nvSpPr>
        <p:spPr>
          <a:xfrm>
            <a:off x="1206500" y="3103418"/>
            <a:ext cx="21971000" cy="10080422"/>
          </a:xfrm>
          <a:prstGeom prst="rect">
            <a:avLst/>
          </a:prstGeom>
        </p:spPr>
        <p:txBody>
          <a:bodyPr>
            <a:normAutofit fontScale="92500" lnSpcReduction="10000"/>
          </a:bodyPr>
          <a:lstStyle/>
          <a:p>
            <a:pPr marL="463295" indent="-463295" defTabSz="1853137">
              <a:spcBef>
                <a:spcPts val="3400"/>
              </a:spcBef>
              <a:defRPr sz="3648"/>
            </a:pPr>
            <a:r>
              <a:rPr lang="en-US" dirty="0"/>
              <a:t>State information is often available offline in a simulator</a:t>
            </a:r>
          </a:p>
          <a:p>
            <a:pPr marL="463295" indent="-463295" defTabSz="1853137">
              <a:spcBef>
                <a:spcPts val="3400"/>
              </a:spcBef>
              <a:defRPr sz="3648"/>
            </a:pPr>
            <a:r>
              <a:rPr dirty="0"/>
              <a:t>Implemented by pioneering Centralized Critic methods</a:t>
            </a:r>
          </a:p>
          <a:p>
            <a:pPr marL="926591" lvl="1" indent="-463295" defTabSz="1853137">
              <a:spcBef>
                <a:spcPts val="3400"/>
              </a:spcBef>
              <a:defRPr sz="3648"/>
            </a:pPr>
            <a:r>
              <a:rPr dirty="0"/>
              <a:t>COMA </a:t>
            </a:r>
            <a:r>
              <a:rPr sz="2432" dirty="0"/>
              <a:t>(Foerster et al. 2018)</a:t>
            </a:r>
            <a:r>
              <a:rPr dirty="0"/>
              <a:t>, MADDPG </a:t>
            </a:r>
            <a:r>
              <a:rPr sz="2432" dirty="0"/>
              <a:t>(Lowe et al. 2017)</a:t>
            </a:r>
          </a:p>
          <a:p>
            <a:pPr marL="463295" indent="-463295" defTabSz="1853137">
              <a:spcBef>
                <a:spcPts val="3400"/>
              </a:spcBef>
              <a:defRPr sz="3648"/>
            </a:pPr>
            <a:r>
              <a:rPr dirty="0"/>
              <a:t>Followed by later methods</a:t>
            </a:r>
          </a:p>
          <a:p>
            <a:pPr marL="926591" lvl="1" indent="-463295" defTabSz="1853137">
              <a:spcBef>
                <a:spcPts val="3400"/>
              </a:spcBef>
              <a:defRPr sz="3648"/>
            </a:pPr>
            <a:r>
              <a:rPr dirty="0"/>
              <a:t>SQDDPG </a:t>
            </a:r>
            <a:r>
              <a:rPr sz="2432" dirty="0"/>
              <a:t>(Wang et al. 2020)</a:t>
            </a:r>
            <a:r>
              <a:rPr dirty="0"/>
              <a:t>, LIIR </a:t>
            </a:r>
            <a:r>
              <a:rPr sz="2432" dirty="0"/>
              <a:t>(Du et al. 2019)</a:t>
            </a:r>
            <a:r>
              <a:rPr dirty="0"/>
              <a:t>, LICA </a:t>
            </a:r>
            <a:r>
              <a:rPr sz="2432" dirty="0"/>
              <a:t>(Zhou et al. 2020)</a:t>
            </a:r>
            <a:r>
              <a:rPr dirty="0"/>
              <a:t>,VDAC-mix </a:t>
            </a:r>
            <a:r>
              <a:rPr sz="2432" dirty="0"/>
              <a:t>(</a:t>
            </a:r>
            <a:r>
              <a:rPr sz="2432" dirty="0" err="1"/>
              <a:t>Su</a:t>
            </a:r>
            <a:r>
              <a:rPr sz="2432" dirty="0"/>
              <a:t>, Adams, and </a:t>
            </a:r>
            <a:r>
              <a:rPr sz="2432" dirty="0" err="1"/>
              <a:t>Beling</a:t>
            </a:r>
            <a:r>
              <a:rPr sz="2432" dirty="0"/>
              <a:t> 2021)</a:t>
            </a:r>
            <a:r>
              <a:rPr dirty="0"/>
              <a:t>, DOP </a:t>
            </a:r>
            <a:r>
              <a:rPr sz="2432" dirty="0"/>
              <a:t>(Wang et al. 2021)</a:t>
            </a:r>
            <a:r>
              <a:rPr dirty="0"/>
              <a:t> and MACKRL </a:t>
            </a:r>
            <a:r>
              <a:rPr sz="2432" dirty="0"/>
              <a:t>(Schroeder de Witt et al. 2019)</a:t>
            </a:r>
          </a:p>
          <a:p>
            <a:pPr marL="463295" indent="-463295" defTabSz="1853137">
              <a:spcBef>
                <a:spcPts val="3400"/>
              </a:spcBef>
              <a:defRPr sz="3648"/>
            </a:pPr>
            <a:r>
              <a:rPr dirty="0"/>
              <a:t>Obvious Advantages of </a:t>
            </a:r>
            <a:r>
              <a:rPr dirty="0">
                <a:solidFill>
                  <a:srgbClr val="556FAB"/>
                </a:solidFill>
              </a:rPr>
              <a:t>State-based Centralized Critic</a:t>
            </a:r>
          </a:p>
          <a:p>
            <a:pPr marL="926591" lvl="1" indent="-463295" defTabSz="1853137">
              <a:spcBef>
                <a:spcPts val="3400"/>
              </a:spcBef>
              <a:defRPr sz="3648"/>
            </a:pPr>
            <a:r>
              <a:rPr dirty="0"/>
              <a:t>Compact, Fully Observable</a:t>
            </a:r>
          </a:p>
          <a:p>
            <a:pPr marL="463295" indent="-463295" defTabSz="1853137">
              <a:spcBef>
                <a:spcPts val="3400"/>
              </a:spcBef>
              <a:defRPr sz="3648"/>
            </a:pPr>
            <a:r>
              <a:rPr dirty="0"/>
              <a:t>Obvious Disadvantages of </a:t>
            </a:r>
            <a:r>
              <a:rPr dirty="0">
                <a:solidFill>
                  <a:schemeClr val="accent4">
                    <a:hueOff val="-1247790"/>
                    <a:lumOff val="-12326"/>
                  </a:schemeClr>
                </a:solidFill>
              </a:rPr>
              <a:t>History-based Centralized Critic</a:t>
            </a:r>
          </a:p>
          <a:p>
            <a:pPr marL="926591" lvl="1" indent="-463295" defTabSz="1853137">
              <a:spcBef>
                <a:spcPts val="3400"/>
              </a:spcBef>
              <a:defRPr sz="3648"/>
            </a:pPr>
            <a:r>
              <a:rPr dirty="0"/>
              <a:t>Complexity from (potentially long) time horizon</a:t>
            </a:r>
          </a:p>
          <a:p>
            <a:pPr marL="926591" lvl="1" indent="-463295" defTabSz="1853137">
              <a:spcBef>
                <a:spcPts val="3400"/>
              </a:spcBef>
              <a:defRPr sz="3648"/>
            </a:pPr>
            <a:r>
              <a:rPr dirty="0"/>
              <a:t>Complexity from combining observations (and actions) from multiple agents</a:t>
            </a:r>
          </a:p>
          <a:p>
            <a:pPr marL="926591" lvl="1" indent="-463295" defTabSz="1853137">
              <a:spcBef>
                <a:spcPts val="3400"/>
              </a:spcBef>
              <a:defRPr sz="3648"/>
            </a:pPr>
            <a:r>
              <a:rPr dirty="0"/>
              <a:t>Partially Observable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17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77">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77">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7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7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7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77">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177">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77">
                                            <p:txEl>
                                              <p:pRg st="8" end="8"/>
                                            </p:txEl>
                                          </p:spTgt>
                                        </p:tgtEl>
                                        <p:attrNameLst>
                                          <p:attrName>style.visibility</p:attrName>
                                        </p:attrNameLst>
                                      </p:cBhvr>
                                      <p:to>
                                        <p:strVal val="visible"/>
                                      </p:to>
                                    </p:set>
                                  </p:childTnLst>
                                </p:cTn>
                              </p:par>
                              <p:par>
                                <p:cTn id="30" presetID="1" presetClass="entr" presetSubtype="0" fill="hold" grpId="0" nodeType="withEffect">
                                  <p:stCondLst>
                                    <p:cond delay="0"/>
                                  </p:stCondLst>
                                  <p:iterate>
                                    <p:tmAbs val="0"/>
                                  </p:iterate>
                                  <p:childTnLst>
                                    <p:set>
                                      <p:cBhvr>
                                        <p:cTn id="31" fill="hold"/>
                                        <p:tgtEl>
                                          <p:spTgt spid="177">
                                            <p:txEl>
                                              <p:pRg st="9" end="9"/>
                                            </p:txEl>
                                          </p:spTgt>
                                        </p:tgtEl>
                                        <p:attrNameLst>
                                          <p:attrName>style.visibility</p:attrName>
                                        </p:attrNameLst>
                                      </p:cBhvr>
                                      <p:to>
                                        <p:strVal val="visible"/>
                                      </p:to>
                                    </p:set>
                                  </p:childTnLst>
                                </p:cTn>
                              </p:par>
                              <p:par>
                                <p:cTn id="32" presetID="1" presetClass="entr" presetSubtype="0" fill="hold" grpId="0" nodeType="withEffect">
                                  <p:stCondLst>
                                    <p:cond delay="0"/>
                                  </p:stCondLst>
                                  <p:iterate>
                                    <p:tmAbs val="0"/>
                                  </p:iterate>
                                  <p:childTnLst>
                                    <p:set>
                                      <p:cBhvr>
                                        <p:cTn id="33" fill="hold"/>
                                        <p:tgtEl>
                                          <p:spTgt spid="17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0146-030A-1842-869B-4E428E45F329}"/>
              </a:ext>
            </a:extLst>
          </p:cNvPr>
          <p:cNvSpPr>
            <a:spLocks noGrp="1"/>
          </p:cNvSpPr>
          <p:nvPr>
            <p:ph type="title"/>
          </p:nvPr>
        </p:nvSpPr>
        <p:spPr/>
        <p:txBody>
          <a:bodyPr>
            <a:normAutofit/>
          </a:bodyPr>
          <a:lstStyle/>
          <a:p>
            <a:r>
              <a:rPr lang="en-US" sz="7200" dirty="0"/>
              <a:t>Multi-agent RL is hard</a:t>
            </a:r>
          </a:p>
        </p:txBody>
      </p:sp>
      <p:sp>
        <p:nvSpPr>
          <p:cNvPr id="3" name="Text Placeholder 2">
            <a:extLst>
              <a:ext uri="{FF2B5EF4-FFF2-40B4-BE49-F238E27FC236}">
                <a16:creationId xmlns:a16="http://schemas.microsoft.com/office/drawing/2014/main" id="{434972EB-55AB-3445-BC0F-F280DA1A000E}"/>
              </a:ext>
            </a:extLst>
          </p:cNvPr>
          <p:cNvSpPr>
            <a:spLocks noGrp="1"/>
          </p:cNvSpPr>
          <p:nvPr>
            <p:ph type="body" idx="1"/>
          </p:nvPr>
        </p:nvSpPr>
        <p:spPr>
          <a:xfrm>
            <a:off x="1206500" y="3823855"/>
            <a:ext cx="16000844" cy="8256012"/>
          </a:xfrm>
        </p:spPr>
        <p:txBody>
          <a:bodyPr>
            <a:normAutofit lnSpcReduction="10000"/>
          </a:bodyPr>
          <a:lstStyle/>
          <a:p>
            <a:r>
              <a:rPr lang="en-US" dirty="0"/>
              <a:t>How can we apply RL here?</a:t>
            </a:r>
          </a:p>
          <a:p>
            <a:pPr lvl="1"/>
            <a:r>
              <a:rPr lang="en-US" i="1" dirty="0"/>
              <a:t>Centralized learning and control</a:t>
            </a:r>
            <a:r>
              <a:rPr lang="en-US" dirty="0"/>
              <a:t>? Need fast, perfect communication (cooperative case)</a:t>
            </a:r>
          </a:p>
          <a:p>
            <a:pPr lvl="1"/>
            <a:r>
              <a:rPr lang="en-US" i="1" dirty="0"/>
              <a:t>Decentralized learning and control</a:t>
            </a:r>
            <a:r>
              <a:rPr lang="en-US" dirty="0"/>
              <a:t>? Limited knowledge of other agents and environmental </a:t>
            </a:r>
            <a:r>
              <a:rPr lang="en-US" dirty="0" err="1"/>
              <a:t>nonstationarity</a:t>
            </a:r>
            <a:endParaRPr lang="en-US" dirty="0"/>
          </a:p>
          <a:p>
            <a:pPr lvl="1"/>
            <a:r>
              <a:rPr lang="en-US" i="1" dirty="0"/>
              <a:t>Centralized training for decentralized execution? </a:t>
            </a:r>
            <a:r>
              <a:rPr lang="en-US" dirty="0"/>
              <a:t>Use centralized information offline but still execute in a decentralized way</a:t>
            </a:r>
            <a:endParaRPr lang="en-US" i="1" dirty="0"/>
          </a:p>
          <a:p>
            <a:r>
              <a:rPr lang="en-US" dirty="0"/>
              <a:t>Almost always have partial observability</a:t>
            </a:r>
          </a:p>
        </p:txBody>
      </p:sp>
      <p:pic>
        <p:nvPicPr>
          <p:cNvPr id="4" name="Picture 3" descr="A close up of a sign&#10;&#10;Description automatically generated">
            <a:extLst>
              <a:ext uri="{FF2B5EF4-FFF2-40B4-BE49-F238E27FC236}">
                <a16:creationId xmlns:a16="http://schemas.microsoft.com/office/drawing/2014/main" id="{3B9E0006-60EC-894A-9D23-824D456F3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9855" y="6664036"/>
            <a:ext cx="6720650" cy="3241901"/>
          </a:xfrm>
          <a:prstGeom prst="rect">
            <a:avLst/>
          </a:prstGeom>
        </p:spPr>
      </p:pic>
      <p:pic>
        <p:nvPicPr>
          <p:cNvPr id="5" name="Picture 4" descr="A picture containing clock, meter, street&#10;&#10;Description automatically generated">
            <a:extLst>
              <a:ext uri="{FF2B5EF4-FFF2-40B4-BE49-F238E27FC236}">
                <a16:creationId xmlns:a16="http://schemas.microsoft.com/office/drawing/2014/main" id="{B88DEA5B-512E-5346-A291-94F18A4EE9FF}"/>
              </a:ext>
            </a:extLst>
          </p:cNvPr>
          <p:cNvPicPr>
            <a:picLocks noChangeAspect="1"/>
          </p:cNvPicPr>
          <p:nvPr/>
        </p:nvPicPr>
        <p:blipFill>
          <a:blip r:embed="rId3"/>
          <a:stretch>
            <a:fillRect/>
          </a:stretch>
        </p:blipFill>
        <p:spPr>
          <a:xfrm>
            <a:off x="17176229" y="3823855"/>
            <a:ext cx="6769575" cy="3034145"/>
          </a:xfrm>
          <a:prstGeom prst="rect">
            <a:avLst/>
          </a:prstGeom>
        </p:spPr>
      </p:pic>
      <p:pic>
        <p:nvPicPr>
          <p:cNvPr id="8" name="Picture 7">
            <a:extLst>
              <a:ext uri="{FF2B5EF4-FFF2-40B4-BE49-F238E27FC236}">
                <a16:creationId xmlns:a16="http://schemas.microsoft.com/office/drawing/2014/main" id="{5155BC96-0839-8E45-844B-5E2FD8184A2B}"/>
              </a:ext>
            </a:extLst>
          </p:cNvPr>
          <p:cNvPicPr>
            <a:picLocks noChangeAspect="1"/>
          </p:cNvPicPr>
          <p:nvPr/>
        </p:nvPicPr>
        <p:blipFill>
          <a:blip r:embed="rId4"/>
          <a:stretch>
            <a:fillRect/>
          </a:stretch>
        </p:blipFill>
        <p:spPr>
          <a:xfrm>
            <a:off x="17539855" y="9698181"/>
            <a:ext cx="6604000" cy="3759200"/>
          </a:xfrm>
          <a:prstGeom prst="rect">
            <a:avLst/>
          </a:prstGeom>
        </p:spPr>
      </p:pic>
    </p:spTree>
    <p:extLst>
      <p:ext uri="{BB962C8B-B14F-4D97-AF65-F5344CB8AC3E}">
        <p14:creationId xmlns:p14="http://schemas.microsoft.com/office/powerpoint/2010/main" val="72184396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ecentralized Critic">
            <a:extLst>
              <a:ext uri="{FF2B5EF4-FFF2-40B4-BE49-F238E27FC236}">
                <a16:creationId xmlns:a16="http://schemas.microsoft.com/office/drawing/2014/main" id="{4D10C7EF-BFE8-D946-B370-C4136290DEDA}"/>
              </a:ext>
            </a:extLst>
          </p:cNvPr>
          <p:cNvSpPr txBox="1"/>
          <p:nvPr/>
        </p:nvSpPr>
        <p:spPr>
          <a:xfrm>
            <a:off x="803264" y="410927"/>
            <a:ext cx="22777471" cy="2430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chorCtr="0">
            <a:normAutofit/>
          </a:bodyPr>
          <a:lstStyle>
            <a:lvl1pPr algn="l">
              <a:lnSpc>
                <a:spcPct val="80000"/>
              </a:lnSpc>
              <a:defRPr sz="11600" b="1" spc="-232">
                <a:solidFill>
                  <a:schemeClr val="accent2">
                    <a:hueOff val="192982"/>
                    <a:satOff val="17755"/>
                    <a:lumOff val="-28483"/>
                  </a:schemeClr>
                </a:solidFill>
              </a:defRPr>
            </a:lvl1pPr>
          </a:lstStyle>
          <a:p>
            <a:pPr>
              <a:lnSpc>
                <a:spcPct val="100000"/>
              </a:lnSpc>
            </a:pPr>
            <a:r>
              <a:rPr lang="en-US" sz="7200" dirty="0">
                <a:solidFill>
                  <a:schemeClr val="bg2">
                    <a:lumMod val="10000"/>
                  </a:schemeClr>
                </a:solidFill>
                <a:latin typeface="+mj-lt"/>
                <a:cs typeface="+mj-cs"/>
              </a:rPr>
              <a:t>A Deeper Understanding of State-Based Critics</a:t>
            </a:r>
          </a:p>
          <a:p>
            <a:pPr>
              <a:lnSpc>
                <a:spcPct val="100000"/>
              </a:lnSpc>
            </a:pPr>
            <a:r>
              <a:rPr lang="en-US" sz="5400" dirty="0">
                <a:solidFill>
                  <a:schemeClr val="bg2">
                    <a:lumMod val="10000"/>
                  </a:schemeClr>
                </a:solidFill>
                <a:latin typeface="+mj-lt"/>
                <a:cs typeface="+mj-cs"/>
              </a:rPr>
              <a:t>in Multi-Agent Reinforcement Learning</a:t>
            </a:r>
            <a:endParaRPr sz="5400" dirty="0">
              <a:solidFill>
                <a:schemeClr val="bg2">
                  <a:lumMod val="10000"/>
                </a:schemeClr>
              </a:solidFill>
              <a:latin typeface="+mj-lt"/>
              <a:cs typeface="+mj-cs"/>
            </a:endParaRPr>
          </a:p>
        </p:txBody>
      </p:sp>
      <p:sp>
        <p:nvSpPr>
          <p:cNvPr id="158" name="State-based critics in MARL is popular but misunderstood…"/>
          <p:cNvSpPr txBox="1">
            <a:spLocks noGrp="1"/>
          </p:cNvSpPr>
          <p:nvPr>
            <p:ph type="body" idx="1"/>
          </p:nvPr>
        </p:nvSpPr>
        <p:spPr>
          <a:xfrm>
            <a:off x="1206500" y="3801976"/>
            <a:ext cx="21971000" cy="9314682"/>
          </a:xfrm>
          <a:prstGeom prst="rect">
            <a:avLst/>
          </a:prstGeom>
        </p:spPr>
        <p:txBody>
          <a:bodyPr>
            <a:normAutofit/>
          </a:bodyPr>
          <a:lstStyle/>
          <a:p>
            <a:r>
              <a:rPr dirty="0">
                <a:solidFill>
                  <a:schemeClr val="accent1">
                    <a:lumOff val="-13575"/>
                  </a:schemeClr>
                </a:solidFill>
              </a:rPr>
              <a:t>State-based critics</a:t>
            </a:r>
            <a:r>
              <a:rPr dirty="0"/>
              <a:t> in MARL </a:t>
            </a:r>
            <a:r>
              <a:rPr lang="en-US" dirty="0"/>
              <a:t>are</a:t>
            </a:r>
            <a:r>
              <a:rPr dirty="0"/>
              <a:t> popular but misunderstood</a:t>
            </a:r>
          </a:p>
          <a:p>
            <a:r>
              <a:rPr dirty="0"/>
              <a:t>We show in theory:</a:t>
            </a:r>
          </a:p>
          <a:p>
            <a:pPr lvl="1"/>
            <a:r>
              <a:rPr dirty="0">
                <a:solidFill>
                  <a:schemeClr val="accent1">
                    <a:lumOff val="-13575"/>
                  </a:schemeClr>
                </a:solidFill>
              </a:rPr>
              <a:t>State-based critics</a:t>
            </a:r>
            <a:r>
              <a:rPr dirty="0"/>
              <a:t> may be biased compared to </a:t>
            </a:r>
            <a:r>
              <a:rPr dirty="0">
                <a:solidFill>
                  <a:schemeClr val="accent4">
                    <a:hueOff val="-1247790"/>
                    <a:lumOff val="-12326"/>
                  </a:schemeClr>
                </a:solidFill>
              </a:rPr>
              <a:t>History-based Critics</a:t>
            </a:r>
          </a:p>
          <a:p>
            <a:pPr lvl="1"/>
            <a:r>
              <a:rPr dirty="0">
                <a:solidFill>
                  <a:schemeClr val="accent1">
                    <a:lumOff val="-13575"/>
                  </a:schemeClr>
                </a:solidFill>
              </a:rPr>
              <a:t>State-based critics</a:t>
            </a:r>
            <a:r>
              <a:rPr dirty="0"/>
              <a:t> may produce higher varianc</a:t>
            </a:r>
            <a:r>
              <a:rPr lang="en-US" dirty="0"/>
              <a:t>e</a:t>
            </a:r>
            <a:endParaRPr dirty="0"/>
          </a:p>
          <a:p>
            <a:r>
              <a:rPr dirty="0"/>
              <a:t>We show empirically:</a:t>
            </a:r>
          </a:p>
          <a:p>
            <a:pPr lvl="1"/>
            <a:r>
              <a:rPr dirty="0"/>
              <a:t>Both critics work well in different domains</a:t>
            </a:r>
          </a:p>
          <a:p>
            <a:pPr lvl="1"/>
            <a:r>
              <a:rPr dirty="0"/>
              <a:t>Common benchmarks lack partial</a:t>
            </a:r>
            <a:r>
              <a:rPr lang="en-US" dirty="0"/>
              <a:t> </a:t>
            </a:r>
            <a:r>
              <a:rPr dirty="0"/>
              <a:t>observability</a:t>
            </a:r>
          </a:p>
          <a:p>
            <a:pPr lvl="1"/>
            <a:r>
              <a:rPr lang="en-US" dirty="0">
                <a:solidFill>
                  <a:schemeClr val="bg2">
                    <a:lumMod val="10000"/>
                  </a:schemeClr>
                </a:solidFill>
              </a:rPr>
              <a:t>The </a:t>
            </a:r>
            <a:r>
              <a:rPr lang="en-US" dirty="0">
                <a:solidFill>
                  <a:srgbClr val="037002"/>
                </a:solidFill>
              </a:rPr>
              <a:t>s</a:t>
            </a:r>
            <a:r>
              <a:rPr dirty="0">
                <a:solidFill>
                  <a:srgbClr val="037002"/>
                </a:solidFill>
              </a:rPr>
              <a:t>tate-history-based critic </a:t>
            </a:r>
            <a:r>
              <a:rPr dirty="0"/>
              <a:t>is robust to various domains</a:t>
            </a:r>
          </a:p>
        </p:txBody>
      </p:sp>
      <p:sp>
        <p:nvSpPr>
          <p:cNvPr id="4" name="Comparison of Parallel-MacDec-MADDRQN (Our), Dec-HDDRQN and Cen-DDRQN in the Warehouse Tool Delivery domain">
            <a:extLst>
              <a:ext uri="{FF2B5EF4-FFF2-40B4-BE49-F238E27FC236}">
                <a16:creationId xmlns:a16="http://schemas.microsoft.com/office/drawing/2014/main" id="{95283883-614C-5D43-8210-E8DC6042DCFB}"/>
              </a:ext>
            </a:extLst>
          </p:cNvPr>
          <p:cNvSpPr txBox="1">
            <a:spLocks/>
          </p:cNvSpPr>
          <p:nvPr/>
        </p:nvSpPr>
        <p:spPr>
          <a:xfrm>
            <a:off x="12747945" y="1883923"/>
            <a:ext cx="9127228" cy="957164"/>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3578" tIns="53578" rIns="53578" bIns="53578">
            <a:normAutofit/>
          </a:bodyPr>
          <a:lstStyle>
            <a:lvl1pPr>
              <a:defRPr sz="2800">
                <a:latin typeface="Calibri"/>
                <a:ea typeface="Calibri"/>
                <a:cs typeface="Calibri"/>
                <a:sym typeface="Calibri"/>
              </a:defRPr>
            </a:lvl1pPr>
          </a:lstStyle>
          <a:p>
            <a:pPr algn="l"/>
            <a:r>
              <a:rPr lang="en-US" sz="3400" dirty="0" err="1">
                <a:solidFill>
                  <a:srgbClr val="037002"/>
                </a:solidFill>
                <a:latin typeface="Arial" panose="020B0604020202020204" pitchFamily="34" charset="0"/>
                <a:cs typeface="Arial" panose="020B0604020202020204" pitchFamily="34" charset="0"/>
                <a:hlinkClick r:id="rId3"/>
              </a:rPr>
              <a:t>Lyu</a:t>
            </a:r>
            <a:r>
              <a:rPr lang="en-US" sz="3400" dirty="0">
                <a:solidFill>
                  <a:srgbClr val="037002"/>
                </a:solidFill>
                <a:latin typeface="Arial" panose="020B0604020202020204" pitchFamily="34" charset="0"/>
                <a:cs typeface="Arial" panose="020B0604020202020204" pitchFamily="34" charset="0"/>
                <a:hlinkClick r:id="rId3"/>
              </a:rPr>
              <a:t>, </a:t>
            </a:r>
            <a:r>
              <a:rPr lang="en-US" sz="3400" dirty="0" err="1">
                <a:solidFill>
                  <a:srgbClr val="037002"/>
                </a:solidFill>
                <a:latin typeface="Arial" panose="020B0604020202020204" pitchFamily="34" charset="0"/>
                <a:cs typeface="Arial" panose="020B0604020202020204" pitchFamily="34" charset="0"/>
                <a:hlinkClick r:id="rId3"/>
              </a:rPr>
              <a:t>Baisero</a:t>
            </a:r>
            <a:r>
              <a:rPr lang="en-US" sz="3400" dirty="0">
                <a:solidFill>
                  <a:srgbClr val="037002"/>
                </a:solidFill>
                <a:latin typeface="Arial" panose="020B0604020202020204" pitchFamily="34" charset="0"/>
                <a:cs typeface="Arial" panose="020B0604020202020204" pitchFamily="34" charset="0"/>
                <a:hlinkClick r:id="rId3"/>
              </a:rPr>
              <a:t>, Xiao and Amato – AAAI22</a:t>
            </a:r>
            <a:endParaRPr sz="3400" b="0" dirty="0">
              <a:solidFill>
                <a:srgbClr val="037002"/>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5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5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5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5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5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5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uild="p"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C8D8B-77F4-DC6C-9D3F-C5B5248F8860}"/>
            </a:ext>
          </a:extLst>
        </p:cNvPr>
        <p:cNvGrpSpPr/>
        <p:nvPr/>
      </p:nvGrpSpPr>
      <p:grpSpPr>
        <a:xfrm>
          <a:off x="0" y="0"/>
          <a:ext cx="0" cy="0"/>
          <a:chOff x="0" y="0"/>
          <a:chExt cx="0" cy="0"/>
        </a:xfrm>
      </p:grpSpPr>
      <p:sp>
        <p:nvSpPr>
          <p:cNvPr id="167" name="Multi-agent Actor-Critic">
            <a:extLst>
              <a:ext uri="{FF2B5EF4-FFF2-40B4-BE49-F238E27FC236}">
                <a16:creationId xmlns:a16="http://schemas.microsoft.com/office/drawing/2014/main" id="{271860B4-6B35-E196-25D4-89EF78A3360B}"/>
              </a:ext>
            </a:extLst>
          </p:cNvPr>
          <p:cNvSpPr txBox="1">
            <a:spLocks noGrp="1"/>
          </p:cNvSpPr>
          <p:nvPr>
            <p:ph type="title"/>
          </p:nvPr>
        </p:nvSpPr>
        <p:spPr>
          <a:prstGeom prst="rect">
            <a:avLst/>
          </a:prstGeom>
        </p:spPr>
        <p:txBody>
          <a:bodyPr/>
          <a:lstStyle/>
          <a:p>
            <a:r>
              <a:rPr lang="en-US" dirty="0"/>
              <a:t>Centralized critics</a:t>
            </a:r>
            <a:endParaRPr dirty="0"/>
          </a:p>
        </p:txBody>
      </p:sp>
      <mc:AlternateContent xmlns:mc="http://schemas.openxmlformats.org/markup-compatibility/2006" xmlns:a14="http://schemas.microsoft.com/office/drawing/2010/main">
        <mc:Choice Requires="a14">
          <p:sp>
            <p:nvSpPr>
              <p:cNvPr id="168" name="Decentralized Critic…">
                <a:extLst>
                  <a:ext uri="{FF2B5EF4-FFF2-40B4-BE49-F238E27FC236}">
                    <a16:creationId xmlns:a16="http://schemas.microsoft.com/office/drawing/2014/main" id="{F59205CC-D88C-64DF-F5C6-FFE03D9E91F1}"/>
                  </a:ext>
                </a:extLst>
              </p:cNvPr>
              <p:cNvSpPr txBox="1">
                <a:spLocks noGrp="1"/>
              </p:cNvSpPr>
              <p:nvPr>
                <p:ph type="body" idx="1"/>
              </p:nvPr>
            </p:nvSpPr>
            <p:spPr>
              <a:xfrm>
                <a:off x="1206500" y="3169231"/>
                <a:ext cx="16175760" cy="5309751"/>
              </a:xfrm>
              <a:prstGeom prst="rect">
                <a:avLst/>
              </a:prstGeom>
            </p:spPr>
            <p:txBody>
              <a:bodyPr>
                <a:normAutofit fontScale="92500" lnSpcReduction="20000"/>
              </a:bodyPr>
              <a:lstStyle/>
              <a:p>
                <a:r>
                  <a:rPr sz="5400" dirty="0">
                    <a:solidFill>
                      <a:srgbClr val="DE8355"/>
                    </a:solidFill>
                  </a:rPr>
                  <a:t>Centralized </a:t>
                </a:r>
                <a:r>
                  <a:rPr lang="en-US" sz="5400" dirty="0">
                    <a:solidFill>
                      <a:srgbClr val="DE8355"/>
                    </a:solidFill>
                  </a:rPr>
                  <a:t>c</a:t>
                </a:r>
                <a:r>
                  <a:rPr sz="5400" dirty="0">
                    <a:solidFill>
                      <a:srgbClr val="DE8355"/>
                    </a:solidFill>
                  </a:rPr>
                  <a:t>ritic</a:t>
                </a:r>
              </a:p>
              <a:p>
                <a:pPr lvl="1"/>
                <a:r>
                  <a:rPr sz="5400" dirty="0"/>
                  <a:t>Conditions on history of all agents (joint history </a:t>
                </a:r>
                <a14:m>
                  <m:oMath xmlns:m="http://schemas.openxmlformats.org/officeDocument/2006/math">
                    <m:r>
                      <a:rPr sz="6000" i="1">
                        <a:solidFill>
                          <a:srgbClr val="000000"/>
                        </a:solidFill>
                        <a:latin typeface="Cambria Math" panose="02040503050406030204" pitchFamily="18" charset="0"/>
                      </a:rPr>
                      <m:t>𝒉</m:t>
                    </m:r>
                  </m:oMath>
                </a14:m>
                <a:r>
                  <a:rPr sz="5400" dirty="0"/>
                  <a:t>)</a:t>
                </a:r>
                <a:endParaRPr lang="en-US" sz="5400" dirty="0"/>
              </a:p>
              <a:p>
                <a:pPr lvl="1"/>
                <a:endParaRPr lang="en-US" sz="5400" dirty="0"/>
              </a:p>
              <a:p>
                <a:pPr lvl="1"/>
                <a:endParaRPr sz="5400" dirty="0"/>
              </a:p>
              <a:p>
                <a:pPr>
                  <a:defRPr>
                    <a:solidFill>
                      <a:srgbClr val="556FAB"/>
                    </a:solidFill>
                  </a:defRPr>
                </a:pPr>
                <a:r>
                  <a:rPr sz="5400" dirty="0"/>
                  <a:t>State-based </a:t>
                </a:r>
                <a:r>
                  <a:rPr lang="en-US" sz="5400" dirty="0"/>
                  <a:t>c</a:t>
                </a:r>
                <a:r>
                  <a:rPr sz="5400" dirty="0"/>
                  <a:t>entralized </a:t>
                </a:r>
                <a:r>
                  <a:rPr lang="en-US" sz="5400" dirty="0"/>
                  <a:t>c</a:t>
                </a:r>
                <a:r>
                  <a:rPr sz="5400" dirty="0"/>
                  <a:t>ritic</a:t>
                </a:r>
              </a:p>
              <a:p>
                <a:pPr lvl="1"/>
                <a:r>
                  <a:rPr sz="5400" dirty="0"/>
                  <a:t>Conditions on the world state </a:t>
                </a:r>
                <a14:m>
                  <m:oMath xmlns:m="http://schemas.openxmlformats.org/officeDocument/2006/math">
                    <m:r>
                      <a:rPr sz="6000" i="1">
                        <a:solidFill>
                          <a:srgbClr val="000000"/>
                        </a:solidFill>
                        <a:latin typeface="Cambria Math" panose="02040503050406030204" pitchFamily="18" charset="0"/>
                      </a:rPr>
                      <m:t>𝑠</m:t>
                    </m:r>
                  </m:oMath>
                </a14:m>
                <a:endParaRPr lang="en-US" sz="5400" dirty="0"/>
              </a:p>
              <a:p>
                <a:pPr lvl="1"/>
                <a:endParaRPr lang="en-US" sz="5400" dirty="0"/>
              </a:p>
              <a:p>
                <a:pPr lvl="1"/>
                <a:endParaRPr lang="en-US" sz="5400" dirty="0"/>
              </a:p>
              <a:p>
                <a:pPr>
                  <a:defRPr>
                    <a:solidFill>
                      <a:srgbClr val="556FAB"/>
                    </a:solidFill>
                  </a:defRPr>
                </a:pPr>
                <a:endParaRPr lang="en-US" sz="5400" dirty="0">
                  <a:solidFill>
                    <a:srgbClr val="037002"/>
                  </a:solidFill>
                </a:endParaRPr>
              </a:p>
              <a:p>
                <a:pPr lvl="1"/>
                <a:endParaRPr lang="en-US" sz="5400" dirty="0"/>
              </a:p>
              <a:p>
                <a:pPr lvl="1"/>
                <a:endParaRPr lang="en-US" sz="5400" dirty="0"/>
              </a:p>
              <a:p>
                <a:pPr lvl="1"/>
                <a:endParaRPr lang="en-US" sz="5400" dirty="0"/>
              </a:p>
              <a:p>
                <a:pPr lvl="1"/>
                <a:endParaRPr lang="en-US" dirty="0"/>
              </a:p>
              <a:p>
                <a:pPr lvl="1"/>
                <a:endParaRPr dirty="0"/>
              </a:p>
            </p:txBody>
          </p:sp>
        </mc:Choice>
        <mc:Fallback xmlns="">
          <p:sp>
            <p:nvSpPr>
              <p:cNvPr id="168" name="Decentralized Critic…">
                <a:extLst>
                  <a:ext uri="{FF2B5EF4-FFF2-40B4-BE49-F238E27FC236}">
                    <a16:creationId xmlns:a16="http://schemas.microsoft.com/office/drawing/2014/main" id="{F59205CC-D88C-64DF-F5C6-FFE03D9E91F1}"/>
                  </a:ext>
                </a:extLst>
              </p:cNvPr>
              <p:cNvSpPr txBox="1">
                <a:spLocks noGrp="1" noRot="1" noChangeAspect="1" noMove="1" noResize="1" noEditPoints="1" noAdjustHandles="1" noChangeArrowheads="1" noChangeShapeType="1" noTextEdit="1"/>
              </p:cNvSpPr>
              <p:nvPr>
                <p:ph type="body" idx="1"/>
              </p:nvPr>
            </p:nvSpPr>
            <p:spPr>
              <a:xfrm>
                <a:off x="1206500" y="3169231"/>
                <a:ext cx="16175760" cy="5309751"/>
              </a:xfrm>
              <a:prstGeom prst="rect">
                <a:avLst/>
              </a:prstGeom>
              <a:blipFill>
                <a:blip r:embed="rId3"/>
                <a:stretch>
                  <a:fillRect l="-2119" t="-5489" b="-71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3BDB058-FA92-04AF-3A15-A09B6EDF2834}"/>
              </a:ext>
            </a:extLst>
          </p:cNvPr>
          <p:cNvPicPr>
            <a:picLocks noChangeAspect="1"/>
          </p:cNvPicPr>
          <p:nvPr/>
        </p:nvPicPr>
        <p:blipFill>
          <a:blip r:embed="rId4"/>
          <a:stretch>
            <a:fillRect/>
          </a:stretch>
        </p:blipFill>
        <p:spPr>
          <a:xfrm>
            <a:off x="17382259" y="6560129"/>
            <a:ext cx="6134100" cy="2667000"/>
          </a:xfrm>
          <a:prstGeom prst="rect">
            <a:avLst/>
          </a:prstGeom>
        </p:spPr>
      </p:pic>
      <p:pic>
        <p:nvPicPr>
          <p:cNvPr id="3" name="Picture 2">
            <a:extLst>
              <a:ext uri="{FF2B5EF4-FFF2-40B4-BE49-F238E27FC236}">
                <a16:creationId xmlns:a16="http://schemas.microsoft.com/office/drawing/2014/main" id="{936AB952-E161-653C-0D29-4751060A00AE}"/>
              </a:ext>
            </a:extLst>
          </p:cNvPr>
          <p:cNvPicPr>
            <a:picLocks noChangeAspect="1"/>
          </p:cNvPicPr>
          <p:nvPr/>
        </p:nvPicPr>
        <p:blipFill>
          <a:blip r:embed="rId5"/>
          <a:stretch>
            <a:fillRect/>
          </a:stretch>
        </p:blipFill>
        <p:spPr>
          <a:xfrm>
            <a:off x="17382259" y="3113813"/>
            <a:ext cx="6134100" cy="2667000"/>
          </a:xfrm>
          <a:prstGeom prst="rect">
            <a:avLst/>
          </a:prstGeom>
        </p:spPr>
      </p:pic>
      <p:pic>
        <p:nvPicPr>
          <p:cNvPr id="6" name="Screen Shot 2021-10-04 at 23.46.45.jpg" descr="Screen Shot 2021-10-04 at 23.46.45.jpg">
            <a:extLst>
              <a:ext uri="{FF2B5EF4-FFF2-40B4-BE49-F238E27FC236}">
                <a16:creationId xmlns:a16="http://schemas.microsoft.com/office/drawing/2014/main" id="{96B9DB67-C1B6-4F9A-54D0-0D7449BF4D2E}"/>
              </a:ext>
            </a:extLst>
          </p:cNvPr>
          <p:cNvPicPr>
            <a:picLocks noChangeAspect="1"/>
          </p:cNvPicPr>
          <p:nvPr/>
        </p:nvPicPr>
        <p:blipFill>
          <a:blip r:embed="rId6"/>
          <a:srcRect r="3834" b="5325"/>
          <a:stretch>
            <a:fillRect/>
          </a:stretch>
        </p:blipFill>
        <p:spPr>
          <a:xfrm>
            <a:off x="2503650" y="4739253"/>
            <a:ext cx="12762544" cy="961897"/>
          </a:xfrm>
          <a:prstGeom prst="rect">
            <a:avLst/>
          </a:prstGeom>
          <a:ln w="12700">
            <a:miter lim="400000"/>
          </a:ln>
        </p:spPr>
      </p:pic>
      <p:pic>
        <p:nvPicPr>
          <p:cNvPr id="4" name="Screen Shot 2021-10-04 at 23.47.23.jpg" descr="Screen Shot 2021-10-04 at 23.47.23.jpg">
            <a:extLst>
              <a:ext uri="{FF2B5EF4-FFF2-40B4-BE49-F238E27FC236}">
                <a16:creationId xmlns:a16="http://schemas.microsoft.com/office/drawing/2014/main" id="{11202E4D-8918-250E-C2D7-D0ED5098761B}"/>
              </a:ext>
            </a:extLst>
          </p:cNvPr>
          <p:cNvPicPr>
            <a:picLocks noChangeAspect="1"/>
          </p:cNvPicPr>
          <p:nvPr/>
        </p:nvPicPr>
        <p:blipFill>
          <a:blip r:embed="rId7"/>
          <a:stretch>
            <a:fillRect/>
          </a:stretch>
        </p:blipFill>
        <p:spPr>
          <a:xfrm>
            <a:off x="2503650" y="8059883"/>
            <a:ext cx="13335001" cy="1054101"/>
          </a:xfrm>
          <a:prstGeom prst="rect">
            <a:avLst/>
          </a:prstGeom>
          <a:ln w="12700" cap="flat">
            <a:noFill/>
            <a:miter lim="400000"/>
          </a:ln>
          <a:effectLst/>
        </p:spPr>
      </p:pic>
    </p:spTree>
    <p:extLst>
      <p:ext uri="{BB962C8B-B14F-4D97-AF65-F5344CB8AC3E}">
        <p14:creationId xmlns:p14="http://schemas.microsoft.com/office/powerpoint/2010/main" val="2166914532"/>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8CF1-4F98-DEF7-7A27-51F0352D513B}"/>
            </a:ext>
          </a:extLst>
        </p:cNvPr>
        <p:cNvGrpSpPr/>
        <p:nvPr/>
      </p:nvGrpSpPr>
      <p:grpSpPr>
        <a:xfrm>
          <a:off x="0" y="0"/>
          <a:ext cx="0" cy="0"/>
          <a:chOff x="0" y="0"/>
          <a:chExt cx="0" cy="0"/>
        </a:xfrm>
      </p:grpSpPr>
      <p:sp>
        <p:nvSpPr>
          <p:cNvPr id="167" name="Multi-agent Actor-Critic">
            <a:extLst>
              <a:ext uri="{FF2B5EF4-FFF2-40B4-BE49-F238E27FC236}">
                <a16:creationId xmlns:a16="http://schemas.microsoft.com/office/drawing/2014/main" id="{6059DFCD-54FA-85FE-47B6-A651FCE67069}"/>
              </a:ext>
            </a:extLst>
          </p:cNvPr>
          <p:cNvSpPr txBox="1">
            <a:spLocks noGrp="1"/>
          </p:cNvSpPr>
          <p:nvPr>
            <p:ph type="title"/>
          </p:nvPr>
        </p:nvSpPr>
        <p:spPr>
          <a:prstGeom prst="rect">
            <a:avLst/>
          </a:prstGeom>
        </p:spPr>
        <p:txBody>
          <a:bodyPr/>
          <a:lstStyle/>
          <a:p>
            <a:r>
              <a:rPr lang="en-US" dirty="0"/>
              <a:t>Centralized critics</a:t>
            </a:r>
            <a:endParaRPr dirty="0"/>
          </a:p>
        </p:txBody>
      </p:sp>
      <mc:AlternateContent xmlns:mc="http://schemas.openxmlformats.org/markup-compatibility/2006" xmlns:a14="http://schemas.microsoft.com/office/drawing/2010/main">
        <mc:Choice Requires="a14">
          <p:sp>
            <p:nvSpPr>
              <p:cNvPr id="168" name="Decentralized Critic…">
                <a:extLst>
                  <a:ext uri="{FF2B5EF4-FFF2-40B4-BE49-F238E27FC236}">
                    <a16:creationId xmlns:a16="http://schemas.microsoft.com/office/drawing/2014/main" id="{87E780D0-CF60-D7EB-6D73-360BE091DD12}"/>
                  </a:ext>
                </a:extLst>
              </p:cNvPr>
              <p:cNvSpPr txBox="1">
                <a:spLocks noGrp="1"/>
              </p:cNvSpPr>
              <p:nvPr>
                <p:ph type="body" idx="1"/>
              </p:nvPr>
            </p:nvSpPr>
            <p:spPr>
              <a:xfrm>
                <a:off x="1206500" y="3169231"/>
                <a:ext cx="16175760" cy="8939642"/>
              </a:xfrm>
              <a:prstGeom prst="rect">
                <a:avLst/>
              </a:prstGeom>
            </p:spPr>
            <p:txBody>
              <a:bodyPr>
                <a:normAutofit fontScale="92500" lnSpcReduction="20000"/>
              </a:bodyPr>
              <a:lstStyle/>
              <a:p>
                <a:r>
                  <a:rPr sz="5400" dirty="0">
                    <a:solidFill>
                      <a:srgbClr val="DE8355"/>
                    </a:solidFill>
                  </a:rPr>
                  <a:t>Centralized </a:t>
                </a:r>
                <a:r>
                  <a:rPr lang="en-US" sz="5400" dirty="0">
                    <a:solidFill>
                      <a:srgbClr val="DE8355"/>
                    </a:solidFill>
                  </a:rPr>
                  <a:t>c</a:t>
                </a:r>
                <a:r>
                  <a:rPr sz="5400" dirty="0">
                    <a:solidFill>
                      <a:srgbClr val="DE8355"/>
                    </a:solidFill>
                  </a:rPr>
                  <a:t>ritic</a:t>
                </a:r>
              </a:p>
              <a:p>
                <a:pPr lvl="1"/>
                <a:r>
                  <a:rPr sz="5400" dirty="0"/>
                  <a:t>Conditions on history of all agents (joint history </a:t>
                </a:r>
                <a14:m>
                  <m:oMath xmlns:m="http://schemas.openxmlformats.org/officeDocument/2006/math">
                    <m:r>
                      <a:rPr sz="6000" i="1">
                        <a:solidFill>
                          <a:srgbClr val="000000"/>
                        </a:solidFill>
                        <a:latin typeface="Cambria Math" panose="02040503050406030204" pitchFamily="18" charset="0"/>
                      </a:rPr>
                      <m:t>𝒉</m:t>
                    </m:r>
                  </m:oMath>
                </a14:m>
                <a:r>
                  <a:rPr sz="5400" dirty="0"/>
                  <a:t>)</a:t>
                </a:r>
                <a:endParaRPr lang="en-US" sz="5400" dirty="0"/>
              </a:p>
              <a:p>
                <a:pPr lvl="1"/>
                <a:endParaRPr lang="en-US" sz="5400" dirty="0"/>
              </a:p>
              <a:p>
                <a:pPr lvl="1"/>
                <a:endParaRPr sz="5400" dirty="0"/>
              </a:p>
              <a:p>
                <a:pPr>
                  <a:defRPr>
                    <a:solidFill>
                      <a:srgbClr val="556FAB"/>
                    </a:solidFill>
                  </a:defRPr>
                </a:pPr>
                <a:r>
                  <a:rPr sz="5400" dirty="0"/>
                  <a:t>State-based </a:t>
                </a:r>
                <a:r>
                  <a:rPr lang="en-US" sz="5400" dirty="0"/>
                  <a:t>c</a:t>
                </a:r>
                <a:r>
                  <a:rPr sz="5400" dirty="0"/>
                  <a:t>entralized </a:t>
                </a:r>
                <a:r>
                  <a:rPr lang="en-US" sz="5400" dirty="0"/>
                  <a:t>c</a:t>
                </a:r>
                <a:r>
                  <a:rPr sz="5400" dirty="0"/>
                  <a:t>ritic</a:t>
                </a:r>
              </a:p>
              <a:p>
                <a:pPr lvl="1"/>
                <a:r>
                  <a:rPr sz="5400" dirty="0"/>
                  <a:t>Conditions on the world state </a:t>
                </a:r>
                <a14:m>
                  <m:oMath xmlns:m="http://schemas.openxmlformats.org/officeDocument/2006/math">
                    <m:r>
                      <a:rPr sz="6000" i="1">
                        <a:solidFill>
                          <a:srgbClr val="000000"/>
                        </a:solidFill>
                        <a:latin typeface="Cambria Math" panose="02040503050406030204" pitchFamily="18" charset="0"/>
                      </a:rPr>
                      <m:t>𝑠</m:t>
                    </m:r>
                  </m:oMath>
                </a14:m>
                <a:endParaRPr lang="en-US" sz="5400" dirty="0"/>
              </a:p>
              <a:p>
                <a:pPr lvl="1"/>
                <a:endParaRPr lang="en-US" sz="5400" dirty="0"/>
              </a:p>
              <a:p>
                <a:pPr lvl="1"/>
                <a:endParaRPr lang="en-US" sz="5400" dirty="0"/>
              </a:p>
              <a:p>
                <a:pPr>
                  <a:defRPr>
                    <a:solidFill>
                      <a:srgbClr val="556FAB"/>
                    </a:solidFill>
                  </a:defRPr>
                </a:pPr>
                <a:r>
                  <a:rPr lang="en-US" sz="5400" dirty="0">
                    <a:solidFill>
                      <a:srgbClr val="037002"/>
                    </a:solidFill>
                  </a:rPr>
                  <a:t>History-state-based centralized critic</a:t>
                </a:r>
              </a:p>
              <a:p>
                <a:pPr lvl="1"/>
                <a:r>
                  <a:rPr lang="en-US" sz="5400" dirty="0"/>
                  <a:t>Conditions on the joint history </a:t>
                </a:r>
                <a14:m>
                  <m:oMath xmlns:m="http://schemas.openxmlformats.org/officeDocument/2006/math">
                    <m:r>
                      <a:rPr lang="en-US" sz="6000" i="1">
                        <a:latin typeface="Cambria Math" panose="02040503050406030204" pitchFamily="18" charset="0"/>
                      </a:rPr>
                      <m:t>𝒉</m:t>
                    </m:r>
                    <m:r>
                      <a:rPr lang="en-US" sz="6000" i="1">
                        <a:latin typeface="Cambria Math" panose="02040503050406030204" pitchFamily="18" charset="0"/>
                      </a:rPr>
                      <m:t> </m:t>
                    </m:r>
                  </m:oMath>
                </a14:m>
                <a:r>
                  <a:rPr lang="en-US" sz="5400" dirty="0"/>
                  <a:t> and world state </a:t>
                </a:r>
                <a14:m>
                  <m:oMath xmlns:m="http://schemas.openxmlformats.org/officeDocument/2006/math">
                    <m:r>
                      <a:rPr lang="en-US" sz="6000" i="1">
                        <a:latin typeface="Cambria Math" panose="02040503050406030204" pitchFamily="18" charset="0"/>
                      </a:rPr>
                      <m:t>𝑠</m:t>
                    </m:r>
                  </m:oMath>
                </a14:m>
                <a:endParaRPr lang="en-US" sz="5400" dirty="0"/>
              </a:p>
              <a:p>
                <a:pPr lvl="1"/>
                <a:endParaRPr lang="en-US" sz="5400" dirty="0"/>
              </a:p>
              <a:p>
                <a:pPr lvl="1"/>
                <a:endParaRPr lang="en-US" dirty="0"/>
              </a:p>
              <a:p>
                <a:pPr lvl="1"/>
                <a:endParaRPr dirty="0"/>
              </a:p>
            </p:txBody>
          </p:sp>
        </mc:Choice>
        <mc:Fallback xmlns="">
          <p:sp>
            <p:nvSpPr>
              <p:cNvPr id="168" name="Decentralized Critic…">
                <a:extLst>
                  <a:ext uri="{FF2B5EF4-FFF2-40B4-BE49-F238E27FC236}">
                    <a16:creationId xmlns:a16="http://schemas.microsoft.com/office/drawing/2014/main" id="{87E780D0-CF60-D7EB-6D73-360BE091DD12}"/>
                  </a:ext>
                </a:extLst>
              </p:cNvPr>
              <p:cNvSpPr txBox="1">
                <a:spLocks noGrp="1" noRot="1" noChangeAspect="1" noMove="1" noResize="1" noEditPoints="1" noAdjustHandles="1" noChangeArrowheads="1" noChangeShapeType="1" noTextEdit="1"/>
              </p:cNvSpPr>
              <p:nvPr>
                <p:ph type="body" idx="1"/>
              </p:nvPr>
            </p:nvSpPr>
            <p:spPr>
              <a:xfrm>
                <a:off x="1206500" y="3169231"/>
                <a:ext cx="16175760" cy="8939642"/>
              </a:xfrm>
              <a:prstGeom prst="rect">
                <a:avLst/>
              </a:prstGeom>
              <a:blipFill>
                <a:blip r:embed="rId3"/>
                <a:stretch>
                  <a:fillRect l="-2119" t="-326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A79EF01F-C3F5-6649-BCAA-A1F8BB2315B5}"/>
              </a:ext>
            </a:extLst>
          </p:cNvPr>
          <p:cNvPicPr>
            <a:picLocks noChangeAspect="1"/>
          </p:cNvPicPr>
          <p:nvPr/>
        </p:nvPicPr>
        <p:blipFill>
          <a:blip r:embed="rId4"/>
          <a:stretch>
            <a:fillRect/>
          </a:stretch>
        </p:blipFill>
        <p:spPr>
          <a:xfrm>
            <a:off x="17382259" y="6560129"/>
            <a:ext cx="6134100" cy="2667000"/>
          </a:xfrm>
          <a:prstGeom prst="rect">
            <a:avLst/>
          </a:prstGeom>
        </p:spPr>
      </p:pic>
      <p:pic>
        <p:nvPicPr>
          <p:cNvPr id="3" name="Picture 2">
            <a:extLst>
              <a:ext uri="{FF2B5EF4-FFF2-40B4-BE49-F238E27FC236}">
                <a16:creationId xmlns:a16="http://schemas.microsoft.com/office/drawing/2014/main" id="{19F01C18-CA67-CD0D-5E0D-D8EDC90E5406}"/>
              </a:ext>
            </a:extLst>
          </p:cNvPr>
          <p:cNvPicPr>
            <a:picLocks noChangeAspect="1"/>
          </p:cNvPicPr>
          <p:nvPr/>
        </p:nvPicPr>
        <p:blipFill>
          <a:blip r:embed="rId5"/>
          <a:stretch>
            <a:fillRect/>
          </a:stretch>
        </p:blipFill>
        <p:spPr>
          <a:xfrm>
            <a:off x="17382259" y="3113813"/>
            <a:ext cx="6134100" cy="2667000"/>
          </a:xfrm>
          <a:prstGeom prst="rect">
            <a:avLst/>
          </a:prstGeom>
        </p:spPr>
      </p:pic>
      <p:pic>
        <p:nvPicPr>
          <p:cNvPr id="5" name="Picture 4">
            <a:extLst>
              <a:ext uri="{FF2B5EF4-FFF2-40B4-BE49-F238E27FC236}">
                <a16:creationId xmlns:a16="http://schemas.microsoft.com/office/drawing/2014/main" id="{B9FE271E-F2B7-1B55-8ABF-C6D0013C08DF}"/>
              </a:ext>
            </a:extLst>
          </p:cNvPr>
          <p:cNvPicPr>
            <a:picLocks noChangeAspect="1"/>
          </p:cNvPicPr>
          <p:nvPr/>
        </p:nvPicPr>
        <p:blipFill>
          <a:blip r:embed="rId6"/>
          <a:stretch>
            <a:fillRect/>
          </a:stretch>
        </p:blipFill>
        <p:spPr>
          <a:xfrm>
            <a:off x="17382259" y="10141527"/>
            <a:ext cx="6134100" cy="2667000"/>
          </a:xfrm>
          <a:prstGeom prst="rect">
            <a:avLst/>
          </a:prstGeom>
        </p:spPr>
      </p:pic>
      <p:pic>
        <p:nvPicPr>
          <p:cNvPr id="6" name="Screen Shot 2021-10-04 at 23.46.45.jpg" descr="Screen Shot 2021-10-04 at 23.46.45.jpg">
            <a:extLst>
              <a:ext uri="{FF2B5EF4-FFF2-40B4-BE49-F238E27FC236}">
                <a16:creationId xmlns:a16="http://schemas.microsoft.com/office/drawing/2014/main" id="{84A72453-B7F9-C7FF-847B-D142BD0C30FB}"/>
              </a:ext>
            </a:extLst>
          </p:cNvPr>
          <p:cNvPicPr>
            <a:picLocks noChangeAspect="1"/>
          </p:cNvPicPr>
          <p:nvPr/>
        </p:nvPicPr>
        <p:blipFill>
          <a:blip r:embed="rId7"/>
          <a:srcRect r="3834" b="5325"/>
          <a:stretch>
            <a:fillRect/>
          </a:stretch>
        </p:blipFill>
        <p:spPr>
          <a:xfrm>
            <a:off x="2503650" y="4739253"/>
            <a:ext cx="12762544" cy="961897"/>
          </a:xfrm>
          <a:prstGeom prst="rect">
            <a:avLst/>
          </a:prstGeom>
          <a:ln w="12700">
            <a:miter lim="400000"/>
          </a:ln>
        </p:spPr>
      </p:pic>
      <p:pic>
        <p:nvPicPr>
          <p:cNvPr id="4" name="Screen Shot 2021-10-04 at 23.47.23.jpg" descr="Screen Shot 2021-10-04 at 23.47.23.jpg">
            <a:extLst>
              <a:ext uri="{FF2B5EF4-FFF2-40B4-BE49-F238E27FC236}">
                <a16:creationId xmlns:a16="http://schemas.microsoft.com/office/drawing/2014/main" id="{68F682A3-3D8D-FBA0-5A59-AF662EB31132}"/>
              </a:ext>
            </a:extLst>
          </p:cNvPr>
          <p:cNvPicPr>
            <a:picLocks noChangeAspect="1"/>
          </p:cNvPicPr>
          <p:nvPr/>
        </p:nvPicPr>
        <p:blipFill>
          <a:blip r:embed="rId8"/>
          <a:stretch>
            <a:fillRect/>
          </a:stretch>
        </p:blipFill>
        <p:spPr>
          <a:xfrm>
            <a:off x="2503650" y="8059883"/>
            <a:ext cx="13335001" cy="1054101"/>
          </a:xfrm>
          <a:prstGeom prst="rect">
            <a:avLst/>
          </a:prstGeom>
          <a:ln w="12700" cap="flat">
            <a:noFill/>
            <a:miter lim="400000"/>
          </a:ln>
          <a:effectLst/>
        </p:spPr>
      </p:pic>
      <p:pic>
        <p:nvPicPr>
          <p:cNvPr id="7" name="Screen Shot 2022-01-26 at 11.19.52 PM.png" descr="Screen Shot 2022-01-26 at 11.19.52 PM.png">
            <a:extLst>
              <a:ext uri="{FF2B5EF4-FFF2-40B4-BE49-F238E27FC236}">
                <a16:creationId xmlns:a16="http://schemas.microsoft.com/office/drawing/2014/main" id="{1DDB78FA-46A3-F7D0-8B7A-4D7E5A498FC4}"/>
              </a:ext>
            </a:extLst>
          </p:cNvPr>
          <p:cNvPicPr>
            <a:picLocks noChangeAspect="1"/>
          </p:cNvPicPr>
          <p:nvPr/>
        </p:nvPicPr>
        <p:blipFill>
          <a:blip r:embed="rId9"/>
          <a:stretch>
            <a:fillRect/>
          </a:stretch>
        </p:blipFill>
        <p:spPr>
          <a:xfrm>
            <a:off x="2503650" y="11528297"/>
            <a:ext cx="14018082" cy="1161151"/>
          </a:xfrm>
          <a:prstGeom prst="rect">
            <a:avLst/>
          </a:prstGeom>
          <a:ln w="12700">
            <a:miter lim="400000"/>
          </a:ln>
        </p:spPr>
      </p:pic>
    </p:spTree>
    <p:extLst>
      <p:ext uri="{BB962C8B-B14F-4D97-AF65-F5344CB8AC3E}">
        <p14:creationId xmlns:p14="http://schemas.microsoft.com/office/powerpoint/2010/main" val="9171894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Example - Stochastic Beverage Domain"/>
          <p:cNvSpPr txBox="1">
            <a:spLocks noGrp="1"/>
          </p:cNvSpPr>
          <p:nvPr>
            <p:ph type="ctrTitle"/>
          </p:nvPr>
        </p:nvSpPr>
        <p:spPr>
          <a:xfrm>
            <a:off x="1206500" y="965200"/>
            <a:ext cx="21971000" cy="1433163"/>
          </a:xfrm>
          <a:prstGeom prst="rect">
            <a:avLst/>
          </a:prstGeom>
        </p:spPr>
        <p:txBody>
          <a:bodyPr anchor="t">
            <a:normAutofit/>
          </a:bodyPr>
          <a:lstStyle>
            <a:lvl1pPr>
              <a:defRPr sz="8500" spc="-170"/>
            </a:lvl1pPr>
          </a:lstStyle>
          <a:p>
            <a:r>
              <a:rPr lang="en-US" dirty="0"/>
              <a:t>Bias </a:t>
            </a:r>
            <a:r>
              <a:rPr dirty="0"/>
              <a:t>Example - </a:t>
            </a:r>
            <a:r>
              <a:rPr lang="en-US" dirty="0"/>
              <a:t>Noisy</a:t>
            </a:r>
            <a:r>
              <a:rPr dirty="0"/>
              <a:t> Beverage Domain </a:t>
            </a:r>
          </a:p>
        </p:txBody>
      </p:sp>
      <p:grpSp>
        <p:nvGrpSpPr>
          <p:cNvPr id="312" name="Group"/>
          <p:cNvGrpSpPr/>
          <p:nvPr/>
        </p:nvGrpSpPr>
        <p:grpSpPr>
          <a:xfrm>
            <a:off x="6853905" y="7047833"/>
            <a:ext cx="12220513" cy="5840592"/>
            <a:chOff x="0" y="0"/>
            <a:chExt cx="12220511" cy="5840590"/>
          </a:xfrm>
        </p:grpSpPr>
        <p:grpSp>
          <p:nvGrpSpPr>
            <p:cNvPr id="295" name="Group"/>
            <p:cNvGrpSpPr/>
            <p:nvPr/>
          </p:nvGrpSpPr>
          <p:grpSpPr>
            <a:xfrm>
              <a:off x="0" y="1856478"/>
              <a:ext cx="2734851" cy="2929910"/>
              <a:chOff x="0" y="0"/>
              <a:chExt cx="2734850" cy="2929909"/>
            </a:xfrm>
          </p:grpSpPr>
          <p:sp>
            <p:nvSpPr>
              <p:cNvPr id="292" name="😑"/>
              <p:cNvSpPr txBox="1"/>
              <p:nvPr/>
            </p:nvSpPr>
            <p:spPr>
              <a:xfrm>
                <a:off x="0" y="11299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293"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294" name="☕"/>
              <p:cNvSpPr txBox="1"/>
              <p:nvPr/>
            </p:nvSpPr>
            <p:spPr>
              <a:xfrm>
                <a:off x="1445965" y="24029"/>
                <a:ext cx="939793" cy="1178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6000"/>
                </a:lvl1pPr>
              </a:lstStyle>
              <a:p>
                <a:r>
                  <a:t>☕</a:t>
                </a:r>
              </a:p>
            </p:txBody>
          </p:sp>
        </p:grpSp>
        <p:sp>
          <p:nvSpPr>
            <p:cNvPr id="296" name="Line"/>
            <p:cNvSpPr/>
            <p:nvPr/>
          </p:nvSpPr>
          <p:spPr>
            <a:xfrm flipV="1">
              <a:off x="6185469" y="2011365"/>
              <a:ext cx="2923797" cy="906481"/>
            </a:xfrm>
            <a:prstGeom prst="line">
              <a:avLst/>
            </a:prstGeom>
            <a:noFill/>
            <a:ln w="254000" cap="flat">
              <a:solidFill>
                <a:srgbClr val="464646"/>
              </a:solidFill>
              <a:prstDash val="solid"/>
              <a:miter lim="400000"/>
              <a:tailEnd type="triangle" w="med" len="med"/>
            </a:ln>
            <a:effectLst/>
          </p:spPr>
          <p:txBody>
            <a:bodyPr wrap="square" lIns="50800" tIns="50800" rIns="50800" bIns="50800" numCol="1" anchor="ctr">
              <a:noAutofit/>
            </a:bodyPr>
            <a:lstStyle/>
            <a:p>
              <a:endParaRPr/>
            </a:p>
          </p:txBody>
        </p:sp>
        <p:sp>
          <p:nvSpPr>
            <p:cNvPr id="297" name="Line"/>
            <p:cNvSpPr/>
            <p:nvPr/>
          </p:nvSpPr>
          <p:spPr>
            <a:xfrm>
              <a:off x="6185469" y="3866632"/>
              <a:ext cx="2926493" cy="910139"/>
            </a:xfrm>
            <a:prstGeom prst="line">
              <a:avLst/>
            </a:prstGeom>
            <a:noFill/>
            <a:ln w="254000" cap="flat">
              <a:solidFill>
                <a:srgbClr val="464646"/>
              </a:solidFill>
              <a:prstDash val="solid"/>
              <a:miter lim="400000"/>
              <a:tailEnd type="triangle" w="med" len="med"/>
            </a:ln>
            <a:effectLst/>
          </p:spPr>
          <p:txBody>
            <a:bodyPr wrap="square" lIns="50800" tIns="50800" rIns="50800" bIns="50800" numCol="1" anchor="ctr">
              <a:noAutofit/>
            </a:bodyPr>
            <a:lstStyle/>
            <a:p>
              <a:endParaRPr/>
            </a:p>
          </p:txBody>
        </p:sp>
        <p:grpSp>
          <p:nvGrpSpPr>
            <p:cNvPr id="301" name="Group"/>
            <p:cNvGrpSpPr/>
            <p:nvPr/>
          </p:nvGrpSpPr>
          <p:grpSpPr>
            <a:xfrm>
              <a:off x="3464206" y="2445607"/>
              <a:ext cx="2023482" cy="2755514"/>
              <a:chOff x="692150" y="97"/>
              <a:chExt cx="2023480" cy="2755513"/>
            </a:xfrm>
          </p:grpSpPr>
          <p:sp>
            <p:nvSpPr>
              <p:cNvPr id="298" name="Group"/>
              <p:cNvSpPr/>
              <p:nvPr/>
            </p:nvSpPr>
            <p:spPr>
              <a:xfrm>
                <a:off x="692150" y="1485610"/>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pic>
            <p:nvPicPr>
              <p:cNvPr id="29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37768" y="1725"/>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0" name="🍵/☕❓"/>
              <p:cNvSpPr txBox="1"/>
              <p:nvPr/>
            </p:nvSpPr>
            <p:spPr>
              <a:xfrm>
                <a:off x="1492667" y="296405"/>
                <a:ext cx="1168300"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sp>
          <p:nvSpPr>
            <p:cNvPr id="302" name="25%"/>
            <p:cNvSpPr txBox="1"/>
            <p:nvPr/>
          </p:nvSpPr>
          <p:spPr>
            <a:xfrm>
              <a:off x="6723675" y="1721056"/>
              <a:ext cx="918973" cy="5481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lvl1pPr>
            </a:lstStyle>
            <a:p>
              <a:r>
                <a:t>25%</a:t>
              </a:r>
            </a:p>
          </p:txBody>
        </p:sp>
        <p:sp>
          <p:nvSpPr>
            <p:cNvPr id="303" name="75%"/>
            <p:cNvSpPr txBox="1"/>
            <p:nvPr/>
          </p:nvSpPr>
          <p:spPr>
            <a:xfrm>
              <a:off x="6723675" y="4569940"/>
              <a:ext cx="918973" cy="5481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000"/>
              </a:lvl1pPr>
            </a:lstStyle>
            <a:p>
              <a:r>
                <a:t>75%</a:t>
              </a:r>
            </a:p>
          </p:txBody>
        </p:sp>
        <p:grpSp>
          <p:nvGrpSpPr>
            <p:cNvPr id="307" name="Group"/>
            <p:cNvGrpSpPr/>
            <p:nvPr/>
          </p:nvGrpSpPr>
          <p:grpSpPr>
            <a:xfrm>
              <a:off x="9452688" y="0"/>
              <a:ext cx="2767824" cy="2680810"/>
              <a:chOff x="0" y="0"/>
              <a:chExt cx="2767823" cy="2680809"/>
            </a:xfrm>
          </p:grpSpPr>
          <p:sp>
            <p:nvSpPr>
              <p:cNvPr id="304"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305"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6" name="🍵❗️"/>
              <p:cNvSpPr txBox="1"/>
              <p:nvPr/>
            </p:nvSpPr>
            <p:spPr>
              <a:xfrm>
                <a:off x="1383523"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900"/>
                </a:lvl1pPr>
              </a:lstStyle>
              <a:p>
                <a:r>
                  <a:t>🍵❗️</a:t>
                </a:r>
              </a:p>
            </p:txBody>
          </p:sp>
        </p:grpSp>
        <p:grpSp>
          <p:nvGrpSpPr>
            <p:cNvPr id="311" name="Group"/>
            <p:cNvGrpSpPr/>
            <p:nvPr/>
          </p:nvGrpSpPr>
          <p:grpSpPr>
            <a:xfrm>
              <a:off x="9452688" y="3159781"/>
              <a:ext cx="2767824" cy="2680810"/>
              <a:chOff x="0" y="0"/>
              <a:chExt cx="2767823" cy="2680809"/>
            </a:xfrm>
          </p:grpSpPr>
          <p:sp>
            <p:nvSpPr>
              <p:cNvPr id="308"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30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10" name="☕❗️"/>
              <p:cNvSpPr txBox="1"/>
              <p:nvPr/>
            </p:nvSpPr>
            <p:spPr>
              <a:xfrm>
                <a:off x="1383523"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3900"/>
                </a:pPr>
                <a:r>
                  <a:rPr sz="4600"/>
                  <a:t>☕</a:t>
                </a:r>
                <a:r>
                  <a:t>❗️</a:t>
                </a:r>
              </a:p>
            </p:txBody>
          </p:sp>
        </p:grpSp>
      </p:grpSp>
      <p:grpSp>
        <p:nvGrpSpPr>
          <p:cNvPr id="323" name="Group"/>
          <p:cNvGrpSpPr/>
          <p:nvPr/>
        </p:nvGrpSpPr>
        <p:grpSpPr>
          <a:xfrm>
            <a:off x="11808075" y="4598703"/>
            <a:ext cx="10322500" cy="2152650"/>
            <a:chOff x="0" y="0"/>
            <a:chExt cx="10322499" cy="2152649"/>
          </a:xfrm>
        </p:grpSpPr>
        <p:grpSp>
          <p:nvGrpSpPr>
            <p:cNvPr id="315" name="Group"/>
            <p:cNvGrpSpPr/>
            <p:nvPr/>
          </p:nvGrpSpPr>
          <p:grpSpPr>
            <a:xfrm>
              <a:off x="0" y="0"/>
              <a:ext cx="1673478" cy="1765301"/>
              <a:chOff x="0" y="0"/>
              <a:chExt cx="1673477" cy="1765300"/>
            </a:xfrm>
          </p:grpSpPr>
          <p:sp>
            <p:nvSpPr>
              <p:cNvPr id="313" name="💁♂️"/>
              <p:cNvSpPr txBox="1"/>
              <p:nvPr/>
            </p:nvSpPr>
            <p:spPr>
              <a:xfrm>
                <a:off x="-1" y="0"/>
                <a:ext cx="1384301" cy="1765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sp>
            <p:nvSpPr>
              <p:cNvPr id="314" name="🍵"/>
              <p:cNvSpPr txBox="1"/>
              <p:nvPr/>
            </p:nvSpPr>
            <p:spPr>
              <a:xfrm>
                <a:off x="924177" y="242592"/>
                <a:ext cx="749301" cy="939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lvl1pPr>
              </a:lstStyle>
              <a:p>
                <a:r>
                  <a:t>🍵</a:t>
                </a:r>
              </a:p>
            </p:txBody>
          </p:sp>
        </p:grpSp>
        <p:sp>
          <p:nvSpPr>
            <p:cNvPr id="316" name="Line"/>
            <p:cNvSpPr/>
            <p:nvPr/>
          </p:nvSpPr>
          <p:spPr>
            <a:xfrm>
              <a:off x="2194548" y="882650"/>
              <a:ext cx="2346055" cy="1"/>
            </a:xfrm>
            <a:prstGeom prst="line">
              <a:avLst/>
            </a:prstGeom>
            <a:noFill/>
            <a:ln w="254000" cap="flat">
              <a:solidFill>
                <a:srgbClr val="464646"/>
              </a:solidFill>
              <a:prstDash val="solid"/>
              <a:miter lim="400000"/>
              <a:tailEnd type="triangle" w="med" len="med"/>
            </a:ln>
            <a:effectLst/>
          </p:spPr>
          <p:txBody>
            <a:bodyPr wrap="square" lIns="50800" tIns="50800" rIns="50800" bIns="50800" numCol="1" anchor="ctr">
              <a:noAutofit/>
            </a:bodyPr>
            <a:lstStyle/>
            <a:p>
              <a:endParaRPr/>
            </a:p>
          </p:txBody>
        </p:sp>
        <p:grpSp>
          <p:nvGrpSpPr>
            <p:cNvPr id="319" name="Group"/>
            <p:cNvGrpSpPr/>
            <p:nvPr/>
          </p:nvGrpSpPr>
          <p:grpSpPr>
            <a:xfrm>
              <a:off x="5118903" y="0"/>
              <a:ext cx="2078710" cy="1888651"/>
              <a:chOff x="0" y="0"/>
              <a:chExt cx="2078708" cy="1888649"/>
            </a:xfrm>
          </p:grpSpPr>
          <p:sp>
            <p:nvSpPr>
              <p:cNvPr id="317" name="🍵"/>
              <p:cNvSpPr txBox="1"/>
              <p:nvPr/>
            </p:nvSpPr>
            <p:spPr>
              <a:xfrm>
                <a:off x="1138916" y="709927"/>
                <a:ext cx="939793" cy="11787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6000"/>
                </a:lvl1pPr>
              </a:lstStyle>
              <a:p>
                <a:r>
                  <a:t>🍵</a:t>
                </a:r>
              </a:p>
            </p:txBody>
          </p:sp>
          <p:sp>
            <p:nvSpPr>
              <p:cNvPr id="318" name="😌"/>
              <p:cNvSpPr txBox="1"/>
              <p:nvPr/>
            </p:nvSpPr>
            <p:spPr>
              <a:xfrm>
                <a:off x="-1" y="0"/>
                <a:ext cx="1384301" cy="1765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grpSp>
        <p:grpSp>
          <p:nvGrpSpPr>
            <p:cNvPr id="322" name="Group"/>
            <p:cNvGrpSpPr/>
            <p:nvPr/>
          </p:nvGrpSpPr>
          <p:grpSpPr>
            <a:xfrm>
              <a:off x="8556435" y="781049"/>
              <a:ext cx="1766065" cy="1371601"/>
              <a:chOff x="692150" y="781050"/>
              <a:chExt cx="1766064" cy="1371599"/>
            </a:xfrm>
          </p:grpSpPr>
          <p:sp>
            <p:nvSpPr>
              <p:cNvPr id="320" name="Group"/>
              <p:cNvSpPr/>
              <p:nvPr/>
            </p:nvSpPr>
            <p:spPr>
              <a:xfrm>
                <a:off x="692150" y="8826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sp>
            <p:nvSpPr>
              <p:cNvPr id="321" name="💵"/>
              <p:cNvSpPr/>
              <p:nvPr/>
            </p:nvSpPr>
            <p:spPr>
              <a:xfrm>
                <a:off x="1188214" y="78105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500"/>
                </a:lvl1pPr>
              </a:lstStyle>
              <a:p>
                <a:r>
                  <a:t>💵</a:t>
                </a:r>
              </a:p>
            </p:txBody>
          </p:sp>
        </p:grpSp>
      </p:grpSp>
      <p:grpSp>
        <p:nvGrpSpPr>
          <p:cNvPr id="331" name="Group"/>
          <p:cNvGrpSpPr/>
          <p:nvPr/>
        </p:nvGrpSpPr>
        <p:grpSpPr>
          <a:xfrm>
            <a:off x="3217255" y="3604583"/>
            <a:ext cx="5568311" cy="3229273"/>
            <a:chOff x="0" y="0"/>
            <a:chExt cx="5568309" cy="3229272"/>
          </a:xfrm>
        </p:grpSpPr>
        <p:grpSp>
          <p:nvGrpSpPr>
            <p:cNvPr id="327" name="Group"/>
            <p:cNvGrpSpPr/>
            <p:nvPr/>
          </p:nvGrpSpPr>
          <p:grpSpPr>
            <a:xfrm>
              <a:off x="0" y="0"/>
              <a:ext cx="2734851" cy="2929910"/>
              <a:chOff x="0" y="0"/>
              <a:chExt cx="2734850" cy="2929909"/>
            </a:xfrm>
          </p:grpSpPr>
          <p:sp>
            <p:nvSpPr>
              <p:cNvPr id="324" name="😑"/>
              <p:cNvSpPr txBox="1"/>
              <p:nvPr/>
            </p:nvSpPr>
            <p:spPr>
              <a:xfrm>
                <a:off x="0" y="1129969"/>
                <a:ext cx="1637977" cy="1799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pic>
            <p:nvPicPr>
              <p:cNvPr id="325"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326" name="🍵"/>
              <p:cNvSpPr txBox="1"/>
              <p:nvPr/>
            </p:nvSpPr>
            <p:spPr>
              <a:xfrm>
                <a:off x="1445965" y="24029"/>
                <a:ext cx="939793" cy="11787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4700"/>
                </a:lvl1pPr>
              </a:lstStyle>
              <a:p>
                <a:r>
                  <a:t>🍵</a:t>
                </a:r>
              </a:p>
            </p:txBody>
          </p:sp>
        </p:grpSp>
        <p:sp>
          <p:nvSpPr>
            <p:cNvPr id="328" name="Group"/>
            <p:cNvSpPr/>
            <p:nvPr/>
          </p:nvSpPr>
          <p:spPr>
            <a:xfrm>
              <a:off x="3544828" y="19592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000"/>
              </a:lvl1pPr>
            </a:lstStyle>
            <a:p>
              <a:r>
                <a:t>💁‍♂️</a:t>
              </a:r>
            </a:p>
          </p:txBody>
        </p:sp>
        <p:pic>
          <p:nvPicPr>
            <p:cNvPr id="32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3890447" y="475388"/>
              <a:ext cx="1676798" cy="10972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30" name="🍵/☕❓"/>
            <p:cNvSpPr txBox="1"/>
            <p:nvPr/>
          </p:nvSpPr>
          <p:spPr>
            <a:xfrm>
              <a:off x="4345346" y="770067"/>
              <a:ext cx="1168299"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r>
                <a:t>🍵/☕❓</a:t>
              </a:r>
            </a:p>
          </p:txBody>
        </p:sp>
      </p:grpSp>
      <p:grpSp>
        <p:nvGrpSpPr>
          <p:cNvPr id="336" name="Group"/>
          <p:cNvGrpSpPr/>
          <p:nvPr/>
        </p:nvGrpSpPr>
        <p:grpSpPr>
          <a:xfrm>
            <a:off x="8839267" y="4039290"/>
            <a:ext cx="2728625" cy="2687453"/>
            <a:chOff x="0" y="0"/>
            <a:chExt cx="2728624" cy="2687452"/>
          </a:xfrm>
        </p:grpSpPr>
        <p:pic>
          <p:nvPicPr>
            <p:cNvPr id="332"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40681"/>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grpSp>
          <p:nvGrpSpPr>
            <p:cNvPr id="335" name="Group"/>
            <p:cNvGrpSpPr/>
            <p:nvPr/>
          </p:nvGrpSpPr>
          <p:grpSpPr>
            <a:xfrm>
              <a:off x="0" y="0"/>
              <a:ext cx="2728625" cy="2687453"/>
              <a:chOff x="0" y="0"/>
              <a:chExt cx="2728624" cy="2687452"/>
            </a:xfrm>
          </p:grpSpPr>
          <p:sp>
            <p:nvSpPr>
              <p:cNvPr id="333" name="Group"/>
              <p:cNvSpPr txBox="1"/>
              <p:nvPr/>
            </p:nvSpPr>
            <p:spPr>
              <a:xfrm>
                <a:off x="0" y="887511"/>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0000"/>
                </a:lvl1pPr>
              </a:lstStyle>
              <a:p>
                <a:r>
                  <a:t>😑</a:t>
                </a:r>
              </a:p>
            </p:txBody>
          </p:sp>
          <p:sp>
            <p:nvSpPr>
              <p:cNvPr id="334" name="🍵❗️"/>
              <p:cNvSpPr txBox="1"/>
              <p:nvPr/>
            </p:nvSpPr>
            <p:spPr>
              <a:xfrm>
                <a:off x="1344324"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900"/>
                </a:lvl1pPr>
              </a:lstStyle>
              <a:p>
                <a:r>
                  <a:t>🍵❗️</a:t>
                </a:r>
              </a:p>
            </p:txBody>
          </p:sp>
        </p:grpSp>
      </p:grpSp>
      <p:pic>
        <p:nvPicPr>
          <p:cNvPr id="337" name="Screen Shot 2022-01-21 at 12.29.39 PM.png" descr="Screen Shot 2022-01-21 at 12.29.39 PM.png"/>
          <p:cNvPicPr>
            <a:picLocks noChangeAspect="1"/>
          </p:cNvPicPr>
          <p:nvPr/>
        </p:nvPicPr>
        <p:blipFill>
          <a:blip r:embed="rId5"/>
          <a:stretch>
            <a:fillRect/>
          </a:stretch>
        </p:blipFill>
        <p:spPr>
          <a:xfrm>
            <a:off x="22260056" y="4904438"/>
            <a:ext cx="228601" cy="330201"/>
          </a:xfrm>
          <a:prstGeom prst="rect">
            <a:avLst/>
          </a:prstGeom>
          <a:ln w="12700">
            <a:miter lim="400000"/>
          </a:ln>
        </p:spPr>
      </p:pic>
      <p:pic>
        <p:nvPicPr>
          <p:cNvPr id="338" name="Screen Shot 2022-01-21 at 12.51.35 PM.png" descr="Screen Shot 2022-01-21 at 12.51.35 PM.png"/>
          <p:cNvPicPr>
            <a:picLocks noChangeAspect="1"/>
          </p:cNvPicPr>
          <p:nvPr/>
        </p:nvPicPr>
        <p:blipFill>
          <a:blip r:embed="rId6"/>
          <a:stretch>
            <a:fillRect/>
          </a:stretch>
        </p:blipFill>
        <p:spPr>
          <a:xfrm>
            <a:off x="20973355" y="5186416"/>
            <a:ext cx="386949" cy="32890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advAuto="0"/>
      <p:bldP spid="323" grpId="0" animBg="1" advAuto="0"/>
      <p:bldP spid="331" grpId="0" animBg="1" advAuto="0"/>
      <p:bldP spid="336"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2524808" y="1852141"/>
            <a:ext cx="13175831" cy="1914139"/>
            <a:chOff x="0" y="0"/>
            <a:chExt cx="13175829" cy="1914138"/>
          </a:xfrm>
        </p:grpSpPr>
        <p:pic>
          <p:nvPicPr>
            <p:cNvPr id="342" name="Screen Shot 2022-01-21 at 12.59.57 PM.png" descr="Screen Shot 2022-01-21 at 12.59.57 PM.png"/>
            <p:cNvPicPr>
              <a:picLocks noChangeAspect="1"/>
            </p:cNvPicPr>
            <p:nvPr/>
          </p:nvPicPr>
          <p:blipFill>
            <a:blip r:embed="rId3"/>
            <a:srcRect/>
            <a:stretch>
              <a:fillRect/>
            </a:stretch>
          </p:blipFill>
          <p:spPr>
            <a:xfrm>
              <a:off x="1130637" y="0"/>
              <a:ext cx="4192007" cy="1877229"/>
            </a:xfrm>
            <a:prstGeom prst="rect">
              <a:avLst/>
            </a:prstGeom>
            <a:ln w="12700" cap="flat">
              <a:noFill/>
              <a:miter lim="400000"/>
            </a:ln>
            <a:effectLst/>
          </p:spPr>
        </p:pic>
        <p:sp>
          <p:nvSpPr>
            <p:cNvPr id="343" name="Q("/>
            <p:cNvSpPr txBox="1"/>
            <p:nvPr/>
          </p:nvSpPr>
          <p:spPr>
            <a:xfrm>
              <a:off x="-1" y="522059"/>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44" name="Screen Shot 2022-01-21 at 12.59.57 PM.png" descr="Screen Shot 2022-01-21 at 12.59.57 PM.png"/>
            <p:cNvPicPr>
              <a:picLocks noChangeAspect="1"/>
            </p:cNvPicPr>
            <p:nvPr/>
          </p:nvPicPr>
          <p:blipFill>
            <a:blip r:embed="rId3"/>
            <a:srcRect r="49572"/>
            <a:stretch>
              <a:fillRect/>
            </a:stretch>
          </p:blipFill>
          <p:spPr>
            <a:xfrm>
              <a:off x="5712406" y="9"/>
              <a:ext cx="2113908" cy="1877230"/>
            </a:xfrm>
            <a:prstGeom prst="rect">
              <a:avLst/>
            </a:prstGeom>
            <a:ln w="12700" cap="flat">
              <a:noFill/>
              <a:miter lim="400000"/>
            </a:ln>
            <a:effectLst/>
          </p:spPr>
        </p:pic>
        <p:sp>
          <p:nvSpPr>
            <p:cNvPr id="345" name=","/>
            <p:cNvSpPr txBox="1"/>
            <p:nvPr/>
          </p:nvSpPr>
          <p:spPr>
            <a:xfrm>
              <a:off x="5172681" y="675989"/>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46" name=") ="/>
            <p:cNvSpPr txBox="1"/>
            <p:nvPr/>
          </p:nvSpPr>
          <p:spPr>
            <a:xfrm>
              <a:off x="7952402" y="522059"/>
              <a:ext cx="1498143"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47" name="💵"/>
            <p:cNvSpPr txBox="1"/>
            <p:nvPr/>
          </p:nvSpPr>
          <p:spPr>
            <a:xfrm>
              <a:off x="9576784" y="606038"/>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48" name="Screen Shot 2022-01-21 at 1.05.37 PM.png" descr="Screen Shot 2022-01-21 at 1.05.37 PM.png"/>
            <p:cNvPicPr>
              <a:picLocks noChangeAspect="1"/>
            </p:cNvPicPr>
            <p:nvPr/>
          </p:nvPicPr>
          <p:blipFill>
            <a:blip r:embed="rId4"/>
            <a:stretch>
              <a:fillRect/>
            </a:stretch>
          </p:blipFill>
          <p:spPr>
            <a:xfrm>
              <a:off x="10077029" y="697869"/>
              <a:ext cx="3098801" cy="850901"/>
            </a:xfrm>
            <a:prstGeom prst="rect">
              <a:avLst/>
            </a:prstGeom>
            <a:ln w="12700" cap="flat">
              <a:noFill/>
              <a:miter lim="400000"/>
            </a:ln>
            <a:effectLst/>
          </p:spPr>
        </p:pic>
      </p:grpSp>
      <p:grpSp>
        <p:nvGrpSpPr>
          <p:cNvPr id="358" name="Group"/>
          <p:cNvGrpSpPr/>
          <p:nvPr/>
        </p:nvGrpSpPr>
        <p:grpSpPr>
          <a:xfrm>
            <a:off x="2485736" y="4527229"/>
            <a:ext cx="17740347" cy="1914135"/>
            <a:chOff x="0" y="0"/>
            <a:chExt cx="17740346" cy="1914133"/>
          </a:xfrm>
        </p:grpSpPr>
        <p:pic>
          <p:nvPicPr>
            <p:cNvPr id="350" name="Screen Shot 2022-01-21 at 12.59.57 PM.png" descr="Screen Shot 2022-01-21 at 12.59.57 PM.png"/>
            <p:cNvPicPr>
              <a:picLocks noChangeAspect="1"/>
            </p:cNvPicPr>
            <p:nvPr/>
          </p:nvPicPr>
          <p:blipFill>
            <a:blip r:embed="rId3"/>
            <a:stretch>
              <a:fillRect/>
            </a:stretch>
          </p:blipFill>
          <p:spPr>
            <a:xfrm>
              <a:off x="5360446" y="0"/>
              <a:ext cx="4192007" cy="1877229"/>
            </a:xfrm>
            <a:prstGeom prst="rect">
              <a:avLst/>
            </a:prstGeom>
            <a:ln w="12700" cap="flat">
              <a:noFill/>
              <a:miter lim="400000"/>
            </a:ln>
            <a:effectLst/>
          </p:spPr>
        </p:pic>
        <p:pic>
          <p:nvPicPr>
            <p:cNvPr id="351" name="Screen Shot 2022-01-21 at 12.59.57 PM.png" descr="Screen Shot 2022-01-21 at 12.59.57 PM.png"/>
            <p:cNvPicPr>
              <a:picLocks noChangeAspect="1"/>
            </p:cNvPicPr>
            <p:nvPr/>
          </p:nvPicPr>
          <p:blipFill>
            <a:blip r:embed="rId3"/>
            <a:stretch>
              <a:fillRect/>
            </a:stretch>
          </p:blipFill>
          <p:spPr>
            <a:xfrm>
              <a:off x="1135627" y="0"/>
              <a:ext cx="4192007" cy="1877229"/>
            </a:xfrm>
            <a:prstGeom prst="rect">
              <a:avLst/>
            </a:prstGeom>
            <a:ln w="12700" cap="flat">
              <a:noFill/>
              <a:miter lim="400000"/>
            </a:ln>
            <a:effectLst/>
          </p:spPr>
        </p:pic>
        <p:sp>
          <p:nvSpPr>
            <p:cNvPr id="352" name="Q("/>
            <p:cNvSpPr txBox="1"/>
            <p:nvPr/>
          </p:nvSpPr>
          <p:spPr>
            <a:xfrm>
              <a:off x="-1" y="691870"/>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53" name="Screen Shot 2022-01-21 at 12.59.57 PM.png" descr="Screen Shot 2022-01-21 at 12.59.57 PM.png"/>
            <p:cNvPicPr>
              <a:picLocks noChangeAspect="1"/>
            </p:cNvPicPr>
            <p:nvPr/>
          </p:nvPicPr>
          <p:blipFill>
            <a:blip r:embed="rId3"/>
            <a:srcRect r="49572"/>
            <a:stretch>
              <a:fillRect/>
            </a:stretch>
          </p:blipFill>
          <p:spPr>
            <a:xfrm>
              <a:off x="9857638" y="5"/>
              <a:ext cx="2113909" cy="1877229"/>
            </a:xfrm>
            <a:prstGeom prst="rect">
              <a:avLst/>
            </a:prstGeom>
            <a:ln w="12700" cap="flat">
              <a:noFill/>
              <a:miter lim="400000"/>
            </a:ln>
            <a:effectLst/>
          </p:spPr>
        </p:pic>
        <p:sp>
          <p:nvSpPr>
            <p:cNvPr id="354" name=","/>
            <p:cNvSpPr txBox="1"/>
            <p:nvPr/>
          </p:nvSpPr>
          <p:spPr>
            <a:xfrm>
              <a:off x="9317913" y="675985"/>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55" name=") ="/>
            <p:cNvSpPr txBox="1"/>
            <p:nvPr/>
          </p:nvSpPr>
          <p:spPr>
            <a:xfrm>
              <a:off x="12097635" y="522054"/>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56" name="💵"/>
            <p:cNvSpPr txBox="1"/>
            <p:nvPr/>
          </p:nvSpPr>
          <p:spPr>
            <a:xfrm>
              <a:off x="13806765" y="606033"/>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57" name="Screen Shot 2022-01-21 at 1.05.37 PM.png" descr="Screen Shot 2022-01-21 at 1.05.37 PM.png"/>
            <p:cNvPicPr>
              <a:picLocks noChangeAspect="1"/>
            </p:cNvPicPr>
            <p:nvPr/>
          </p:nvPicPr>
          <p:blipFill>
            <a:blip r:embed="rId4"/>
            <a:stretch>
              <a:fillRect/>
            </a:stretch>
          </p:blipFill>
          <p:spPr>
            <a:xfrm>
              <a:off x="14641546" y="686706"/>
              <a:ext cx="3098801" cy="850901"/>
            </a:xfrm>
            <a:prstGeom prst="rect">
              <a:avLst/>
            </a:prstGeom>
            <a:ln w="12700" cap="flat">
              <a:noFill/>
              <a:miter lim="400000"/>
            </a:ln>
            <a:effectLst/>
          </p:spPr>
        </p:pic>
      </p:grpSp>
      <p:grpSp>
        <p:nvGrpSpPr>
          <p:cNvPr id="367" name="Group"/>
          <p:cNvGrpSpPr/>
          <p:nvPr/>
        </p:nvGrpSpPr>
        <p:grpSpPr>
          <a:xfrm>
            <a:off x="2477822" y="7446978"/>
            <a:ext cx="17242860" cy="1914133"/>
            <a:chOff x="0" y="0"/>
            <a:chExt cx="17242859" cy="1914132"/>
          </a:xfrm>
        </p:grpSpPr>
        <p:pic>
          <p:nvPicPr>
            <p:cNvPr id="359" name="Screen Shot 2022-01-21 at 1.04.26 PM.png" descr="Screen Shot 2022-01-21 at 1.04.26 PM.png"/>
            <p:cNvPicPr>
              <a:picLocks noChangeAspect="1"/>
            </p:cNvPicPr>
            <p:nvPr/>
          </p:nvPicPr>
          <p:blipFill>
            <a:blip r:embed="rId5"/>
            <a:stretch>
              <a:fillRect/>
            </a:stretch>
          </p:blipFill>
          <p:spPr>
            <a:xfrm>
              <a:off x="5357126" y="4"/>
              <a:ext cx="4198666" cy="1877220"/>
            </a:xfrm>
            <a:prstGeom prst="rect">
              <a:avLst/>
            </a:prstGeom>
            <a:ln w="12700" cap="flat">
              <a:noFill/>
              <a:miter lim="400000"/>
            </a:ln>
            <a:effectLst/>
          </p:spPr>
        </p:pic>
        <p:pic>
          <p:nvPicPr>
            <p:cNvPr id="360" name="Screen Shot 2022-01-21 at 12.59.57 PM.png" descr="Screen Shot 2022-01-21 at 12.59.57 PM.png"/>
            <p:cNvPicPr>
              <a:picLocks noChangeAspect="1"/>
            </p:cNvPicPr>
            <p:nvPr/>
          </p:nvPicPr>
          <p:blipFill>
            <a:blip r:embed="rId3"/>
            <a:stretch>
              <a:fillRect/>
            </a:stretch>
          </p:blipFill>
          <p:spPr>
            <a:xfrm>
              <a:off x="1135627" y="0"/>
              <a:ext cx="4192008" cy="1877229"/>
            </a:xfrm>
            <a:prstGeom prst="rect">
              <a:avLst/>
            </a:prstGeom>
            <a:ln w="12700" cap="flat">
              <a:noFill/>
              <a:miter lim="400000"/>
            </a:ln>
            <a:effectLst/>
          </p:spPr>
        </p:pic>
        <p:sp>
          <p:nvSpPr>
            <p:cNvPr id="361" name="Q("/>
            <p:cNvSpPr txBox="1"/>
            <p:nvPr/>
          </p:nvSpPr>
          <p:spPr>
            <a:xfrm>
              <a:off x="-1" y="691870"/>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62" name="Screen Shot 2022-01-21 at 12.59.57 PM.png" descr="Screen Shot 2022-01-21 at 12.59.57 PM.png"/>
            <p:cNvPicPr>
              <a:picLocks noChangeAspect="1"/>
            </p:cNvPicPr>
            <p:nvPr/>
          </p:nvPicPr>
          <p:blipFill>
            <a:blip r:embed="rId3"/>
            <a:srcRect r="49572"/>
            <a:stretch>
              <a:fillRect/>
            </a:stretch>
          </p:blipFill>
          <p:spPr>
            <a:xfrm>
              <a:off x="9857638" y="4"/>
              <a:ext cx="2113909" cy="1877230"/>
            </a:xfrm>
            <a:prstGeom prst="rect">
              <a:avLst/>
            </a:prstGeom>
            <a:ln w="12700" cap="flat">
              <a:noFill/>
              <a:miter lim="400000"/>
            </a:ln>
            <a:effectLst/>
          </p:spPr>
        </p:pic>
        <p:sp>
          <p:nvSpPr>
            <p:cNvPr id="363" name=","/>
            <p:cNvSpPr txBox="1"/>
            <p:nvPr/>
          </p:nvSpPr>
          <p:spPr>
            <a:xfrm>
              <a:off x="9317913" y="675984"/>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64" name=") ="/>
            <p:cNvSpPr txBox="1"/>
            <p:nvPr/>
          </p:nvSpPr>
          <p:spPr>
            <a:xfrm>
              <a:off x="12097635" y="522054"/>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65" name="💵"/>
            <p:cNvSpPr txBox="1"/>
            <p:nvPr/>
          </p:nvSpPr>
          <p:spPr>
            <a:xfrm>
              <a:off x="13722016" y="606032"/>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66" name="Screen Shot 2022-01-21 at 1.05.37 PM.png" descr="Screen Shot 2022-01-21 at 1.05.37 PM.png"/>
            <p:cNvPicPr>
              <a:picLocks noChangeAspect="1"/>
            </p:cNvPicPr>
            <p:nvPr/>
          </p:nvPicPr>
          <p:blipFill>
            <a:blip r:embed="rId4"/>
            <a:stretch>
              <a:fillRect/>
            </a:stretch>
          </p:blipFill>
          <p:spPr>
            <a:xfrm>
              <a:off x="14144059" y="697863"/>
              <a:ext cx="3098801" cy="850901"/>
            </a:xfrm>
            <a:prstGeom prst="rect">
              <a:avLst/>
            </a:prstGeom>
            <a:ln w="12700" cap="flat">
              <a:noFill/>
              <a:miter lim="400000"/>
            </a:ln>
            <a:effectLst/>
          </p:spPr>
        </p:pic>
      </p:grpSp>
      <p:grpSp>
        <p:nvGrpSpPr>
          <p:cNvPr id="377" name="Group"/>
          <p:cNvGrpSpPr/>
          <p:nvPr/>
        </p:nvGrpSpPr>
        <p:grpSpPr>
          <a:xfrm>
            <a:off x="2511395" y="10366725"/>
            <a:ext cx="21927106" cy="1914130"/>
            <a:chOff x="0" y="0"/>
            <a:chExt cx="21927105" cy="1914128"/>
          </a:xfrm>
        </p:grpSpPr>
        <p:pic>
          <p:nvPicPr>
            <p:cNvPr id="368" name="Screen Shot 2022-01-21 at 12.59.57 PM.png" descr="Screen Shot 2022-01-21 at 12.59.57 PM.png"/>
            <p:cNvPicPr>
              <a:picLocks noChangeAspect="1"/>
            </p:cNvPicPr>
            <p:nvPr/>
          </p:nvPicPr>
          <p:blipFill>
            <a:blip r:embed="rId3"/>
            <a:srcRect/>
            <a:stretch>
              <a:fillRect/>
            </a:stretch>
          </p:blipFill>
          <p:spPr>
            <a:xfrm>
              <a:off x="1083350" y="5"/>
              <a:ext cx="4192007" cy="1877229"/>
            </a:xfrm>
            <a:prstGeom prst="rect">
              <a:avLst/>
            </a:prstGeom>
            <a:ln w="12700" cap="flat">
              <a:noFill/>
              <a:miter lim="400000"/>
            </a:ln>
            <a:effectLst/>
          </p:spPr>
        </p:pic>
        <p:pic>
          <p:nvPicPr>
            <p:cNvPr id="369" name="Screen Shot 2022-01-21 at 12.59.57 PM.png" descr="Screen Shot 2022-01-21 at 12.59.57 PM.png"/>
            <p:cNvPicPr>
              <a:picLocks noChangeAspect="1"/>
            </p:cNvPicPr>
            <p:nvPr/>
          </p:nvPicPr>
          <p:blipFill>
            <a:blip r:embed="rId3"/>
            <a:stretch>
              <a:fillRect/>
            </a:stretch>
          </p:blipFill>
          <p:spPr>
            <a:xfrm>
              <a:off x="9338350" y="5"/>
              <a:ext cx="4192007" cy="1877229"/>
            </a:xfrm>
            <a:prstGeom prst="rect">
              <a:avLst/>
            </a:prstGeom>
            <a:ln w="12700" cap="flat">
              <a:noFill/>
              <a:miter lim="400000"/>
            </a:ln>
            <a:effectLst/>
          </p:spPr>
        </p:pic>
        <p:pic>
          <p:nvPicPr>
            <p:cNvPr id="370" name="Screen Shot 2022-01-21 at 12.59.57 PM.png" descr="Screen Shot 2022-01-21 at 12.59.57 PM.png"/>
            <p:cNvPicPr>
              <a:picLocks noChangeAspect="1"/>
            </p:cNvPicPr>
            <p:nvPr/>
          </p:nvPicPr>
          <p:blipFill>
            <a:blip r:embed="rId3"/>
            <a:stretch>
              <a:fillRect/>
            </a:stretch>
          </p:blipFill>
          <p:spPr>
            <a:xfrm>
              <a:off x="5245042" y="5"/>
              <a:ext cx="4192007" cy="1877229"/>
            </a:xfrm>
            <a:prstGeom prst="rect">
              <a:avLst/>
            </a:prstGeom>
            <a:ln w="12700" cap="flat">
              <a:noFill/>
              <a:miter lim="400000"/>
            </a:ln>
            <a:effectLst/>
          </p:spPr>
        </p:pic>
        <p:sp>
          <p:nvSpPr>
            <p:cNvPr id="371" name="Q("/>
            <p:cNvSpPr txBox="1"/>
            <p:nvPr/>
          </p:nvSpPr>
          <p:spPr>
            <a:xfrm>
              <a:off x="-1" y="504214"/>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372" name="Screen Shot 2022-01-21 at 12.59.57 PM.png" descr="Screen Shot 2022-01-21 at 12.59.57 PM.png"/>
            <p:cNvPicPr>
              <a:picLocks noChangeAspect="1"/>
            </p:cNvPicPr>
            <p:nvPr/>
          </p:nvPicPr>
          <p:blipFill>
            <a:blip r:embed="rId3"/>
            <a:srcRect r="49572"/>
            <a:stretch>
              <a:fillRect/>
            </a:stretch>
          </p:blipFill>
          <p:spPr>
            <a:xfrm>
              <a:off x="14119001" y="0"/>
              <a:ext cx="2113909" cy="1877229"/>
            </a:xfrm>
            <a:prstGeom prst="rect">
              <a:avLst/>
            </a:prstGeom>
            <a:ln w="12700" cap="flat">
              <a:noFill/>
              <a:miter lim="400000"/>
            </a:ln>
            <a:effectLst/>
          </p:spPr>
        </p:pic>
        <p:sp>
          <p:nvSpPr>
            <p:cNvPr id="373" name=","/>
            <p:cNvSpPr txBox="1"/>
            <p:nvPr/>
          </p:nvSpPr>
          <p:spPr>
            <a:xfrm>
              <a:off x="13579275" y="675980"/>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374" name=") ="/>
            <p:cNvSpPr txBox="1"/>
            <p:nvPr/>
          </p:nvSpPr>
          <p:spPr>
            <a:xfrm>
              <a:off x="16358998" y="522050"/>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sp>
          <p:nvSpPr>
            <p:cNvPr id="375" name="💵"/>
            <p:cNvSpPr txBox="1"/>
            <p:nvPr/>
          </p:nvSpPr>
          <p:spPr>
            <a:xfrm>
              <a:off x="17974098" y="606028"/>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376" name="Screen Shot 2022-01-21 at 1.05.37 PM.png" descr="Screen Shot 2022-01-21 at 1.05.37 PM.png"/>
            <p:cNvPicPr>
              <a:picLocks noChangeAspect="1"/>
            </p:cNvPicPr>
            <p:nvPr/>
          </p:nvPicPr>
          <p:blipFill>
            <a:blip r:embed="rId4"/>
            <a:stretch>
              <a:fillRect/>
            </a:stretch>
          </p:blipFill>
          <p:spPr>
            <a:xfrm>
              <a:off x="18828305" y="680023"/>
              <a:ext cx="3098801" cy="850901"/>
            </a:xfrm>
            <a:prstGeom prst="rect">
              <a:avLst/>
            </a:prstGeom>
            <a:ln w="12700" cap="flat">
              <a:noFill/>
              <a:miter lim="400000"/>
            </a:ln>
            <a:effectLst/>
          </p:spPr>
        </p:pic>
      </p:grpSp>
      <p:sp>
        <p:nvSpPr>
          <p:cNvPr id="378" name="History Values"/>
          <p:cNvSpPr txBox="1">
            <a:spLocks noGrp="1"/>
          </p:cNvSpPr>
          <p:nvPr>
            <p:ph type="subTitle" sz="quarter" idx="1"/>
          </p:nvPr>
        </p:nvSpPr>
        <p:spPr>
          <a:xfrm>
            <a:off x="1206500" y="602349"/>
            <a:ext cx="21971000" cy="808361"/>
          </a:xfrm>
          <a:prstGeom prst="rect">
            <a:avLst/>
          </a:prstGeom>
        </p:spPr>
        <p:txBody>
          <a:bodyPr/>
          <a:lstStyle>
            <a:lvl1pPr marL="609600" indent="-609600" defTabSz="2438338">
              <a:lnSpc>
                <a:spcPct val="90000"/>
              </a:lnSpc>
              <a:spcBef>
                <a:spcPts val="4500"/>
              </a:spcBef>
              <a:buSzPct val="123000"/>
              <a:buChar char="•"/>
              <a:defRPr sz="4800" b="0"/>
            </a:lvl1pPr>
          </a:lstStyle>
          <a:p>
            <a:r>
              <a:t>History Values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tate Values"/>
          <p:cNvSpPr txBox="1">
            <a:spLocks noGrp="1"/>
          </p:cNvSpPr>
          <p:nvPr>
            <p:ph type="ctrTitle"/>
          </p:nvPr>
        </p:nvSpPr>
        <p:spPr>
          <a:xfrm>
            <a:off x="1206500" y="965200"/>
            <a:ext cx="21971000" cy="1433163"/>
          </a:xfrm>
          <a:prstGeom prst="rect">
            <a:avLst/>
          </a:prstGeom>
        </p:spPr>
        <p:txBody>
          <a:bodyPr anchor="t"/>
          <a:lstStyle>
            <a:lvl1pPr>
              <a:defRPr sz="8500" spc="-170"/>
            </a:lvl1pPr>
          </a:lstStyle>
          <a:p>
            <a:r>
              <a:rPr dirty="0"/>
              <a:t>State Values</a:t>
            </a:r>
          </a:p>
        </p:txBody>
      </p:sp>
      <p:grpSp>
        <p:nvGrpSpPr>
          <p:cNvPr id="428" name="Group"/>
          <p:cNvGrpSpPr/>
          <p:nvPr/>
        </p:nvGrpSpPr>
        <p:grpSpPr>
          <a:xfrm>
            <a:off x="2514750" y="9085874"/>
            <a:ext cx="10275771" cy="1989113"/>
            <a:chOff x="0" y="0"/>
            <a:chExt cx="10275770" cy="1989112"/>
          </a:xfrm>
        </p:grpSpPr>
        <p:sp>
          <p:nvSpPr>
            <p:cNvPr id="420" name="Q("/>
            <p:cNvSpPr txBox="1"/>
            <p:nvPr/>
          </p:nvSpPr>
          <p:spPr>
            <a:xfrm>
              <a:off x="-1" y="552062"/>
              <a:ext cx="1159559"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75980"/>
              <a:ext cx="368504" cy="1168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sp>
          <p:nvSpPr>
            <p:cNvPr id="423" name=") ="/>
            <p:cNvSpPr txBox="1"/>
            <p:nvPr/>
          </p:nvSpPr>
          <p:spPr>
            <a:xfrm>
              <a:off x="5299750" y="555459"/>
              <a:ext cx="1498142" cy="12025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6" y="502668"/>
              <a:ext cx="3159145" cy="1308101"/>
              <a:chOff x="0" y="0"/>
              <a:chExt cx="3159143" cy="1308100"/>
            </a:xfrm>
          </p:grpSpPr>
          <p:sp>
            <p:nvSpPr>
              <p:cNvPr id="425" name="💵"/>
              <p:cNvSpPr txBox="1"/>
              <p:nvPr/>
            </p:nvSpPr>
            <p:spPr>
              <a:xfrm>
                <a:off x="-1" y="0"/>
                <a:ext cx="1028701" cy="1308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11193779" y="9029927"/>
            <a:ext cx="6797892" cy="1910144"/>
            <a:chOff x="0" y="0"/>
            <a:chExt cx="6797891" cy="1910143"/>
          </a:xfrm>
        </p:grpSpPr>
        <p:sp>
          <p:nvSpPr>
            <p:cNvPr id="429" name="= Q("/>
            <p:cNvSpPr txBox="1"/>
            <p:nvPr/>
          </p:nvSpPr>
          <p:spPr>
            <a:xfrm>
              <a:off x="0" y="552062"/>
              <a:ext cx="1965871"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0" y="675980"/>
              <a:ext cx="368504" cy="1168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sp>
          <p:nvSpPr>
            <p:cNvPr id="432" name=")"/>
            <p:cNvSpPr txBox="1"/>
            <p:nvPr/>
          </p:nvSpPr>
          <p:spPr>
            <a:xfrm>
              <a:off x="6106063" y="555459"/>
              <a:ext cx="691829" cy="12025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2538801" y="1356314"/>
            <a:ext cx="20248947" cy="6440658"/>
            <a:chOff x="0" y="0"/>
            <a:chExt cx="20248945" cy="6440655"/>
          </a:xfrm>
        </p:grpSpPr>
        <p:sp>
          <p:nvSpPr>
            <p:cNvPr id="435" name="Q("/>
            <p:cNvSpPr txBox="1"/>
            <p:nvPr/>
          </p:nvSpPr>
          <p:spPr>
            <a:xfrm>
              <a:off x="-1" y="2673615"/>
              <a:ext cx="1159559"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97533"/>
              <a:ext cx="368504" cy="11681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200"/>
              </a:lvl1pPr>
            </a:lstStyle>
            <a:p>
              <a:r>
                <a:t>,</a:t>
              </a:r>
            </a:p>
          </p:txBody>
        </p:sp>
        <p:sp>
          <p:nvSpPr>
            <p:cNvPr id="438" name=") ="/>
            <p:cNvSpPr txBox="1"/>
            <p:nvPr/>
          </p:nvSpPr>
          <p:spPr>
            <a:xfrm>
              <a:off x="5299750" y="2677012"/>
              <a:ext cx="1498142" cy="12025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1" name="…"/>
            <p:cNvSpPr txBox="1"/>
            <p:nvPr/>
          </p:nvSpPr>
          <p:spPr>
            <a:xfrm>
              <a:off x="7857562" y="4999459"/>
              <a:ext cx="1257301" cy="14411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9000">
                  <a:solidFill>
                    <a:srgbClr val="000000"/>
                  </a:solidFill>
                </a:defRPr>
              </a:lvl1pPr>
            </a:lstStyle>
            <a:p>
              <a:r>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 name="TextBox 1">
            <a:extLst>
              <a:ext uri="{FF2B5EF4-FFF2-40B4-BE49-F238E27FC236}">
                <a16:creationId xmlns:a16="http://schemas.microsoft.com/office/drawing/2014/main" id="{3B0DD7A0-93A5-D94C-AC83-929255EBB58E}"/>
              </a:ext>
            </a:extLst>
          </p:cNvPr>
          <p:cNvSpPr txBox="1"/>
          <p:nvPr/>
        </p:nvSpPr>
        <p:spPr>
          <a:xfrm>
            <a:off x="5241379" y="11981046"/>
            <a:ext cx="1390124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4000" dirty="0">
                <a:solidFill>
                  <a:schemeClr val="bg2">
                    <a:lumMod val="10000"/>
                  </a:schemeClr>
                </a:solidFill>
              </a:rPr>
              <a:t>State value cannot represent the value of a particular history</a:t>
            </a:r>
            <a:endParaRPr kumimoji="0" lang="en-US" sz="4000" b="0" i="0" u="none" strike="noStrike" cap="none" spc="0" normalizeH="0" baseline="0" dirty="0">
              <a:ln>
                <a:noFill/>
              </a:ln>
              <a:solidFill>
                <a:schemeClr val="bg2">
                  <a:lumMod val="10000"/>
                </a:schemeClr>
              </a:solidFill>
              <a:effectLst/>
              <a:uFillTx/>
              <a:sym typeface="Helvetica Neue"/>
            </a:endParaRPr>
          </a:p>
        </p:txBody>
      </p:sp>
    </p:spTree>
    <p:extLst>
      <p:ext uri="{BB962C8B-B14F-4D97-AF65-F5344CB8AC3E}">
        <p14:creationId xmlns:p14="http://schemas.microsoft.com/office/powerpoint/2010/main" val="29719729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43"/>
                                        </p:tgtEl>
                                        <p:attrNameLst>
                                          <p:attrName>style.visibility</p:attrName>
                                        </p:attrNameLst>
                                      </p:cBhvr>
                                      <p:to>
                                        <p:strVal val="visible"/>
                                      </p:to>
                                    </p:set>
                                    <p:animEffect transition="in" filter="fade">
                                      <p:cBhvr>
                                        <p:cTn id="7" dur="2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28"/>
                                        </p:tgtEl>
                                        <p:attrNameLst>
                                          <p:attrName>style.visibility</p:attrName>
                                        </p:attrNameLst>
                                      </p:cBhvr>
                                      <p:to>
                                        <p:strVal val="visible"/>
                                      </p:to>
                                    </p:set>
                                    <p:animEffect transition="in" filter="fade">
                                      <p:cBhvr>
                                        <p:cTn id="12" dur="2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34"/>
                                        </p:tgtEl>
                                        <p:attrNameLst>
                                          <p:attrName>style.visibility</p:attrName>
                                        </p:attrNameLst>
                                      </p:cBhvr>
                                      <p:to>
                                        <p:strVal val="visible"/>
                                      </p:to>
                                    </p:set>
                                    <p:animEffect transition="in" filter="fade">
                                      <p:cBhvr>
                                        <p:cTn id="17" dur="200"/>
                                        <p:tgtEl>
                                          <p:spTgt spid="4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nimBg="1" advAuto="0"/>
      <p:bldP spid="434" grpId="0" animBg="1" advAuto="0"/>
      <p:bldP spid="443"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tate Values"/>
          <p:cNvSpPr txBox="1">
            <a:spLocks noGrp="1"/>
          </p:cNvSpPr>
          <p:nvPr>
            <p:ph type="ctrTitle"/>
          </p:nvPr>
        </p:nvSpPr>
        <p:spPr>
          <a:xfrm>
            <a:off x="1206500" y="965200"/>
            <a:ext cx="21971000" cy="1433163"/>
          </a:xfrm>
          <a:prstGeom prst="rect">
            <a:avLst/>
          </a:prstGeom>
        </p:spPr>
        <p:txBody>
          <a:bodyPr anchor="t"/>
          <a:lstStyle>
            <a:lvl1pPr>
              <a:defRPr sz="8500" spc="-170"/>
            </a:lvl1pPr>
          </a:lstStyle>
          <a:p>
            <a:r>
              <a:rPr dirty="0"/>
              <a:t>State Values</a:t>
            </a:r>
          </a:p>
        </p:txBody>
      </p:sp>
      <p:grpSp>
        <p:nvGrpSpPr>
          <p:cNvPr id="428" name="Group"/>
          <p:cNvGrpSpPr/>
          <p:nvPr/>
        </p:nvGrpSpPr>
        <p:grpSpPr>
          <a:xfrm>
            <a:off x="2514750" y="9085874"/>
            <a:ext cx="10275771" cy="1989113"/>
            <a:chOff x="0" y="0"/>
            <a:chExt cx="10275770" cy="1989112"/>
          </a:xfrm>
        </p:grpSpPr>
        <p:sp>
          <p:nvSpPr>
            <p:cNvPr id="420" name="Q("/>
            <p:cNvSpPr txBox="1"/>
            <p:nvPr/>
          </p:nvSpPr>
          <p:spPr>
            <a:xfrm>
              <a:off x="-1" y="552062"/>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75980"/>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423" name=") ="/>
            <p:cNvSpPr txBox="1"/>
            <p:nvPr/>
          </p:nvSpPr>
          <p:spPr>
            <a:xfrm>
              <a:off x="5299750" y="555459"/>
              <a:ext cx="1498142" cy="120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6" y="502668"/>
              <a:ext cx="3159145" cy="1308101"/>
              <a:chOff x="0" y="0"/>
              <a:chExt cx="3159143" cy="1308100"/>
            </a:xfrm>
          </p:grpSpPr>
          <p:sp>
            <p:nvSpPr>
              <p:cNvPr id="425" name="💵"/>
              <p:cNvSpPr txBox="1"/>
              <p:nvPr/>
            </p:nvSpPr>
            <p:spPr>
              <a:xfrm>
                <a:off x="-1" y="0"/>
                <a:ext cx="1028701" cy="1308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11193779" y="9029927"/>
            <a:ext cx="6797892" cy="1910144"/>
            <a:chOff x="0" y="0"/>
            <a:chExt cx="6797891" cy="1910143"/>
          </a:xfrm>
        </p:grpSpPr>
        <p:sp>
          <p:nvSpPr>
            <p:cNvPr id="429" name="= Q("/>
            <p:cNvSpPr txBox="1"/>
            <p:nvPr/>
          </p:nvSpPr>
          <p:spPr>
            <a:xfrm>
              <a:off x="0" y="552062"/>
              <a:ext cx="1965871"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0" y="675980"/>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432" name=")"/>
            <p:cNvSpPr txBox="1"/>
            <p:nvPr/>
          </p:nvSpPr>
          <p:spPr>
            <a:xfrm>
              <a:off x="6106063" y="555459"/>
              <a:ext cx="691829" cy="12025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2538801" y="1356314"/>
            <a:ext cx="20248947" cy="6440658"/>
            <a:chOff x="0" y="0"/>
            <a:chExt cx="20248945" cy="6440655"/>
          </a:xfrm>
        </p:grpSpPr>
        <p:sp>
          <p:nvSpPr>
            <p:cNvPr id="435" name="Q("/>
            <p:cNvSpPr txBox="1"/>
            <p:nvPr/>
          </p:nvSpPr>
          <p:spPr>
            <a:xfrm>
              <a:off x="-1" y="2673615"/>
              <a:ext cx="1159559"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97533"/>
              <a:ext cx="368504" cy="11681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200"/>
              </a:lvl1pPr>
            </a:lstStyle>
            <a:p>
              <a:r>
                <a:t>,</a:t>
              </a:r>
            </a:p>
          </p:txBody>
        </p:sp>
        <p:sp>
          <p:nvSpPr>
            <p:cNvPr id="438" name=") ="/>
            <p:cNvSpPr txBox="1"/>
            <p:nvPr/>
          </p:nvSpPr>
          <p:spPr>
            <a:xfrm>
              <a:off x="5299750" y="2677012"/>
              <a:ext cx="1498142" cy="120252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800">
                  <a:solidFill>
                    <a:srgbClr val="000000"/>
                  </a:solidFill>
                  <a:latin typeface="Times New Roman"/>
                  <a:ea typeface="Times New Roman"/>
                  <a:cs typeface="Times New Roman"/>
                  <a:sym typeface="Times New Roman"/>
                </a:defRPr>
              </a:lvl1pPr>
            </a:lstStyle>
            <a:p>
              <a:r>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1" name="…"/>
            <p:cNvSpPr txBox="1"/>
            <p:nvPr/>
          </p:nvSpPr>
          <p:spPr>
            <a:xfrm>
              <a:off x="7857562" y="4999459"/>
              <a:ext cx="1257301" cy="14411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9000">
                  <a:solidFill>
                    <a:srgbClr val="000000"/>
                  </a:solidFill>
                </a:defRPr>
              </a:lvl1pPr>
            </a:lstStyle>
            <a:p>
              <a:r>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8" name="TextBox 27">
            <a:extLst>
              <a:ext uri="{FF2B5EF4-FFF2-40B4-BE49-F238E27FC236}">
                <a16:creationId xmlns:a16="http://schemas.microsoft.com/office/drawing/2014/main" id="{C42E1433-BC8F-C141-A5D5-C344C4E3A811}"/>
              </a:ext>
            </a:extLst>
          </p:cNvPr>
          <p:cNvSpPr txBox="1"/>
          <p:nvPr/>
        </p:nvSpPr>
        <p:spPr>
          <a:xfrm>
            <a:off x="4775967" y="12039117"/>
            <a:ext cx="448680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2">
                    <a:lumMod val="10000"/>
                  </a:schemeClr>
                </a:solidFill>
                <a:effectLst/>
                <a:uFillTx/>
                <a:latin typeface="+mn-lt"/>
                <a:ea typeface="+mn-ea"/>
                <a:cs typeface="+mn-cs"/>
                <a:sym typeface="Helvetica Neue"/>
              </a:rPr>
              <a:t>Proofs in the paper</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89FB4E-15E6-014F-B762-13AE7B9E4985}"/>
              </a:ext>
            </a:extLst>
          </p:cNvPr>
          <p:cNvSpPr>
            <a:spLocks noGrp="1"/>
          </p:cNvSpPr>
          <p:nvPr>
            <p:ph type="title"/>
          </p:nvPr>
        </p:nvSpPr>
        <p:spPr/>
        <p:txBody>
          <a:bodyPr>
            <a:normAutofit/>
          </a:bodyPr>
          <a:lstStyle/>
          <a:p>
            <a:r>
              <a:rPr lang="en-US" sz="9600" dirty="0"/>
              <a:t>Experiments</a:t>
            </a:r>
          </a:p>
        </p:txBody>
      </p:sp>
      <p:sp>
        <p:nvSpPr>
          <p:cNvPr id="6" name="Text Placeholder 5">
            <a:extLst>
              <a:ext uri="{FF2B5EF4-FFF2-40B4-BE49-F238E27FC236}">
                <a16:creationId xmlns:a16="http://schemas.microsoft.com/office/drawing/2014/main" id="{533217C8-21E3-D841-A154-F614D9027793}"/>
              </a:ext>
            </a:extLst>
          </p:cNvPr>
          <p:cNvSpPr>
            <a:spLocks noGrp="1"/>
          </p:cNvSpPr>
          <p:nvPr>
            <p:ph type="body" idx="1"/>
          </p:nvPr>
        </p:nvSpPr>
        <p:spPr>
          <a:xfrm>
            <a:off x="1206500" y="3334871"/>
            <a:ext cx="14837064" cy="9169645"/>
          </a:xfrm>
        </p:spPr>
        <p:txBody>
          <a:bodyPr/>
          <a:lstStyle/>
          <a:p>
            <a:r>
              <a:rPr lang="en-US" dirty="0"/>
              <a:t>Tested with advantage actor critic (A2C)</a:t>
            </a:r>
          </a:p>
          <a:p>
            <a:pPr lvl="1"/>
            <a:r>
              <a:rPr lang="en-US" dirty="0">
                <a:solidFill>
                  <a:schemeClr val="accent4">
                    <a:hueOff val="-1247790"/>
                    <a:lumOff val="-12326"/>
                  </a:schemeClr>
                </a:solidFill>
              </a:rPr>
              <a:t>History critic</a:t>
            </a:r>
            <a:endParaRPr lang="en-US" dirty="0">
              <a:solidFill>
                <a:schemeClr val="accent1">
                  <a:lumOff val="-13575"/>
                </a:schemeClr>
              </a:solidFill>
            </a:endParaRPr>
          </a:p>
          <a:p>
            <a:pPr lvl="1"/>
            <a:r>
              <a:rPr lang="en-US" dirty="0">
                <a:solidFill>
                  <a:schemeClr val="accent1">
                    <a:lumOff val="-13575"/>
                  </a:schemeClr>
                </a:solidFill>
              </a:rPr>
              <a:t>State critic</a:t>
            </a:r>
            <a:endParaRPr lang="en-US" dirty="0"/>
          </a:p>
          <a:p>
            <a:pPr lvl="1"/>
            <a:r>
              <a:rPr lang="en-US" dirty="0">
                <a:solidFill>
                  <a:schemeClr val="accent3">
                    <a:lumMod val="50000"/>
                  </a:schemeClr>
                </a:solidFill>
              </a:rPr>
              <a:t>State-history critic</a:t>
            </a:r>
          </a:p>
          <a:p>
            <a:r>
              <a:rPr lang="en-US" dirty="0">
                <a:solidFill>
                  <a:schemeClr val="bg2">
                    <a:lumMod val="10000"/>
                  </a:schemeClr>
                </a:solidFill>
              </a:rPr>
              <a:t>Used standard domains: small common domains, SMACv1 (</a:t>
            </a:r>
            <a:r>
              <a:rPr lang="en-US" dirty="0" err="1">
                <a:solidFill>
                  <a:schemeClr val="bg2">
                    <a:lumMod val="10000"/>
                  </a:schemeClr>
                </a:solidFill>
              </a:rPr>
              <a:t>Starcraft</a:t>
            </a:r>
            <a:r>
              <a:rPr lang="en-US" dirty="0">
                <a:solidFill>
                  <a:schemeClr val="bg2">
                    <a:lumMod val="10000"/>
                  </a:schemeClr>
                </a:solidFill>
              </a:rPr>
              <a:t>) and partially observable particle environments</a:t>
            </a:r>
          </a:p>
          <a:p>
            <a:r>
              <a:rPr lang="en-US" dirty="0">
                <a:solidFill>
                  <a:schemeClr val="bg2">
                    <a:lumMod val="10000"/>
                  </a:schemeClr>
                </a:solidFill>
              </a:rPr>
              <a:t>Have additional experiments and base actor-critic methods in the paper</a:t>
            </a:r>
          </a:p>
        </p:txBody>
      </p:sp>
      <p:pic>
        <p:nvPicPr>
          <p:cNvPr id="2" name="MicrosoftTeams-image-2.png" descr="MicrosoftTeams-image-2.png">
            <a:extLst>
              <a:ext uri="{FF2B5EF4-FFF2-40B4-BE49-F238E27FC236}">
                <a16:creationId xmlns:a16="http://schemas.microsoft.com/office/drawing/2014/main" id="{4ABDB4C3-48AF-E952-CD3D-2B57CE86C9E9}"/>
              </a:ext>
            </a:extLst>
          </p:cNvPr>
          <p:cNvPicPr>
            <a:picLocks noChangeAspect="1"/>
          </p:cNvPicPr>
          <p:nvPr/>
        </p:nvPicPr>
        <p:blipFill>
          <a:blip r:embed="rId2"/>
          <a:stretch>
            <a:fillRect/>
          </a:stretch>
        </p:blipFill>
        <p:spPr>
          <a:xfrm>
            <a:off x="18775041" y="7592290"/>
            <a:ext cx="4402459" cy="4402460"/>
          </a:xfrm>
          <a:prstGeom prst="rect">
            <a:avLst/>
          </a:prstGeom>
          <a:ln w="63500">
            <a:solidFill>
              <a:srgbClr val="000000"/>
            </a:solidFill>
            <a:miter lim="400000"/>
          </a:ln>
        </p:spPr>
      </p:pic>
      <p:sp>
        <p:nvSpPr>
          <p:cNvPr id="3" name="TextBox 2">
            <a:extLst>
              <a:ext uri="{FF2B5EF4-FFF2-40B4-BE49-F238E27FC236}">
                <a16:creationId xmlns:a16="http://schemas.microsoft.com/office/drawing/2014/main" id="{EECE6ED4-4D8D-0485-02FB-4ABA53A29B3D}"/>
              </a:ext>
            </a:extLst>
          </p:cNvPr>
          <p:cNvSpPr txBox="1"/>
          <p:nvPr/>
        </p:nvSpPr>
        <p:spPr>
          <a:xfrm>
            <a:off x="18665541" y="12268554"/>
            <a:ext cx="4621458"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Partially observable particle </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envs</a:t>
            </a: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4" name="smac_agent_obs-1024x728.jpg" descr="smac_agent_obs-1024x728.jpg">
            <a:extLst>
              <a:ext uri="{FF2B5EF4-FFF2-40B4-BE49-F238E27FC236}">
                <a16:creationId xmlns:a16="http://schemas.microsoft.com/office/drawing/2014/main" id="{784F4EA7-3E15-4150-0D6B-D783758A0FBA}"/>
              </a:ext>
            </a:extLst>
          </p:cNvPr>
          <p:cNvPicPr>
            <a:picLocks noChangeAspect="1"/>
          </p:cNvPicPr>
          <p:nvPr/>
        </p:nvPicPr>
        <p:blipFill>
          <a:blip r:embed="rId3"/>
          <a:stretch>
            <a:fillRect/>
          </a:stretch>
        </p:blipFill>
        <p:spPr>
          <a:xfrm>
            <a:off x="18480573" y="2570018"/>
            <a:ext cx="4991394" cy="3548569"/>
          </a:xfrm>
          <a:prstGeom prst="rect">
            <a:avLst/>
          </a:prstGeom>
          <a:ln w="12700">
            <a:miter lim="400000"/>
          </a:ln>
        </p:spPr>
      </p:pic>
      <p:sp>
        <p:nvSpPr>
          <p:cNvPr id="7" name="TextBox 6">
            <a:extLst>
              <a:ext uri="{FF2B5EF4-FFF2-40B4-BE49-F238E27FC236}">
                <a16:creationId xmlns:a16="http://schemas.microsoft.com/office/drawing/2014/main" id="{CE582942-D788-9222-59B6-6C3FAE976A28}"/>
              </a:ext>
            </a:extLst>
          </p:cNvPr>
          <p:cNvSpPr txBox="1"/>
          <p:nvPr/>
        </p:nvSpPr>
        <p:spPr>
          <a:xfrm>
            <a:off x="20275757" y="6336973"/>
            <a:ext cx="140102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SMAC v1</a:t>
            </a:r>
          </a:p>
        </p:txBody>
      </p:sp>
    </p:spTree>
    <p:extLst>
      <p:ext uri="{BB962C8B-B14F-4D97-AF65-F5344CB8AC3E}">
        <p14:creationId xmlns:p14="http://schemas.microsoft.com/office/powerpoint/2010/main" val="235373658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Screen Shot 2021-10-20 at 09.54.55.jpg" descr="Screen Shot 2021-10-20 at 09.54.55.jpg"/>
          <p:cNvPicPr>
            <a:picLocks noChangeAspect="1"/>
          </p:cNvPicPr>
          <p:nvPr/>
        </p:nvPicPr>
        <p:blipFill>
          <a:blip r:embed="rId3"/>
          <a:stretch>
            <a:fillRect/>
          </a:stretch>
        </p:blipFill>
        <p:spPr>
          <a:xfrm>
            <a:off x="168461" y="1995056"/>
            <a:ext cx="24047079" cy="6026222"/>
          </a:xfrm>
          <a:prstGeom prst="rect">
            <a:avLst/>
          </a:prstGeom>
          <a:ln w="12700">
            <a:miter lim="400000"/>
          </a:ln>
        </p:spPr>
      </p:pic>
      <p:pic>
        <p:nvPicPr>
          <p:cNvPr id="639" name="Screen Shot 2021-10-20 at 09.55.12.jpg" descr="Screen Shot 2021-10-20 at 09.55.12.jpg"/>
          <p:cNvPicPr>
            <a:picLocks noChangeAspect="1"/>
          </p:cNvPicPr>
          <p:nvPr/>
        </p:nvPicPr>
        <p:blipFill>
          <a:blip r:embed="rId4"/>
          <a:srcRect b="15790"/>
          <a:stretch>
            <a:fillRect/>
          </a:stretch>
        </p:blipFill>
        <p:spPr>
          <a:xfrm>
            <a:off x="307513" y="7843673"/>
            <a:ext cx="23768975" cy="5289943"/>
          </a:xfrm>
          <a:prstGeom prst="rect">
            <a:avLst/>
          </a:prstGeom>
          <a:ln w="12700">
            <a:miter lim="400000"/>
          </a:ln>
        </p:spPr>
      </p:pic>
      <p:sp>
        <p:nvSpPr>
          <p:cNvPr id="4" name="Title 4">
            <a:extLst>
              <a:ext uri="{FF2B5EF4-FFF2-40B4-BE49-F238E27FC236}">
                <a16:creationId xmlns:a16="http://schemas.microsoft.com/office/drawing/2014/main" id="{E62668A3-B5A4-A943-AB8C-58FBC8A0EE81}"/>
              </a:ext>
            </a:extLst>
          </p:cNvPr>
          <p:cNvSpPr>
            <a:spLocks noGrp="1"/>
          </p:cNvSpPr>
          <p:nvPr>
            <p:ph type="title"/>
          </p:nvPr>
        </p:nvSpPr>
        <p:spPr>
          <a:xfrm>
            <a:off x="1206500" y="1079500"/>
            <a:ext cx="21971000" cy="1433163"/>
          </a:xfrm>
        </p:spPr>
        <p:txBody>
          <a:bodyPr>
            <a:normAutofit/>
          </a:bodyPr>
          <a:lstStyle/>
          <a:p>
            <a:r>
              <a:rPr lang="en-US" sz="9600" dirty="0"/>
              <a:t>Common small environments</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Screen Shot 2021-10-20 at 09.55.34.jpg" descr="Screen Shot 2021-10-20 at 09.55.34.jpg"/>
          <p:cNvPicPr>
            <a:picLocks noChangeAspect="1"/>
          </p:cNvPicPr>
          <p:nvPr/>
        </p:nvPicPr>
        <p:blipFill>
          <a:blip r:embed="rId3"/>
          <a:stretch>
            <a:fillRect/>
          </a:stretch>
        </p:blipFill>
        <p:spPr>
          <a:xfrm>
            <a:off x="286345" y="2105891"/>
            <a:ext cx="23811310" cy="11426999"/>
          </a:xfrm>
          <a:prstGeom prst="rect">
            <a:avLst/>
          </a:prstGeom>
          <a:ln w="12700">
            <a:miter lim="400000"/>
          </a:ln>
        </p:spPr>
      </p:pic>
      <p:sp>
        <p:nvSpPr>
          <p:cNvPr id="651" name="SMAC - StarCraft Multi-Agent Challenge"/>
          <p:cNvSpPr txBox="1">
            <a:spLocks noGrp="1"/>
          </p:cNvSpPr>
          <p:nvPr>
            <p:ph type="ctrTitle"/>
          </p:nvPr>
        </p:nvSpPr>
        <p:spPr>
          <a:xfrm>
            <a:off x="1206500" y="1079500"/>
            <a:ext cx="21971000" cy="1433163"/>
          </a:xfrm>
          <a:prstGeom prst="rect">
            <a:avLst/>
          </a:prstGeom>
        </p:spPr>
        <p:txBody>
          <a:bodyPr anchor="t"/>
          <a:lstStyle>
            <a:lvl1pPr>
              <a:defRPr sz="8500" spc="-170"/>
            </a:lvl1pPr>
          </a:lstStyle>
          <a:p>
            <a:r>
              <a:rPr dirty="0"/>
              <a:t>SMAC - StarCraft Multi-Agent Challenge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957A-D03F-1E43-944B-07DEAA0A7940}"/>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9DEEC4AB-6A61-A741-811D-FA4742ABE3C7}"/>
              </a:ext>
            </a:extLst>
          </p:cNvPr>
          <p:cNvSpPr>
            <a:spLocks noGrp="1"/>
          </p:cNvSpPr>
          <p:nvPr>
            <p:ph type="body" idx="1"/>
          </p:nvPr>
        </p:nvSpPr>
        <p:spPr>
          <a:xfrm>
            <a:off x="1206500" y="3075709"/>
            <a:ext cx="21971000" cy="9428807"/>
          </a:xfrm>
        </p:spPr>
        <p:txBody>
          <a:bodyPr>
            <a:normAutofit fontScale="92500" lnSpcReduction="10000"/>
          </a:bodyPr>
          <a:lstStyle/>
          <a:p>
            <a:r>
              <a:rPr lang="en-US" dirty="0"/>
              <a:t>Define the cooperative multi-agent RL (MARL) problem</a:t>
            </a:r>
          </a:p>
          <a:p>
            <a:r>
              <a:rPr lang="en-US" dirty="0"/>
              <a:t>Quickly describe background on deep RL</a:t>
            </a:r>
          </a:p>
          <a:p>
            <a:r>
              <a:rPr lang="en-US" dirty="0"/>
              <a:t>Discuss the current state-of-the art for the different classes of solutions</a:t>
            </a:r>
          </a:p>
          <a:p>
            <a:pPr lvl="1"/>
            <a:r>
              <a:rPr lang="en-US" dirty="0"/>
              <a:t>Centralized training and execution</a:t>
            </a:r>
          </a:p>
          <a:p>
            <a:pPr lvl="1"/>
            <a:r>
              <a:rPr lang="en-US" dirty="0"/>
              <a:t>Decentralized training and execution: IQL, decentralized REINFORCE, deep extensions</a:t>
            </a:r>
          </a:p>
          <a:p>
            <a:pPr lvl="1"/>
            <a:r>
              <a:rPr lang="en-US" dirty="0"/>
              <a:t>CTDE: VDN, QMIX, QPLEX, MADDPG, MAPPO</a:t>
            </a:r>
          </a:p>
          <a:p>
            <a:r>
              <a:rPr lang="en-US" dirty="0"/>
              <a:t>Identify misconceptions/issues with current methods</a:t>
            </a:r>
          </a:p>
          <a:p>
            <a:r>
              <a:rPr lang="en-US" dirty="0"/>
              <a:t>Applications, code, other topics, and the future (LLMs?)</a:t>
            </a:r>
          </a:p>
        </p:txBody>
      </p:sp>
    </p:spTree>
    <p:extLst>
      <p:ext uri="{BB962C8B-B14F-4D97-AF65-F5344CB8AC3E}">
        <p14:creationId xmlns:p14="http://schemas.microsoft.com/office/powerpoint/2010/main" val="3887848639"/>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artially Observable Particle Environments"/>
          <p:cNvSpPr txBox="1">
            <a:spLocks noGrp="1"/>
          </p:cNvSpPr>
          <p:nvPr>
            <p:ph type="ctrTitle"/>
          </p:nvPr>
        </p:nvSpPr>
        <p:spPr>
          <a:xfrm>
            <a:off x="1206500" y="965200"/>
            <a:ext cx="21971000" cy="1433163"/>
          </a:xfrm>
          <a:prstGeom prst="rect">
            <a:avLst/>
          </a:prstGeom>
        </p:spPr>
        <p:txBody>
          <a:bodyPr anchor="t"/>
          <a:lstStyle>
            <a:lvl1pPr>
              <a:defRPr sz="8500" spc="-170"/>
            </a:lvl1pPr>
          </a:lstStyle>
          <a:p>
            <a:r>
              <a:t>Partially Observable Particle Environments</a:t>
            </a:r>
          </a:p>
        </p:txBody>
      </p:sp>
      <p:grpSp>
        <p:nvGrpSpPr>
          <p:cNvPr id="684" name="Group"/>
          <p:cNvGrpSpPr/>
          <p:nvPr/>
        </p:nvGrpSpPr>
        <p:grpSpPr>
          <a:xfrm>
            <a:off x="1210977" y="3894741"/>
            <a:ext cx="10709169" cy="8031942"/>
            <a:chOff x="0" y="0"/>
            <a:chExt cx="10709168" cy="8031940"/>
          </a:xfrm>
        </p:grpSpPr>
        <p:grpSp>
          <p:nvGrpSpPr>
            <p:cNvPr id="682" name="Group"/>
            <p:cNvGrpSpPr/>
            <p:nvPr/>
          </p:nvGrpSpPr>
          <p:grpSpPr>
            <a:xfrm>
              <a:off x="-1" y="-1"/>
              <a:ext cx="10709170" cy="8031942"/>
              <a:chOff x="0" y="0"/>
              <a:chExt cx="10709168" cy="8031940"/>
            </a:xfrm>
          </p:grpSpPr>
          <p:pic>
            <p:nvPicPr>
              <p:cNvPr id="680" name="Screen Shot 2022-01-25 at 2.08.22 PM.png" descr="Screen Shot 2022-01-25 at 2.08.22 PM.png"/>
              <p:cNvPicPr>
                <a:picLocks noChangeAspect="1"/>
              </p:cNvPicPr>
              <p:nvPr/>
            </p:nvPicPr>
            <p:blipFill>
              <a:blip r:embed="rId3"/>
              <a:stretch>
                <a:fillRect/>
              </a:stretch>
            </p:blipFill>
            <p:spPr>
              <a:xfrm>
                <a:off x="0" y="560427"/>
                <a:ext cx="10709169" cy="7471514"/>
              </a:xfrm>
              <a:prstGeom prst="rect">
                <a:avLst/>
              </a:prstGeom>
              <a:ln w="12700" cap="flat">
                <a:noFill/>
                <a:miter lim="400000"/>
              </a:ln>
              <a:effectLst/>
            </p:spPr>
          </p:pic>
          <p:pic>
            <p:nvPicPr>
              <p:cNvPr id="681" name="Screen Shot 2022-01-27 at 12.24.39 AM.png" descr="Screen Shot 2022-01-27 at 12.24.39 AM.png"/>
              <p:cNvPicPr>
                <a:picLocks noChangeAspect="1"/>
              </p:cNvPicPr>
              <p:nvPr/>
            </p:nvPicPr>
            <p:blipFill>
              <a:blip r:embed="rId4"/>
              <a:stretch>
                <a:fillRect/>
              </a:stretch>
            </p:blipFill>
            <p:spPr>
              <a:xfrm>
                <a:off x="4587848" y="0"/>
                <a:ext cx="2573078" cy="1169581"/>
              </a:xfrm>
              <a:prstGeom prst="rect">
                <a:avLst/>
              </a:prstGeom>
              <a:ln w="12700" cap="flat">
                <a:noFill/>
                <a:miter lim="400000"/>
              </a:ln>
              <a:effectLst/>
            </p:spPr>
          </p:pic>
        </p:grpSp>
        <p:sp>
          <p:nvSpPr>
            <p:cNvPr id="683" name="Observation Radius = 0.8"/>
            <p:cNvSpPr txBox="1"/>
            <p:nvPr/>
          </p:nvSpPr>
          <p:spPr>
            <a:xfrm>
              <a:off x="2392824" y="314249"/>
              <a:ext cx="7440572" cy="9021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solidFill>
                    <a:srgbClr val="3D3D3D"/>
                  </a:solidFill>
                </a:defRPr>
              </a:lvl1pPr>
            </a:lstStyle>
            <a:p>
              <a:r>
                <a:t>Observation Radius = 0.8</a:t>
              </a:r>
            </a:p>
          </p:txBody>
        </p:sp>
      </p:grpSp>
      <p:grpSp>
        <p:nvGrpSpPr>
          <p:cNvPr id="689" name="Group"/>
          <p:cNvGrpSpPr/>
          <p:nvPr/>
        </p:nvGrpSpPr>
        <p:grpSpPr>
          <a:xfrm>
            <a:off x="12805402" y="3656728"/>
            <a:ext cx="9930695" cy="7904186"/>
            <a:chOff x="0" y="0"/>
            <a:chExt cx="9930693" cy="7904184"/>
          </a:xfrm>
        </p:grpSpPr>
        <p:grpSp>
          <p:nvGrpSpPr>
            <p:cNvPr id="687" name="Group"/>
            <p:cNvGrpSpPr/>
            <p:nvPr/>
          </p:nvGrpSpPr>
          <p:grpSpPr>
            <a:xfrm>
              <a:off x="-1" y="-1"/>
              <a:ext cx="9930695" cy="7904186"/>
              <a:chOff x="0" y="0"/>
              <a:chExt cx="9930693" cy="7904184"/>
            </a:xfrm>
          </p:grpSpPr>
          <p:pic>
            <p:nvPicPr>
              <p:cNvPr id="685" name="Screen Shot 2022-01-25 at 2.08.40 PM.png" descr="Screen Shot 2022-01-25 at 2.08.40 PM.png"/>
              <p:cNvPicPr>
                <a:picLocks noChangeAspect="1"/>
              </p:cNvPicPr>
              <p:nvPr/>
            </p:nvPicPr>
            <p:blipFill>
              <a:blip r:embed="rId5"/>
              <a:srcRect l="7996" t="2382"/>
              <a:stretch>
                <a:fillRect/>
              </a:stretch>
            </p:blipFill>
            <p:spPr>
              <a:xfrm>
                <a:off x="0" y="795463"/>
                <a:ext cx="9930694" cy="7108722"/>
              </a:xfrm>
              <a:prstGeom prst="rect">
                <a:avLst/>
              </a:prstGeom>
              <a:ln w="12700" cap="flat">
                <a:noFill/>
                <a:miter lim="400000"/>
              </a:ln>
              <a:effectLst/>
            </p:spPr>
          </p:pic>
          <p:pic>
            <p:nvPicPr>
              <p:cNvPr id="686" name="Screen Shot 2022-01-27 at 12.24.19 AM.png" descr="Screen Shot 2022-01-27 at 12.24.19 AM.png"/>
              <p:cNvPicPr>
                <a:picLocks noChangeAspect="1"/>
              </p:cNvPicPr>
              <p:nvPr/>
            </p:nvPicPr>
            <p:blipFill>
              <a:blip r:embed="rId6"/>
              <a:stretch>
                <a:fillRect/>
              </a:stretch>
            </p:blipFill>
            <p:spPr>
              <a:xfrm>
                <a:off x="3478129" y="0"/>
                <a:ext cx="2974664" cy="1393197"/>
              </a:xfrm>
              <a:prstGeom prst="rect">
                <a:avLst/>
              </a:prstGeom>
              <a:ln w="12700" cap="flat">
                <a:noFill/>
                <a:miter lim="400000"/>
              </a:ln>
              <a:effectLst/>
            </p:spPr>
          </p:pic>
        </p:grpSp>
        <p:sp>
          <p:nvSpPr>
            <p:cNvPr id="688" name="Observation Radius = 1.6"/>
            <p:cNvSpPr txBox="1"/>
            <p:nvPr/>
          </p:nvSpPr>
          <p:spPr>
            <a:xfrm>
              <a:off x="1270040" y="515686"/>
              <a:ext cx="7390613" cy="8960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solidFill>
                    <a:srgbClr val="3D3D3D"/>
                  </a:solidFill>
                </a:defRPr>
              </a:lvl1pPr>
            </a:lstStyle>
            <a:p>
              <a:r>
                <a:t>Observation Radius = 1.6</a:t>
              </a:r>
            </a:p>
          </p:txBody>
        </p:sp>
      </p:grpSp>
      <p:sp>
        <p:nvSpPr>
          <p:cNvPr id="690" name="Predator and Prey"/>
          <p:cNvSpPr txBox="1"/>
          <p:nvPr/>
        </p:nvSpPr>
        <p:spPr>
          <a:xfrm>
            <a:off x="1206500" y="22586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t>Predator and Prey</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2D53-E304-5145-AD26-67513857ED0B}"/>
              </a:ext>
            </a:extLst>
          </p:cNvPr>
          <p:cNvSpPr>
            <a:spLocks noGrp="1"/>
          </p:cNvSpPr>
          <p:nvPr>
            <p:ph type="title"/>
          </p:nvPr>
        </p:nvSpPr>
        <p:spPr/>
        <p:txBody>
          <a:bodyPr/>
          <a:lstStyle/>
          <a:p>
            <a:r>
              <a:rPr lang="en-US" dirty="0"/>
              <a:t>Takeaways</a:t>
            </a:r>
          </a:p>
        </p:txBody>
      </p:sp>
      <p:sp>
        <p:nvSpPr>
          <p:cNvPr id="4" name="Text Placeholder 3">
            <a:extLst>
              <a:ext uri="{FF2B5EF4-FFF2-40B4-BE49-F238E27FC236}">
                <a16:creationId xmlns:a16="http://schemas.microsoft.com/office/drawing/2014/main" id="{2C0A60D5-BADF-1242-87B4-9B950569A66E}"/>
              </a:ext>
            </a:extLst>
          </p:cNvPr>
          <p:cNvSpPr>
            <a:spLocks noGrp="1"/>
          </p:cNvSpPr>
          <p:nvPr>
            <p:ph type="body" idx="1"/>
          </p:nvPr>
        </p:nvSpPr>
        <p:spPr>
          <a:xfrm>
            <a:off x="1206500" y="3146612"/>
            <a:ext cx="21971000" cy="9357904"/>
          </a:xfrm>
        </p:spPr>
        <p:txBody>
          <a:bodyPr>
            <a:normAutofit lnSpcReduction="10000"/>
          </a:bodyPr>
          <a:lstStyle/>
          <a:p>
            <a:r>
              <a:rPr lang="en-US" dirty="0"/>
              <a:t>Benchmark problems</a:t>
            </a:r>
          </a:p>
          <a:p>
            <a:pPr marL="685800" lvl="1" indent="-685800">
              <a:buFont typeface="Arial" panose="020B0604020202020204" pitchFamily="34" charset="0"/>
              <a:buChar char="•"/>
            </a:pPr>
            <a:r>
              <a:rPr lang="en-US" dirty="0"/>
              <a:t>We need harder, more partially observable problems</a:t>
            </a:r>
          </a:p>
          <a:p>
            <a:r>
              <a:rPr lang="en-US" dirty="0"/>
              <a:t>Methods to use</a:t>
            </a:r>
          </a:p>
          <a:p>
            <a:pPr marL="685800" lvl="1" indent="-685800">
              <a:buFont typeface="Arial" panose="020B0604020202020204" pitchFamily="34" charset="0"/>
              <a:buChar char="•"/>
            </a:pPr>
            <a:r>
              <a:rPr lang="en-US" dirty="0"/>
              <a:t>Decentralized critics and (centralized) state-history-based often work the best</a:t>
            </a:r>
          </a:p>
          <a:p>
            <a:pPr marL="685800" lvl="1" indent="-685800">
              <a:buFont typeface="Arial" panose="020B0604020202020204" pitchFamily="34" charset="0"/>
              <a:buChar char="•"/>
            </a:pPr>
            <a:r>
              <a:rPr lang="en-US" dirty="0"/>
              <a:t>MAPPO paper had a similar result</a:t>
            </a:r>
          </a:p>
          <a:p>
            <a:pPr marL="685800" lvl="1" indent="-685800">
              <a:buFont typeface="Arial" panose="020B0604020202020204" pitchFamily="34" charset="0"/>
              <a:buChar char="•"/>
            </a:pPr>
            <a:r>
              <a:rPr lang="en-US" dirty="0"/>
              <a:t>Not really clear why</a:t>
            </a:r>
          </a:p>
          <a:p>
            <a:r>
              <a:rPr lang="en-US" dirty="0"/>
              <a:t>CTDE</a:t>
            </a:r>
          </a:p>
          <a:p>
            <a:pPr marL="685800" lvl="1" indent="-685800">
              <a:buFont typeface="Arial" panose="020B0604020202020204" pitchFamily="34" charset="0"/>
              <a:buChar char="•"/>
            </a:pPr>
            <a:r>
              <a:rPr lang="en-US" dirty="0"/>
              <a:t>What is the best way to perform centralized training for decentralized execution (that’s both principled and performs well)?</a:t>
            </a:r>
          </a:p>
        </p:txBody>
      </p:sp>
      <p:pic>
        <p:nvPicPr>
          <p:cNvPr id="5" name="Screen Shot 2021-10-20 at 09.55.12.jpg" descr="Screen Shot 2021-10-20 at 09.55.12.jpg">
            <a:extLst>
              <a:ext uri="{FF2B5EF4-FFF2-40B4-BE49-F238E27FC236}">
                <a16:creationId xmlns:a16="http://schemas.microsoft.com/office/drawing/2014/main" id="{60DFE7AA-93BB-6D42-AAC9-164F0308CBF6}"/>
              </a:ext>
            </a:extLst>
          </p:cNvPr>
          <p:cNvPicPr>
            <a:picLocks noChangeAspect="1"/>
          </p:cNvPicPr>
          <p:nvPr/>
        </p:nvPicPr>
        <p:blipFill rotWithShape="1">
          <a:blip r:embed="rId2"/>
          <a:srcRect r="68115" b="5783"/>
          <a:stretch/>
        </p:blipFill>
        <p:spPr>
          <a:xfrm>
            <a:off x="18147010" y="509837"/>
            <a:ext cx="5943601" cy="4641539"/>
          </a:xfrm>
          <a:prstGeom prst="rect">
            <a:avLst/>
          </a:prstGeom>
          <a:ln w="12700">
            <a:miter lim="400000"/>
          </a:ln>
        </p:spPr>
      </p:pic>
    </p:spTree>
    <p:extLst>
      <p:ext uri="{BB962C8B-B14F-4D97-AF65-F5344CB8AC3E}">
        <p14:creationId xmlns:p14="http://schemas.microsoft.com/office/powerpoint/2010/main" val="574531232"/>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9F0DF-E0D6-0A26-8A7F-98114B034D2A}"/>
              </a:ext>
            </a:extLst>
          </p:cNvPr>
          <p:cNvSpPr>
            <a:spLocks noGrp="1"/>
          </p:cNvSpPr>
          <p:nvPr>
            <p:ph type="title"/>
          </p:nvPr>
        </p:nvSpPr>
        <p:spPr/>
        <p:txBody>
          <a:bodyPr/>
          <a:lstStyle/>
          <a:p>
            <a:r>
              <a:rPr lang="en-US" dirty="0"/>
              <a:t>Other CTDE methods</a:t>
            </a:r>
          </a:p>
        </p:txBody>
      </p:sp>
      <p:sp>
        <p:nvSpPr>
          <p:cNvPr id="3" name="Content Placeholder 2">
            <a:extLst>
              <a:ext uri="{FF2B5EF4-FFF2-40B4-BE49-F238E27FC236}">
                <a16:creationId xmlns:a16="http://schemas.microsoft.com/office/drawing/2014/main" id="{6E27CE75-33D4-223E-31B8-088682CC39C7}"/>
              </a:ext>
            </a:extLst>
          </p:cNvPr>
          <p:cNvSpPr>
            <a:spLocks noGrp="1"/>
          </p:cNvSpPr>
          <p:nvPr>
            <p:ph idx="1"/>
          </p:nvPr>
        </p:nvSpPr>
        <p:spPr>
          <a:xfrm>
            <a:off x="1206500" y="3241964"/>
            <a:ext cx="21971000" cy="9262552"/>
          </a:xfrm>
        </p:spPr>
        <p:txBody>
          <a:bodyPr>
            <a:normAutofit/>
          </a:bodyPr>
          <a:lstStyle/>
          <a:p>
            <a:r>
              <a:rPr lang="en-US" dirty="0"/>
              <a:t>Many other extensions and approaches: </a:t>
            </a:r>
          </a:p>
          <a:p>
            <a:pPr lvl="1"/>
            <a:r>
              <a:rPr lang="en-US" dirty="0"/>
              <a:t>E.g., FACMAC: Use a factored critic (doesn’t need IGM) (Peng et al., 2021)</a:t>
            </a:r>
          </a:p>
          <a:p>
            <a:r>
              <a:rPr lang="en-US" b="1" dirty="0"/>
              <a:t>Parameter Sharing</a:t>
            </a:r>
          </a:p>
          <a:p>
            <a:r>
              <a:rPr lang="en-US" b="1" dirty="0">
                <a:solidFill>
                  <a:srgbClr val="000000"/>
                </a:solidFill>
                <a:effectLst/>
                <a:latin typeface="Helvetica" pitchFamily="2" charset="0"/>
              </a:rPr>
              <a:t>Alternating learning</a:t>
            </a:r>
          </a:p>
          <a:p>
            <a:pPr lvl="1"/>
            <a:r>
              <a:rPr lang="en-US" dirty="0"/>
              <a:t>(Banerjee et al., 2012, Su et al., 2024)</a:t>
            </a:r>
          </a:p>
          <a:p>
            <a:pPr lvl="1"/>
            <a:r>
              <a:rPr lang="en-US" dirty="0"/>
              <a:t>Sequential agent updates as in HATRPO and HAPPO (Kuba et al. 2022)</a:t>
            </a:r>
          </a:p>
          <a:p>
            <a:r>
              <a:rPr lang="en-US" b="1" dirty="0"/>
              <a:t>Other agent modeling</a:t>
            </a:r>
            <a:r>
              <a:rPr lang="en-US" dirty="0"/>
              <a:t>, e.g., LOLA (</a:t>
            </a:r>
            <a:r>
              <a:rPr lang="en-US" dirty="0">
                <a:solidFill>
                  <a:srgbClr val="000000"/>
                </a:solidFill>
                <a:effectLst/>
                <a:latin typeface="Helvetica" pitchFamily="2" charset="0"/>
              </a:rPr>
              <a:t>Foerster et al. 2018a)</a:t>
            </a:r>
          </a:p>
          <a:p>
            <a:endParaRPr lang="en-US" dirty="0"/>
          </a:p>
          <a:p>
            <a:endParaRPr lang="en-US" dirty="0"/>
          </a:p>
        </p:txBody>
      </p:sp>
    </p:spTree>
    <p:extLst>
      <p:ext uri="{BB962C8B-B14F-4D97-AF65-F5344CB8AC3E}">
        <p14:creationId xmlns:p14="http://schemas.microsoft.com/office/powerpoint/2010/main" val="1259649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87CE2B-BA3A-79B2-1F2E-4E544EBD93C8}"/>
              </a:ext>
            </a:extLst>
          </p:cNvPr>
          <p:cNvSpPr>
            <a:spLocks noGrp="1"/>
          </p:cNvSpPr>
          <p:nvPr>
            <p:ph type="title"/>
          </p:nvPr>
        </p:nvSpPr>
        <p:spPr/>
        <p:txBody>
          <a:bodyPr/>
          <a:lstStyle/>
          <a:p>
            <a:r>
              <a:rPr lang="en-US" dirty="0"/>
              <a:t>Other topics</a:t>
            </a:r>
          </a:p>
        </p:txBody>
      </p:sp>
      <p:sp>
        <p:nvSpPr>
          <p:cNvPr id="6" name="Text Placeholder 5">
            <a:extLst>
              <a:ext uri="{FF2B5EF4-FFF2-40B4-BE49-F238E27FC236}">
                <a16:creationId xmlns:a16="http://schemas.microsoft.com/office/drawing/2014/main" id="{B5835128-AF08-FC0B-3353-B4EFD7AA42A5}"/>
              </a:ext>
            </a:extLst>
          </p:cNvPr>
          <p:cNvSpPr>
            <a:spLocks noGrp="1"/>
          </p:cNvSpPr>
          <p:nvPr>
            <p:ph type="body" sz="quarter" idx="1"/>
          </p:nvPr>
        </p:nvSpPr>
        <p:spPr>
          <a:xfrm>
            <a:off x="1206500" y="3131127"/>
            <a:ext cx="21971000" cy="9373389"/>
          </a:xfrm>
        </p:spPr>
        <p:txBody>
          <a:bodyPr/>
          <a:lstStyle/>
          <a:p>
            <a:pPr marL="0" indent="0">
              <a:buNone/>
            </a:pPr>
            <a:r>
              <a:rPr lang="en-US" dirty="0"/>
              <a:t>Many other topics in (cooperative) MARL that we don’t have time to cover</a:t>
            </a:r>
          </a:p>
          <a:p>
            <a:r>
              <a:rPr lang="en-US" dirty="0"/>
              <a:t>Communication </a:t>
            </a:r>
            <a:r>
              <a:rPr lang="en-US" dirty="0">
                <a:hlinkClick r:id="rId2"/>
              </a:rPr>
              <a:t>(Zhu et al., 2024)</a:t>
            </a:r>
            <a:r>
              <a:rPr lang="en-US" dirty="0"/>
              <a:t> </a:t>
            </a:r>
          </a:p>
          <a:p>
            <a:r>
              <a:rPr lang="en-US" dirty="0"/>
              <a:t>Ad hoc teamwork </a:t>
            </a:r>
            <a:r>
              <a:rPr lang="en-US" dirty="0">
                <a:hlinkClick r:id="rId3"/>
              </a:rPr>
              <a:t>(Mirsky et al., 2022)</a:t>
            </a:r>
            <a:r>
              <a:rPr lang="en-US" dirty="0"/>
              <a:t>, </a:t>
            </a:r>
          </a:p>
          <a:p>
            <a:r>
              <a:rPr lang="en-US" dirty="0"/>
              <a:t>Model-based methods </a:t>
            </a:r>
            <a:r>
              <a:rPr lang="en-US" dirty="0">
                <a:hlinkClick r:id="rId4"/>
              </a:rPr>
              <a:t>(Wang et al., 2022)</a:t>
            </a:r>
            <a:endParaRPr lang="en-US" dirty="0"/>
          </a:p>
          <a:p>
            <a:r>
              <a:rPr lang="en-US" dirty="0"/>
              <a:t>Exploration, offline methods, model-based methods, hierarchical methods, role decomposition, multi-task approaches, etc. </a:t>
            </a:r>
          </a:p>
        </p:txBody>
      </p:sp>
    </p:spTree>
    <p:extLst>
      <p:ext uri="{BB962C8B-B14F-4D97-AF65-F5344CB8AC3E}">
        <p14:creationId xmlns:p14="http://schemas.microsoft.com/office/powerpoint/2010/main" val="2352957322"/>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5ECA8424-B370-E6A5-E407-5D607B28D522}"/>
              </a:ext>
            </a:extLst>
          </p:cNvPr>
          <p:cNvSpPr txBox="1">
            <a:spLocks/>
          </p:cNvSpPr>
          <p:nvPr/>
        </p:nvSpPr>
        <p:spPr>
          <a:xfrm>
            <a:off x="12414827" y="7474777"/>
            <a:ext cx="11470409" cy="59265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t>Traffic signal control (e.g., survey by Wei et al. 2021)</a:t>
            </a:r>
          </a:p>
          <a:p>
            <a:pPr hangingPunct="1"/>
            <a:r>
              <a:rPr lang="en-US" dirty="0"/>
              <a:t>Autonomous vehicle control (e.g., survey by Zhang et al. 2024)</a:t>
            </a:r>
          </a:p>
          <a:p>
            <a:pPr hangingPunct="1"/>
            <a:r>
              <a:rPr lang="en-US" dirty="0"/>
              <a:t>Power systems, </a:t>
            </a:r>
            <a:r>
              <a:rPr lang="en-US" dirty="0" err="1"/>
              <a:t>etc</a:t>
            </a:r>
            <a:r>
              <a:rPr lang="en-US" dirty="0"/>
              <a:t>!</a:t>
            </a:r>
          </a:p>
        </p:txBody>
      </p:sp>
      <p:sp>
        <p:nvSpPr>
          <p:cNvPr id="2" name="Title 1">
            <a:extLst>
              <a:ext uri="{FF2B5EF4-FFF2-40B4-BE49-F238E27FC236}">
                <a16:creationId xmlns:a16="http://schemas.microsoft.com/office/drawing/2014/main" id="{FEA7874A-A7F7-3BCD-0E66-4DE6CFFBF54F}"/>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40A570A3-69EB-4FEC-E6B6-13997663E036}"/>
              </a:ext>
            </a:extLst>
          </p:cNvPr>
          <p:cNvSpPr>
            <a:spLocks noGrp="1"/>
          </p:cNvSpPr>
          <p:nvPr>
            <p:ph type="body" sz="quarter" idx="1"/>
          </p:nvPr>
        </p:nvSpPr>
        <p:spPr>
          <a:xfrm>
            <a:off x="721591" y="7386286"/>
            <a:ext cx="11470409" cy="5324709"/>
          </a:xfrm>
        </p:spPr>
        <p:txBody>
          <a:bodyPr>
            <a:normAutofit/>
          </a:bodyPr>
          <a:lstStyle/>
          <a:p>
            <a:r>
              <a:rPr lang="en-US" dirty="0"/>
              <a:t>Video games (e.g.,</a:t>
            </a:r>
            <a:r>
              <a:rPr kumimoji="0" lang="en-US" sz="4800" b="0" i="0" u="none" strike="noStrike" cap="none" spc="0" normalizeH="0" baseline="0" dirty="0" err="1">
                <a:ln>
                  <a:noFill/>
                </a:ln>
                <a:solidFill>
                  <a:srgbClr val="000000"/>
                </a:solidFill>
                <a:uFillTx/>
                <a:latin typeface="Helvetica" pitchFamily="2" charset="0"/>
                <a:ea typeface="+mn-ea"/>
                <a:cs typeface="+mn-cs"/>
                <a:sym typeface="Helvetica Neue"/>
              </a:rPr>
              <a:t>AlphaStar</a:t>
            </a:r>
            <a:r>
              <a:rPr kumimoji="0" lang="en-US" sz="4800" b="0" i="0" u="none" strike="noStrike" cap="none" spc="0" normalizeH="0" baseline="0" dirty="0">
                <a:ln>
                  <a:noFill/>
                </a:ln>
                <a:solidFill>
                  <a:srgbClr val="000000"/>
                </a:solidFill>
                <a:uFillTx/>
                <a:latin typeface="Helvetica" pitchFamily="2" charset="0"/>
                <a:ea typeface="+mn-ea"/>
                <a:cs typeface="+mn-cs"/>
                <a:sym typeface="Helvetica Neue"/>
              </a:rPr>
              <a:t> (</a:t>
            </a:r>
            <a:r>
              <a:rPr lang="en-US" dirty="0" err="1">
                <a:solidFill>
                  <a:srgbClr val="000000"/>
                </a:solidFill>
                <a:effectLst/>
                <a:latin typeface="Helvetica" pitchFamily="2" charset="0"/>
              </a:rPr>
              <a:t>Vinyals</a:t>
            </a:r>
            <a:r>
              <a:rPr lang="en-US" dirty="0">
                <a:solidFill>
                  <a:srgbClr val="000000"/>
                </a:solidFill>
                <a:effectLst/>
                <a:latin typeface="Helvetica" pitchFamily="2" charset="0"/>
              </a:rPr>
              <a:t> et al., 2019)</a:t>
            </a:r>
          </a:p>
          <a:p>
            <a:pPr lvl="1"/>
            <a:r>
              <a:rPr lang="en-US" dirty="0">
                <a:latin typeface="Helvetica" pitchFamily="2" charset="0"/>
              </a:rPr>
              <a:t>Centralized MARL for a team</a:t>
            </a:r>
            <a:endParaRPr lang="en-US" dirty="0">
              <a:solidFill>
                <a:srgbClr val="000000"/>
              </a:solidFill>
              <a:effectLst/>
              <a:latin typeface="Helvetica" pitchFamily="2" charset="0"/>
            </a:endParaRPr>
          </a:p>
          <a:p>
            <a:r>
              <a:rPr lang="en-US" dirty="0"/>
              <a:t> Warehouse robots (</a:t>
            </a:r>
            <a:r>
              <a:rPr lang="en-US" dirty="0" err="1"/>
              <a:t>Krnjaic</a:t>
            </a:r>
            <a:r>
              <a:rPr lang="en-US" dirty="0"/>
              <a:t> et al. 2024)</a:t>
            </a:r>
          </a:p>
          <a:p>
            <a:pPr lvl="1"/>
            <a:r>
              <a:rPr lang="en-US" dirty="0"/>
              <a:t>Hierarchical CTDE approach</a:t>
            </a:r>
          </a:p>
          <a:p>
            <a:endParaRPr lang="en-US" dirty="0"/>
          </a:p>
          <a:p>
            <a:endParaRPr lang="en-US" dirty="0"/>
          </a:p>
        </p:txBody>
      </p:sp>
      <p:pic>
        <p:nvPicPr>
          <p:cNvPr id="4" name="Picture 2" descr="AlphaStar: Mastering the real-time strategy game StarCraft II - Google  DeepMind">
            <a:extLst>
              <a:ext uri="{FF2B5EF4-FFF2-40B4-BE49-F238E27FC236}">
                <a16:creationId xmlns:a16="http://schemas.microsoft.com/office/drawing/2014/main" id="{AD208193-5777-C6CB-EEBF-4F123A588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47" y="3112141"/>
            <a:ext cx="6096000" cy="34240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diagram of a diagram of a diagram&#10;&#10;AI-generated content may be incorrect.">
            <a:extLst>
              <a:ext uri="{FF2B5EF4-FFF2-40B4-BE49-F238E27FC236}">
                <a16:creationId xmlns:a16="http://schemas.microsoft.com/office/drawing/2014/main" id="{11DD7025-8BEF-F576-3AFA-9FFE40136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6552" y="2522694"/>
            <a:ext cx="7417375" cy="4536246"/>
          </a:xfrm>
          <a:prstGeom prst="rect">
            <a:avLst/>
          </a:prstGeom>
        </p:spPr>
      </p:pic>
      <p:pic>
        <p:nvPicPr>
          <p:cNvPr id="14" name="Picture 13" descr="A diagram of a traffic light&#10;&#10;AI-generated content may be incorrect.">
            <a:extLst>
              <a:ext uri="{FF2B5EF4-FFF2-40B4-BE49-F238E27FC236}">
                <a16:creationId xmlns:a16="http://schemas.microsoft.com/office/drawing/2014/main" id="{92BC0B58-1CFA-C863-7D41-EAB9BE3C0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9426" y="1691275"/>
            <a:ext cx="3077160" cy="5063870"/>
          </a:xfrm>
          <a:prstGeom prst="rect">
            <a:avLst/>
          </a:prstGeom>
        </p:spPr>
      </p:pic>
      <p:sp>
        <p:nvSpPr>
          <p:cNvPr id="15" name="TextBox 14">
            <a:extLst>
              <a:ext uri="{FF2B5EF4-FFF2-40B4-BE49-F238E27FC236}">
                <a16:creationId xmlns:a16="http://schemas.microsoft.com/office/drawing/2014/main" id="{C2AB7B0D-88BC-D871-823D-80DBF2B32ABD}"/>
              </a:ext>
            </a:extLst>
          </p:cNvPr>
          <p:cNvSpPr txBox="1"/>
          <p:nvPr/>
        </p:nvSpPr>
        <p:spPr>
          <a:xfrm>
            <a:off x="15052910" y="6748267"/>
            <a:ext cx="29302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(Bokade et al., 2023)</a:t>
            </a:r>
          </a:p>
        </p:txBody>
      </p:sp>
      <p:pic>
        <p:nvPicPr>
          <p:cNvPr id="20" name="Picture 19" descr="A diagram of a traffic system&#10;&#10;AI-generated content may be incorrect.">
            <a:extLst>
              <a:ext uri="{FF2B5EF4-FFF2-40B4-BE49-F238E27FC236}">
                <a16:creationId xmlns:a16="http://schemas.microsoft.com/office/drawing/2014/main" id="{6B4327E6-D879-0021-394C-ECD56D06D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5581" y="1998794"/>
            <a:ext cx="4424223" cy="5063870"/>
          </a:xfrm>
          <a:prstGeom prst="rect">
            <a:avLst/>
          </a:prstGeom>
        </p:spPr>
      </p:pic>
    </p:spTree>
    <p:extLst>
      <p:ext uri="{BB962C8B-B14F-4D97-AF65-F5344CB8AC3E}">
        <p14:creationId xmlns:p14="http://schemas.microsoft.com/office/powerpoint/2010/main" val="2474566991"/>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6D81665-F0E9-2547-8E02-2913C2BE1CC2}"/>
              </a:ext>
            </a:extLst>
          </p:cNvPr>
          <p:cNvSpPr>
            <a:spLocks noGrp="1"/>
          </p:cNvSpPr>
          <p:nvPr>
            <p:ph type="title"/>
          </p:nvPr>
        </p:nvSpPr>
        <p:spPr>
          <a:xfrm>
            <a:off x="1206500" y="1079500"/>
            <a:ext cx="21971000" cy="1433163"/>
          </a:xfrm>
        </p:spPr>
        <p:txBody>
          <a:bodyPr>
            <a:normAutofit/>
          </a:bodyPr>
          <a:lstStyle/>
          <a:p>
            <a:r>
              <a:rPr lang="en-US" sz="7200" dirty="0"/>
              <a:t>Multi-agent RL with macro-actions</a:t>
            </a:r>
          </a:p>
        </p:txBody>
      </p:sp>
      <p:sp>
        <p:nvSpPr>
          <p:cNvPr id="16" name="Comparison of Parallel-MacDec-MADDRQN (Our), Dec-HDDRQN and Cen-DDRQN in the Warehouse Tool Delivery domain">
            <a:extLst>
              <a:ext uri="{FF2B5EF4-FFF2-40B4-BE49-F238E27FC236}">
                <a16:creationId xmlns:a16="http://schemas.microsoft.com/office/drawing/2014/main" id="{D1095377-607D-D74A-AFC5-441EBF67E1E1}"/>
              </a:ext>
            </a:extLst>
          </p:cNvPr>
          <p:cNvSpPr txBox="1">
            <a:spLocks/>
          </p:cNvSpPr>
          <p:nvPr/>
        </p:nvSpPr>
        <p:spPr>
          <a:xfrm>
            <a:off x="15058490" y="1856737"/>
            <a:ext cx="8460628" cy="841109"/>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3578" tIns="53578" rIns="53578" bIns="53578">
            <a:normAutofit/>
          </a:bodyPr>
          <a:lstStyle>
            <a:lvl1pPr>
              <a:defRPr sz="2800">
                <a:latin typeface="Calibri"/>
                <a:ea typeface="Calibri"/>
                <a:cs typeface="Calibri"/>
                <a:sym typeface="Calibri"/>
              </a:defRPr>
            </a:lvl1pPr>
          </a:lstStyle>
          <a:p>
            <a:pPr algn="l"/>
            <a:r>
              <a:rPr lang="en-US" sz="3600" dirty="0">
                <a:solidFill>
                  <a:srgbClr val="037002"/>
                </a:solidFill>
                <a:latin typeface="Arial" panose="020B0604020202020204" pitchFamily="34" charset="0"/>
                <a:cs typeface="Arial" panose="020B0604020202020204" pitchFamily="34" charset="0"/>
                <a:hlinkClick r:id="rId5"/>
              </a:rPr>
              <a:t>Xiao, Hoffman, Xia and Amato – ICRA20</a:t>
            </a:r>
            <a:endParaRPr sz="3600" b="0" dirty="0">
              <a:solidFill>
                <a:srgbClr val="037002"/>
              </a:solidFill>
              <a:latin typeface="Arial" panose="020B0604020202020204" pitchFamily="34" charset="0"/>
              <a:cs typeface="Arial" panose="020B0604020202020204" pitchFamily="34" charset="0"/>
            </a:endParaRPr>
          </a:p>
        </p:txBody>
      </p:sp>
      <p:pic>
        <p:nvPicPr>
          <p:cNvPr id="17" name="TwoHuman" descr="TwoHuman">
            <a:hlinkClick r:id="" action="ppaction://media"/>
            <a:extLst>
              <a:ext uri="{FF2B5EF4-FFF2-40B4-BE49-F238E27FC236}">
                <a16:creationId xmlns:a16="http://schemas.microsoft.com/office/drawing/2014/main" id="{AB5D1666-6580-7241-BD01-86F81DC2F26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3478" y="2512663"/>
            <a:ext cx="19917044" cy="11203337"/>
          </a:xfrm>
          <a:prstGeom prst="rect">
            <a:avLst/>
          </a:prstGeom>
        </p:spPr>
      </p:pic>
    </p:spTree>
    <p:extLst>
      <p:ext uri="{BB962C8B-B14F-4D97-AF65-F5344CB8AC3E}">
        <p14:creationId xmlns:p14="http://schemas.microsoft.com/office/powerpoint/2010/main" val="112140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7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4FACC-439C-BC62-0776-2D1CBBC45578}"/>
              </a:ext>
            </a:extLst>
          </p:cNvPr>
          <p:cNvSpPr>
            <a:spLocks noGrp="1"/>
          </p:cNvSpPr>
          <p:nvPr>
            <p:ph type="title"/>
          </p:nvPr>
        </p:nvSpPr>
        <p:spPr/>
        <p:txBody>
          <a:bodyPr/>
          <a:lstStyle/>
          <a:p>
            <a:r>
              <a:rPr lang="en-US" dirty="0"/>
              <a:t>Benchmarks</a:t>
            </a:r>
          </a:p>
        </p:txBody>
      </p:sp>
      <p:sp>
        <p:nvSpPr>
          <p:cNvPr id="5" name="Text Placeholder 4">
            <a:extLst>
              <a:ext uri="{FF2B5EF4-FFF2-40B4-BE49-F238E27FC236}">
                <a16:creationId xmlns:a16="http://schemas.microsoft.com/office/drawing/2014/main" id="{36C887B5-7D14-FE5E-BD19-BD70E49B4C85}"/>
              </a:ext>
            </a:extLst>
          </p:cNvPr>
          <p:cNvSpPr>
            <a:spLocks noGrp="1"/>
          </p:cNvSpPr>
          <p:nvPr>
            <p:ph type="body" sz="quarter" idx="1"/>
          </p:nvPr>
        </p:nvSpPr>
        <p:spPr/>
        <p:txBody>
          <a:bodyPr/>
          <a:lstStyle/>
          <a:p>
            <a:r>
              <a:rPr lang="en-US" dirty="0"/>
              <a:t>Standard domains:</a:t>
            </a:r>
          </a:p>
          <a:p>
            <a:pPr lvl="1"/>
            <a:r>
              <a:rPr lang="en-US" dirty="0"/>
              <a:t>Multi-agent Particle </a:t>
            </a:r>
            <a:r>
              <a:rPr lang="en-US" dirty="0" err="1"/>
              <a:t>Envs</a:t>
            </a:r>
            <a:r>
              <a:rPr lang="en-US" dirty="0"/>
              <a:t> (MPE) (</a:t>
            </a:r>
            <a:r>
              <a:rPr lang="en-US" dirty="0" err="1"/>
              <a:t>PyTorch</a:t>
            </a:r>
            <a:r>
              <a:rPr lang="en-US" dirty="0"/>
              <a:t> and JAX)</a:t>
            </a:r>
          </a:p>
          <a:p>
            <a:pPr lvl="1"/>
            <a:r>
              <a:rPr lang="en-US" dirty="0"/>
              <a:t>Overcooked (</a:t>
            </a:r>
            <a:r>
              <a:rPr lang="en-US" dirty="0" err="1"/>
              <a:t>PyTorch</a:t>
            </a:r>
            <a:r>
              <a:rPr lang="en-US" dirty="0"/>
              <a:t> and JAX)</a:t>
            </a:r>
          </a:p>
          <a:p>
            <a:pPr lvl="1"/>
            <a:r>
              <a:rPr lang="en-US" dirty="0"/>
              <a:t>SMAC v1 and v2 (</a:t>
            </a:r>
            <a:r>
              <a:rPr lang="en-US" dirty="0" err="1"/>
              <a:t>PyTorch</a:t>
            </a:r>
            <a:r>
              <a:rPr lang="en-US" dirty="0"/>
              <a:t> and JAX)</a:t>
            </a:r>
          </a:p>
          <a:p>
            <a:r>
              <a:rPr lang="en-US" dirty="0"/>
              <a:t>Many many more inspired by applications</a:t>
            </a:r>
          </a:p>
          <a:p>
            <a:pPr lvl="1"/>
            <a:endParaRPr lang="en-US" dirty="0"/>
          </a:p>
          <a:p>
            <a:endParaRPr lang="en-US" dirty="0"/>
          </a:p>
        </p:txBody>
      </p:sp>
      <p:pic>
        <p:nvPicPr>
          <p:cNvPr id="4098" name="Picture 2">
            <a:extLst>
              <a:ext uri="{FF2B5EF4-FFF2-40B4-BE49-F238E27FC236}">
                <a16:creationId xmlns:a16="http://schemas.microsoft.com/office/drawing/2014/main" id="{31CB4F65-7B25-123C-2859-149185112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6168" y="6319109"/>
            <a:ext cx="11235942" cy="1938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0938F7E-928C-C681-BBA1-BEF2E79CC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817" y="1211485"/>
            <a:ext cx="3919683" cy="39196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27D254AC-2F73-A22F-F0D5-0A487AE90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2110" y="9192701"/>
            <a:ext cx="6350000" cy="39497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6EDDF41A-E6D9-2082-F6D1-66D6DB24FDCE}"/>
              </a:ext>
            </a:extLst>
          </p:cNvPr>
          <p:cNvCxnSpPr>
            <a:cxnSpLocks/>
          </p:cNvCxnSpPr>
          <p:nvPr/>
        </p:nvCxnSpPr>
        <p:spPr>
          <a:xfrm flipV="1">
            <a:off x="16512486" y="4248504"/>
            <a:ext cx="2745331" cy="1610132"/>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A1D0E19D-FB9D-33F1-6F95-35928ECF0EDB}"/>
              </a:ext>
            </a:extLst>
          </p:cNvPr>
          <p:cNvCxnSpPr>
            <a:cxnSpLocks/>
            <a:endCxn id="4098" idx="1"/>
          </p:cNvCxnSpPr>
          <p:nvPr/>
        </p:nvCxnSpPr>
        <p:spPr>
          <a:xfrm>
            <a:off x="11193502" y="7071523"/>
            <a:ext cx="1372666" cy="216686"/>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13" name="Straight Arrow Connector 12">
            <a:extLst>
              <a:ext uri="{FF2B5EF4-FFF2-40B4-BE49-F238E27FC236}">
                <a16:creationId xmlns:a16="http://schemas.microsoft.com/office/drawing/2014/main" id="{D1532488-B9BE-FB6F-7A59-C7566144CB0B}"/>
              </a:ext>
            </a:extLst>
          </p:cNvPr>
          <p:cNvCxnSpPr>
            <a:cxnSpLocks/>
          </p:cNvCxnSpPr>
          <p:nvPr/>
        </p:nvCxnSpPr>
        <p:spPr>
          <a:xfrm>
            <a:off x="12399913" y="8416830"/>
            <a:ext cx="4391796" cy="2340289"/>
          </a:xfrm>
          <a:prstGeom prst="straightConnector1">
            <a:avLst/>
          </a:prstGeom>
          <a:noFill/>
          <a:ln w="38100" cap="flat">
            <a:solidFill>
              <a:srgbClr val="DE8355"/>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2550223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D0E3-7679-DB95-C7BA-92D29781BD04}"/>
              </a:ext>
            </a:extLst>
          </p:cNvPr>
          <p:cNvSpPr>
            <a:spLocks noGrp="1"/>
          </p:cNvSpPr>
          <p:nvPr>
            <p:ph type="title"/>
          </p:nvPr>
        </p:nvSpPr>
        <p:spPr/>
        <p:txBody>
          <a:bodyPr>
            <a:normAutofit/>
          </a:bodyPr>
          <a:lstStyle/>
          <a:p>
            <a:r>
              <a:rPr lang="en-US" dirty="0"/>
              <a:t>Environments and code</a:t>
            </a:r>
          </a:p>
        </p:txBody>
      </p:sp>
      <p:sp>
        <p:nvSpPr>
          <p:cNvPr id="3" name="Text Placeholder 2">
            <a:extLst>
              <a:ext uri="{FF2B5EF4-FFF2-40B4-BE49-F238E27FC236}">
                <a16:creationId xmlns:a16="http://schemas.microsoft.com/office/drawing/2014/main" id="{5B973F32-3BC8-21F5-C9BE-9640131C327B}"/>
              </a:ext>
            </a:extLst>
          </p:cNvPr>
          <p:cNvSpPr>
            <a:spLocks noGrp="1"/>
          </p:cNvSpPr>
          <p:nvPr>
            <p:ph type="body" sz="quarter" idx="1"/>
          </p:nvPr>
        </p:nvSpPr>
        <p:spPr>
          <a:xfrm>
            <a:off x="1206500" y="2937164"/>
            <a:ext cx="21971000" cy="10113818"/>
          </a:xfrm>
        </p:spPr>
        <p:txBody>
          <a:bodyPr>
            <a:normAutofit fontScale="70000" lnSpcReduction="20000"/>
          </a:bodyPr>
          <a:lstStyle/>
          <a:p>
            <a:r>
              <a:rPr lang="en-US" dirty="0" err="1"/>
              <a:t>PettingZoo</a:t>
            </a:r>
            <a:endParaRPr lang="en-US" dirty="0"/>
          </a:p>
          <a:p>
            <a:pPr lvl="1"/>
            <a:r>
              <a:rPr lang="en-US" dirty="0"/>
              <a:t>Multi-agent version of gym</a:t>
            </a:r>
          </a:p>
          <a:p>
            <a:pPr lvl="1"/>
            <a:r>
              <a:rPr lang="en-US" dirty="0"/>
              <a:t>Interface and some environments</a:t>
            </a:r>
          </a:p>
          <a:p>
            <a:pPr lvl="1"/>
            <a:r>
              <a:rPr lang="en-US" dirty="0">
                <a:hlinkClick r:id="rId2"/>
              </a:rPr>
              <a:t>https://pettingzoo.farama.org/</a:t>
            </a:r>
            <a:endParaRPr lang="en-US" dirty="0"/>
          </a:p>
          <a:p>
            <a:r>
              <a:rPr lang="en-US" dirty="0"/>
              <a:t>JAXMARL</a:t>
            </a:r>
          </a:p>
          <a:p>
            <a:pPr lvl="1"/>
            <a:r>
              <a:rPr lang="en-US" dirty="0"/>
              <a:t>Efficient (JAX-based) baseline methods and environments</a:t>
            </a:r>
            <a:endParaRPr lang="en-US" dirty="0">
              <a:hlinkClick r:id="rId3"/>
            </a:endParaRPr>
          </a:p>
          <a:p>
            <a:pPr lvl="1"/>
            <a:r>
              <a:rPr lang="en-US" dirty="0">
                <a:hlinkClick r:id="rId3"/>
              </a:rPr>
              <a:t>https://github.com/FLAIROx/JaxMARL/tree/main/jaxmarl/environments/smax</a:t>
            </a:r>
            <a:endParaRPr lang="en-US" dirty="0"/>
          </a:p>
          <a:p>
            <a:r>
              <a:rPr lang="en-US" dirty="0" err="1"/>
              <a:t>BenchMARL</a:t>
            </a:r>
            <a:endParaRPr lang="en-US" dirty="0"/>
          </a:p>
          <a:p>
            <a:pPr lvl="1"/>
            <a:r>
              <a:rPr lang="en-US" dirty="0" err="1"/>
              <a:t>PyTorch</a:t>
            </a:r>
            <a:r>
              <a:rPr lang="en-US" dirty="0"/>
              <a:t> baseline methods and environments</a:t>
            </a:r>
          </a:p>
          <a:p>
            <a:pPr lvl="1"/>
            <a:r>
              <a:rPr lang="en-US" dirty="0">
                <a:hlinkClick r:id="rId3"/>
              </a:rPr>
              <a:t>https://github.com/facebookresearch/BenchMARL</a:t>
            </a:r>
          </a:p>
          <a:p>
            <a:r>
              <a:rPr lang="en-US" dirty="0"/>
              <a:t>Several more…</a:t>
            </a:r>
            <a:endParaRPr lang="en-US" dirty="0">
              <a:hlinkClick r:id="rId3"/>
            </a:endParaRPr>
          </a:p>
          <a:p>
            <a:endParaRPr lang="en-US" dirty="0">
              <a:hlinkClick r:id="rId3"/>
            </a:endParaRPr>
          </a:p>
          <a:p>
            <a:pPr lvl="1"/>
            <a:endParaRPr lang="en-US" dirty="0"/>
          </a:p>
          <a:p>
            <a:pPr lvl="1"/>
            <a:endParaRPr lang="en-US" dirty="0"/>
          </a:p>
        </p:txBody>
      </p:sp>
      <p:pic>
        <p:nvPicPr>
          <p:cNvPr id="5122" name="Picture 2" descr="BenchMARL">
            <a:extLst>
              <a:ext uri="{FF2B5EF4-FFF2-40B4-BE49-F238E27FC236}">
                <a16:creationId xmlns:a16="http://schemas.microsoft.com/office/drawing/2014/main" id="{BD92AE25-DE21-340D-078F-3A8B8EE95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6972" y="9320455"/>
            <a:ext cx="5415353" cy="4229291"/>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a:extLst>
              <a:ext uri="{FF2B5EF4-FFF2-40B4-BE49-F238E27FC236}">
                <a16:creationId xmlns:a16="http://schemas.microsoft.com/office/drawing/2014/main" id="{BE5C0366-6BA6-8503-D50D-D69CDC81C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5963" y="6340713"/>
            <a:ext cx="2235201" cy="2235201"/>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a:extLst>
              <a:ext uri="{FF2B5EF4-FFF2-40B4-BE49-F238E27FC236}">
                <a16:creationId xmlns:a16="http://schemas.microsoft.com/office/drawing/2014/main" id="{A3404A66-AA4C-B6E9-ADAB-8B61EE5FFC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91926" y="6340712"/>
            <a:ext cx="2235201" cy="2235201"/>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a:extLst>
              <a:ext uri="{FF2B5EF4-FFF2-40B4-BE49-F238E27FC236}">
                <a16:creationId xmlns:a16="http://schemas.microsoft.com/office/drawing/2014/main" id="{850BA5BD-2C7D-CFB5-688F-B340C3C81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00" y="5993289"/>
            <a:ext cx="2595419" cy="2595419"/>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a:extLst>
              <a:ext uri="{FF2B5EF4-FFF2-40B4-BE49-F238E27FC236}">
                <a16:creationId xmlns:a16="http://schemas.microsoft.com/office/drawing/2014/main" id="{4D261917-A6CD-8850-51C3-557BC90856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05730" y="1358064"/>
            <a:ext cx="3931187" cy="393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9163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A094-BE37-FAB5-E319-2D78D0F56702}"/>
              </a:ext>
            </a:extLst>
          </p:cNvPr>
          <p:cNvSpPr>
            <a:spLocks noGrp="1"/>
          </p:cNvSpPr>
          <p:nvPr>
            <p:ph type="title"/>
          </p:nvPr>
        </p:nvSpPr>
        <p:spPr/>
        <p:txBody>
          <a:bodyPr/>
          <a:lstStyle/>
          <a:p>
            <a:r>
              <a:rPr lang="en-US" dirty="0"/>
              <a:t>MARL and LLMs</a:t>
            </a:r>
          </a:p>
        </p:txBody>
      </p:sp>
      <p:sp>
        <p:nvSpPr>
          <p:cNvPr id="3" name="Text Placeholder 2">
            <a:extLst>
              <a:ext uri="{FF2B5EF4-FFF2-40B4-BE49-F238E27FC236}">
                <a16:creationId xmlns:a16="http://schemas.microsoft.com/office/drawing/2014/main" id="{86CE4E26-EFC9-5A68-A2AF-D6DA0EA7D56C}"/>
              </a:ext>
            </a:extLst>
          </p:cNvPr>
          <p:cNvSpPr>
            <a:spLocks noGrp="1"/>
          </p:cNvSpPr>
          <p:nvPr>
            <p:ph type="body" sz="quarter" idx="1"/>
          </p:nvPr>
        </p:nvSpPr>
        <p:spPr>
          <a:xfrm>
            <a:off x="1206500" y="3200400"/>
            <a:ext cx="13373100" cy="9304116"/>
          </a:xfrm>
        </p:spPr>
        <p:txBody>
          <a:bodyPr>
            <a:normAutofit fontScale="70000" lnSpcReduction="20000"/>
          </a:bodyPr>
          <a:lstStyle/>
          <a:p>
            <a:r>
              <a:rPr lang="en-US" dirty="0"/>
              <a:t>RL is widely used for LLMs</a:t>
            </a:r>
          </a:p>
          <a:p>
            <a:r>
              <a:rPr lang="en-US" dirty="0"/>
              <a:t>MARL is </a:t>
            </a:r>
            <a:r>
              <a:rPr lang="en-US" b="1" i="1" dirty="0"/>
              <a:t>not</a:t>
            </a:r>
            <a:r>
              <a:rPr lang="en-US" dirty="0"/>
              <a:t> currently used for multi-agent LLMs (to best of my knowledge)</a:t>
            </a:r>
          </a:p>
          <a:p>
            <a:r>
              <a:rPr lang="en-US" dirty="0"/>
              <a:t>There is no reason it couldn’t be</a:t>
            </a:r>
          </a:p>
          <a:p>
            <a:r>
              <a:rPr lang="en-US" dirty="0"/>
              <a:t>Open questions</a:t>
            </a:r>
          </a:p>
          <a:p>
            <a:pPr lvl="1"/>
            <a:r>
              <a:rPr lang="en-US" dirty="0"/>
              <a:t>Use cases</a:t>
            </a:r>
          </a:p>
          <a:p>
            <a:pPr lvl="1"/>
            <a:r>
              <a:rPr lang="en-US" dirty="0"/>
              <a:t>Control scheme</a:t>
            </a:r>
          </a:p>
          <a:p>
            <a:pPr lvl="1"/>
            <a:r>
              <a:rPr lang="en-US" dirty="0"/>
              <a:t>MARLHF</a:t>
            </a:r>
          </a:p>
          <a:p>
            <a:pPr lvl="1"/>
            <a:r>
              <a:rPr lang="en-US" dirty="0"/>
              <a:t>Training</a:t>
            </a:r>
          </a:p>
          <a:p>
            <a:r>
              <a:rPr lang="en-US" dirty="0"/>
              <a:t>Benefits: specialization, robustness, scalability/performance</a:t>
            </a:r>
          </a:p>
          <a:p>
            <a:r>
              <a:rPr lang="en-US" dirty="0"/>
              <a:t>Disconnect between academia and industry</a:t>
            </a:r>
          </a:p>
          <a:p>
            <a:endParaRPr lang="en-US" dirty="0"/>
          </a:p>
        </p:txBody>
      </p:sp>
      <p:pic>
        <p:nvPicPr>
          <p:cNvPr id="1028" name="Picture 4" descr="Graphic showing a swarm of comic digital agents for application development: designing, coding, testing, and documenting.">
            <a:extLst>
              <a:ext uri="{FF2B5EF4-FFF2-40B4-BE49-F238E27FC236}">
                <a16:creationId xmlns:a16="http://schemas.microsoft.com/office/drawing/2014/main" id="{B7C5F76B-2C03-3051-A28D-2D64BD7F6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2181" y="581890"/>
            <a:ext cx="7327246" cy="6539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7C1669-535A-0D41-F4BA-F5C9582F6D04}"/>
              </a:ext>
            </a:extLst>
          </p:cNvPr>
          <p:cNvSpPr txBox="1"/>
          <p:nvPr/>
        </p:nvSpPr>
        <p:spPr>
          <a:xfrm>
            <a:off x="15371900" y="7157181"/>
            <a:ext cx="936938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https://</a:t>
            </a:r>
            <a:r>
              <a:rPr lang="en-US" dirty="0" err="1"/>
              <a:t>developer.nvidia.com</a:t>
            </a:r>
            <a:r>
              <a:rPr lang="en-US" dirty="0"/>
              <a:t>/blog/introduction-to-</a:t>
            </a:r>
            <a:r>
              <a:rPr lang="en-US" dirty="0" err="1"/>
              <a:t>llm</a:t>
            </a:r>
            <a:r>
              <a:rPr lang="en-US" dirty="0"/>
              <a:t>-agents/</a:t>
            </a:r>
          </a:p>
        </p:txBody>
      </p:sp>
      <p:pic>
        <p:nvPicPr>
          <p:cNvPr id="1030" name="Picture 6" descr="AutoGen: Enabling next-generation large language model applications -  Microsoft Research">
            <a:extLst>
              <a:ext uri="{FF2B5EF4-FFF2-40B4-BE49-F238E27FC236}">
                <a16:creationId xmlns:a16="http://schemas.microsoft.com/office/drawing/2014/main" id="{57F41A93-D252-C387-5CE5-D2B12E848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181" y="7985451"/>
            <a:ext cx="7327246" cy="38284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A4D801-C0B7-626D-70D8-089DB72BCE38}"/>
              </a:ext>
            </a:extLst>
          </p:cNvPr>
          <p:cNvSpPr txBox="1"/>
          <p:nvPr/>
        </p:nvSpPr>
        <p:spPr>
          <a:xfrm>
            <a:off x="15955410" y="11813937"/>
            <a:ext cx="842859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https://</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www.microsoft.com</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en</a:t>
            </a:r>
            <a:r>
              <a:rPr kumimoji="0" lang="en-US" sz="2400" b="0" i="0" u="none" strike="noStrike" cap="none" spc="0" normalizeH="0" baseline="0" dirty="0">
                <a:ln>
                  <a:noFill/>
                </a:ln>
                <a:solidFill>
                  <a:srgbClr val="5E5E5E"/>
                </a:solidFill>
                <a:effectLst/>
                <a:uFillTx/>
                <a:latin typeface="+mn-lt"/>
                <a:ea typeface="+mn-ea"/>
                <a:cs typeface="+mn-cs"/>
                <a:sym typeface="Helvetica Neue"/>
              </a:rPr>
              <a:t>-us/research/project/</a:t>
            </a:r>
            <a:r>
              <a:rPr kumimoji="0" lang="en-US" sz="2400" b="0" i="0" u="none" strike="noStrike" cap="none" spc="0" normalizeH="0" baseline="0" dirty="0" err="1">
                <a:ln>
                  <a:noFill/>
                </a:ln>
                <a:solidFill>
                  <a:srgbClr val="5E5E5E"/>
                </a:solidFill>
                <a:effectLst/>
                <a:uFillTx/>
                <a:latin typeface="+mn-lt"/>
                <a:ea typeface="+mn-ea"/>
                <a:cs typeface="+mn-cs"/>
                <a:sym typeface="Helvetica Neue"/>
              </a:rPr>
              <a:t>autogen</a:t>
            </a:r>
            <a:r>
              <a:rPr kumimoji="0" lang="en-US" sz="2400" b="0" i="0" u="none" strike="noStrike" cap="none" spc="0" normalizeH="0" baseline="0" dirty="0">
                <a:ln>
                  <a:noFill/>
                </a:ln>
                <a:solidFill>
                  <a:srgbClr val="5E5E5E"/>
                </a:solidFill>
                <a:effectLst/>
                <a:uFillTx/>
                <a:latin typeface="+mn-lt"/>
                <a:ea typeface="+mn-ea"/>
                <a:cs typeface="+mn-cs"/>
                <a:sym typeface="Helvetica Neue"/>
              </a:rPr>
              <a:t>/</a:t>
            </a:r>
          </a:p>
        </p:txBody>
      </p:sp>
    </p:spTree>
    <p:extLst>
      <p:ext uri="{BB962C8B-B14F-4D97-AF65-F5344CB8AC3E}">
        <p14:creationId xmlns:p14="http://schemas.microsoft.com/office/powerpoint/2010/main" val="112016698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3B516-112B-8C4F-BAA6-A67514CBC031}"/>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79219C46-EA9A-144B-9B45-E1053604CBDE}"/>
              </a:ext>
            </a:extLst>
          </p:cNvPr>
          <p:cNvSpPr>
            <a:spLocks noGrp="1"/>
          </p:cNvSpPr>
          <p:nvPr>
            <p:ph type="body" sz="quarter" idx="1"/>
          </p:nvPr>
        </p:nvSpPr>
        <p:spPr>
          <a:xfrm>
            <a:off x="1206500" y="3008671"/>
            <a:ext cx="21971000" cy="9026925"/>
          </a:xfrm>
        </p:spPr>
        <p:txBody>
          <a:bodyPr lIns="50800" tIns="50800" rIns="50800" bIns="50800" anchor="t">
            <a:normAutofit/>
          </a:bodyPr>
          <a:lstStyle/>
          <a:p>
            <a:r>
              <a:rPr lang="en-US" dirty="0">
                <a:solidFill>
                  <a:schemeClr val="bg2">
                    <a:lumMod val="10000"/>
                  </a:schemeClr>
                </a:solidFill>
              </a:rPr>
              <a:t>Cooperative multi-agent reinforcement learning is a very general setting that fits with lots of applications</a:t>
            </a:r>
          </a:p>
          <a:p>
            <a:r>
              <a:rPr lang="en-US" dirty="0">
                <a:solidFill>
                  <a:schemeClr val="bg2">
                    <a:lumMod val="10000"/>
                  </a:schemeClr>
                </a:solidFill>
              </a:rPr>
              <a:t>A lot of work cooperative MARL</a:t>
            </a:r>
          </a:p>
          <a:p>
            <a:pPr lvl="1"/>
            <a:r>
              <a:rPr lang="en-US" dirty="0">
                <a:solidFill>
                  <a:schemeClr val="bg2">
                    <a:lumMod val="10000"/>
                  </a:schemeClr>
                </a:solidFill>
              </a:rPr>
              <a:t>Centralized training and execution</a:t>
            </a:r>
          </a:p>
          <a:p>
            <a:pPr lvl="1"/>
            <a:r>
              <a:rPr lang="en-US" dirty="0">
                <a:solidFill>
                  <a:schemeClr val="bg2">
                    <a:lumMod val="10000"/>
                  </a:schemeClr>
                </a:solidFill>
              </a:rPr>
              <a:t>Decentralized training and execution</a:t>
            </a:r>
          </a:p>
          <a:p>
            <a:pPr lvl="1"/>
            <a:r>
              <a:rPr lang="en-US" dirty="0">
                <a:solidFill>
                  <a:schemeClr val="bg2">
                    <a:lumMod val="10000"/>
                  </a:schemeClr>
                </a:solidFill>
              </a:rPr>
              <a:t>Centralized training for decentralized execution (CTDE)</a:t>
            </a:r>
          </a:p>
          <a:p>
            <a:r>
              <a:rPr lang="en-US" dirty="0">
                <a:solidFill>
                  <a:schemeClr val="bg2">
                    <a:lumMod val="10000"/>
                  </a:schemeClr>
                </a:solidFill>
              </a:rPr>
              <a:t>Academia and industry are working on improved methods to improve scalability and performance</a:t>
            </a:r>
          </a:p>
          <a:p>
            <a:pPr marL="0"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rgbClr val="017091"/>
              </a:solidFill>
            </a:endParaRPr>
          </a:p>
        </p:txBody>
      </p:sp>
    </p:spTree>
    <p:extLst>
      <p:ext uri="{BB962C8B-B14F-4D97-AF65-F5344CB8AC3E}">
        <p14:creationId xmlns:p14="http://schemas.microsoft.com/office/powerpoint/2010/main" val="11644958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EC83D-FE7E-87D4-DF57-AED3530CA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5DF8B-3503-9647-D411-ED7C2470D226}"/>
              </a:ext>
            </a:extLst>
          </p:cNvPr>
          <p:cNvSpPr>
            <a:spLocks noGrp="1"/>
          </p:cNvSpPr>
          <p:nvPr>
            <p:ph type="title"/>
          </p:nvPr>
        </p:nvSpPr>
        <p:spPr/>
        <p:txBody>
          <a:bodyPr>
            <a:normAutofit/>
          </a:bodyPr>
          <a:lstStyle/>
          <a:p>
            <a:r>
              <a:rPr lang="en-US" dirty="0"/>
              <a:t>Cooperative MARL</a:t>
            </a:r>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1A5BC10D-BA50-BDB2-90EB-2CF59E7E39B6}"/>
                  </a:ext>
                </a:extLst>
              </p:cNvPr>
              <p:cNvSpPr>
                <a:spLocks noGrp="1"/>
              </p:cNvSpPr>
              <p:nvPr>
                <p:ph type="body" idx="1"/>
              </p:nvPr>
            </p:nvSpPr>
            <p:spPr>
              <a:xfrm>
                <a:off x="1785940" y="3661175"/>
                <a:ext cx="20812125" cy="7505589"/>
              </a:xfrm>
            </p:spPr>
            <p:txBody>
              <a:bodyPr>
                <a:normAutofit fontScale="85000" lnSpcReduction="10000"/>
              </a:bodyPr>
              <a:lstStyle/>
              <a:p>
                <a:pPr>
                  <a:spcBef>
                    <a:spcPts val="2707"/>
                  </a:spcBef>
                </a:pPr>
                <a:r>
                  <a:rPr lang="en-US" dirty="0"/>
                  <a:t>Cooperative case represented as Decentralized POMDP: &lt;</a:t>
                </a:r>
                <a:r>
                  <a:rPr lang="en-US" i="1" dirty="0">
                    <a:sym typeface="Symbol" charset="2"/>
                  </a:rPr>
                  <a:t>I</a:t>
                </a:r>
                <a:r>
                  <a:rPr lang="en-US" dirty="0">
                    <a:sym typeface="Symbol" charset="2"/>
                  </a:rPr>
                  <a:t>, </a:t>
                </a:r>
                <a:r>
                  <a:rPr lang="en-US" i="1" dirty="0"/>
                  <a:t>S</a:t>
                </a:r>
                <a:r>
                  <a:rPr lang="en-US" dirty="0"/>
                  <a:t>, {</a:t>
                </a:r>
                <a:r>
                  <a:rPr lang="en-US" i="1" dirty="0"/>
                  <a:t>A</a:t>
                </a:r>
                <a:r>
                  <a:rPr lang="en-US" i="1" baseline="-25000" dirty="0"/>
                  <a:t>i</a:t>
                </a:r>
                <a:r>
                  <a:rPr lang="en-US" dirty="0"/>
                  <a:t>}, </a:t>
                </a:r>
                <a:r>
                  <a:rPr lang="en-US" i="1" dirty="0"/>
                  <a:t>T</a:t>
                </a:r>
                <a:r>
                  <a:rPr lang="en-US" dirty="0"/>
                  <a:t>, </a:t>
                </a:r>
                <a:r>
                  <a:rPr lang="en-US" i="1" dirty="0"/>
                  <a:t>R</a:t>
                </a:r>
                <a:r>
                  <a:rPr lang="en-US" dirty="0"/>
                  <a:t>, {</a:t>
                </a:r>
                <a:r>
                  <a:rPr lang="en-US" i="1" dirty="0" err="1"/>
                  <a:t>Ω</a:t>
                </a:r>
                <a:r>
                  <a:rPr lang="en-US" i="1" baseline="-25000" dirty="0" err="1">
                    <a:sym typeface="Symbol" charset="2"/>
                  </a:rPr>
                  <a:t>i</a:t>
                </a:r>
                <a:r>
                  <a:rPr lang="en-US" dirty="0">
                    <a:sym typeface="Symbol" charset="2"/>
                  </a:rPr>
                  <a:t>}</a:t>
                </a:r>
                <a:r>
                  <a:rPr lang="en-US" dirty="0"/>
                  <a:t>, </a:t>
                </a:r>
                <a:r>
                  <a:rPr lang="en-US" i="1" dirty="0"/>
                  <a:t>O, </a:t>
                </a:r>
                <a:r>
                  <a:rPr lang="en-US" dirty="0" err="1">
                    <a:latin typeface="Euclid Fraktur" charset="2"/>
                    <a:cs typeface="Euclid Fraktur" charset="2"/>
                  </a:rPr>
                  <a:t>γ</a:t>
                </a:r>
                <a:r>
                  <a:rPr lang="en-US" dirty="0"/>
                  <a:t>&gt;</a:t>
                </a:r>
                <a:endParaRPr lang="en-US" dirty="0">
                  <a:sym typeface="Symbol" charset="2"/>
                </a:endParaRPr>
              </a:p>
              <a:p>
                <a:pPr lvl="1">
                  <a:spcBef>
                    <a:spcPts val="2707"/>
                  </a:spcBef>
                </a:pPr>
                <a:r>
                  <a:rPr lang="en-US" i="1" dirty="0"/>
                  <a:t>I</a:t>
                </a:r>
                <a:r>
                  <a:rPr lang="en-US" dirty="0"/>
                  <a:t>, a finite set of agents</a:t>
                </a:r>
              </a:p>
              <a:p>
                <a:pPr lvl="1">
                  <a:spcBef>
                    <a:spcPts val="2707"/>
                  </a:spcBef>
                </a:pPr>
                <a:r>
                  <a:rPr lang="en-US" i="1" dirty="0"/>
                  <a:t>S</a:t>
                </a:r>
                <a:r>
                  <a:rPr lang="en-US" dirty="0"/>
                  <a:t>, a set of states </a:t>
                </a:r>
              </a:p>
              <a:p>
                <a:pPr lvl="1">
                  <a:spcBef>
                    <a:spcPts val="2707"/>
                  </a:spcBef>
                </a:pPr>
                <a:r>
                  <a:rPr lang="en-US" i="1" dirty="0"/>
                  <a:t>A</a:t>
                </a:r>
                <a:r>
                  <a:rPr lang="en-US" i="1" baseline="-25000" dirty="0"/>
                  <a:t>i</a:t>
                </a:r>
                <a:r>
                  <a:rPr lang="en-US" dirty="0"/>
                  <a:t>, each agent’s set of actions </a:t>
                </a:r>
              </a:p>
              <a:p>
                <a:pPr lvl="1">
                  <a:spcBef>
                    <a:spcPts val="2707"/>
                  </a:spcBef>
                </a:pPr>
                <a:r>
                  <a:rPr lang="en-US" i="1" dirty="0"/>
                  <a:t>T</a:t>
                </a:r>
                <a:r>
                  <a:rPr lang="en-US" dirty="0"/>
                  <a:t>, the state transition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endParaRPr lang="en-US" i="1" dirty="0"/>
              </a:p>
              <a:p>
                <a:pPr lvl="1">
                  <a:spcBef>
                    <a:spcPts val="2707"/>
                  </a:spcBef>
                </a:pPr>
                <a:r>
                  <a:rPr lang="en-US" i="1" dirty="0"/>
                  <a:t>R</a:t>
                </a:r>
                <a:r>
                  <a:rPr lang="en-US" dirty="0"/>
                  <a:t>, the reward model: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r>
                  <a:rPr lang="en-US" dirty="0"/>
                  <a:t> </a:t>
                </a:r>
              </a:p>
              <a:p>
                <a:pPr lvl="1">
                  <a:spcBef>
                    <a:spcPts val="2707"/>
                  </a:spcBef>
                </a:pPr>
                <a:r>
                  <a:rPr lang="en-US" i="1" dirty="0" err="1">
                    <a:sym typeface="Symbol" charset="2"/>
                  </a:rPr>
                  <a:t>Ω</a:t>
                </a:r>
                <a:r>
                  <a:rPr lang="en-US" i="1" baseline="-25000" dirty="0" err="1">
                    <a:sym typeface="Symbol" charset="2"/>
                  </a:rPr>
                  <a:t>i</a:t>
                </a:r>
                <a:r>
                  <a:rPr lang="en-US" dirty="0"/>
                  <a:t>, each agent’s finite set of observations</a:t>
                </a:r>
              </a:p>
              <a:p>
                <a:pPr lvl="1">
                  <a:spcBef>
                    <a:spcPts val="2707"/>
                  </a:spcBef>
                </a:pPr>
                <a:r>
                  <a:rPr lang="en-US" i="1" dirty="0"/>
                  <a:t>O</a:t>
                </a:r>
                <a:r>
                  <a:rPr lang="en-US" dirty="0"/>
                  <a:t>, the observation model: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1" i="1" smtClean="0">
                        <a:latin typeface="Cambria Math" panose="02040503050406030204" pitchFamily="18" charset="0"/>
                      </a:rPr>
                      <m:t>𝒐</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1" i="1" smtClean="0">
                        <a:latin typeface="Cambria Math" panose="02040503050406030204" pitchFamily="18" charset="0"/>
                      </a:rPr>
                      <m:t>𝒂</m:t>
                    </m:r>
                    <m:r>
                      <a:rPr lang="en-US" b="0" i="1" smtClean="0">
                        <a:latin typeface="Cambria Math" panose="02040503050406030204" pitchFamily="18" charset="0"/>
                      </a:rPr>
                      <m:t>)</m:t>
                    </m:r>
                  </m:oMath>
                </a14:m>
                <a:endParaRPr lang="en-US" dirty="0"/>
              </a:p>
              <a:p>
                <a:pPr lvl="1">
                  <a:spcBef>
                    <a:spcPts val="2707"/>
                  </a:spcBef>
                </a:pPr>
                <a:r>
                  <a:rPr lang="en-US" i="1" dirty="0"/>
                  <a:t>h</a:t>
                </a:r>
                <a:r>
                  <a:rPr lang="en-US" dirty="0"/>
                  <a:t>, horizon or discount </a:t>
                </a:r>
                <a:r>
                  <a:rPr lang="en-US" dirty="0" err="1">
                    <a:latin typeface="Euclid Fraktur" charset="2"/>
                    <a:cs typeface="Euclid Fraktur" charset="2"/>
                  </a:rPr>
                  <a:t>γ</a:t>
                </a:r>
                <a:r>
                  <a:rPr lang="en-US" dirty="0"/>
                  <a:t> </a:t>
                </a:r>
              </a:p>
              <a:p>
                <a:pPr marL="0" indent="0">
                  <a:spcBef>
                    <a:spcPts val="2707"/>
                  </a:spcBef>
                  <a:buNone/>
                </a:pPr>
                <a:endParaRPr lang="en-US" dirty="0"/>
              </a:p>
            </p:txBody>
          </p:sp>
        </mc:Choice>
        <mc:Fallback xmlns="">
          <p:sp>
            <p:nvSpPr>
              <p:cNvPr id="5" name="Text Placeholder 2">
                <a:extLst>
                  <a:ext uri="{FF2B5EF4-FFF2-40B4-BE49-F238E27FC236}">
                    <a16:creationId xmlns:a16="http://schemas.microsoft.com/office/drawing/2014/main" id="{1A5BC10D-BA50-BDB2-90EB-2CF59E7E39B6}"/>
                  </a:ext>
                </a:extLst>
              </p:cNvPr>
              <p:cNvSpPr>
                <a:spLocks noGrp="1" noRot="1" noChangeAspect="1" noMove="1" noResize="1" noEditPoints="1" noAdjustHandles="1" noChangeArrowheads="1" noChangeShapeType="1" noTextEdit="1"/>
              </p:cNvSpPr>
              <p:nvPr>
                <p:ph type="body" idx="1"/>
              </p:nvPr>
            </p:nvSpPr>
            <p:spPr>
              <a:xfrm>
                <a:off x="1785940" y="3661175"/>
                <a:ext cx="20812125" cy="7505589"/>
              </a:xfrm>
              <a:blipFill>
                <a:blip r:embed="rId3"/>
                <a:stretch>
                  <a:fillRect l="-1585" t="-4899" b="-2534"/>
                </a:stretch>
              </a:blipFill>
            </p:spPr>
            <p:txBody>
              <a:bodyPr/>
              <a:lstStyle/>
              <a:p>
                <a:r>
                  <a:rPr lang="en-US">
                    <a:noFill/>
                  </a:rPr>
                  <a:t> </a:t>
                </a:r>
              </a:p>
            </p:txBody>
          </p:sp>
        </mc:Fallback>
      </mc:AlternateContent>
      <p:pic>
        <p:nvPicPr>
          <p:cNvPr id="3" name="pasted-image.pdf" descr="pasted-image.pdf">
            <a:extLst>
              <a:ext uri="{FF2B5EF4-FFF2-40B4-BE49-F238E27FC236}">
                <a16:creationId xmlns:a16="http://schemas.microsoft.com/office/drawing/2014/main" id="{157F0A49-F3AF-501C-9826-8975E78FB552}"/>
              </a:ext>
            </a:extLst>
          </p:cNvPr>
          <p:cNvPicPr>
            <a:picLocks noChangeAspect="1"/>
          </p:cNvPicPr>
          <p:nvPr/>
        </p:nvPicPr>
        <p:blipFill>
          <a:blip r:embed="rId4"/>
          <a:stretch>
            <a:fillRect/>
          </a:stretch>
        </p:blipFill>
        <p:spPr>
          <a:xfrm>
            <a:off x="13966890" y="6428510"/>
            <a:ext cx="9210610" cy="4168596"/>
          </a:xfrm>
          <a:prstGeom prst="rect">
            <a:avLst/>
          </a:prstGeom>
          <a:ln w="12700">
            <a:miter lim="400000"/>
          </a:ln>
        </p:spPr>
      </p:pic>
    </p:spTree>
    <p:extLst>
      <p:ext uri="{BB962C8B-B14F-4D97-AF65-F5344CB8AC3E}">
        <p14:creationId xmlns:p14="http://schemas.microsoft.com/office/powerpoint/2010/main" val="1842295516"/>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C8069-A18B-7285-77A8-806F9DB09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BF294-ECA5-6D33-2D8A-5B60CC01C2F7}"/>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01802CAC-C59B-3EFD-B463-02792D1189B2}"/>
              </a:ext>
            </a:extLst>
          </p:cNvPr>
          <p:cNvSpPr>
            <a:spLocks noGrp="1"/>
          </p:cNvSpPr>
          <p:nvPr>
            <p:ph type="body" sz="quarter" idx="1"/>
          </p:nvPr>
        </p:nvSpPr>
        <p:spPr>
          <a:xfrm>
            <a:off x="1206500" y="3008671"/>
            <a:ext cx="21971000" cy="9026925"/>
          </a:xfrm>
        </p:spPr>
        <p:txBody>
          <a:bodyPr lIns="50800" tIns="50800" rIns="50800" bIns="50800" anchor="t">
            <a:normAutofit/>
          </a:bodyPr>
          <a:lstStyle/>
          <a:p>
            <a:r>
              <a:rPr lang="en-US" dirty="0">
                <a:solidFill>
                  <a:schemeClr val="bg2">
                    <a:lumMod val="10000"/>
                  </a:schemeClr>
                </a:solidFill>
              </a:rPr>
              <a:t>Many open questions </a:t>
            </a:r>
          </a:p>
          <a:p>
            <a:pPr lvl="1"/>
            <a:r>
              <a:rPr lang="en-US" dirty="0">
                <a:solidFill>
                  <a:schemeClr val="bg2">
                    <a:lumMod val="10000"/>
                  </a:schemeClr>
                </a:solidFill>
              </a:rPr>
              <a:t>MARL for LLM agents</a:t>
            </a:r>
          </a:p>
          <a:p>
            <a:pPr lvl="1"/>
            <a:r>
              <a:rPr lang="en-US" dirty="0">
                <a:solidFill>
                  <a:schemeClr val="bg2">
                    <a:lumMod val="10000"/>
                  </a:schemeClr>
                </a:solidFill>
              </a:rPr>
              <a:t>Very scalable MARL</a:t>
            </a:r>
          </a:p>
          <a:p>
            <a:pPr lvl="1"/>
            <a:r>
              <a:rPr lang="en-US" dirty="0">
                <a:solidFill>
                  <a:schemeClr val="bg2">
                    <a:lumMod val="10000"/>
                  </a:schemeClr>
                </a:solidFill>
              </a:rPr>
              <a:t>Optimal MARL</a:t>
            </a:r>
          </a:p>
          <a:p>
            <a:pPr lvl="1"/>
            <a:r>
              <a:rPr lang="en-US" dirty="0">
                <a:solidFill>
                  <a:schemeClr val="bg2">
                    <a:lumMod val="10000"/>
                  </a:schemeClr>
                </a:solidFill>
              </a:rPr>
              <a:t>How to best do CTDE</a:t>
            </a:r>
          </a:p>
          <a:p>
            <a:pPr lvl="1"/>
            <a:r>
              <a:rPr lang="en-US" dirty="0">
                <a:solidFill>
                  <a:schemeClr val="bg2">
                    <a:lumMod val="10000"/>
                  </a:schemeClr>
                </a:solidFill>
              </a:rPr>
              <a:t>Multiagent approaches to ML (e.g., GANs, decentralized methods)</a:t>
            </a:r>
          </a:p>
          <a:p>
            <a:pPr marL="609600" lvl="1"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rgbClr val="017091"/>
              </a:solidFill>
            </a:endParaRPr>
          </a:p>
        </p:txBody>
      </p:sp>
    </p:spTree>
    <p:extLst>
      <p:ext uri="{BB962C8B-B14F-4D97-AF65-F5344CB8AC3E}">
        <p14:creationId xmlns:p14="http://schemas.microsoft.com/office/powerpoint/2010/main" val="87984136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79D7-3988-A786-AD95-DD6386424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13DC6-F842-0DC5-C54E-4E475F06DC12}"/>
              </a:ext>
            </a:extLst>
          </p:cNvPr>
          <p:cNvSpPr>
            <a:spLocks noGrp="1"/>
          </p:cNvSpPr>
          <p:nvPr>
            <p:ph type="title"/>
          </p:nvPr>
        </p:nvSpPr>
        <p:spPr/>
        <p:txBody>
          <a:bodyPr/>
          <a:lstStyle/>
          <a:p>
            <a:r>
              <a:rPr lang="en-US" dirty="0"/>
              <a:t>Our resources</a:t>
            </a:r>
          </a:p>
        </p:txBody>
      </p:sp>
      <p:sp>
        <p:nvSpPr>
          <p:cNvPr id="3" name="Text Placeholder 2">
            <a:extLst>
              <a:ext uri="{FF2B5EF4-FFF2-40B4-BE49-F238E27FC236}">
                <a16:creationId xmlns:a16="http://schemas.microsoft.com/office/drawing/2014/main" id="{3E3D4BAF-99A8-5659-DC52-3DEFA5D4E5A7}"/>
              </a:ext>
            </a:extLst>
          </p:cNvPr>
          <p:cNvSpPr>
            <a:spLocks noGrp="1"/>
          </p:cNvSpPr>
          <p:nvPr>
            <p:ph type="body" sz="quarter" idx="1"/>
          </p:nvPr>
        </p:nvSpPr>
        <p:spPr>
          <a:xfrm>
            <a:off x="1206500" y="3008671"/>
            <a:ext cx="14220313" cy="9026925"/>
          </a:xfrm>
        </p:spPr>
        <p:txBody>
          <a:bodyPr lIns="50800" tIns="50800" rIns="50800" bIns="50800" anchor="t">
            <a:normAutofit lnSpcReduction="10000"/>
          </a:bodyPr>
          <a:lstStyle/>
          <a:p>
            <a:r>
              <a:rPr lang="en-US" dirty="0">
                <a:solidFill>
                  <a:schemeClr val="bg2">
                    <a:lumMod val="10000"/>
                  </a:schemeClr>
                </a:solidFill>
              </a:rPr>
              <a:t>Dec-POMDP book</a:t>
            </a:r>
          </a:p>
          <a:p>
            <a:pPr lvl="1"/>
            <a:r>
              <a:rPr lang="en-US" dirty="0">
                <a:solidFill>
                  <a:schemeClr val="bg2">
                    <a:lumMod val="10000"/>
                  </a:schemeClr>
                </a:solidFill>
              </a:rPr>
              <a:t>Background on models and planning methods</a:t>
            </a:r>
          </a:p>
          <a:p>
            <a:r>
              <a:rPr lang="en-US" dirty="0">
                <a:solidFill>
                  <a:schemeClr val="bg2">
                    <a:lumMod val="10000"/>
                  </a:schemeClr>
                </a:solidFill>
              </a:rPr>
              <a:t>Book draft (An Initial Introduction to Cooperative Multi-Agent Reinforcement Learning): </a:t>
            </a:r>
            <a:r>
              <a:rPr lang="en-US" dirty="0">
                <a:solidFill>
                  <a:schemeClr val="bg2">
                    <a:lumMod val="10000"/>
                  </a:schemeClr>
                </a:solidFill>
                <a:hlinkClick r:id="rId3"/>
              </a:rPr>
              <a:t>https://arxiv.org/abs/2405.06161</a:t>
            </a:r>
            <a:endParaRPr lang="en-US" dirty="0">
              <a:solidFill>
                <a:schemeClr val="bg2">
                  <a:lumMod val="10000"/>
                </a:schemeClr>
              </a:solidFill>
            </a:endParaRPr>
          </a:p>
          <a:p>
            <a:pPr lvl="1"/>
            <a:r>
              <a:rPr lang="en-US" dirty="0">
                <a:solidFill>
                  <a:schemeClr val="bg2">
                    <a:lumMod val="10000"/>
                  </a:schemeClr>
                </a:solidFill>
              </a:rPr>
              <a:t>Let us know what you think and what should be changed/added for the final version!</a:t>
            </a:r>
          </a:p>
          <a:p>
            <a:r>
              <a:rPr lang="en-US" dirty="0">
                <a:solidFill>
                  <a:schemeClr val="bg2">
                    <a:lumMod val="10000"/>
                  </a:schemeClr>
                </a:solidFill>
              </a:rPr>
              <a:t>Slides will be available</a:t>
            </a:r>
          </a:p>
          <a:p>
            <a:pPr lvl="1"/>
            <a:r>
              <a:rPr lang="en-US" dirty="0">
                <a:solidFill>
                  <a:schemeClr val="bg2">
                    <a:lumMod val="10000"/>
                  </a:schemeClr>
                </a:solidFill>
                <a:hlinkClick r:id="rId4"/>
              </a:rPr>
              <a:t>https://www.khoury.northeastern.edu/home/camato/tutorials.html</a:t>
            </a:r>
            <a:endParaRPr lang="en-US" dirty="0">
              <a:solidFill>
                <a:schemeClr val="bg2">
                  <a:lumMod val="10000"/>
                </a:schemeClr>
              </a:solidFill>
            </a:endParaRPr>
          </a:p>
          <a:p>
            <a:pPr lvl="1"/>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chemeClr val="bg2">
                  <a:lumMod val="10000"/>
                </a:schemeClr>
              </a:solidFill>
            </a:endParaRPr>
          </a:p>
          <a:p>
            <a:pPr marL="0" indent="0">
              <a:buNone/>
            </a:pPr>
            <a:endParaRPr lang="en-US" dirty="0">
              <a:solidFill>
                <a:srgbClr val="017091"/>
              </a:solidFill>
            </a:endParaRPr>
          </a:p>
        </p:txBody>
      </p:sp>
      <p:pic>
        <p:nvPicPr>
          <p:cNvPr id="2050" name="Picture 2">
            <a:extLst>
              <a:ext uri="{FF2B5EF4-FFF2-40B4-BE49-F238E27FC236}">
                <a16:creationId xmlns:a16="http://schemas.microsoft.com/office/drawing/2014/main" id="{F494391D-9906-3E01-E5CA-CBC1BC30E8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1985" y="429342"/>
            <a:ext cx="4095835" cy="6210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1723F49-2789-653E-6F87-0A81FF1BEAD5}"/>
              </a:ext>
            </a:extLst>
          </p:cNvPr>
          <p:cNvPicPr>
            <a:picLocks noChangeAspect="1"/>
          </p:cNvPicPr>
          <p:nvPr/>
        </p:nvPicPr>
        <p:blipFill>
          <a:blip r:embed="rId6"/>
          <a:stretch>
            <a:fillRect/>
          </a:stretch>
        </p:blipFill>
        <p:spPr>
          <a:xfrm>
            <a:off x="14984361" y="6083230"/>
            <a:ext cx="5566289" cy="7203428"/>
          </a:xfrm>
          <a:prstGeom prst="rect">
            <a:avLst/>
          </a:prstGeom>
        </p:spPr>
      </p:pic>
      <p:pic>
        <p:nvPicPr>
          <p:cNvPr id="5" name="Picture 4">
            <a:extLst>
              <a:ext uri="{FF2B5EF4-FFF2-40B4-BE49-F238E27FC236}">
                <a16:creationId xmlns:a16="http://schemas.microsoft.com/office/drawing/2014/main" id="{A88EF550-6B32-22FB-B1A1-E8227E5DE7B3}"/>
              </a:ext>
            </a:extLst>
          </p:cNvPr>
          <p:cNvPicPr>
            <a:picLocks noChangeAspect="1"/>
          </p:cNvPicPr>
          <p:nvPr/>
        </p:nvPicPr>
        <p:blipFill>
          <a:blip r:embed="rId7"/>
          <a:stretch>
            <a:fillRect/>
          </a:stretch>
        </p:blipFill>
        <p:spPr>
          <a:xfrm>
            <a:off x="20051098" y="7776878"/>
            <a:ext cx="4095835" cy="5300494"/>
          </a:xfrm>
          <a:prstGeom prst="rect">
            <a:avLst/>
          </a:prstGeom>
        </p:spPr>
      </p:pic>
    </p:spTree>
    <p:extLst>
      <p:ext uri="{BB962C8B-B14F-4D97-AF65-F5344CB8AC3E}">
        <p14:creationId xmlns:p14="http://schemas.microsoft.com/office/powerpoint/2010/main" val="322516623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111704</TotalTime>
  <Words>7585</Words>
  <Application>Microsoft Macintosh PowerPoint</Application>
  <PresentationFormat>Custom</PresentationFormat>
  <Paragraphs>983</Paragraphs>
  <Slides>91</Slides>
  <Notes>30</Notes>
  <HiddenSlides>8</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91</vt:i4>
      </vt:variant>
    </vt:vector>
  </HeadingPairs>
  <TitlesOfParts>
    <vt:vector size="105" baseType="lpstr">
      <vt:lpstr>ＭＳ Ｐゴシック</vt:lpstr>
      <vt:lpstr>Arial</vt:lpstr>
      <vt:lpstr>Cambria Math</vt:lpstr>
      <vt:lpstr>Euclid</vt:lpstr>
      <vt:lpstr>Euclid Fraktur</vt:lpstr>
      <vt:lpstr>Helvetica</vt:lpstr>
      <vt:lpstr>Helvetica Light</vt:lpstr>
      <vt:lpstr>Helvetica Neue</vt:lpstr>
      <vt:lpstr>Helvetica Neue Medium</vt:lpstr>
      <vt:lpstr>Liberation Sans</vt:lpstr>
      <vt:lpstr>Symbol</vt:lpstr>
      <vt:lpstr>Times</vt:lpstr>
      <vt:lpstr>Times New Roman</vt:lpstr>
      <vt:lpstr>21_BasicWhite</vt:lpstr>
      <vt:lpstr>PowerPoint Presentation</vt:lpstr>
      <vt:lpstr>Multi-robot systems are (going to be) everywhere</vt:lpstr>
      <vt:lpstr>Reinforcement learning has a number of successes</vt:lpstr>
      <vt:lpstr>Reinforcement Learning (RL)</vt:lpstr>
      <vt:lpstr>RL agents</vt:lpstr>
      <vt:lpstr>Multi-agent RL has had some successes</vt:lpstr>
      <vt:lpstr>Multi-agent RL is hard</vt:lpstr>
      <vt:lpstr>Overview</vt:lpstr>
      <vt:lpstr>Cooperative MARL</vt:lpstr>
      <vt:lpstr>Cooperative MARL</vt:lpstr>
      <vt:lpstr>Cooperative MARL</vt:lpstr>
      <vt:lpstr>Deep RL background</vt:lpstr>
      <vt:lpstr>DRQN</vt:lpstr>
      <vt:lpstr>Advantage Actor-Critic (A2C)</vt:lpstr>
      <vt:lpstr>Centralized MARL</vt:lpstr>
      <vt:lpstr>Centralized MARL</vt:lpstr>
      <vt:lpstr>Centralized MARL (DRQN version)</vt:lpstr>
      <vt:lpstr>Centralized MARL methods</vt:lpstr>
      <vt:lpstr>Centralized MARL models</vt:lpstr>
      <vt:lpstr>Decentralizing centralized solutions</vt:lpstr>
      <vt:lpstr>Decentralized MARL</vt:lpstr>
      <vt:lpstr>Decentralized MARL</vt:lpstr>
      <vt:lpstr>Decentralized MARL</vt:lpstr>
      <vt:lpstr>Decentralized Action-Value Methods</vt:lpstr>
      <vt:lpstr>Independent Q-Learning (IQL)</vt:lpstr>
      <vt:lpstr>Independent Q-Learning (IQL)</vt:lpstr>
      <vt:lpstr>Important hidden information</vt:lpstr>
      <vt:lpstr>IQL properties</vt:lpstr>
      <vt:lpstr>Improving IQL with optimism</vt:lpstr>
      <vt:lpstr>Improving IQL with optimism</vt:lpstr>
      <vt:lpstr>Extension to the deep case - IDRQN</vt:lpstr>
      <vt:lpstr>Extension to the deep case - IDRQN</vt:lpstr>
      <vt:lpstr>Decentralized MARL (Dec-HDRQN)</vt:lpstr>
      <vt:lpstr>Decentralized Hysteretic DQN (Dec-HDRQN)</vt:lpstr>
      <vt:lpstr>Other deep decentralized methods</vt:lpstr>
      <vt:lpstr>Decentralized Policy Gradient Methods</vt:lpstr>
      <vt:lpstr>Decentralized REINFORCE</vt:lpstr>
      <vt:lpstr>Independent actor critic (IAC)</vt:lpstr>
      <vt:lpstr>Other decentralized PG methods</vt:lpstr>
      <vt:lpstr>Other topics</vt:lpstr>
      <vt:lpstr>Centralized Training for Decentralized Execution (CTDE) MARL</vt:lpstr>
      <vt:lpstr>Centralized training for decentralized execution (CTDE)</vt:lpstr>
      <vt:lpstr>Centralized training for decentralized execution (CTDE)</vt:lpstr>
      <vt:lpstr>CTDE Action-Value Methods</vt:lpstr>
      <vt:lpstr>Value function factorization methods</vt:lpstr>
      <vt:lpstr>Value decomposition networks (VDN)</vt:lpstr>
      <vt:lpstr>VDN algorithm</vt:lpstr>
      <vt:lpstr>QMIX</vt:lpstr>
      <vt:lpstr>Individual Global-Max (IGM)</vt:lpstr>
      <vt:lpstr>QPLEX</vt:lpstr>
      <vt:lpstr>QPLEX architecture</vt:lpstr>
      <vt:lpstr>State in value function factorization</vt:lpstr>
      <vt:lpstr>State in value function factorization</vt:lpstr>
      <vt:lpstr>CTDE Policy Gradient Methods</vt:lpstr>
      <vt:lpstr>Actor critic with a centralized critic</vt:lpstr>
      <vt:lpstr>A basic centralized critic approach</vt:lpstr>
      <vt:lpstr>MADDPG</vt:lpstr>
      <vt:lpstr>Counterfactual Multi-Agent Policy Gradients (COMA) </vt:lpstr>
      <vt:lpstr>MAPPO </vt:lpstr>
      <vt:lpstr>IPPO</vt:lpstr>
      <vt:lpstr>PowerPoint Presentation</vt:lpstr>
      <vt:lpstr>Multi-Agent Actor Critic</vt:lpstr>
      <vt:lpstr>Critic Centralization Cannot Solve Cooperation</vt:lpstr>
      <vt:lpstr>Critic Centralization Cannot Solve Cooperation</vt:lpstr>
      <vt:lpstr>Learning Value Functions</vt:lpstr>
      <vt:lpstr>PowerPoint Presentation</vt:lpstr>
      <vt:lpstr>Dec-tiger: requires stable policy</vt:lpstr>
      <vt:lpstr>Decentralized vs centralized critics</vt:lpstr>
      <vt:lpstr>State-based Centralized Critics</vt:lpstr>
      <vt:lpstr>PowerPoint Presentation</vt:lpstr>
      <vt:lpstr>Centralized critics</vt:lpstr>
      <vt:lpstr>Centralized critics</vt:lpstr>
      <vt:lpstr>Bias Example - Noisy Beverage Domain </vt:lpstr>
      <vt:lpstr>PowerPoint Presentation</vt:lpstr>
      <vt:lpstr>State Values</vt:lpstr>
      <vt:lpstr>State Values</vt:lpstr>
      <vt:lpstr>Experiments</vt:lpstr>
      <vt:lpstr>Common small environments</vt:lpstr>
      <vt:lpstr>SMAC - StarCraft Multi-Agent Challenge</vt:lpstr>
      <vt:lpstr>Partially Observable Particle Environments</vt:lpstr>
      <vt:lpstr>Takeaways</vt:lpstr>
      <vt:lpstr>Other CTDE methods</vt:lpstr>
      <vt:lpstr>Other topics</vt:lpstr>
      <vt:lpstr>Applications</vt:lpstr>
      <vt:lpstr>Multi-agent RL with macro-actions</vt:lpstr>
      <vt:lpstr>Benchmarks</vt:lpstr>
      <vt:lpstr>Environments and code</vt:lpstr>
      <vt:lpstr>MARL and LLMs</vt:lpstr>
      <vt:lpstr>Conclusion</vt:lpstr>
      <vt:lpstr>Conclusion</vt:lpstr>
      <vt:lpstr>Our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Centralized Critic</dc:title>
  <cp:lastModifiedBy>Amato, Chris</cp:lastModifiedBy>
  <cp:revision>306</cp:revision>
  <dcterms:modified xsi:type="dcterms:W3CDTF">2025-05-21T21:12:43Z</dcterms:modified>
</cp:coreProperties>
</file>