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3"/>
  </p:notesMasterIdLst>
  <p:handoutMasterIdLst>
    <p:handoutMasterId r:id="rId94"/>
  </p:handoutMasterIdLst>
  <p:sldIdLst>
    <p:sldId id="256" r:id="rId2"/>
    <p:sldId id="364" r:id="rId3"/>
    <p:sldId id="1559" r:id="rId4"/>
    <p:sldId id="311" r:id="rId5"/>
    <p:sldId id="258" r:id="rId6"/>
    <p:sldId id="338" r:id="rId7"/>
    <p:sldId id="259" r:id="rId8"/>
    <p:sldId id="260" r:id="rId9"/>
    <p:sldId id="1560" r:id="rId10"/>
    <p:sldId id="1561" r:id="rId11"/>
    <p:sldId id="1562" r:id="rId12"/>
    <p:sldId id="264" r:id="rId13"/>
    <p:sldId id="265" r:id="rId14"/>
    <p:sldId id="266" r:id="rId15"/>
    <p:sldId id="267" r:id="rId16"/>
    <p:sldId id="392" r:id="rId17"/>
    <p:sldId id="1563" r:id="rId18"/>
    <p:sldId id="326" r:id="rId19"/>
    <p:sldId id="1564" r:id="rId20"/>
    <p:sldId id="1565" r:id="rId21"/>
    <p:sldId id="1566" r:id="rId22"/>
    <p:sldId id="1575" r:id="rId23"/>
    <p:sldId id="1567" r:id="rId24"/>
    <p:sldId id="1568" r:id="rId25"/>
    <p:sldId id="1569" r:id="rId26"/>
    <p:sldId id="1570" r:id="rId27"/>
    <p:sldId id="1571" r:id="rId28"/>
    <p:sldId id="1572" r:id="rId29"/>
    <p:sldId id="1573" r:id="rId30"/>
    <p:sldId id="1574" r:id="rId31"/>
    <p:sldId id="271" r:id="rId32"/>
    <p:sldId id="1576" r:id="rId33"/>
    <p:sldId id="1591" r:id="rId34"/>
    <p:sldId id="1589" r:id="rId35"/>
    <p:sldId id="1590" r:id="rId36"/>
    <p:sldId id="281" r:id="rId37"/>
    <p:sldId id="282" r:id="rId38"/>
    <p:sldId id="284" r:id="rId39"/>
    <p:sldId id="285" r:id="rId40"/>
    <p:sldId id="1577" r:id="rId41"/>
    <p:sldId id="1578" r:id="rId42"/>
    <p:sldId id="290" r:id="rId43"/>
    <p:sldId id="291" r:id="rId44"/>
    <p:sldId id="293" r:id="rId45"/>
    <p:sldId id="294" r:id="rId46"/>
    <p:sldId id="295" r:id="rId47"/>
    <p:sldId id="296" r:id="rId48"/>
    <p:sldId id="446" r:id="rId49"/>
    <p:sldId id="447" r:id="rId50"/>
    <p:sldId id="1579" r:id="rId51"/>
    <p:sldId id="342" r:id="rId52"/>
    <p:sldId id="1580" r:id="rId53"/>
    <p:sldId id="1581" r:id="rId54"/>
    <p:sldId id="1582" r:id="rId55"/>
    <p:sldId id="1583" r:id="rId56"/>
    <p:sldId id="1584" r:id="rId57"/>
    <p:sldId id="1585" r:id="rId58"/>
    <p:sldId id="354" r:id="rId59"/>
    <p:sldId id="353" r:id="rId60"/>
    <p:sldId id="352" r:id="rId61"/>
    <p:sldId id="351" r:id="rId62"/>
    <p:sldId id="1586" r:id="rId63"/>
    <p:sldId id="1587" r:id="rId64"/>
    <p:sldId id="1588" r:id="rId65"/>
    <p:sldId id="345" r:id="rId66"/>
    <p:sldId id="346" r:id="rId67"/>
    <p:sldId id="362" r:id="rId68"/>
    <p:sldId id="363" r:id="rId69"/>
    <p:sldId id="273" r:id="rId70"/>
    <p:sldId id="275" r:id="rId71"/>
    <p:sldId id="276" r:id="rId72"/>
    <p:sldId id="277" r:id="rId73"/>
    <p:sldId id="398" r:id="rId74"/>
    <p:sldId id="292" r:id="rId75"/>
    <p:sldId id="361" r:id="rId76"/>
    <p:sldId id="440" r:id="rId77"/>
    <p:sldId id="444" r:id="rId78"/>
    <p:sldId id="443" r:id="rId79"/>
    <p:sldId id="298" r:id="rId80"/>
    <p:sldId id="299" r:id="rId81"/>
    <p:sldId id="300" r:id="rId82"/>
    <p:sldId id="301" r:id="rId83"/>
    <p:sldId id="1594" r:id="rId84"/>
    <p:sldId id="268" r:id="rId85"/>
    <p:sldId id="269" r:id="rId86"/>
    <p:sldId id="1112" r:id="rId87"/>
    <p:sldId id="1592" r:id="rId88"/>
    <p:sldId id="1596" r:id="rId89"/>
    <p:sldId id="315" r:id="rId90"/>
    <p:sldId id="316" r:id="rId91"/>
    <p:sldId id="333" r:id="rId92"/>
  </p:sldIdLst>
  <p:sldSz cx="10080625" cy="7559675"/>
  <p:notesSz cx="7772400" cy="10058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486"/>
    <p:restoredTop sz="94830"/>
  </p:normalViewPr>
  <p:slideViewPr>
    <p:cSldViewPr snapToGrid="0" snapToObjects="1">
      <p:cViewPr varScale="1">
        <p:scale>
          <a:sx n="98" d="100"/>
          <a:sy n="98" d="100"/>
        </p:scale>
        <p:origin x="208" y="4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 Id="rId9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413FED-432C-844B-9E06-1848A9A56B35}"/>
              </a:ext>
            </a:extLst>
          </p:cNvPr>
          <p:cNvSpPr txBox="1">
            <a:spLocks noGrp="1"/>
          </p:cNvSpPr>
          <p:nvPr>
            <p:ph type="hdr" sz="quarter"/>
          </p:nvPr>
        </p:nvSpPr>
        <p:spPr>
          <a:xfrm>
            <a:off x="0" y="0"/>
            <a:ext cx="360" cy="360"/>
          </a:xfrm>
          <a:prstGeom prst="rect">
            <a:avLst/>
          </a:prstGeom>
          <a:noFill/>
          <a:ln>
            <a:noFill/>
          </a:ln>
        </p:spPr>
        <p:txBody>
          <a:bodyPr wrap="none" lIns="90000" tIns="45000" rIns="90000" bIns="45000" anchorCtr="0" compatLnSpc="0">
            <a:noAutofit/>
          </a:bodyPr>
          <a:lstStyle/>
          <a:p>
            <a:pPr marL="0" marR="0" lvl="0" indent="0" hangingPunct="0">
              <a:lnSpc>
                <a:spcPct val="100000"/>
              </a:lnSpc>
              <a:spcBef>
                <a:spcPts val="0"/>
              </a:spcBef>
              <a:spcAft>
                <a:spcPts val="0"/>
              </a:spcAft>
              <a:buNone/>
              <a:tabLst/>
              <a:defRPr sz="1400"/>
            </a:pPr>
            <a:endParaRPr lang="en-US" sz="1400" b="0" i="0" u="none" strike="noStrike" kern="1200" cap="none">
              <a:ln>
                <a:noFill/>
              </a:ln>
              <a:latin typeface="Liberation Sans" pitchFamily="18"/>
              <a:ea typeface="Noto Sans CJK SC Regular" pitchFamily="2"/>
              <a:cs typeface="FreeSans" pitchFamily="2"/>
            </a:endParaRPr>
          </a:p>
        </p:txBody>
      </p:sp>
      <p:sp>
        <p:nvSpPr>
          <p:cNvPr id="3" name="Date Placeholder 2">
            <a:extLst>
              <a:ext uri="{FF2B5EF4-FFF2-40B4-BE49-F238E27FC236}">
                <a16:creationId xmlns:a16="http://schemas.microsoft.com/office/drawing/2014/main" id="{C099B95D-B16B-B84B-909E-A32D5526AB31}"/>
              </a:ext>
            </a:extLst>
          </p:cNvPr>
          <p:cNvSpPr txBox="1">
            <a:spLocks noGrp="1"/>
          </p:cNvSpPr>
          <p:nvPr>
            <p:ph type="dt" sz="quarter" idx="1"/>
          </p:nvPr>
        </p:nvSpPr>
        <p:spPr>
          <a:xfrm>
            <a:off x="0" y="9555480"/>
            <a:ext cx="3372840" cy="502560"/>
          </a:xfrm>
          <a:prstGeom prst="rect">
            <a:avLst/>
          </a:prstGeom>
          <a:noFill/>
          <a:ln>
            <a:noFill/>
          </a:ln>
        </p:spPr>
        <p:txBody>
          <a:bodyPr wrap="none" lIns="90000" tIns="45000" rIns="90000" bIns="45000" anchorCtr="0" compatLnSpc="0">
            <a:noAutofit/>
          </a:bodyPr>
          <a:lstStyle/>
          <a:p>
            <a:pPr marL="0" marR="0" lvl="0" indent="0" algn="r" hangingPunct="0">
              <a:lnSpc>
                <a:spcPct val="100000"/>
              </a:lnSpc>
              <a:spcBef>
                <a:spcPts val="0"/>
              </a:spcBef>
              <a:spcAft>
                <a:spcPts val="0"/>
              </a:spcAft>
              <a:buNone/>
              <a:tabLst/>
              <a:defRPr sz="1400"/>
            </a:pPr>
            <a:endParaRPr lang="en-US" sz="1400" b="0" i="0" u="none" strike="noStrike" kern="1200" cap="none">
              <a:ln>
                <a:noFill/>
              </a:ln>
              <a:latin typeface="Liberation Sans" pitchFamily="18"/>
              <a:ea typeface="Noto Sans CJK SC Regular" pitchFamily="2"/>
              <a:cs typeface="FreeSans" pitchFamily="2"/>
            </a:endParaRPr>
          </a:p>
        </p:txBody>
      </p:sp>
      <p:sp>
        <p:nvSpPr>
          <p:cNvPr id="4" name="Footer Placeholder 3">
            <a:extLst>
              <a:ext uri="{FF2B5EF4-FFF2-40B4-BE49-F238E27FC236}">
                <a16:creationId xmlns:a16="http://schemas.microsoft.com/office/drawing/2014/main" id="{D68FC729-D7C3-8B49-BFEA-225949FE54D1}"/>
              </a:ext>
            </a:extLst>
          </p:cNvPr>
          <p:cNvSpPr txBox="1">
            <a:spLocks noGrp="1"/>
          </p:cNvSpPr>
          <p:nvPr>
            <p:ph type="ftr" sz="quarter" idx="2"/>
          </p:nvPr>
        </p:nvSpPr>
        <p:spPr>
          <a:xfrm>
            <a:off x="0" y="0"/>
            <a:ext cx="3372840" cy="502560"/>
          </a:xfrm>
          <a:prstGeom prst="rect">
            <a:avLst/>
          </a:prstGeom>
          <a:noFill/>
          <a:ln>
            <a:noFill/>
          </a:ln>
        </p:spPr>
        <p:txBody>
          <a:bodyPr wrap="none" lIns="90000" tIns="45000" rIns="90000" bIns="45000" anchor="b" anchorCtr="0" compatLnSpc="0">
            <a:noAutofit/>
          </a:bodyPr>
          <a:lstStyle/>
          <a:p>
            <a:pPr marL="0" marR="0" lvl="0" indent="0" hangingPunct="0">
              <a:lnSpc>
                <a:spcPct val="100000"/>
              </a:lnSpc>
              <a:spcBef>
                <a:spcPts val="0"/>
              </a:spcBef>
              <a:spcAft>
                <a:spcPts val="0"/>
              </a:spcAft>
              <a:buNone/>
              <a:tabLst/>
              <a:defRPr sz="1400"/>
            </a:pPr>
            <a:endParaRPr lang="en-US" sz="1400" b="0" i="0" u="none" strike="noStrike" kern="1200" cap="none">
              <a:ln>
                <a:noFill/>
              </a:ln>
              <a:latin typeface="Liberation Sans" pitchFamily="18"/>
              <a:ea typeface="Noto Sans CJK SC Regular" pitchFamily="2"/>
              <a:cs typeface="FreeSans" pitchFamily="2"/>
            </a:endParaRPr>
          </a:p>
        </p:txBody>
      </p:sp>
      <p:sp>
        <p:nvSpPr>
          <p:cNvPr id="5" name="Slide Number Placeholder 4">
            <a:extLst>
              <a:ext uri="{FF2B5EF4-FFF2-40B4-BE49-F238E27FC236}">
                <a16:creationId xmlns:a16="http://schemas.microsoft.com/office/drawing/2014/main" id="{75DAFF35-9AEC-694B-A0E8-6EF625A15BC6}"/>
              </a:ext>
            </a:extLst>
          </p:cNvPr>
          <p:cNvSpPr txBox="1">
            <a:spLocks noGrp="1"/>
          </p:cNvSpPr>
          <p:nvPr>
            <p:ph type="sldNum" sz="quarter" idx="3"/>
          </p:nvPr>
        </p:nvSpPr>
        <p:spPr>
          <a:xfrm>
            <a:off x="4399200" y="0"/>
            <a:ext cx="3372840" cy="502560"/>
          </a:xfrm>
          <a:prstGeom prst="rect">
            <a:avLst/>
          </a:prstGeom>
          <a:noFill/>
          <a:ln>
            <a:noFill/>
          </a:ln>
        </p:spPr>
        <p:txBody>
          <a:bodyPr wrap="none" lIns="90000" tIns="45000" rIns="90000" bIns="45000" anchor="b" anchorCtr="0" compatLnSpc="0">
            <a:noAutofit/>
          </a:bodyPr>
          <a:lstStyle/>
          <a:p>
            <a:pPr marL="0" marR="0" lvl="0" indent="0" algn="r" hangingPunct="0">
              <a:lnSpc>
                <a:spcPct val="100000"/>
              </a:lnSpc>
              <a:spcBef>
                <a:spcPts val="0"/>
              </a:spcBef>
              <a:spcAft>
                <a:spcPts val="0"/>
              </a:spcAft>
              <a:buNone/>
              <a:tabLst/>
              <a:defRPr sz="1400"/>
            </a:pPr>
            <a:fld id="{BF2B3F0F-9DD6-3047-BB1A-138BDC01D0E2}" type="slidenum">
              <a:t>‹#›</a:t>
            </a:fld>
            <a:endParaRPr lang="en-US" sz="1400" b="0" i="0" u="none" strike="noStrike" kern="1200" cap="none">
              <a:ln>
                <a:noFill/>
              </a:ln>
              <a:latin typeface="Liberation Sans" pitchFamily="18"/>
              <a:ea typeface="Noto Sans CJK SC Regular" pitchFamily="2"/>
              <a:cs typeface="FreeSans" pitchFamily="2"/>
            </a:endParaRPr>
          </a:p>
        </p:txBody>
      </p:sp>
    </p:spTree>
    <p:extLst>
      <p:ext uri="{BB962C8B-B14F-4D97-AF65-F5344CB8AC3E}">
        <p14:creationId xmlns:p14="http://schemas.microsoft.com/office/powerpoint/2010/main" val="2528568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C22E6D-D6E3-944C-93CF-B6813CB713EE}"/>
              </a:ext>
            </a:extLst>
          </p:cNvPr>
          <p:cNvSpPr>
            <a:spLocks noGrp="1" noRot="1" noChangeAspect="1"/>
          </p:cNvSpPr>
          <p:nvPr>
            <p:ph type="sldImg" idx="2"/>
          </p:nvPr>
        </p:nvSpPr>
        <p:spPr>
          <a:xfrm>
            <a:off x="1371599" y="764280"/>
            <a:ext cx="5028480" cy="3771360"/>
          </a:xfrm>
          <a:prstGeom prst="rect">
            <a:avLst/>
          </a:prstGeom>
          <a:noFill/>
          <a:ln>
            <a:noFill/>
            <a:prstDash val="solid"/>
          </a:ln>
        </p:spPr>
      </p:sp>
      <p:sp>
        <p:nvSpPr>
          <p:cNvPr id="3" name="Notes Placeholder 2">
            <a:extLst>
              <a:ext uri="{FF2B5EF4-FFF2-40B4-BE49-F238E27FC236}">
                <a16:creationId xmlns:a16="http://schemas.microsoft.com/office/drawing/2014/main" id="{2B8D94EF-FD29-8F4E-923E-216238A876E4}"/>
              </a:ext>
            </a:extLst>
          </p:cNvPr>
          <p:cNvSpPr txBox="1">
            <a:spLocks noGrp="1"/>
          </p:cNvSpPr>
          <p:nvPr>
            <p:ph type="body" sz="quarter" idx="3"/>
          </p:nvPr>
        </p:nvSpPr>
        <p:spPr>
          <a:xfrm>
            <a:off x="777239" y="4777560"/>
            <a:ext cx="6217560" cy="4525920"/>
          </a:xfrm>
          <a:prstGeom prst="rect">
            <a:avLst/>
          </a:prstGeom>
          <a:noFill/>
          <a:ln>
            <a:noFill/>
          </a:ln>
        </p:spPr>
        <p:txBody>
          <a:bodyPr lIns="0" tIns="0" rIns="0" bIns="0"/>
          <a:lstStyle/>
          <a:p>
            <a:endParaRPr lang="en-US"/>
          </a:p>
        </p:txBody>
      </p:sp>
      <p:sp>
        <p:nvSpPr>
          <p:cNvPr id="4" name="Header Placeholder 3">
            <a:extLst>
              <a:ext uri="{FF2B5EF4-FFF2-40B4-BE49-F238E27FC236}">
                <a16:creationId xmlns:a16="http://schemas.microsoft.com/office/drawing/2014/main" id="{1186F790-ADB1-DC4B-9B99-4D39B22DF286}"/>
              </a:ext>
            </a:extLst>
          </p:cNvPr>
          <p:cNvSpPr txBox="1">
            <a:spLocks noGrp="1"/>
          </p:cNvSpPr>
          <p:nvPr>
            <p:ph type="hdr" sz="quarter"/>
          </p:nvPr>
        </p:nvSpPr>
        <p:spPr>
          <a:xfrm>
            <a:off x="1554479" y="5532120"/>
            <a:ext cx="6217560" cy="4525920"/>
          </a:xfrm>
          <a:prstGeom prst="rect">
            <a:avLst/>
          </a:prstGeom>
          <a:noFill/>
          <a:ln>
            <a:noFill/>
          </a:ln>
        </p:spPr>
        <p:txBody>
          <a:bodyPr lIns="0" tIns="0" rIns="0" bIns="0" anchorCtr="0">
            <a:noAutofit/>
          </a:bodyPr>
          <a:lstStyle>
            <a:lvl1pPr lvl="0" hangingPunct="0">
              <a:buNone/>
              <a:tabLst/>
              <a:defRPr lang="en-US" sz="1400" kern="1200">
                <a:latin typeface="Liberation Serif" pitchFamily="18"/>
                <a:ea typeface="DejaVu Sans" pitchFamily="2"/>
                <a:cs typeface="DejaVu Sans" pitchFamily="2"/>
              </a:defRPr>
            </a:lvl1pPr>
          </a:lstStyle>
          <a:p>
            <a:pPr lvl="0"/>
            <a:endParaRPr lang="en-US"/>
          </a:p>
        </p:txBody>
      </p:sp>
      <p:sp>
        <p:nvSpPr>
          <p:cNvPr id="5" name="Date Placeholder 4">
            <a:extLst>
              <a:ext uri="{FF2B5EF4-FFF2-40B4-BE49-F238E27FC236}">
                <a16:creationId xmlns:a16="http://schemas.microsoft.com/office/drawing/2014/main" id="{239EA5B0-D211-F54D-AC96-0992916DFBBE}"/>
              </a:ext>
            </a:extLst>
          </p:cNvPr>
          <p:cNvSpPr txBox="1">
            <a:spLocks noGrp="1"/>
          </p:cNvSpPr>
          <p:nvPr>
            <p:ph type="dt" idx="1"/>
          </p:nvPr>
        </p:nvSpPr>
        <p:spPr>
          <a:xfrm>
            <a:off x="0" y="9555480"/>
            <a:ext cx="3372840" cy="502560"/>
          </a:xfrm>
          <a:prstGeom prst="rect">
            <a:avLst/>
          </a:prstGeom>
          <a:noFill/>
          <a:ln>
            <a:noFill/>
          </a:ln>
        </p:spPr>
        <p:txBody>
          <a:bodyPr lIns="0" tIns="0" rIns="0" bIns="0" anchorCtr="0">
            <a:noAutofit/>
          </a:bodyPr>
          <a:lstStyle>
            <a:lvl1pPr lvl="0" algn="r" hangingPunct="0">
              <a:buNone/>
              <a:tabLst/>
              <a:defRPr lang="en-US" sz="1400" kern="1200">
                <a:latin typeface="Liberation Serif" pitchFamily="18"/>
                <a:ea typeface="DejaVu Sans" pitchFamily="2"/>
                <a:cs typeface="DejaVu Sans" pitchFamily="2"/>
              </a:defRPr>
            </a:lvl1pPr>
          </a:lstStyle>
          <a:p>
            <a:pPr lvl="0"/>
            <a:endParaRPr lang="en-US"/>
          </a:p>
        </p:txBody>
      </p:sp>
      <p:sp>
        <p:nvSpPr>
          <p:cNvPr id="6" name="Footer Placeholder 5">
            <a:extLst>
              <a:ext uri="{FF2B5EF4-FFF2-40B4-BE49-F238E27FC236}">
                <a16:creationId xmlns:a16="http://schemas.microsoft.com/office/drawing/2014/main" id="{C42411D4-EBD5-7646-B2FA-88C1BC1849C6}"/>
              </a:ext>
            </a:extLst>
          </p:cNvPr>
          <p:cNvSpPr txBox="1">
            <a:spLocks noGrp="1"/>
          </p:cNvSpPr>
          <p:nvPr>
            <p:ph type="ftr" sz="quarter" idx="4"/>
          </p:nvPr>
        </p:nvSpPr>
        <p:spPr>
          <a:xfrm>
            <a:off x="0" y="0"/>
            <a:ext cx="3372840" cy="502560"/>
          </a:xfrm>
          <a:prstGeom prst="rect">
            <a:avLst/>
          </a:prstGeom>
          <a:noFill/>
          <a:ln>
            <a:noFill/>
          </a:ln>
        </p:spPr>
        <p:txBody>
          <a:bodyPr lIns="0" tIns="0" rIns="0" bIns="0" anchor="b" anchorCtr="0">
            <a:noAutofit/>
          </a:bodyPr>
          <a:lstStyle>
            <a:lvl1pPr lvl="0" hangingPunct="0">
              <a:buNone/>
              <a:tabLst/>
              <a:defRPr lang="en-US" sz="1400" kern="1200">
                <a:latin typeface="Liberation Serif" pitchFamily="18"/>
                <a:ea typeface="DejaVu Sans" pitchFamily="2"/>
                <a:cs typeface="DejaVu Sans" pitchFamily="2"/>
              </a:defRPr>
            </a:lvl1pPr>
          </a:lstStyle>
          <a:p>
            <a:pPr lvl="0"/>
            <a:endParaRPr lang="en-US"/>
          </a:p>
        </p:txBody>
      </p:sp>
      <p:sp>
        <p:nvSpPr>
          <p:cNvPr id="7" name="Slide Number Placeholder 6">
            <a:extLst>
              <a:ext uri="{FF2B5EF4-FFF2-40B4-BE49-F238E27FC236}">
                <a16:creationId xmlns:a16="http://schemas.microsoft.com/office/drawing/2014/main" id="{4063D4C1-90B5-CF4A-B4F1-D80921B4869A}"/>
              </a:ext>
            </a:extLst>
          </p:cNvPr>
          <p:cNvSpPr txBox="1">
            <a:spLocks noGrp="1"/>
          </p:cNvSpPr>
          <p:nvPr>
            <p:ph type="sldNum" sz="quarter" idx="5"/>
          </p:nvPr>
        </p:nvSpPr>
        <p:spPr>
          <a:xfrm>
            <a:off x="4399200" y="0"/>
            <a:ext cx="3372840" cy="502560"/>
          </a:xfrm>
          <a:prstGeom prst="rect">
            <a:avLst/>
          </a:prstGeom>
          <a:noFill/>
          <a:ln>
            <a:noFill/>
          </a:ln>
        </p:spPr>
        <p:txBody>
          <a:bodyPr lIns="0" tIns="0" rIns="0" bIns="0" anchor="b" anchorCtr="0">
            <a:noAutofit/>
          </a:bodyPr>
          <a:lstStyle>
            <a:lvl1pPr lvl="0" algn="r" hangingPunct="0">
              <a:buNone/>
              <a:tabLst/>
              <a:defRPr lang="en-US" sz="1400" kern="1200">
                <a:latin typeface="Liberation Serif" pitchFamily="18"/>
                <a:ea typeface="DejaVu Sans" pitchFamily="2"/>
                <a:cs typeface="DejaVu Sans" pitchFamily="2"/>
              </a:defRPr>
            </a:lvl1pPr>
          </a:lstStyle>
          <a:p>
            <a:pPr lvl="0"/>
            <a:fld id="{C5E68EE5-7EF0-ED47-88FC-C629E7BBEDD1}" type="slidenum">
              <a:t>‹#›</a:t>
            </a:fld>
            <a:endParaRPr lang="en-US"/>
          </a:p>
        </p:txBody>
      </p:sp>
    </p:spTree>
    <p:extLst>
      <p:ext uri="{BB962C8B-B14F-4D97-AF65-F5344CB8AC3E}">
        <p14:creationId xmlns:p14="http://schemas.microsoft.com/office/powerpoint/2010/main" val="4080003357"/>
      </p:ext>
    </p:extLst>
  </p:cSld>
  <p:clrMap bg1="lt1" tx1="dk1" bg2="lt2" tx2="dk2" accent1="accent1" accent2="accent2" accent3="accent3" accent4="accent4" accent5="accent5" accent6="accent6" hlink="hlink" folHlink="folHlink"/>
  <p:notesStyle>
    <a:lvl1pPr marL="216000" marR="0" indent="-216000" hangingPunct="0">
      <a:tabLst/>
      <a:defRPr lang="en-US" sz="2000" b="0" i="0" u="none" strike="noStrike" kern="1200" cap="none">
        <a:ln>
          <a:noFill/>
        </a:ln>
        <a:highlight>
          <a:scrgbClr r="0" g="0" b="0">
            <a:alpha val="0"/>
          </a:scrgbClr>
        </a:highlight>
        <a:latin typeface="Liberation Sans" pitchFamily="18"/>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D37BC302-A6AF-9D4F-B7D3-FCDF5D52FC8A}"/>
              </a:ext>
            </a:extLst>
          </p:cNvPr>
          <p:cNvSpPr txBox="1">
            <a:spLocks noGrp="1"/>
          </p:cNvSpPr>
          <p:nvPr>
            <p:ph type="sldNum" sz="quarter" idx="5"/>
          </p:nvPr>
        </p:nvSpPr>
        <p:spPr>
          <a:ln/>
        </p:spPr>
        <p:txBody>
          <a:bodyPr lIns="0" tIns="0" rIns="0" bIns="0" anchor="b" anchorCtr="0">
            <a:noAutofit/>
          </a:bodyPr>
          <a:lstStyle/>
          <a:p>
            <a:pPr lvl="0"/>
            <a:fld id="{76A0046D-1C12-2C48-BE91-357111AB603B}" type="slidenum">
              <a:t>1</a:t>
            </a:fld>
            <a:endParaRPr lang="en-US"/>
          </a:p>
        </p:txBody>
      </p:sp>
      <p:sp>
        <p:nvSpPr>
          <p:cNvPr id="2" name="Slide Number Placeholder 6">
            <a:extLst>
              <a:ext uri="{FF2B5EF4-FFF2-40B4-BE49-F238E27FC236}">
                <a16:creationId xmlns:a16="http://schemas.microsoft.com/office/drawing/2014/main" id="{72EF1DD7-4323-6141-A79A-54602D7380EF}"/>
              </a:ext>
            </a:extLst>
          </p:cNvPr>
          <p:cNvSpPr/>
          <p:nvPr/>
        </p:nvSpPr>
        <p:spPr>
          <a:xfrm>
            <a:off x="4398840" y="9555120"/>
            <a:ext cx="3372120" cy="5018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wrap="square" lIns="0" tIns="0" rIns="0" bIns="0" anchor="b" anchorCtr="0" compatLnSpc="0">
            <a:noAutofit/>
          </a:bodyPr>
          <a:lstStyle/>
          <a:p>
            <a:pPr marL="0" marR="0" lvl="0" indent="0" algn="r" hangingPunct="0">
              <a:lnSpc>
                <a:spcPct val="93000"/>
              </a:lnSpc>
              <a:spcBef>
                <a:spcPts val="0"/>
              </a:spcBef>
              <a:spcAft>
                <a:spcPts val="0"/>
              </a:spcAft>
              <a:buNone/>
              <a:tabLst/>
            </a:pPr>
            <a:fld id="{E6DFD4AE-ECA0-9C41-B59F-A5D6FBD340C6}" type="slidenum">
              <a:t>1</a:t>
            </a:fld>
            <a:endParaRPr lang="en-US" sz="1400" b="0" i="0" u="none" strike="noStrike" kern="1200" cap="none">
              <a:ln>
                <a:noFill/>
              </a:ln>
              <a:solidFill>
                <a:srgbClr val="000000"/>
              </a:solidFill>
              <a:latin typeface="Times New Roman" pitchFamily="18"/>
              <a:ea typeface="Noto Sans CJK SC Regular" pitchFamily="2"/>
              <a:cs typeface="FreeSans" pitchFamily="2"/>
            </a:endParaRPr>
          </a:p>
        </p:txBody>
      </p:sp>
      <p:sp>
        <p:nvSpPr>
          <p:cNvPr id="3" name="Slide Image Placeholder 2">
            <a:extLst>
              <a:ext uri="{FF2B5EF4-FFF2-40B4-BE49-F238E27FC236}">
                <a16:creationId xmlns:a16="http://schemas.microsoft.com/office/drawing/2014/main" id="{037B13CE-13A2-D440-9871-7C8631F53A02}"/>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4" name="TextBox 3">
            <a:extLst>
              <a:ext uri="{FF2B5EF4-FFF2-40B4-BE49-F238E27FC236}">
                <a16:creationId xmlns:a16="http://schemas.microsoft.com/office/drawing/2014/main" id="{F996BEC5-CC88-BD4F-A42D-E3CCEBBA7D17}"/>
              </a:ext>
            </a:extLst>
          </p:cNvPr>
          <p:cNvSpPr txBox="1"/>
          <p:nvPr/>
        </p:nvSpPr>
        <p:spPr>
          <a:xfrm>
            <a:off x="777600" y="4776840"/>
            <a:ext cx="6218280" cy="4525920"/>
          </a:xfrm>
          <a:prstGeom prst="rect">
            <a:avLst/>
          </a:prstGeom>
          <a:noFill/>
          <a:ln>
            <a:noFill/>
          </a:ln>
        </p:spPr>
        <p:txBody>
          <a:bodyPr wrap="none" lIns="0" tIns="0" rIns="0" bIns="0" anchor="ctr" anchorCtr="0">
            <a:noAutofit/>
          </a:bodyPr>
          <a:lstStyle/>
          <a:p>
            <a:pPr marL="216000" marR="0" lvl="0" indent="-216000" hangingPunct="0">
              <a:buNone/>
              <a:tabLst/>
            </a:pPr>
            <a:endParaRPr lang="en-US" sz="2000" b="0" i="0" u="none" strike="noStrike" kern="1200" cap="none">
              <a:ln>
                <a:noFill/>
              </a:ln>
              <a:highlight>
                <a:scrgbClr r="0" g="0" b="0">
                  <a:alpha val="0"/>
                </a:scrgbClr>
              </a:highlight>
              <a:latin typeface="Liberation Sans" pitchFamily="18"/>
              <a:ea typeface="Noto Sans CJK SC Regular" pitchFamily="2"/>
              <a:cs typeface="FreeSans" pitchFamily="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8A4B468-7FEB-904A-98D7-AE7BD5572819}"/>
              </a:ext>
            </a:extLst>
          </p:cNvPr>
          <p:cNvSpPr>
            <a:spLocks noGrp="1" noChangeArrowheads="1"/>
          </p:cNvSpPr>
          <p:nvPr>
            <p:ph type="sldNum"/>
          </p:nvPr>
        </p:nvSpPr>
        <p:spPr>
          <a:ln/>
        </p:spPr>
        <p:txBody>
          <a:bodyPr/>
          <a:lstStyle/>
          <a:p>
            <a:fld id="{0DCC1A07-DA3D-6440-8242-BE4BD799B615}" type="slidenum">
              <a:rPr lang="en-US" altLang="en-US"/>
              <a:pPr/>
              <a:t>42</a:t>
            </a:fld>
            <a:endParaRPr lang="en-US" altLang="en-US"/>
          </a:p>
        </p:txBody>
      </p:sp>
      <p:sp>
        <p:nvSpPr>
          <p:cNvPr id="168961" name="Text Box 1">
            <a:extLst>
              <a:ext uri="{FF2B5EF4-FFF2-40B4-BE49-F238E27FC236}">
                <a16:creationId xmlns:a16="http://schemas.microsoft.com/office/drawing/2014/main" id="{8E9850CE-055F-A149-9D02-1AD38633446A}"/>
              </a:ext>
            </a:extLst>
          </p:cNvPr>
          <p:cNvSpPr txBox="1">
            <a:spLocks noGrp="1" noRot="1" noChangeAspect="1" noChangeArrowheads="1"/>
          </p:cNvSpPr>
          <p:nvPr>
            <p:ph type="sldImg"/>
          </p:nvPr>
        </p:nvSpPr>
        <p:spPr bwMode="auto">
          <a:xfrm>
            <a:off x="1106488" y="801688"/>
            <a:ext cx="5345112"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8962" name="Text Box 2">
            <a:extLst>
              <a:ext uri="{FF2B5EF4-FFF2-40B4-BE49-F238E27FC236}">
                <a16:creationId xmlns:a16="http://schemas.microsoft.com/office/drawing/2014/main" id="{43CB20C4-6E80-2A4F-911A-EB3D82D74F01}"/>
              </a:ext>
            </a:extLst>
          </p:cNvPr>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594347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7CDAAE6-CEBB-9E4F-A8DC-5965E64A1EB8}"/>
              </a:ext>
            </a:extLst>
          </p:cNvPr>
          <p:cNvSpPr>
            <a:spLocks noGrp="1" noChangeArrowheads="1"/>
          </p:cNvSpPr>
          <p:nvPr>
            <p:ph type="sldNum"/>
          </p:nvPr>
        </p:nvSpPr>
        <p:spPr>
          <a:ln/>
        </p:spPr>
        <p:txBody>
          <a:bodyPr/>
          <a:lstStyle/>
          <a:p>
            <a:fld id="{FA4ADA77-14DD-A04F-890B-2FB99143C379}" type="slidenum">
              <a:rPr lang="en-US" altLang="en-US"/>
              <a:pPr/>
              <a:t>43</a:t>
            </a:fld>
            <a:endParaRPr lang="en-US" altLang="en-US"/>
          </a:p>
        </p:txBody>
      </p:sp>
      <p:sp>
        <p:nvSpPr>
          <p:cNvPr id="169985" name="Text Box 1">
            <a:extLst>
              <a:ext uri="{FF2B5EF4-FFF2-40B4-BE49-F238E27FC236}">
                <a16:creationId xmlns:a16="http://schemas.microsoft.com/office/drawing/2014/main" id="{A1DB7C61-35CB-E74D-B2D6-475AFB338131}"/>
              </a:ext>
            </a:extLst>
          </p:cNvPr>
          <p:cNvSpPr txBox="1">
            <a:spLocks noGrp="1" noRot="1" noChangeAspect="1" noChangeArrowheads="1"/>
          </p:cNvSpPr>
          <p:nvPr>
            <p:ph type="sldImg"/>
          </p:nvPr>
        </p:nvSpPr>
        <p:spPr bwMode="auto">
          <a:xfrm>
            <a:off x="1106488" y="801688"/>
            <a:ext cx="5345112"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9986" name="Text Box 2">
            <a:extLst>
              <a:ext uri="{FF2B5EF4-FFF2-40B4-BE49-F238E27FC236}">
                <a16:creationId xmlns:a16="http://schemas.microsoft.com/office/drawing/2014/main" id="{70BE5DCC-848C-A44A-8DDE-D6EAA9135BB7}"/>
              </a:ext>
            </a:extLst>
          </p:cNvPr>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983920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E0A9027-33B7-FC4C-BEF3-B2E02FCF2AE4}"/>
              </a:ext>
            </a:extLst>
          </p:cNvPr>
          <p:cNvSpPr>
            <a:spLocks noGrp="1" noChangeArrowheads="1"/>
          </p:cNvSpPr>
          <p:nvPr>
            <p:ph type="sldNum"/>
          </p:nvPr>
        </p:nvSpPr>
        <p:spPr>
          <a:ln/>
        </p:spPr>
        <p:txBody>
          <a:bodyPr/>
          <a:lstStyle/>
          <a:p>
            <a:fld id="{60044582-D728-2544-A202-9516BB52764E}" type="slidenum">
              <a:rPr lang="en-US" altLang="en-US"/>
              <a:pPr/>
              <a:t>44</a:t>
            </a:fld>
            <a:endParaRPr lang="en-US" altLang="en-US"/>
          </a:p>
        </p:txBody>
      </p:sp>
      <p:sp>
        <p:nvSpPr>
          <p:cNvPr id="172033" name="Text Box 1">
            <a:extLst>
              <a:ext uri="{FF2B5EF4-FFF2-40B4-BE49-F238E27FC236}">
                <a16:creationId xmlns:a16="http://schemas.microsoft.com/office/drawing/2014/main" id="{945B2C62-EFDF-C343-8C94-06671A517A24}"/>
              </a:ext>
            </a:extLst>
          </p:cNvPr>
          <p:cNvSpPr txBox="1">
            <a:spLocks noGrp="1" noRot="1" noChangeAspect="1" noChangeArrowheads="1"/>
          </p:cNvSpPr>
          <p:nvPr>
            <p:ph type="sldImg"/>
          </p:nvPr>
        </p:nvSpPr>
        <p:spPr bwMode="auto">
          <a:xfrm>
            <a:off x="1106488" y="801688"/>
            <a:ext cx="5345112"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2034" name="Text Box 2">
            <a:extLst>
              <a:ext uri="{FF2B5EF4-FFF2-40B4-BE49-F238E27FC236}">
                <a16:creationId xmlns:a16="http://schemas.microsoft.com/office/drawing/2014/main" id="{73163A19-9A6C-8945-974F-A2E4E9D025D6}"/>
              </a:ext>
            </a:extLst>
          </p:cNvPr>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502867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14914C8-3A74-B448-A72B-0BE6AAEAC9F5}"/>
              </a:ext>
            </a:extLst>
          </p:cNvPr>
          <p:cNvSpPr>
            <a:spLocks noGrp="1" noChangeArrowheads="1"/>
          </p:cNvSpPr>
          <p:nvPr>
            <p:ph type="sldNum"/>
          </p:nvPr>
        </p:nvSpPr>
        <p:spPr>
          <a:ln/>
        </p:spPr>
        <p:txBody>
          <a:bodyPr/>
          <a:lstStyle/>
          <a:p>
            <a:fld id="{6731B552-9BF7-4944-8C8A-98A849E4C929}" type="slidenum">
              <a:rPr lang="en-US" altLang="en-US"/>
              <a:pPr/>
              <a:t>45</a:t>
            </a:fld>
            <a:endParaRPr lang="en-US" altLang="en-US"/>
          </a:p>
        </p:txBody>
      </p:sp>
      <p:sp>
        <p:nvSpPr>
          <p:cNvPr id="173057" name="Text Box 1">
            <a:extLst>
              <a:ext uri="{FF2B5EF4-FFF2-40B4-BE49-F238E27FC236}">
                <a16:creationId xmlns:a16="http://schemas.microsoft.com/office/drawing/2014/main" id="{B1DA4B7D-03D6-FA40-BDD1-AAC614E4676F}"/>
              </a:ext>
            </a:extLst>
          </p:cNvPr>
          <p:cNvSpPr txBox="1">
            <a:spLocks noGrp="1" noRot="1" noChangeAspect="1" noChangeArrowheads="1"/>
          </p:cNvSpPr>
          <p:nvPr>
            <p:ph type="sldImg"/>
          </p:nvPr>
        </p:nvSpPr>
        <p:spPr bwMode="auto">
          <a:xfrm>
            <a:off x="1106488" y="801688"/>
            <a:ext cx="5345112"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3058" name="Text Box 2">
            <a:extLst>
              <a:ext uri="{FF2B5EF4-FFF2-40B4-BE49-F238E27FC236}">
                <a16:creationId xmlns:a16="http://schemas.microsoft.com/office/drawing/2014/main" id="{C0C87123-4FBB-FB42-9115-76E18488D8B9}"/>
              </a:ext>
            </a:extLst>
          </p:cNvPr>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275193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73B044F-CAA3-9F4A-9050-53ABA63BCE6B}"/>
              </a:ext>
            </a:extLst>
          </p:cNvPr>
          <p:cNvSpPr>
            <a:spLocks noGrp="1" noChangeArrowheads="1"/>
          </p:cNvSpPr>
          <p:nvPr>
            <p:ph type="sldNum"/>
          </p:nvPr>
        </p:nvSpPr>
        <p:spPr>
          <a:ln/>
        </p:spPr>
        <p:txBody>
          <a:bodyPr/>
          <a:lstStyle/>
          <a:p>
            <a:fld id="{262A1C34-CC14-B248-9592-02EA43129A55}" type="slidenum">
              <a:rPr lang="en-US" altLang="en-US"/>
              <a:pPr/>
              <a:t>46</a:t>
            </a:fld>
            <a:endParaRPr lang="en-US" altLang="en-US"/>
          </a:p>
        </p:txBody>
      </p:sp>
      <p:sp>
        <p:nvSpPr>
          <p:cNvPr id="174081" name="Text Box 1">
            <a:extLst>
              <a:ext uri="{FF2B5EF4-FFF2-40B4-BE49-F238E27FC236}">
                <a16:creationId xmlns:a16="http://schemas.microsoft.com/office/drawing/2014/main" id="{79760D83-79AC-234E-9501-1BE1E82D7550}"/>
              </a:ext>
            </a:extLst>
          </p:cNvPr>
          <p:cNvSpPr txBox="1">
            <a:spLocks noGrp="1" noRot="1" noChangeAspect="1" noChangeArrowheads="1"/>
          </p:cNvSpPr>
          <p:nvPr>
            <p:ph type="sldImg"/>
          </p:nvPr>
        </p:nvSpPr>
        <p:spPr bwMode="auto">
          <a:xfrm>
            <a:off x="1106488" y="801688"/>
            <a:ext cx="5345112"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082" name="Text Box 2">
            <a:extLst>
              <a:ext uri="{FF2B5EF4-FFF2-40B4-BE49-F238E27FC236}">
                <a16:creationId xmlns:a16="http://schemas.microsoft.com/office/drawing/2014/main" id="{60211530-419E-BD4D-BEFE-200D0BF09EDA}"/>
              </a:ext>
            </a:extLst>
          </p:cNvPr>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577952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09D9AA0-96AF-1244-B368-9A55A1FBB750}"/>
              </a:ext>
            </a:extLst>
          </p:cNvPr>
          <p:cNvSpPr>
            <a:spLocks noGrp="1" noChangeArrowheads="1"/>
          </p:cNvSpPr>
          <p:nvPr>
            <p:ph type="sldNum"/>
          </p:nvPr>
        </p:nvSpPr>
        <p:spPr>
          <a:ln/>
        </p:spPr>
        <p:txBody>
          <a:bodyPr/>
          <a:lstStyle/>
          <a:p>
            <a:fld id="{06389F91-D6EE-D445-8FD4-FD996711E765}" type="slidenum">
              <a:rPr lang="en-US" altLang="en-US"/>
              <a:pPr/>
              <a:t>47</a:t>
            </a:fld>
            <a:endParaRPr lang="en-US" altLang="en-US"/>
          </a:p>
        </p:txBody>
      </p:sp>
      <p:sp>
        <p:nvSpPr>
          <p:cNvPr id="175105" name="Text Box 1">
            <a:extLst>
              <a:ext uri="{FF2B5EF4-FFF2-40B4-BE49-F238E27FC236}">
                <a16:creationId xmlns:a16="http://schemas.microsoft.com/office/drawing/2014/main" id="{1DA11605-6BB9-ED4A-8990-2FD25C304952}"/>
              </a:ext>
            </a:extLst>
          </p:cNvPr>
          <p:cNvSpPr txBox="1">
            <a:spLocks noGrp="1" noRot="1" noChangeAspect="1" noChangeArrowheads="1"/>
          </p:cNvSpPr>
          <p:nvPr>
            <p:ph type="sldImg"/>
          </p:nvPr>
        </p:nvSpPr>
        <p:spPr bwMode="auto">
          <a:xfrm>
            <a:off x="1106488" y="801688"/>
            <a:ext cx="5345112"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5106" name="Text Box 2">
            <a:extLst>
              <a:ext uri="{FF2B5EF4-FFF2-40B4-BE49-F238E27FC236}">
                <a16:creationId xmlns:a16="http://schemas.microsoft.com/office/drawing/2014/main" id="{582157C4-387D-8F4B-A17E-88FB345B93C9}"/>
              </a:ext>
            </a:extLst>
          </p:cNvPr>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256387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63588"/>
            <a:ext cx="5029200" cy="3771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Searching for a specific object in a cluttered scene is a common task in our daily lives. </a:t>
            </a:r>
            <a:endParaRPr lang="en-US" dirty="0"/>
          </a:p>
          <a:p>
            <a:endParaRPr lang="en-US" dirty="0"/>
          </a:p>
        </p:txBody>
      </p:sp>
      <p:sp>
        <p:nvSpPr>
          <p:cNvPr id="4" name="Slide Number Placeholder 3"/>
          <p:cNvSpPr>
            <a:spLocks noGrp="1"/>
          </p:cNvSpPr>
          <p:nvPr>
            <p:ph type="sldNum" sz="quarter" idx="5"/>
          </p:nvPr>
        </p:nvSpPr>
        <p:spPr/>
        <p:txBody>
          <a:bodyPr/>
          <a:lstStyle/>
          <a:p>
            <a:fld id="{CEFE8BC4-C839-FF4E-A079-FF8BD3CD317E}" type="slidenum">
              <a:rPr lang="en-US" smtClean="0"/>
              <a:t>48</a:t>
            </a:fld>
            <a:endParaRPr lang="en-US"/>
          </a:p>
        </p:txBody>
      </p:sp>
    </p:spTree>
    <p:extLst>
      <p:ext uri="{BB962C8B-B14F-4D97-AF65-F5344CB8AC3E}">
        <p14:creationId xmlns:p14="http://schemas.microsoft.com/office/powerpoint/2010/main" val="803651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63588"/>
            <a:ext cx="5029200" cy="3771900"/>
          </a:xfrm>
        </p:spPr>
      </p:sp>
      <p:sp>
        <p:nvSpPr>
          <p:cNvPr id="3" name="Notes Placeholder 2"/>
          <p:cNvSpPr>
            <a:spLocks noGrp="1"/>
          </p:cNvSpPr>
          <p:nvPr>
            <p:ph type="body" idx="1"/>
          </p:nvPr>
        </p:nvSpPr>
        <p:spPr/>
        <p:txBody>
          <a:bodyPr/>
          <a:lstStyle/>
          <a:p>
            <a:r>
              <a:rPr lang="en-US" dirty="0"/>
              <a:t>In </a:t>
            </a:r>
            <a:r>
              <a:rPr lang="en-US" dirty="0" err="1"/>
              <a:t>oder</a:t>
            </a:r>
            <a:r>
              <a:rPr lang="en-US" dirty="0"/>
              <a:t> to solve this task and deal with the uncertainties  mentioned in the previous slide, we model this problem as </a:t>
            </a:r>
            <a:r>
              <a:rPr lang="en-US" dirty="0" err="1"/>
              <a:t>pomdp</a:t>
            </a:r>
            <a:r>
              <a:rPr lang="en-US" dirty="0"/>
              <a:t>. </a:t>
            </a:r>
          </a:p>
        </p:txBody>
      </p:sp>
      <p:sp>
        <p:nvSpPr>
          <p:cNvPr id="4" name="Slide Number Placeholder 3"/>
          <p:cNvSpPr>
            <a:spLocks noGrp="1"/>
          </p:cNvSpPr>
          <p:nvPr>
            <p:ph type="sldNum" sz="quarter" idx="5"/>
          </p:nvPr>
        </p:nvSpPr>
        <p:spPr/>
        <p:txBody>
          <a:bodyPr/>
          <a:lstStyle/>
          <a:p>
            <a:fld id="{CEFE8BC4-C839-FF4E-A079-FF8BD3CD317E}" type="slidenum">
              <a:rPr lang="en-US" smtClean="0"/>
              <a:t>49</a:t>
            </a:fld>
            <a:endParaRPr lang="en-US"/>
          </a:p>
        </p:txBody>
      </p:sp>
    </p:spTree>
    <p:extLst>
      <p:ext uri="{BB962C8B-B14F-4D97-AF65-F5344CB8AC3E}">
        <p14:creationId xmlns:p14="http://schemas.microsoft.com/office/powerpoint/2010/main" val="4126967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763588"/>
            <a:ext cx="5029200" cy="3771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911CFC75-F401-404E-BFAA-25EE0A961079}" type="slidenum">
              <a:rPr lang="en-US" smtClean="0"/>
              <a:t>50</a:t>
            </a:fld>
            <a:endParaRPr lang="en-US"/>
          </a:p>
        </p:txBody>
      </p:sp>
    </p:spTree>
    <p:extLst>
      <p:ext uri="{BB962C8B-B14F-4D97-AF65-F5344CB8AC3E}">
        <p14:creationId xmlns:p14="http://schemas.microsoft.com/office/powerpoint/2010/main" val="160244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a:spLocks noGrp="1" noRot="1" noChangeAspect="1"/>
          </p:cNvSpPr>
          <p:nvPr>
            <p:ph type="sldImg"/>
          </p:nvPr>
        </p:nvSpPr>
        <p:spPr>
          <a:xfrm>
            <a:off x="1143000" y="685800"/>
            <a:ext cx="4572000" cy="3429000"/>
          </a:xfrm>
          <a:prstGeom prst="rect">
            <a:avLst/>
          </a:prstGeom>
        </p:spPr>
        <p:txBody>
          <a:bodyPr/>
          <a:lstStyle/>
          <a:p>
            <a:endParaRPr/>
          </a:p>
        </p:txBody>
      </p:sp>
      <p:sp>
        <p:nvSpPr>
          <p:cNvPr id="340" name="Shape 340"/>
          <p:cNvSpPr>
            <a:spLocks noGrp="1"/>
          </p:cNvSpPr>
          <p:nvPr>
            <p:ph type="body" sz="quarter" idx="1"/>
          </p:nvPr>
        </p:nvSpPr>
        <p:spPr>
          <a:prstGeom prst="rect">
            <a:avLst/>
          </a:prstGeom>
        </p:spPr>
        <p:txBody>
          <a:bodyPr/>
          <a:lstStyle/>
          <a:p>
            <a:r>
              <a:rPr dirty="0"/>
              <a:t>Now we make the beverage domain more realistic. </a:t>
            </a:r>
          </a:p>
          <a:p>
            <a:r>
              <a:rPr dirty="0"/>
              <a:t>[click] Our barista can now ask the customer what he wants, [click] and the customer can say either tea or coffee, [click] you then can serve the drink with that information. </a:t>
            </a:r>
          </a:p>
          <a:p>
            <a:endParaRPr dirty="0"/>
          </a:p>
          <a:p>
            <a:r>
              <a:rPr dirty="0"/>
              <a:t>Interestingly, the customer is erratic, [click] only disclosing his true preference say 75% percent of the time, so it may be the case that the agent has to ask multiple times until say hearing a consistent answer two or third time in a row just to make sure.</a:t>
            </a:r>
          </a:p>
          <a:p>
            <a:endParaRPr dirty="0"/>
          </a:p>
          <a:p>
            <a:r>
              <a:rPr dirty="0"/>
              <a:t>of course let’s say there is a small time penalty otherwise we might be asking for his preference forever.</a:t>
            </a:r>
          </a:p>
          <a:p>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p:nvPr>
        </p:nvSpPr>
        <p:spPr>
          <a:xfrm>
            <a:off x="4398963" y="9555163"/>
            <a:ext cx="3371850" cy="501650"/>
          </a:xfrm>
          <a:prstGeom prst="rect">
            <a:avLst/>
          </a:prstGeom>
          <a:ln/>
        </p:spPr>
        <p:txBody>
          <a:bodyPr/>
          <a:lstStyle/>
          <a:p>
            <a:fld id="{83CC80CE-BE3A-B849-AFA3-E96C70043F90}" type="slidenum">
              <a:rPr lang="en-US" altLang="en-US"/>
              <a:pPr/>
              <a:t>22</a:t>
            </a:fld>
            <a:endParaRPr lang="en-US" altLang="en-US"/>
          </a:p>
        </p:txBody>
      </p:sp>
      <p:sp>
        <p:nvSpPr>
          <p:cNvPr id="117761"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17762"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833744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Shape 379"/>
          <p:cNvSpPr>
            <a:spLocks noGrp="1" noRot="1" noChangeAspect="1"/>
          </p:cNvSpPr>
          <p:nvPr>
            <p:ph type="sldImg"/>
          </p:nvPr>
        </p:nvSpPr>
        <p:spPr>
          <a:xfrm>
            <a:off x="1143000" y="685800"/>
            <a:ext cx="4572000" cy="3429000"/>
          </a:xfrm>
          <a:prstGeom prst="rect">
            <a:avLst/>
          </a:prstGeom>
        </p:spPr>
        <p:txBody>
          <a:bodyPr/>
          <a:lstStyle/>
          <a:p>
            <a:endParaRPr/>
          </a:p>
        </p:txBody>
      </p:sp>
      <p:sp>
        <p:nvSpPr>
          <p:cNvPr id="380" name="Shape 380"/>
          <p:cNvSpPr>
            <a:spLocks noGrp="1"/>
          </p:cNvSpPr>
          <p:nvPr>
            <p:ph type="body" sz="quarter" idx="1"/>
          </p:nvPr>
        </p:nvSpPr>
        <p:spPr>
          <a:prstGeom prst="rect">
            <a:avLst/>
          </a:prstGeom>
        </p:spPr>
        <p:txBody>
          <a:bodyPr/>
          <a:lstStyle/>
          <a:p>
            <a:pPr>
              <a:defRPr sz="1700"/>
            </a:pPr>
            <a:r>
              <a:t>Let’s say we have a relatively good policy, which serves after hearing three consistent consecutive answers</a:t>
            </a:r>
          </a:p>
          <a:p>
            <a:pPr>
              <a:defRPr sz="1700"/>
            </a:pPr>
            <a:r>
              <a:t>if we look at Q values for the “asking” action, we would get those history values and state values.</a:t>
            </a:r>
          </a:p>
          <a:p>
            <a:pPr>
              <a:defRPr sz="1700"/>
            </a:pPr>
            <a:r>
              <a:t>[go though each one]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Shape 444"/>
          <p:cNvSpPr>
            <a:spLocks noGrp="1" noRot="1" noChangeAspect="1"/>
          </p:cNvSpPr>
          <p:nvPr>
            <p:ph type="sldImg"/>
          </p:nvPr>
        </p:nvSpPr>
        <p:spPr>
          <a:xfrm>
            <a:off x="1143000" y="685800"/>
            <a:ext cx="4572000" cy="3429000"/>
          </a:xfrm>
          <a:prstGeom prst="rect">
            <a:avLst/>
          </a:prstGeom>
        </p:spPr>
        <p:txBody>
          <a:bodyPr/>
          <a:lstStyle/>
          <a:p>
            <a:endParaRPr/>
          </a:p>
        </p:txBody>
      </p:sp>
      <p:sp>
        <p:nvSpPr>
          <p:cNvPr id="445" name="Shape 445"/>
          <p:cNvSpPr>
            <a:spLocks noGrp="1"/>
          </p:cNvSpPr>
          <p:nvPr>
            <p:ph type="body" sz="quarter" idx="1"/>
          </p:nvPr>
        </p:nvSpPr>
        <p:spPr>
          <a:prstGeom prst="rect">
            <a:avLst/>
          </a:prstGeom>
        </p:spPr>
        <p:txBody>
          <a:bodyPr/>
          <a:lstStyle/>
          <a:p>
            <a:r>
              <a:rPr dirty="0"/>
              <a:t>[click] Remember, the state values are weighted sum of state history values. For example, let’s look at the state of customer wanting tea, and let’s say the underlying state of those values on the right have this underlying state. [click] The state value is just then the weighted average of </a:t>
            </a:r>
            <a:r>
              <a:rPr b="1" dirty="0"/>
              <a:t>those</a:t>
            </a:r>
            <a:r>
              <a:rPr dirty="0"/>
              <a:t> values, weighted by the probability of each individual history, of course. </a:t>
            </a:r>
          </a:p>
          <a:p>
            <a:r>
              <a:rPr dirty="0"/>
              <a:t>[click] Now, because we are not at advantage whether the customer wants tea or coffee, assuming our policy does not bias against either type of customer, the value of customer wanting coffee have the same overall value. </a:t>
            </a:r>
          </a:p>
          <a:p>
            <a:endParaRPr dirty="0"/>
          </a:p>
          <a:p>
            <a:pPr>
              <a:defRPr sz="1700"/>
            </a:pPr>
            <a:r>
              <a:rPr dirty="0"/>
              <a:t>Now if you think about it, the strategy of making-sure means you are trying to decrease your uncertainty on the underlying state, effectively increasing your chance of getting that dollar. So if we get consist answers from our client, we ought to increase our value estimate and vise versa. Now if you think about </a:t>
            </a:r>
            <a:r>
              <a:rPr b="1" dirty="0"/>
              <a:t>learning</a:t>
            </a:r>
            <a:r>
              <a:rPr dirty="0"/>
              <a:t> this policy, it requires our our confident to be reflected in history values, so that the action of asking becomes appealing when we need to gather information. It is clear that the optimal policy cannot be learned from those constant state values. </a:t>
            </a:r>
          </a:p>
          <a:p>
            <a:pPr>
              <a:defRPr sz="1700"/>
            </a:pPr>
            <a:endParaRPr dirty="0"/>
          </a:p>
          <a:p>
            <a:r>
              <a:rPr dirty="0"/>
              <a:t>So remember for policy updates, you go with the estimated value. </a:t>
            </a:r>
          </a:p>
          <a:p>
            <a:r>
              <a:rPr dirty="0"/>
              <a:t>The history values tells you, oh if you are confident of the true customer preference, you are to expect a higher return.</a:t>
            </a:r>
          </a:p>
          <a:p>
            <a:r>
              <a:rPr dirty="0"/>
              <a:t>The state value tells you that no matter what you hear from the customer, at any point in time, how sure or unsure you are, the value does not change. Imagine how hard it is to learn from that.</a:t>
            </a:r>
          </a:p>
          <a:p>
            <a:r>
              <a:rPr dirty="0"/>
              <a:t>In other words, we see key distinction here is that the state values does not factor in the uncertainty, </a:t>
            </a:r>
            <a:r>
              <a:rPr b="1" dirty="0"/>
              <a:t>but</a:t>
            </a:r>
            <a:r>
              <a:rPr dirty="0"/>
              <a:t>, as you can see, being able to deal with uncertainty is </a:t>
            </a:r>
            <a:r>
              <a:rPr dirty="0" err="1"/>
              <a:t>kinda</a:t>
            </a:r>
            <a:r>
              <a:rPr dirty="0"/>
              <a:t> crucial in partially observable domains like serving tea or coffee. </a:t>
            </a:r>
          </a:p>
          <a:p>
            <a:endParaRPr dirty="0"/>
          </a:p>
        </p:txBody>
      </p:sp>
    </p:spTree>
    <p:extLst>
      <p:ext uri="{BB962C8B-B14F-4D97-AF65-F5344CB8AC3E}">
        <p14:creationId xmlns:p14="http://schemas.microsoft.com/office/powerpoint/2010/main" val="799986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Shape 444"/>
          <p:cNvSpPr>
            <a:spLocks noGrp="1" noRot="1" noChangeAspect="1"/>
          </p:cNvSpPr>
          <p:nvPr>
            <p:ph type="sldImg"/>
          </p:nvPr>
        </p:nvSpPr>
        <p:spPr>
          <a:xfrm>
            <a:off x="1143000" y="685800"/>
            <a:ext cx="4572000" cy="3429000"/>
          </a:xfrm>
          <a:prstGeom prst="rect">
            <a:avLst/>
          </a:prstGeom>
        </p:spPr>
        <p:txBody>
          <a:bodyPr/>
          <a:lstStyle/>
          <a:p>
            <a:endParaRPr/>
          </a:p>
        </p:txBody>
      </p:sp>
      <p:sp>
        <p:nvSpPr>
          <p:cNvPr id="445" name="Shape 445"/>
          <p:cNvSpPr>
            <a:spLocks noGrp="1"/>
          </p:cNvSpPr>
          <p:nvPr>
            <p:ph type="body" sz="quarter" idx="1"/>
          </p:nvPr>
        </p:nvSpPr>
        <p:spPr>
          <a:prstGeom prst="rect">
            <a:avLst/>
          </a:prstGeom>
        </p:spPr>
        <p:txBody>
          <a:bodyPr/>
          <a:lstStyle/>
          <a:p>
            <a:r>
              <a:t>[click] Remember, the state values are weighted sum of state history values. For example, let’s look at the state of customer wanting tea, and let’s say the underlying state of those values on the right have this underlying state. [click] The state value is just then the weighted average of </a:t>
            </a:r>
            <a:r>
              <a:rPr b="1"/>
              <a:t>those</a:t>
            </a:r>
            <a:r>
              <a:t> values, weighted by the probability of each individual history, of course. </a:t>
            </a:r>
          </a:p>
          <a:p>
            <a:r>
              <a:t>[click] Now, because we are not at advantage whether the customer wants tea or coffee, assuming our policy does not bias against either type of customer, the value of customer wanting coffee have the same overall value. </a:t>
            </a:r>
          </a:p>
          <a:p>
            <a:endParaRPr/>
          </a:p>
          <a:p>
            <a:pPr>
              <a:defRPr sz="1700"/>
            </a:pPr>
            <a:r>
              <a:t>Now if you think about it, the strategy of making-sure means you are trying to decrease your uncertainty on the underlying state, effectively increasing your chance of getting that dollar. So if we get consist answers from our client, we ought to increase our value estimate and vise versa. Now if you think about </a:t>
            </a:r>
            <a:r>
              <a:rPr b="1"/>
              <a:t>learning</a:t>
            </a:r>
            <a:r>
              <a:t> this policy, it requires our our confident to be reflected in history values, so that the action of asking becomes appealing when we need to gather information. It is clear that the optimal policy cannot be learned from those constant state values. </a:t>
            </a:r>
          </a:p>
          <a:p>
            <a:pPr>
              <a:defRPr sz="1700"/>
            </a:pPr>
            <a:endParaRPr/>
          </a:p>
          <a:p>
            <a:r>
              <a:t>So remember for policy updates, you go with the estimated value. </a:t>
            </a:r>
          </a:p>
          <a:p>
            <a:r>
              <a:t>The history values tells you, oh if you are confident of the true customer preference, you are to expect a higher return.</a:t>
            </a:r>
          </a:p>
          <a:p>
            <a:r>
              <a:t>The state value tells you that no matter what you hear from the customer, at any point in time, how sure or unsure you are, the value does not change. Imagine how hard it is to learn from that.</a:t>
            </a:r>
          </a:p>
          <a:p>
            <a:r>
              <a:t>In other words, we see key distinction here is that the state values does not factor in the uncertainty, </a:t>
            </a:r>
            <a:r>
              <a:rPr b="1"/>
              <a:t>but</a:t>
            </a:r>
            <a:r>
              <a:t>, as you can see, being able to deal with uncertainty is kinda crucial in partially observable domains like serving tea or coffee. </a:t>
            </a:r>
          </a:p>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p:nvPr>
        </p:nvSpPr>
        <p:spPr>
          <a:xfrm>
            <a:off x="4398963" y="9555163"/>
            <a:ext cx="3371850" cy="501650"/>
          </a:xfrm>
          <a:prstGeom prst="rect">
            <a:avLst/>
          </a:prstGeom>
          <a:ln/>
        </p:spPr>
        <p:txBody>
          <a:bodyPr/>
          <a:lstStyle/>
          <a:p>
            <a:fld id="{C3E4B083-791F-894B-B895-8F47428124FA}" type="slidenum">
              <a:rPr lang="en-US" altLang="en-US"/>
              <a:pPr/>
              <a:t>23</a:t>
            </a:fld>
            <a:endParaRPr lang="en-US" altLang="en-US"/>
          </a:p>
        </p:txBody>
      </p:sp>
      <p:sp>
        <p:nvSpPr>
          <p:cNvPr id="118785"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18786"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706432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p:nvPr>
        </p:nvSpPr>
        <p:spPr>
          <a:xfrm>
            <a:off x="4398963" y="9555163"/>
            <a:ext cx="3371850" cy="501650"/>
          </a:xfrm>
          <a:prstGeom prst="rect">
            <a:avLst/>
          </a:prstGeom>
          <a:ln/>
        </p:spPr>
        <p:txBody>
          <a:bodyPr/>
          <a:lstStyle/>
          <a:p>
            <a:fld id="{E29560FC-A9C9-1640-89E8-84105D349C75}" type="slidenum">
              <a:rPr lang="en-US" altLang="en-US"/>
              <a:pPr/>
              <a:t>24</a:t>
            </a:fld>
            <a:endParaRPr lang="en-US" altLang="en-US"/>
          </a:p>
        </p:txBody>
      </p:sp>
      <p:sp>
        <p:nvSpPr>
          <p:cNvPr id="119809"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19810"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403854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p:nvPr>
        </p:nvSpPr>
        <p:spPr>
          <a:xfrm>
            <a:off x="4398963" y="9555163"/>
            <a:ext cx="3371850" cy="501650"/>
          </a:xfrm>
          <a:prstGeom prst="rect">
            <a:avLst/>
          </a:prstGeom>
          <a:ln/>
        </p:spPr>
        <p:txBody>
          <a:bodyPr/>
          <a:lstStyle/>
          <a:p>
            <a:fld id="{97F47829-2FC3-F843-8B2C-A642E82DDBC4}" type="slidenum">
              <a:rPr lang="en-US" altLang="en-US"/>
              <a:pPr/>
              <a:t>25</a:t>
            </a:fld>
            <a:endParaRPr lang="en-US" altLang="en-US"/>
          </a:p>
        </p:txBody>
      </p:sp>
      <p:sp>
        <p:nvSpPr>
          <p:cNvPr id="120833"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20834"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89294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p:nvPr>
        </p:nvSpPr>
        <p:spPr>
          <a:xfrm>
            <a:off x="4398963" y="9555163"/>
            <a:ext cx="3371850" cy="501650"/>
          </a:xfrm>
          <a:prstGeom prst="rect">
            <a:avLst/>
          </a:prstGeom>
          <a:ln/>
        </p:spPr>
        <p:txBody>
          <a:bodyPr/>
          <a:lstStyle/>
          <a:p>
            <a:fld id="{3D80A924-8546-5045-8BB4-041546BCCFBD}" type="slidenum">
              <a:rPr lang="en-US" altLang="en-US"/>
              <a:pPr/>
              <a:t>26</a:t>
            </a:fld>
            <a:endParaRPr lang="en-US" altLang="en-US"/>
          </a:p>
        </p:txBody>
      </p:sp>
      <p:sp>
        <p:nvSpPr>
          <p:cNvPr id="121857"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21858"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608490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p:nvPr>
        </p:nvSpPr>
        <p:spPr>
          <a:xfrm>
            <a:off x="4398963" y="9555163"/>
            <a:ext cx="3371850" cy="501650"/>
          </a:xfrm>
          <a:prstGeom prst="rect">
            <a:avLst/>
          </a:prstGeom>
          <a:ln/>
        </p:spPr>
        <p:txBody>
          <a:bodyPr/>
          <a:lstStyle/>
          <a:p>
            <a:fld id="{399DEF92-B943-7B42-A6F3-88735047BAF0}" type="slidenum">
              <a:rPr lang="en-US" altLang="en-US"/>
              <a:pPr/>
              <a:t>27</a:t>
            </a:fld>
            <a:endParaRPr lang="en-US" altLang="en-US"/>
          </a:p>
        </p:txBody>
      </p:sp>
      <p:sp>
        <p:nvSpPr>
          <p:cNvPr id="122881" name="Text Box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22882" name="Text Box 2"/>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680226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CA12E03-02AE-4B47-8182-C4E1B53009B1}"/>
              </a:ext>
            </a:extLst>
          </p:cNvPr>
          <p:cNvSpPr>
            <a:spLocks noGrp="1" noChangeArrowheads="1"/>
          </p:cNvSpPr>
          <p:nvPr>
            <p:ph type="sldNum"/>
          </p:nvPr>
        </p:nvSpPr>
        <p:spPr>
          <a:ln/>
        </p:spPr>
        <p:txBody>
          <a:bodyPr/>
          <a:lstStyle/>
          <a:p>
            <a:fld id="{4FE2C833-1887-6740-AB51-C5BC57A40127}" type="slidenum">
              <a:rPr lang="en-US" altLang="en-US"/>
              <a:pPr/>
              <a:t>40</a:t>
            </a:fld>
            <a:endParaRPr lang="en-US" altLang="en-US"/>
          </a:p>
        </p:txBody>
      </p:sp>
      <p:sp>
        <p:nvSpPr>
          <p:cNvPr id="154625" name="Text Box 1">
            <a:extLst>
              <a:ext uri="{FF2B5EF4-FFF2-40B4-BE49-F238E27FC236}">
                <a16:creationId xmlns:a16="http://schemas.microsoft.com/office/drawing/2014/main" id="{49E4C838-BB11-EA45-A11A-EA9F9A9A5E0C}"/>
              </a:ext>
            </a:extLst>
          </p:cNvPr>
          <p:cNvSpPr txBox="1">
            <a:spLocks noGrp="1" noRot="1" noChangeAspect="1" noChangeArrowheads="1"/>
          </p:cNvSpPr>
          <p:nvPr>
            <p:ph type="sldImg"/>
          </p:nvPr>
        </p:nvSpPr>
        <p:spPr bwMode="auto">
          <a:xfrm>
            <a:off x="1106488" y="801688"/>
            <a:ext cx="5345112"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4626" name="Text Box 2">
            <a:extLst>
              <a:ext uri="{FF2B5EF4-FFF2-40B4-BE49-F238E27FC236}">
                <a16:creationId xmlns:a16="http://schemas.microsoft.com/office/drawing/2014/main" id="{8FCC0D86-E87F-514F-8F68-B6D875EDCF2F}"/>
              </a:ext>
            </a:extLst>
          </p:cNvPr>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37829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06F7475-4D4B-D542-A173-9E2E3BD2B946}"/>
              </a:ext>
            </a:extLst>
          </p:cNvPr>
          <p:cNvSpPr>
            <a:spLocks noGrp="1" noChangeArrowheads="1"/>
          </p:cNvSpPr>
          <p:nvPr>
            <p:ph type="sldNum"/>
          </p:nvPr>
        </p:nvSpPr>
        <p:spPr>
          <a:ln/>
        </p:spPr>
        <p:txBody>
          <a:bodyPr/>
          <a:lstStyle/>
          <a:p>
            <a:fld id="{48EE9033-E0F9-EA40-9BA3-4B105F8CDE5F}" type="slidenum">
              <a:rPr lang="en-US" altLang="en-US"/>
              <a:pPr/>
              <a:t>41</a:t>
            </a:fld>
            <a:endParaRPr lang="en-US" altLang="en-US"/>
          </a:p>
        </p:txBody>
      </p:sp>
      <p:sp>
        <p:nvSpPr>
          <p:cNvPr id="155649" name="Text Box 1">
            <a:extLst>
              <a:ext uri="{FF2B5EF4-FFF2-40B4-BE49-F238E27FC236}">
                <a16:creationId xmlns:a16="http://schemas.microsoft.com/office/drawing/2014/main" id="{C73DE6B6-17A0-6644-A20D-2584F05DFF1D}"/>
              </a:ext>
            </a:extLst>
          </p:cNvPr>
          <p:cNvSpPr txBox="1">
            <a:spLocks noGrp="1" noRot="1" noChangeAspect="1" noChangeArrowheads="1"/>
          </p:cNvSpPr>
          <p:nvPr>
            <p:ph type="sldImg"/>
          </p:nvPr>
        </p:nvSpPr>
        <p:spPr bwMode="auto">
          <a:xfrm>
            <a:off x="1106488" y="801688"/>
            <a:ext cx="5345112" cy="40100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0" name="Text Box 2">
            <a:extLst>
              <a:ext uri="{FF2B5EF4-FFF2-40B4-BE49-F238E27FC236}">
                <a16:creationId xmlns:a16="http://schemas.microsoft.com/office/drawing/2014/main" id="{99BBB52F-9DE4-EF4D-A49E-17CA11158509}"/>
              </a:ext>
            </a:extLst>
          </p:cNvPr>
          <p:cNvSpPr txBox="1">
            <a:spLocks noGrp="1" noChangeArrowheads="1"/>
          </p:cNvSpPr>
          <p:nvPr>
            <p:ph type="body" idx="1"/>
          </p:nvPr>
        </p:nvSpPr>
        <p:spPr bwMode="auto">
          <a:xfrm>
            <a:off x="755650" y="5078413"/>
            <a:ext cx="6046788" cy="48101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078266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6047" y="1237197"/>
            <a:ext cx="8568531" cy="2631887"/>
          </a:xfrm>
        </p:spPr>
        <p:txBody>
          <a:bodyPr anchor="b"/>
          <a:lstStyle>
            <a:lvl1pPr algn="ctr">
              <a:defRPr sz="6614"/>
            </a:lvl1pPr>
          </a:lstStyle>
          <a:p>
            <a:r>
              <a:rPr lang="en-US"/>
              <a:t>Click to edit Master title style</a:t>
            </a:r>
            <a:endParaRPr lang="en-US" dirty="0"/>
          </a:p>
        </p:txBody>
      </p:sp>
      <p:sp>
        <p:nvSpPr>
          <p:cNvPr id="3" name="Subtitle 2"/>
          <p:cNvSpPr>
            <a:spLocks noGrp="1"/>
          </p:cNvSpPr>
          <p:nvPr>
            <p:ph type="subTitle" idx="1"/>
          </p:nvPr>
        </p:nvSpPr>
        <p:spPr>
          <a:xfrm>
            <a:off x="1260078" y="3970580"/>
            <a:ext cx="7560469"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78681D9C-5EAD-9D47-B167-1401A5B6CAEE}" type="slidenum">
              <a:rPr lang="en-US" smtClean="0"/>
              <a:t>‹#›</a:t>
            </a:fld>
            <a:endParaRPr lang="en-US"/>
          </a:p>
        </p:txBody>
      </p:sp>
    </p:spTree>
    <p:extLst>
      <p:ext uri="{BB962C8B-B14F-4D97-AF65-F5344CB8AC3E}">
        <p14:creationId xmlns:p14="http://schemas.microsoft.com/office/powerpoint/2010/main" val="2806543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0EE7905E-9125-0049-A9D3-4E6361CE37A1}" type="slidenum">
              <a:rPr lang="en-US" smtClean="0"/>
              <a:t>‹#›</a:t>
            </a:fld>
            <a:endParaRPr lang="en-US"/>
          </a:p>
        </p:txBody>
      </p:sp>
    </p:spTree>
    <p:extLst>
      <p:ext uri="{BB962C8B-B14F-4D97-AF65-F5344CB8AC3E}">
        <p14:creationId xmlns:p14="http://schemas.microsoft.com/office/powerpoint/2010/main" val="3244491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3948" y="402483"/>
            <a:ext cx="2173635" cy="640647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3044" y="402483"/>
            <a:ext cx="6394896" cy="6406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5B799821-E8D3-F645-AF0B-A1F82C06F84A}" type="slidenum">
              <a:rPr lang="en-US" smtClean="0"/>
              <a:t>‹#›</a:t>
            </a:fld>
            <a:endParaRPr lang="en-US"/>
          </a:p>
        </p:txBody>
      </p:sp>
    </p:spTree>
    <p:extLst>
      <p:ext uri="{BB962C8B-B14F-4D97-AF65-F5344CB8AC3E}">
        <p14:creationId xmlns:p14="http://schemas.microsoft.com/office/powerpoint/2010/main" val="2297571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lvl1pPr marL="403578" indent="-403578">
              <a:lnSpc>
                <a:spcPct val="120000"/>
              </a:lnSpc>
              <a:spcBef>
                <a:spcPts val="3565"/>
              </a:spcBef>
              <a:defRPr sz="3600"/>
            </a:lvl1pPr>
            <a:lvl2pPr marL="807154" indent="-403578">
              <a:lnSpc>
                <a:spcPct val="120000"/>
              </a:lnSpc>
              <a:spcBef>
                <a:spcPts val="3565"/>
              </a:spcBef>
              <a:defRPr sz="3600"/>
            </a:lvl2pPr>
            <a:lvl3pPr marL="1210731" indent="-403578">
              <a:lnSpc>
                <a:spcPct val="120000"/>
              </a:lnSpc>
              <a:spcBef>
                <a:spcPts val="3565"/>
              </a:spcBef>
              <a:defRPr sz="3600"/>
            </a:lvl3pPr>
            <a:lvl4pPr marL="1614308" indent="-403578">
              <a:lnSpc>
                <a:spcPct val="120000"/>
              </a:lnSpc>
              <a:spcBef>
                <a:spcPts val="3565"/>
              </a:spcBef>
              <a:defRPr sz="3600"/>
            </a:lvl4pPr>
            <a:lvl5pPr marL="2017885" indent="-403578">
              <a:lnSpc>
                <a:spcPct val="120000"/>
              </a:lnSpc>
              <a:spcBef>
                <a:spcPts val="3565"/>
              </a:spcBef>
              <a:defRPr sz="3600"/>
            </a:lvl5pPr>
          </a:lstStyle>
          <a:p>
            <a:r>
              <a:t>Body Level One</a:t>
            </a:r>
          </a:p>
          <a:p>
            <a:pPr lvl="1"/>
            <a:r>
              <a:t>Body Level Two</a:t>
            </a:r>
          </a:p>
          <a:p>
            <a:pPr lvl="2"/>
            <a:r>
              <a:t>Body Level Three</a:t>
            </a:r>
          </a:p>
          <a:p>
            <a:pPr lvl="3"/>
            <a:r>
              <a:t>Body Level Four</a:t>
            </a:r>
          </a:p>
          <a:p>
            <a:pPr lvl="4"/>
            <a:r>
              <a:t>Body Level Five</a:t>
            </a:r>
          </a:p>
        </p:txBody>
      </p:sp>
      <p:sp>
        <p:nvSpPr>
          <p:cNvPr id="4" name="Shape 58"/>
          <p:cNvSpPr>
            <a:spLocks noGrp="1"/>
          </p:cNvSpPr>
          <p:nvPr>
            <p:ph type="sldNum" sz="quarter" idx="10"/>
          </p:nvPr>
        </p:nvSpPr>
        <p:spPr>
          <a:xfrm>
            <a:off x="4886904" y="7185629"/>
            <a:ext cx="296973" cy="294208"/>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defRPr/>
            </a:lvl1pPr>
          </a:lstStyle>
          <a:p>
            <a:fld id="{A719E2B3-253E-1C4A-B5CC-00FC1260EBAE}" type="slidenum">
              <a:rPr lang="en-US" altLang="en-US"/>
              <a:pPr/>
              <a:t>‹#›</a:t>
            </a:fld>
            <a:endParaRPr lang="en-US" altLang="en-US"/>
          </a:p>
        </p:txBody>
      </p:sp>
    </p:spTree>
    <p:extLst>
      <p:ext uri="{BB962C8B-B14F-4D97-AF65-F5344CB8AC3E}">
        <p14:creationId xmlns:p14="http://schemas.microsoft.com/office/powerpoint/2010/main" val="210022341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53C22-7F1D-8347-BABA-41B7C05DC24A}"/>
              </a:ext>
            </a:extLst>
          </p:cNvPr>
          <p:cNvSpPr>
            <a:spLocks noGrp="1"/>
          </p:cNvSpPr>
          <p:nvPr>
            <p:ph type="title"/>
          </p:nvPr>
        </p:nvSpPr>
        <p:spPr>
          <a:xfrm>
            <a:off x="503238" y="301625"/>
            <a:ext cx="9069387" cy="1260475"/>
          </a:xfrm>
        </p:spPr>
        <p:txBody>
          <a:bodyPr/>
          <a:lstStyle/>
          <a:p>
            <a:r>
              <a:rPr lang="en-US"/>
              <a:t>Click to edit Master title style</a:t>
            </a:r>
          </a:p>
        </p:txBody>
      </p:sp>
      <p:sp>
        <p:nvSpPr>
          <p:cNvPr id="3" name="Date Placeholder 2">
            <a:extLst>
              <a:ext uri="{FF2B5EF4-FFF2-40B4-BE49-F238E27FC236}">
                <a16:creationId xmlns:a16="http://schemas.microsoft.com/office/drawing/2014/main" id="{2846ADF0-1BDB-B444-BED2-D325199EEFCF}"/>
              </a:ext>
            </a:extLst>
          </p:cNvPr>
          <p:cNvSpPr>
            <a:spLocks noGrp="1"/>
          </p:cNvSpPr>
          <p:nvPr>
            <p:ph type="dt" idx="10"/>
          </p:nvPr>
        </p:nvSpPr>
        <p:spPr>
          <a:xfrm>
            <a:off x="503238" y="6886575"/>
            <a:ext cx="2346325" cy="519113"/>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131D8AC-EF11-734F-A0BF-18B4504DA302}"/>
              </a:ext>
            </a:extLst>
          </p:cNvPr>
          <p:cNvSpPr>
            <a:spLocks noGrp="1"/>
          </p:cNvSpPr>
          <p:nvPr>
            <p:ph type="ftr" idx="11"/>
          </p:nvPr>
        </p:nvSpPr>
        <p:spPr>
          <a:xfrm>
            <a:off x="3448050" y="6886575"/>
            <a:ext cx="3194050" cy="519113"/>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09C1B8F-81F2-F644-84F3-96791DB7F611}"/>
              </a:ext>
            </a:extLst>
          </p:cNvPr>
          <p:cNvSpPr>
            <a:spLocks noGrp="1"/>
          </p:cNvSpPr>
          <p:nvPr>
            <p:ph type="sldNum" idx="12"/>
          </p:nvPr>
        </p:nvSpPr>
        <p:spPr>
          <a:xfrm>
            <a:off x="7227888" y="6886575"/>
            <a:ext cx="2346325" cy="519113"/>
          </a:xfrm>
        </p:spPr>
        <p:txBody>
          <a:bodyPr/>
          <a:lstStyle>
            <a:lvl1pPr>
              <a:defRPr/>
            </a:lvl1pPr>
          </a:lstStyle>
          <a:p>
            <a:fld id="{8837F664-A344-B44C-A0F3-75AEBD0AE633}" type="slidenum">
              <a:rPr lang="en-US" altLang="en-US"/>
              <a:pPr/>
              <a:t>‹#›</a:t>
            </a:fld>
            <a:endParaRPr lang="en-US" altLang="en-US"/>
          </a:p>
        </p:txBody>
      </p:sp>
    </p:spTree>
    <p:extLst>
      <p:ext uri="{BB962C8B-B14F-4D97-AF65-F5344CB8AC3E}">
        <p14:creationId xmlns:p14="http://schemas.microsoft.com/office/powerpoint/2010/main" val="8670401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496648" y="6536651"/>
            <a:ext cx="9083064" cy="351076"/>
          </a:xfrm>
          <a:prstGeom prst="rect">
            <a:avLst/>
          </a:prstGeom>
        </p:spPr>
        <p:txBody>
          <a:bodyPr lIns="45719" tIns="45719" rIns="45719" bIns="45719"/>
          <a:lstStyle>
            <a:lvl1pPr marL="0" indent="0" defTabSz="341262">
              <a:lnSpc>
                <a:spcPct val="100000"/>
              </a:lnSpc>
              <a:spcBef>
                <a:spcPts val="0"/>
              </a:spcBef>
              <a:buSzTx/>
              <a:buNone/>
              <a:defRPr sz="1488" b="1"/>
            </a:lvl1pPr>
          </a:lstStyle>
          <a:p>
            <a:r>
              <a:t>Author and Date</a:t>
            </a:r>
          </a:p>
        </p:txBody>
      </p:sp>
      <p:sp>
        <p:nvSpPr>
          <p:cNvPr id="12" name="Presentation Title"/>
          <p:cNvSpPr txBox="1">
            <a:spLocks noGrp="1"/>
          </p:cNvSpPr>
          <p:nvPr>
            <p:ph type="title" hasCustomPrompt="1"/>
          </p:nvPr>
        </p:nvSpPr>
        <p:spPr>
          <a:xfrm>
            <a:off x="498779" y="1419226"/>
            <a:ext cx="9083065" cy="2561890"/>
          </a:xfrm>
          <a:prstGeom prst="rect">
            <a:avLst/>
          </a:prstGeom>
        </p:spPr>
        <p:txBody>
          <a:bodyPr anchor="b"/>
          <a:lstStyle>
            <a:lvl1pPr>
              <a:defRPr sz="4795" spc="-96"/>
            </a:lvl1pPr>
          </a:lstStyle>
          <a:p>
            <a:r>
              <a:t>Presentation Title</a:t>
            </a:r>
          </a:p>
        </p:txBody>
      </p:sp>
      <p:sp>
        <p:nvSpPr>
          <p:cNvPr id="13" name="Body Level One…"/>
          <p:cNvSpPr txBox="1">
            <a:spLocks noGrp="1"/>
          </p:cNvSpPr>
          <p:nvPr>
            <p:ph type="body" sz="quarter" idx="1" hasCustomPrompt="1"/>
          </p:nvPr>
        </p:nvSpPr>
        <p:spPr>
          <a:xfrm>
            <a:off x="496649" y="3981115"/>
            <a:ext cx="9083064" cy="1049955"/>
          </a:xfrm>
          <a:prstGeom prst="rect">
            <a:avLst/>
          </a:prstGeom>
        </p:spPr>
        <p:txBody>
          <a:bodyPr/>
          <a:lstStyle>
            <a:lvl1pPr marL="0" indent="0" defTabSz="341262">
              <a:lnSpc>
                <a:spcPct val="100000"/>
              </a:lnSpc>
              <a:spcBef>
                <a:spcPts val="0"/>
              </a:spcBef>
              <a:buSzTx/>
              <a:buNone/>
              <a:defRPr sz="2274" b="1"/>
            </a:lvl1pPr>
            <a:lvl2pPr marL="0" indent="189006" defTabSz="341262">
              <a:lnSpc>
                <a:spcPct val="100000"/>
              </a:lnSpc>
              <a:spcBef>
                <a:spcPts val="0"/>
              </a:spcBef>
              <a:buSzTx/>
              <a:buNone/>
              <a:defRPr sz="2274" b="1"/>
            </a:lvl2pPr>
            <a:lvl3pPr marL="0" indent="378013" defTabSz="341262">
              <a:lnSpc>
                <a:spcPct val="100000"/>
              </a:lnSpc>
              <a:spcBef>
                <a:spcPts val="0"/>
              </a:spcBef>
              <a:buSzTx/>
              <a:buNone/>
              <a:defRPr sz="2274" b="1"/>
            </a:lvl3pPr>
            <a:lvl4pPr marL="0" indent="567019" defTabSz="341262">
              <a:lnSpc>
                <a:spcPct val="100000"/>
              </a:lnSpc>
              <a:spcBef>
                <a:spcPts val="0"/>
              </a:spcBef>
              <a:buSzTx/>
              <a:buNone/>
              <a:defRPr sz="2274" b="1"/>
            </a:lvl4pPr>
            <a:lvl5pPr marL="0" indent="756026" defTabSz="341262">
              <a:lnSpc>
                <a:spcPct val="100000"/>
              </a:lnSpc>
              <a:spcBef>
                <a:spcPts val="0"/>
              </a:spcBef>
              <a:buSzTx/>
              <a:buNone/>
              <a:defRPr sz="2274"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5086489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29FFE4E6-78FE-1546-92AA-EB59192A33AD}" type="slidenum">
              <a:rPr lang="en-US" smtClean="0"/>
              <a:t>‹#›</a:t>
            </a:fld>
            <a:endParaRPr lang="en-US"/>
          </a:p>
        </p:txBody>
      </p:sp>
    </p:spTree>
    <p:extLst>
      <p:ext uri="{BB962C8B-B14F-4D97-AF65-F5344CB8AC3E}">
        <p14:creationId xmlns:p14="http://schemas.microsoft.com/office/powerpoint/2010/main" val="2437116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7793" y="1884671"/>
            <a:ext cx="8694539" cy="3144614"/>
          </a:xfrm>
        </p:spPr>
        <p:txBody>
          <a:bodyPr anchor="b"/>
          <a:lstStyle>
            <a:lvl1pPr>
              <a:defRPr sz="6614"/>
            </a:lvl1pPr>
          </a:lstStyle>
          <a:p>
            <a:r>
              <a:rPr lang="en-US"/>
              <a:t>Click to edit Master title style</a:t>
            </a:r>
            <a:endParaRPr lang="en-US" dirty="0"/>
          </a:p>
        </p:txBody>
      </p:sp>
      <p:sp>
        <p:nvSpPr>
          <p:cNvPr id="3" name="Text Placeholder 2"/>
          <p:cNvSpPr>
            <a:spLocks noGrp="1"/>
          </p:cNvSpPr>
          <p:nvPr>
            <p:ph type="body" idx="1"/>
          </p:nvPr>
        </p:nvSpPr>
        <p:spPr>
          <a:xfrm>
            <a:off x="687793" y="5059035"/>
            <a:ext cx="869453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FE9D67C-6A3C-F94A-8D19-9081D8717042}" type="slidenum">
              <a:rPr lang="en-US" smtClean="0"/>
              <a:t>‹#›</a:t>
            </a:fld>
            <a:endParaRPr lang="en-US"/>
          </a:p>
        </p:txBody>
      </p:sp>
    </p:spTree>
    <p:extLst>
      <p:ext uri="{BB962C8B-B14F-4D97-AF65-F5344CB8AC3E}">
        <p14:creationId xmlns:p14="http://schemas.microsoft.com/office/powerpoint/2010/main" val="2990964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3043" y="2012414"/>
            <a:ext cx="4284266"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03316" y="2012414"/>
            <a:ext cx="4284266"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2376BEBA-45B8-6141-92E1-B011A4025760}" type="slidenum">
              <a:rPr lang="en-US" smtClean="0"/>
              <a:t>‹#›</a:t>
            </a:fld>
            <a:endParaRPr lang="en-US"/>
          </a:p>
        </p:txBody>
      </p:sp>
    </p:spTree>
    <p:extLst>
      <p:ext uri="{BB962C8B-B14F-4D97-AF65-F5344CB8AC3E}">
        <p14:creationId xmlns:p14="http://schemas.microsoft.com/office/powerpoint/2010/main" val="3389813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4356" y="402484"/>
            <a:ext cx="8694539" cy="1461188"/>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4357" y="1853171"/>
            <a:ext cx="4264576"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a:t>Click to edit Master text styles</a:t>
            </a:r>
          </a:p>
        </p:txBody>
      </p:sp>
      <p:sp>
        <p:nvSpPr>
          <p:cNvPr id="4" name="Content Placeholder 3"/>
          <p:cNvSpPr>
            <a:spLocks noGrp="1"/>
          </p:cNvSpPr>
          <p:nvPr>
            <p:ph sz="half" idx="2"/>
          </p:nvPr>
        </p:nvSpPr>
        <p:spPr>
          <a:xfrm>
            <a:off x="694357" y="2761381"/>
            <a:ext cx="4264576" cy="4061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03317" y="1853171"/>
            <a:ext cx="4285579"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a:t>Click to edit Master text styles</a:t>
            </a:r>
          </a:p>
        </p:txBody>
      </p:sp>
      <p:sp>
        <p:nvSpPr>
          <p:cNvPr id="6" name="Content Placeholder 5"/>
          <p:cNvSpPr>
            <a:spLocks noGrp="1"/>
          </p:cNvSpPr>
          <p:nvPr>
            <p:ph sz="quarter" idx="4"/>
          </p:nvPr>
        </p:nvSpPr>
        <p:spPr>
          <a:xfrm>
            <a:off x="5103317" y="2761381"/>
            <a:ext cx="4285579" cy="4061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0BD50179-CFBF-5E43-B54D-9DBB47839828}" type="slidenum">
              <a:rPr lang="en-US" smtClean="0"/>
              <a:t>‹#›</a:t>
            </a:fld>
            <a:endParaRPr lang="en-US"/>
          </a:p>
        </p:txBody>
      </p:sp>
    </p:spTree>
    <p:extLst>
      <p:ext uri="{BB962C8B-B14F-4D97-AF65-F5344CB8AC3E}">
        <p14:creationId xmlns:p14="http://schemas.microsoft.com/office/powerpoint/2010/main" val="416716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C14E5F7-E251-284B-8CAF-E9D1C41F508E}" type="slidenum">
              <a:rPr lang="en-US" smtClean="0"/>
              <a:t>‹#›</a:t>
            </a:fld>
            <a:endParaRPr lang="en-US"/>
          </a:p>
        </p:txBody>
      </p:sp>
    </p:spTree>
    <p:extLst>
      <p:ext uri="{BB962C8B-B14F-4D97-AF65-F5344CB8AC3E}">
        <p14:creationId xmlns:p14="http://schemas.microsoft.com/office/powerpoint/2010/main" val="3212727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7D7D1619-DF1D-534E-926A-FB492D341862}" type="slidenum">
              <a:rPr lang="en-US" smtClean="0"/>
              <a:t>‹#›</a:t>
            </a:fld>
            <a:endParaRPr lang="en-US"/>
          </a:p>
        </p:txBody>
      </p:sp>
    </p:spTree>
    <p:extLst>
      <p:ext uri="{BB962C8B-B14F-4D97-AF65-F5344CB8AC3E}">
        <p14:creationId xmlns:p14="http://schemas.microsoft.com/office/powerpoint/2010/main" val="428331572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4356" y="503978"/>
            <a:ext cx="3251264" cy="1763924"/>
          </a:xfrm>
        </p:spPr>
        <p:txBody>
          <a:bodyPr anchor="b"/>
          <a:lstStyle>
            <a:lvl1pPr>
              <a:defRPr sz="3527"/>
            </a:lvl1pPr>
          </a:lstStyle>
          <a:p>
            <a:r>
              <a:rPr lang="en-US"/>
              <a:t>Click to edit Master title style</a:t>
            </a:r>
            <a:endParaRPr lang="en-US" dirty="0"/>
          </a:p>
        </p:txBody>
      </p:sp>
      <p:sp>
        <p:nvSpPr>
          <p:cNvPr id="3" name="Content Placeholder 2"/>
          <p:cNvSpPr>
            <a:spLocks noGrp="1"/>
          </p:cNvSpPr>
          <p:nvPr>
            <p:ph idx="1"/>
          </p:nvPr>
        </p:nvSpPr>
        <p:spPr>
          <a:xfrm>
            <a:off x="4285579" y="1088455"/>
            <a:ext cx="5103316"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4356" y="2267902"/>
            <a:ext cx="3251264"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F3DA08C0-C0D5-4949-ADFE-EEE357819AC6}" type="slidenum">
              <a:rPr lang="en-US" smtClean="0"/>
              <a:t>‹#›</a:t>
            </a:fld>
            <a:endParaRPr lang="en-US"/>
          </a:p>
        </p:txBody>
      </p:sp>
    </p:spTree>
    <p:extLst>
      <p:ext uri="{BB962C8B-B14F-4D97-AF65-F5344CB8AC3E}">
        <p14:creationId xmlns:p14="http://schemas.microsoft.com/office/powerpoint/2010/main" val="4008890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4356" y="503978"/>
            <a:ext cx="3251264" cy="1763924"/>
          </a:xfrm>
        </p:spPr>
        <p:txBody>
          <a:bodyPr anchor="b"/>
          <a:lstStyle>
            <a:lvl1pPr>
              <a:defRPr sz="3527"/>
            </a:lvl1pPr>
          </a:lstStyle>
          <a:p>
            <a:r>
              <a:rPr lang="en-US"/>
              <a:t>Click to edit Master title style</a:t>
            </a:r>
            <a:endParaRPr lang="en-US" dirty="0"/>
          </a:p>
        </p:txBody>
      </p:sp>
      <p:sp>
        <p:nvSpPr>
          <p:cNvPr id="3" name="Picture Placeholder 2"/>
          <p:cNvSpPr>
            <a:spLocks noGrp="1" noChangeAspect="1"/>
          </p:cNvSpPr>
          <p:nvPr>
            <p:ph type="pic" idx="1"/>
          </p:nvPr>
        </p:nvSpPr>
        <p:spPr>
          <a:xfrm>
            <a:off x="4285579" y="1088455"/>
            <a:ext cx="5103316"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en-US"/>
              <a:t>Click icon to add picture</a:t>
            </a:r>
            <a:endParaRPr lang="en-US" dirty="0"/>
          </a:p>
        </p:txBody>
      </p:sp>
      <p:sp>
        <p:nvSpPr>
          <p:cNvPr id="4" name="Text Placeholder 3"/>
          <p:cNvSpPr>
            <a:spLocks noGrp="1"/>
          </p:cNvSpPr>
          <p:nvPr>
            <p:ph type="body" sz="half" idx="2"/>
          </p:nvPr>
        </p:nvSpPr>
        <p:spPr>
          <a:xfrm>
            <a:off x="694356" y="2267902"/>
            <a:ext cx="3251264"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03AB19F6-28EA-AC48-A9A6-8D4DCF8D99BD}" type="slidenum">
              <a:rPr lang="en-US" smtClean="0"/>
              <a:t>‹#›</a:t>
            </a:fld>
            <a:endParaRPr lang="en-US"/>
          </a:p>
        </p:txBody>
      </p:sp>
    </p:spTree>
    <p:extLst>
      <p:ext uri="{BB962C8B-B14F-4D97-AF65-F5344CB8AC3E}">
        <p14:creationId xmlns:p14="http://schemas.microsoft.com/office/powerpoint/2010/main" val="3902121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43" y="402484"/>
            <a:ext cx="8694539" cy="146118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3043" y="2012414"/>
            <a:ext cx="8694539" cy="47965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3043" y="7006700"/>
            <a:ext cx="2268141" cy="402483"/>
          </a:xfrm>
          <a:prstGeom prst="rect">
            <a:avLst/>
          </a:prstGeom>
        </p:spPr>
        <p:txBody>
          <a:bodyPr vert="horz" lIns="91440" tIns="45720" rIns="91440" bIns="45720" rtlCol="0" anchor="ctr"/>
          <a:lstStyle>
            <a:lvl1pPr algn="l">
              <a:defRPr sz="1323">
                <a:solidFill>
                  <a:schemeClr val="tx1">
                    <a:tint val="75000"/>
                  </a:schemeClr>
                </a:solidFill>
              </a:defRPr>
            </a:lvl1pPr>
          </a:lstStyle>
          <a:p>
            <a:pPr lvl="0"/>
            <a:endParaRPr lang="en-US"/>
          </a:p>
        </p:txBody>
      </p:sp>
      <p:sp>
        <p:nvSpPr>
          <p:cNvPr id="5" name="Footer Placeholder 4"/>
          <p:cNvSpPr>
            <a:spLocks noGrp="1"/>
          </p:cNvSpPr>
          <p:nvPr>
            <p:ph type="ftr" sz="quarter" idx="3"/>
          </p:nvPr>
        </p:nvSpPr>
        <p:spPr>
          <a:xfrm>
            <a:off x="3339207" y="7006700"/>
            <a:ext cx="3402211"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pPr lvl="0"/>
            <a:endParaRPr lang="en-US"/>
          </a:p>
        </p:txBody>
      </p:sp>
      <p:sp>
        <p:nvSpPr>
          <p:cNvPr id="6" name="Slide Number Placeholder 5"/>
          <p:cNvSpPr>
            <a:spLocks noGrp="1"/>
          </p:cNvSpPr>
          <p:nvPr>
            <p:ph type="sldNum" sz="quarter" idx="4"/>
          </p:nvPr>
        </p:nvSpPr>
        <p:spPr>
          <a:xfrm>
            <a:off x="7119441" y="7006700"/>
            <a:ext cx="2268141" cy="402483"/>
          </a:xfrm>
          <a:prstGeom prst="rect">
            <a:avLst/>
          </a:prstGeom>
        </p:spPr>
        <p:txBody>
          <a:bodyPr vert="horz" lIns="91440" tIns="45720" rIns="91440" bIns="45720" rtlCol="0" anchor="ctr"/>
          <a:lstStyle>
            <a:lvl1pPr algn="r">
              <a:defRPr sz="1323">
                <a:solidFill>
                  <a:schemeClr val="tx1">
                    <a:tint val="75000"/>
                  </a:schemeClr>
                </a:solidFill>
              </a:defRPr>
            </a:lvl1pPr>
          </a:lstStyle>
          <a:p>
            <a:pPr lvl="0"/>
            <a:fld id="{5FD41964-941E-EB4D-9E16-F589EE775015}" type="slidenum">
              <a:rPr lang="en-US" smtClean="0"/>
              <a:t>‹#›</a:t>
            </a:fld>
            <a:endParaRPr lang="en-US"/>
          </a:p>
        </p:txBody>
      </p:sp>
    </p:spTree>
    <p:extLst>
      <p:ext uri="{BB962C8B-B14F-4D97-AF65-F5344CB8AC3E}">
        <p14:creationId xmlns:p14="http://schemas.microsoft.com/office/powerpoint/2010/main" val="1678400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Lst>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oleObject" Target="../embeddings/oleObject2.bin"/><Relationship Id="rId4" Type="http://schemas.openxmlformats.org/officeDocument/2006/relationships/image" Target="../media/image15.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2.xml.rels><?xml version="1.0" encoding="UTF-8" standalone="yes"?>
<Relationships xmlns="http://schemas.openxmlformats.org/package/2006/relationships"><Relationship Id="rId2" Type="http://schemas.openxmlformats.org/officeDocument/2006/relationships/hyperlink" Target="https://www.khoury.northeastern.edu/home/camato/7170scheduleF25.htm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hyperlink" Target="https://arxiv.org/abs/2405.06161"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7.emf"/></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www.youtube.com/embed/rlAejN4BJAA?feature=oembed" TargetMode="External"/><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ideo" Target="https://www.youtube.com/embed/NU0UQCZm9K4?feature=oembed"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slide" Target="slide9.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slide" Target="slide9.xml"/><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8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 Target="slide9.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8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8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63.png"/><Relationship Id="rId4" Type="http://schemas.openxmlformats.org/officeDocument/2006/relationships/image" Target="../media/image62.png"/></Relationships>
</file>

<file path=ppt/slides/_rels/slide8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65.png"/><Relationship Id="rId5" Type="http://schemas.openxmlformats.org/officeDocument/2006/relationships/image" Target="../media/image62.png"/><Relationship Id="rId4" Type="http://schemas.openxmlformats.org/officeDocument/2006/relationships/image" Target="../media/image64.tif"/></Relationships>
</file>

<file path=ppt/slides/_rels/slide87.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65.png"/><Relationship Id="rId5" Type="http://schemas.openxmlformats.org/officeDocument/2006/relationships/image" Target="../media/image62.png"/><Relationship Id="rId4" Type="http://schemas.openxmlformats.org/officeDocument/2006/relationships/image" Target="../media/image64.tif"/></Relationships>
</file>

<file path=ppt/slides/_rels/slide88.xml.rels><?xml version="1.0" encoding="UTF-8" standalone="yes"?>
<Relationships xmlns="http://schemas.openxmlformats.org/package/2006/relationships"><Relationship Id="rId2" Type="http://schemas.openxmlformats.org/officeDocument/2006/relationships/slide" Target="slide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9.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Reinforcement Learning  Chris Amato  Northeastern University  Some images and slides are used from: Rob Platt, CS188 UC Berkeley, AIM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A420E-A077-AA47-A0F3-636BA60C8453}"/>
              </a:ext>
            </a:extLst>
          </p:cNvPr>
          <p:cNvSpPr txBox="1">
            <a:spLocks noGrp="1"/>
          </p:cNvSpPr>
          <p:nvPr>
            <p:ph type="title" idx="4294967295"/>
          </p:nvPr>
        </p:nvSpPr>
        <p:spPr>
          <a:xfrm>
            <a:off x="879675" y="1220788"/>
            <a:ext cx="7998107" cy="3871912"/>
          </a:xfrm>
        </p:spPr>
        <p:txBody>
          <a:bodyPr wrap="square" lIns="90000" tIns="46800" rIns="90000" bIns="46800" anchorCtr="0">
            <a:noAutofit/>
          </a:bodyPr>
          <a:lstStyle/>
          <a:p>
            <a:pPr marL="215640" lvl="0" indent="-215640" algn="l"/>
            <a:r>
              <a:rPr lang="en-US" sz="4000" dirty="0"/>
              <a:t>Partially Observable RL</a:t>
            </a:r>
            <a:br>
              <a:rPr lang="en-US" sz="4000" dirty="0"/>
            </a:br>
            <a:br>
              <a:rPr lang="en-US" sz="4000" dirty="0"/>
            </a:br>
            <a:r>
              <a:rPr lang="en-US" sz="2800" dirty="0"/>
              <a:t>Chris Amato</a:t>
            </a:r>
            <a:br>
              <a:rPr lang="en-US" sz="2800" dirty="0"/>
            </a:br>
            <a:r>
              <a:rPr lang="en-US" sz="2800" dirty="0"/>
              <a:t>Northeastern University</a:t>
            </a:r>
            <a:br>
              <a:rPr lang="en-US" sz="2800" dirty="0"/>
            </a:br>
            <a:br>
              <a:rPr lang="en-US" sz="2800" dirty="0"/>
            </a:br>
            <a:r>
              <a:rPr lang="en-US" sz="2400" dirty="0"/>
              <a:t>with some slides from Rob Platt, Lawson Wong and U Alberta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bject 30"/>
          <p:cNvSpPr txBox="1"/>
          <p:nvPr/>
        </p:nvSpPr>
        <p:spPr>
          <a:xfrm>
            <a:off x="213327" y="55170"/>
            <a:ext cx="5960353" cy="1176094"/>
          </a:xfrm>
          <a:prstGeom prst="rect">
            <a:avLst/>
          </a:prstGeom>
        </p:spPr>
        <p:txBody>
          <a:bodyPr vert="horz" wrap="square" lIns="0" tIns="26355" rIns="0" bIns="0" rtlCol="0">
            <a:spAutoFit/>
          </a:bodyPr>
          <a:lstStyle/>
          <a:p>
            <a:pPr>
              <a:lnSpc>
                <a:spcPct val="100000"/>
              </a:lnSpc>
            </a:pPr>
            <a:endParaRPr sz="1092" dirty="0">
              <a:latin typeface="Arial"/>
              <a:cs typeface="Arial"/>
            </a:endParaRPr>
          </a:p>
          <a:p>
            <a:pPr>
              <a:spcBef>
                <a:spcPts val="55"/>
              </a:spcBef>
            </a:pPr>
            <a:endParaRPr sz="1092" dirty="0">
              <a:latin typeface="Arial"/>
              <a:cs typeface="Arial"/>
            </a:endParaRPr>
          </a:p>
          <a:p>
            <a:pPr marL="27742"/>
            <a:r>
              <a:rPr sz="2403" b="1" dirty="0">
                <a:solidFill>
                  <a:srgbClr val="D41A2C"/>
                </a:solidFill>
                <a:latin typeface="Arial"/>
                <a:cs typeface="Arial"/>
              </a:rPr>
              <a:t>A</a:t>
            </a:r>
            <a:r>
              <a:rPr sz="2403" b="1" spc="-87" dirty="0">
                <a:solidFill>
                  <a:srgbClr val="D41A2C"/>
                </a:solidFill>
                <a:latin typeface="Arial"/>
                <a:cs typeface="Arial"/>
              </a:rPr>
              <a:t> </a:t>
            </a:r>
            <a:r>
              <a:rPr sz="2403" b="1" dirty="0">
                <a:solidFill>
                  <a:srgbClr val="D41A2C"/>
                </a:solidFill>
                <a:latin typeface="Arial"/>
                <a:cs typeface="Arial"/>
              </a:rPr>
              <a:t>Negative</a:t>
            </a:r>
            <a:r>
              <a:rPr sz="2403" b="1" spc="-87" dirty="0">
                <a:solidFill>
                  <a:srgbClr val="D41A2C"/>
                </a:solidFill>
                <a:latin typeface="Arial"/>
                <a:cs typeface="Arial"/>
              </a:rPr>
              <a:t> </a:t>
            </a:r>
            <a:r>
              <a:rPr sz="2403" b="1" dirty="0">
                <a:solidFill>
                  <a:srgbClr val="D41A2C"/>
                </a:solidFill>
                <a:latin typeface="Arial"/>
                <a:cs typeface="Arial"/>
              </a:rPr>
              <a:t>Example:</a:t>
            </a:r>
            <a:r>
              <a:rPr sz="2403" b="1" spc="55" dirty="0">
                <a:solidFill>
                  <a:srgbClr val="D41A2C"/>
                </a:solidFill>
                <a:latin typeface="Arial"/>
                <a:cs typeface="Arial"/>
              </a:rPr>
              <a:t> </a:t>
            </a:r>
            <a:r>
              <a:rPr sz="2403" b="1" spc="-22" dirty="0">
                <a:solidFill>
                  <a:srgbClr val="D41A2C"/>
                </a:solidFill>
                <a:latin typeface="Arial"/>
                <a:cs typeface="Arial"/>
              </a:rPr>
              <a:t>McCallum’s</a:t>
            </a:r>
            <a:r>
              <a:rPr sz="2403" b="1" spc="-87" dirty="0">
                <a:solidFill>
                  <a:srgbClr val="D41A2C"/>
                </a:solidFill>
                <a:latin typeface="Arial"/>
                <a:cs typeface="Arial"/>
              </a:rPr>
              <a:t> </a:t>
            </a:r>
            <a:r>
              <a:rPr sz="2403" b="1" spc="-44" dirty="0">
                <a:solidFill>
                  <a:srgbClr val="D41A2C"/>
                </a:solidFill>
                <a:latin typeface="Arial"/>
                <a:cs typeface="Arial"/>
              </a:rPr>
              <a:t>Maze</a:t>
            </a:r>
            <a:endParaRPr sz="2403" dirty="0">
              <a:latin typeface="Arial"/>
              <a:cs typeface="Arial"/>
            </a:endParaRPr>
          </a:p>
          <a:p>
            <a:pPr marL="577031">
              <a:spcBef>
                <a:spcPts val="1038"/>
              </a:spcBef>
            </a:pPr>
            <a:r>
              <a:rPr sz="1966" b="1" dirty="0">
                <a:latin typeface="Arial"/>
                <a:cs typeface="Arial"/>
              </a:rPr>
              <a:t>Observation:</a:t>
            </a:r>
            <a:r>
              <a:rPr sz="1966" b="1" spc="22" dirty="0">
                <a:latin typeface="Arial"/>
                <a:cs typeface="Arial"/>
              </a:rPr>
              <a:t> </a:t>
            </a:r>
            <a:r>
              <a:rPr lang="en-US" sz="1966" dirty="0">
                <a:latin typeface="Arial"/>
                <a:cs typeface="Arial"/>
              </a:rPr>
              <a:t>the directions the agent can move</a:t>
            </a:r>
            <a:endParaRPr sz="1966" dirty="0">
              <a:latin typeface="Arial"/>
              <a:cs typeface="Arial"/>
            </a:endParaRPr>
          </a:p>
        </p:txBody>
      </p:sp>
      <p:pic>
        <p:nvPicPr>
          <p:cNvPr id="31" name="object 31"/>
          <p:cNvPicPr/>
          <p:nvPr/>
        </p:nvPicPr>
        <p:blipFill>
          <a:blip r:embed="rId2" cstate="print"/>
          <a:stretch>
            <a:fillRect/>
          </a:stretch>
        </p:blipFill>
        <p:spPr>
          <a:xfrm>
            <a:off x="3288705" y="1607118"/>
            <a:ext cx="3341860" cy="2393617"/>
          </a:xfrm>
          <a:prstGeom prst="rect">
            <a:avLst/>
          </a:prstGeom>
        </p:spPr>
      </p:pic>
      <p:sp>
        <p:nvSpPr>
          <p:cNvPr id="32" name="object 32"/>
          <p:cNvSpPr txBox="1"/>
          <p:nvPr/>
        </p:nvSpPr>
        <p:spPr>
          <a:xfrm>
            <a:off x="763784" y="4165529"/>
            <a:ext cx="6348740" cy="982515"/>
          </a:xfrm>
          <a:prstGeom prst="rect">
            <a:avLst/>
          </a:prstGeom>
        </p:spPr>
        <p:txBody>
          <a:bodyPr vert="horz" wrap="square" lIns="0" tIns="26355" rIns="0" bIns="0" rtlCol="0">
            <a:spAutoFit/>
          </a:bodyPr>
          <a:lstStyle/>
          <a:p>
            <a:pPr marL="2229058">
              <a:spcBef>
                <a:spcPts val="208"/>
              </a:spcBef>
            </a:pPr>
            <a:r>
              <a:rPr sz="1748" dirty="0">
                <a:solidFill>
                  <a:srgbClr val="D41A2C"/>
                </a:solidFill>
                <a:latin typeface="Arial"/>
                <a:cs typeface="Arial"/>
              </a:rPr>
              <a:t>Figure:</a:t>
            </a:r>
            <a:r>
              <a:rPr sz="1748" spc="-55" dirty="0">
                <a:solidFill>
                  <a:srgbClr val="D41A2C"/>
                </a:solidFill>
                <a:latin typeface="Arial"/>
                <a:cs typeface="Arial"/>
              </a:rPr>
              <a:t> </a:t>
            </a:r>
            <a:r>
              <a:rPr sz="1748" spc="-22" dirty="0">
                <a:latin typeface="Arial"/>
                <a:cs typeface="Arial"/>
              </a:rPr>
              <a:t>McCallum’s</a:t>
            </a:r>
            <a:r>
              <a:rPr sz="1748" spc="-55" dirty="0">
                <a:latin typeface="Arial"/>
                <a:cs typeface="Arial"/>
              </a:rPr>
              <a:t> </a:t>
            </a:r>
            <a:r>
              <a:rPr sz="1748" dirty="0">
                <a:latin typeface="Arial"/>
                <a:cs typeface="Arial"/>
              </a:rPr>
              <a:t>Maze</a:t>
            </a:r>
            <a:r>
              <a:rPr sz="1748" spc="-55" dirty="0">
                <a:latin typeface="Arial"/>
                <a:cs typeface="Arial"/>
              </a:rPr>
              <a:t> </a:t>
            </a:r>
            <a:r>
              <a:rPr sz="1748" dirty="0">
                <a:latin typeface="Arial"/>
                <a:cs typeface="Arial"/>
              </a:rPr>
              <a:t>(Littman,</a:t>
            </a:r>
            <a:r>
              <a:rPr sz="1748" spc="-55" dirty="0">
                <a:latin typeface="Arial"/>
                <a:cs typeface="Arial"/>
              </a:rPr>
              <a:t> </a:t>
            </a:r>
            <a:r>
              <a:rPr sz="1748" spc="-22" dirty="0">
                <a:latin typeface="Arial"/>
                <a:cs typeface="Arial"/>
                <a:hlinkClick r:id="rId3" action="ppaction://hlinksldjump"/>
              </a:rPr>
              <a:t>1994).</a:t>
            </a:r>
            <a:endParaRPr sz="1748">
              <a:latin typeface="Arial"/>
              <a:cs typeface="Arial"/>
            </a:endParaRPr>
          </a:p>
          <a:p>
            <a:pPr>
              <a:spcBef>
                <a:spcPts val="885"/>
              </a:spcBef>
            </a:pPr>
            <a:endParaRPr sz="1748">
              <a:latin typeface="Arial"/>
              <a:cs typeface="Arial"/>
            </a:endParaRPr>
          </a:p>
          <a:p>
            <a:pPr marL="27742"/>
            <a:r>
              <a:rPr sz="1966" b="1" dirty="0">
                <a:latin typeface="Arial"/>
                <a:cs typeface="Arial"/>
              </a:rPr>
              <a:t>Question:</a:t>
            </a:r>
            <a:r>
              <a:rPr sz="1966" b="1" spc="33" dirty="0">
                <a:latin typeface="Arial"/>
                <a:cs typeface="Arial"/>
              </a:rPr>
              <a:t> </a:t>
            </a:r>
            <a:r>
              <a:rPr sz="1966" dirty="0">
                <a:latin typeface="Arial"/>
                <a:cs typeface="Arial"/>
              </a:rPr>
              <a:t>Can</a:t>
            </a:r>
            <a:r>
              <a:rPr sz="1966" spc="-76" dirty="0">
                <a:latin typeface="Arial"/>
                <a:cs typeface="Arial"/>
              </a:rPr>
              <a:t> </a:t>
            </a:r>
            <a:r>
              <a:rPr sz="1966" dirty="0">
                <a:latin typeface="Arial"/>
                <a:cs typeface="Arial"/>
              </a:rPr>
              <a:t>we</a:t>
            </a:r>
            <a:r>
              <a:rPr sz="1966" spc="-76" dirty="0">
                <a:latin typeface="Arial"/>
                <a:cs typeface="Arial"/>
              </a:rPr>
              <a:t> </a:t>
            </a:r>
            <a:r>
              <a:rPr sz="1966" dirty="0">
                <a:latin typeface="Arial"/>
                <a:cs typeface="Arial"/>
              </a:rPr>
              <a:t>guarantee</a:t>
            </a:r>
            <a:r>
              <a:rPr sz="1966" spc="-87" dirty="0">
                <a:latin typeface="Arial"/>
                <a:cs typeface="Arial"/>
              </a:rPr>
              <a:t> </a:t>
            </a:r>
            <a:r>
              <a:rPr sz="1966" spc="-22" dirty="0">
                <a:latin typeface="Arial"/>
                <a:cs typeface="Arial"/>
              </a:rPr>
              <a:t>goal?</a:t>
            </a:r>
            <a:endParaRPr sz="1966">
              <a:latin typeface="Arial"/>
              <a:cs typeface="Arial"/>
            </a:endParaRPr>
          </a:p>
        </p:txBody>
      </p:sp>
      <p:sp>
        <p:nvSpPr>
          <p:cNvPr id="34" name="object 34"/>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38" name="object 38"/>
          <p:cNvSpPr txBox="1">
            <a:spLocks noGrp="1"/>
          </p:cNvSpPr>
          <p:nvPr>
            <p:ph type="dt" sz="half" idx="6"/>
          </p:nvPr>
        </p:nvSpPr>
        <p:spPr>
          <a:xfrm>
            <a:off x="3570742" y="3350180"/>
            <a:ext cx="429958"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CS</a:t>
            </a:r>
            <a:r>
              <a:rPr lang="en-US" spc="-20"/>
              <a:t> </a:t>
            </a:r>
            <a:r>
              <a:rPr lang="en-US" spc="-10"/>
              <a:t>4180/5180</a:t>
            </a:r>
            <a:endParaRPr spc="-22" dirty="0"/>
          </a:p>
        </p:txBody>
      </p:sp>
    </p:spTree>
  </p:cSld>
  <p:clrMapOvr>
    <a:masterClrMapping/>
  </p:clrMapOvr>
  <p:transition>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bject 30"/>
          <p:cNvSpPr txBox="1"/>
          <p:nvPr/>
        </p:nvSpPr>
        <p:spPr>
          <a:xfrm>
            <a:off x="213327" y="55170"/>
            <a:ext cx="5960353" cy="1176094"/>
          </a:xfrm>
          <a:prstGeom prst="rect">
            <a:avLst/>
          </a:prstGeom>
        </p:spPr>
        <p:txBody>
          <a:bodyPr vert="horz" wrap="square" lIns="0" tIns="26355" rIns="0" bIns="0" rtlCol="0">
            <a:spAutoFit/>
          </a:bodyPr>
          <a:lstStyle/>
          <a:p>
            <a:pPr>
              <a:lnSpc>
                <a:spcPct val="100000"/>
              </a:lnSpc>
            </a:pPr>
            <a:endParaRPr sz="1092" dirty="0">
              <a:latin typeface="Arial"/>
              <a:cs typeface="Arial"/>
            </a:endParaRPr>
          </a:p>
          <a:p>
            <a:pPr>
              <a:spcBef>
                <a:spcPts val="55"/>
              </a:spcBef>
            </a:pPr>
            <a:endParaRPr sz="1092" dirty="0">
              <a:latin typeface="Arial"/>
              <a:cs typeface="Arial"/>
            </a:endParaRPr>
          </a:p>
          <a:p>
            <a:pPr marL="27742"/>
            <a:r>
              <a:rPr sz="2403" b="1" dirty="0">
                <a:solidFill>
                  <a:srgbClr val="D41A2C"/>
                </a:solidFill>
                <a:latin typeface="Arial"/>
                <a:cs typeface="Arial"/>
              </a:rPr>
              <a:t>A</a:t>
            </a:r>
            <a:r>
              <a:rPr sz="2403" b="1" spc="-87" dirty="0">
                <a:solidFill>
                  <a:srgbClr val="D41A2C"/>
                </a:solidFill>
                <a:latin typeface="Arial"/>
                <a:cs typeface="Arial"/>
              </a:rPr>
              <a:t> </a:t>
            </a:r>
            <a:r>
              <a:rPr sz="2403" b="1" dirty="0">
                <a:solidFill>
                  <a:srgbClr val="D41A2C"/>
                </a:solidFill>
                <a:latin typeface="Arial"/>
                <a:cs typeface="Arial"/>
              </a:rPr>
              <a:t>Negative</a:t>
            </a:r>
            <a:r>
              <a:rPr sz="2403" b="1" spc="-87" dirty="0">
                <a:solidFill>
                  <a:srgbClr val="D41A2C"/>
                </a:solidFill>
                <a:latin typeface="Arial"/>
                <a:cs typeface="Arial"/>
              </a:rPr>
              <a:t> </a:t>
            </a:r>
            <a:r>
              <a:rPr sz="2403" b="1" dirty="0">
                <a:solidFill>
                  <a:srgbClr val="D41A2C"/>
                </a:solidFill>
                <a:latin typeface="Arial"/>
                <a:cs typeface="Arial"/>
              </a:rPr>
              <a:t>Example:</a:t>
            </a:r>
            <a:r>
              <a:rPr sz="2403" b="1" spc="55" dirty="0">
                <a:solidFill>
                  <a:srgbClr val="D41A2C"/>
                </a:solidFill>
                <a:latin typeface="Arial"/>
                <a:cs typeface="Arial"/>
              </a:rPr>
              <a:t> </a:t>
            </a:r>
            <a:r>
              <a:rPr sz="2403" b="1" spc="-22" dirty="0">
                <a:solidFill>
                  <a:srgbClr val="D41A2C"/>
                </a:solidFill>
                <a:latin typeface="Arial"/>
                <a:cs typeface="Arial"/>
              </a:rPr>
              <a:t>McCallum’s</a:t>
            </a:r>
            <a:r>
              <a:rPr sz="2403" b="1" spc="-87" dirty="0">
                <a:solidFill>
                  <a:srgbClr val="D41A2C"/>
                </a:solidFill>
                <a:latin typeface="Arial"/>
                <a:cs typeface="Arial"/>
              </a:rPr>
              <a:t> </a:t>
            </a:r>
            <a:r>
              <a:rPr sz="2403" b="1" spc="-44" dirty="0">
                <a:solidFill>
                  <a:srgbClr val="D41A2C"/>
                </a:solidFill>
                <a:latin typeface="Arial"/>
                <a:cs typeface="Arial"/>
              </a:rPr>
              <a:t>Maze</a:t>
            </a:r>
            <a:endParaRPr sz="2403" dirty="0">
              <a:latin typeface="Arial"/>
              <a:cs typeface="Arial"/>
            </a:endParaRPr>
          </a:p>
          <a:p>
            <a:pPr marL="577031">
              <a:spcBef>
                <a:spcPts val="1003"/>
              </a:spcBef>
            </a:pPr>
            <a:r>
              <a:rPr sz="1966" b="1" dirty="0">
                <a:latin typeface="Arial"/>
                <a:cs typeface="Arial"/>
              </a:rPr>
              <a:t>Observation:</a:t>
            </a:r>
            <a:r>
              <a:rPr sz="1966" b="1" spc="22" dirty="0">
                <a:latin typeface="Arial"/>
                <a:cs typeface="Arial"/>
              </a:rPr>
              <a:t> </a:t>
            </a:r>
            <a:r>
              <a:rPr lang="en-US" sz="1966" dirty="0">
                <a:latin typeface="Arial"/>
                <a:cs typeface="Arial"/>
              </a:rPr>
              <a:t>the directions the agent can move</a:t>
            </a:r>
            <a:endParaRPr sz="1966" dirty="0">
              <a:latin typeface="Arial"/>
              <a:cs typeface="Arial"/>
            </a:endParaRPr>
          </a:p>
        </p:txBody>
      </p:sp>
      <p:pic>
        <p:nvPicPr>
          <p:cNvPr id="31" name="object 31"/>
          <p:cNvPicPr/>
          <p:nvPr/>
        </p:nvPicPr>
        <p:blipFill>
          <a:blip r:embed="rId2" cstate="print"/>
          <a:stretch>
            <a:fillRect/>
          </a:stretch>
        </p:blipFill>
        <p:spPr>
          <a:xfrm>
            <a:off x="3319467" y="1595713"/>
            <a:ext cx="3353379" cy="2427554"/>
          </a:xfrm>
          <a:prstGeom prst="rect">
            <a:avLst/>
          </a:prstGeom>
        </p:spPr>
      </p:pic>
      <p:sp>
        <p:nvSpPr>
          <p:cNvPr id="32" name="object 32"/>
          <p:cNvSpPr txBox="1"/>
          <p:nvPr/>
        </p:nvSpPr>
        <p:spPr>
          <a:xfrm>
            <a:off x="763784" y="4171163"/>
            <a:ext cx="8014640" cy="2233948"/>
          </a:xfrm>
          <a:prstGeom prst="rect">
            <a:avLst/>
          </a:prstGeom>
        </p:spPr>
        <p:txBody>
          <a:bodyPr vert="horz" wrap="square" lIns="0" tIns="26355" rIns="0" bIns="0" rtlCol="0">
            <a:spAutoFit/>
          </a:bodyPr>
          <a:lstStyle/>
          <a:p>
            <a:pPr marL="2229058">
              <a:spcBef>
                <a:spcPts val="208"/>
              </a:spcBef>
            </a:pPr>
            <a:r>
              <a:rPr sz="1748" dirty="0">
                <a:solidFill>
                  <a:srgbClr val="D41A2C"/>
                </a:solidFill>
                <a:latin typeface="Arial"/>
                <a:cs typeface="Arial"/>
              </a:rPr>
              <a:t>Figure:</a:t>
            </a:r>
            <a:r>
              <a:rPr sz="1748" spc="-55" dirty="0">
                <a:solidFill>
                  <a:srgbClr val="D41A2C"/>
                </a:solidFill>
                <a:latin typeface="Arial"/>
                <a:cs typeface="Arial"/>
              </a:rPr>
              <a:t> </a:t>
            </a:r>
            <a:r>
              <a:rPr sz="1748" spc="-22" dirty="0">
                <a:latin typeface="Arial"/>
                <a:cs typeface="Arial"/>
              </a:rPr>
              <a:t>McCallum’s</a:t>
            </a:r>
            <a:r>
              <a:rPr sz="1748" spc="-55" dirty="0">
                <a:latin typeface="Arial"/>
                <a:cs typeface="Arial"/>
              </a:rPr>
              <a:t> </a:t>
            </a:r>
            <a:r>
              <a:rPr sz="1748" dirty="0">
                <a:latin typeface="Arial"/>
                <a:cs typeface="Arial"/>
              </a:rPr>
              <a:t>Maze</a:t>
            </a:r>
            <a:r>
              <a:rPr sz="1748" spc="-55" dirty="0">
                <a:latin typeface="Arial"/>
                <a:cs typeface="Arial"/>
              </a:rPr>
              <a:t> </a:t>
            </a:r>
            <a:r>
              <a:rPr sz="1748" dirty="0">
                <a:latin typeface="Arial"/>
                <a:cs typeface="Arial"/>
              </a:rPr>
              <a:t>(Littman,</a:t>
            </a:r>
            <a:r>
              <a:rPr sz="1748" spc="-55" dirty="0">
                <a:latin typeface="Arial"/>
                <a:cs typeface="Arial"/>
              </a:rPr>
              <a:t> </a:t>
            </a:r>
            <a:r>
              <a:rPr sz="1748" spc="-22" dirty="0">
                <a:latin typeface="Arial"/>
                <a:cs typeface="Arial"/>
                <a:hlinkClick r:id="rId3" action="ppaction://hlinksldjump"/>
              </a:rPr>
              <a:t>1994).</a:t>
            </a:r>
            <a:endParaRPr sz="1748">
              <a:latin typeface="Arial"/>
              <a:cs typeface="Arial"/>
            </a:endParaRPr>
          </a:p>
          <a:p>
            <a:pPr>
              <a:spcBef>
                <a:spcPts val="885"/>
              </a:spcBef>
            </a:pPr>
            <a:endParaRPr sz="1748">
              <a:latin typeface="Arial"/>
              <a:cs typeface="Arial"/>
            </a:endParaRPr>
          </a:p>
          <a:p>
            <a:pPr marL="27742"/>
            <a:r>
              <a:rPr sz="1966" b="1" dirty="0">
                <a:latin typeface="Arial"/>
                <a:cs typeface="Arial"/>
              </a:rPr>
              <a:t>Question:</a:t>
            </a:r>
            <a:r>
              <a:rPr sz="1966" b="1" spc="33" dirty="0">
                <a:latin typeface="Arial"/>
                <a:cs typeface="Arial"/>
              </a:rPr>
              <a:t> </a:t>
            </a:r>
            <a:r>
              <a:rPr sz="1966" dirty="0">
                <a:latin typeface="Arial"/>
                <a:cs typeface="Arial"/>
              </a:rPr>
              <a:t>Can</a:t>
            </a:r>
            <a:r>
              <a:rPr sz="1966" spc="-76" dirty="0">
                <a:latin typeface="Arial"/>
                <a:cs typeface="Arial"/>
              </a:rPr>
              <a:t> </a:t>
            </a:r>
            <a:r>
              <a:rPr sz="1966" dirty="0">
                <a:latin typeface="Arial"/>
                <a:cs typeface="Arial"/>
              </a:rPr>
              <a:t>we</a:t>
            </a:r>
            <a:r>
              <a:rPr sz="1966" spc="-76" dirty="0">
                <a:latin typeface="Arial"/>
                <a:cs typeface="Arial"/>
              </a:rPr>
              <a:t> </a:t>
            </a:r>
            <a:r>
              <a:rPr sz="1966" dirty="0">
                <a:latin typeface="Arial"/>
                <a:cs typeface="Arial"/>
              </a:rPr>
              <a:t>guarantee</a:t>
            </a:r>
            <a:r>
              <a:rPr sz="1966" spc="-87" dirty="0">
                <a:latin typeface="Arial"/>
                <a:cs typeface="Arial"/>
              </a:rPr>
              <a:t> </a:t>
            </a:r>
            <a:r>
              <a:rPr sz="1966" spc="-22" dirty="0">
                <a:latin typeface="Arial"/>
                <a:cs typeface="Arial"/>
              </a:rPr>
              <a:t>goal?</a:t>
            </a:r>
            <a:endParaRPr sz="1966">
              <a:latin typeface="Arial"/>
              <a:cs typeface="Arial"/>
            </a:endParaRPr>
          </a:p>
          <a:p>
            <a:pPr>
              <a:spcBef>
                <a:spcPts val="350"/>
              </a:spcBef>
            </a:pPr>
            <a:endParaRPr sz="1966">
              <a:latin typeface="Arial"/>
              <a:cs typeface="Arial"/>
            </a:endParaRPr>
          </a:p>
          <a:p>
            <a:pPr marL="1374610" marR="11097" indent="-1348255">
              <a:lnSpc>
                <a:spcPct val="101000"/>
              </a:lnSpc>
            </a:pPr>
            <a:r>
              <a:rPr sz="1966" b="1" dirty="0">
                <a:latin typeface="Arial"/>
                <a:cs typeface="Arial"/>
              </a:rPr>
              <a:t>Keypoints:</a:t>
            </a:r>
            <a:r>
              <a:rPr sz="1966" b="1" spc="66" dirty="0">
                <a:latin typeface="Arial"/>
                <a:cs typeface="Arial"/>
              </a:rPr>
              <a:t> </a:t>
            </a:r>
            <a:r>
              <a:rPr sz="1966" dirty="0">
                <a:latin typeface="Arial"/>
                <a:cs typeface="Arial"/>
              </a:rPr>
              <a:t>Deterministic</a:t>
            </a:r>
            <a:r>
              <a:rPr sz="1966" spc="-55" dirty="0">
                <a:latin typeface="Arial"/>
                <a:cs typeface="Arial"/>
              </a:rPr>
              <a:t> </a:t>
            </a:r>
            <a:r>
              <a:rPr sz="1966" i="1" spc="164" dirty="0">
                <a:latin typeface="Times New Roman"/>
                <a:cs typeface="Times New Roman"/>
              </a:rPr>
              <a:t>π</a:t>
            </a:r>
            <a:r>
              <a:rPr sz="1966" i="1" spc="76" dirty="0">
                <a:latin typeface="Times New Roman"/>
                <a:cs typeface="Times New Roman"/>
              </a:rPr>
              <a:t> </a:t>
            </a:r>
            <a:r>
              <a:rPr sz="1966" dirty="0">
                <a:latin typeface="Arial"/>
                <a:cs typeface="Arial"/>
              </a:rPr>
              <a:t>fails</a:t>
            </a:r>
            <a:r>
              <a:rPr sz="1966" spc="-55" dirty="0">
                <a:latin typeface="Arial"/>
                <a:cs typeface="Arial"/>
              </a:rPr>
              <a:t> </a:t>
            </a:r>
            <a:r>
              <a:rPr sz="1966" dirty="0">
                <a:latin typeface="Arial"/>
                <a:cs typeface="Arial"/>
              </a:rPr>
              <a:t>from</a:t>
            </a:r>
            <a:r>
              <a:rPr sz="1966" spc="-55" dirty="0">
                <a:latin typeface="Arial"/>
                <a:cs typeface="Arial"/>
              </a:rPr>
              <a:t> </a:t>
            </a:r>
            <a:r>
              <a:rPr sz="1966" dirty="0">
                <a:latin typeface="Arial"/>
                <a:cs typeface="Arial"/>
              </a:rPr>
              <a:t>one</a:t>
            </a:r>
            <a:r>
              <a:rPr sz="1966" spc="-55" dirty="0">
                <a:latin typeface="Arial"/>
                <a:cs typeface="Arial"/>
              </a:rPr>
              <a:t> </a:t>
            </a:r>
            <a:r>
              <a:rPr sz="1966" dirty="0">
                <a:latin typeface="Arial"/>
                <a:cs typeface="Arial"/>
              </a:rPr>
              <a:t>direction</a:t>
            </a:r>
            <a:r>
              <a:rPr sz="1966" spc="-55" dirty="0">
                <a:latin typeface="Arial"/>
                <a:cs typeface="Arial"/>
              </a:rPr>
              <a:t> </a:t>
            </a:r>
            <a:r>
              <a:rPr sz="1966" spc="-22" dirty="0">
                <a:latin typeface="Arial"/>
                <a:cs typeface="Arial"/>
              </a:rPr>
              <a:t>(constrained</a:t>
            </a:r>
            <a:r>
              <a:rPr sz="1966" spc="-44" dirty="0">
                <a:latin typeface="Arial"/>
                <a:cs typeface="Arial"/>
              </a:rPr>
              <a:t> </a:t>
            </a:r>
            <a:r>
              <a:rPr sz="1966" spc="-22" dirty="0">
                <a:latin typeface="Arial"/>
                <a:cs typeface="Arial"/>
              </a:rPr>
              <a:t>policy) </a:t>
            </a:r>
            <a:r>
              <a:rPr sz="1966" dirty="0">
                <a:latin typeface="Arial"/>
                <a:cs typeface="Arial"/>
              </a:rPr>
              <a:t>Stochastic</a:t>
            </a:r>
            <a:r>
              <a:rPr sz="1966" spc="-66" dirty="0">
                <a:latin typeface="Arial"/>
                <a:cs typeface="Arial"/>
              </a:rPr>
              <a:t> </a:t>
            </a:r>
            <a:r>
              <a:rPr sz="1966" i="1" spc="164" dirty="0">
                <a:latin typeface="Times New Roman"/>
                <a:cs typeface="Times New Roman"/>
              </a:rPr>
              <a:t>π</a:t>
            </a:r>
            <a:r>
              <a:rPr sz="1966" i="1" spc="55" dirty="0">
                <a:latin typeface="Times New Roman"/>
                <a:cs typeface="Times New Roman"/>
              </a:rPr>
              <a:t> </a:t>
            </a:r>
            <a:r>
              <a:rPr sz="1966" dirty="0">
                <a:latin typeface="Arial"/>
                <a:cs typeface="Arial"/>
              </a:rPr>
              <a:t>succeeds</a:t>
            </a:r>
            <a:r>
              <a:rPr sz="1966" spc="-55" dirty="0">
                <a:latin typeface="Arial"/>
                <a:cs typeface="Arial"/>
              </a:rPr>
              <a:t> </a:t>
            </a:r>
            <a:r>
              <a:rPr sz="1966" dirty="0">
                <a:latin typeface="Arial"/>
                <a:cs typeface="Arial"/>
              </a:rPr>
              <a:t>from</a:t>
            </a:r>
            <a:r>
              <a:rPr sz="1966" spc="-66" dirty="0">
                <a:latin typeface="Arial"/>
                <a:cs typeface="Arial"/>
              </a:rPr>
              <a:t> </a:t>
            </a:r>
            <a:r>
              <a:rPr sz="1966" dirty="0">
                <a:latin typeface="Arial"/>
                <a:cs typeface="Arial"/>
              </a:rPr>
              <a:t>both</a:t>
            </a:r>
            <a:r>
              <a:rPr sz="1966" spc="-66" dirty="0">
                <a:latin typeface="Arial"/>
                <a:cs typeface="Arial"/>
              </a:rPr>
              <a:t> </a:t>
            </a:r>
            <a:r>
              <a:rPr sz="1966" dirty="0">
                <a:latin typeface="Arial"/>
                <a:cs typeface="Arial"/>
              </a:rPr>
              <a:t>directions</a:t>
            </a:r>
            <a:r>
              <a:rPr sz="1966" spc="-55" dirty="0">
                <a:latin typeface="Arial"/>
                <a:cs typeface="Arial"/>
              </a:rPr>
              <a:t> </a:t>
            </a:r>
            <a:r>
              <a:rPr sz="1966" dirty="0">
                <a:latin typeface="Arial"/>
                <a:cs typeface="Arial"/>
              </a:rPr>
              <a:t>(still</a:t>
            </a:r>
            <a:r>
              <a:rPr sz="1966" spc="-66" dirty="0">
                <a:latin typeface="Arial"/>
                <a:cs typeface="Arial"/>
              </a:rPr>
              <a:t> </a:t>
            </a:r>
            <a:r>
              <a:rPr sz="1966" spc="-22" dirty="0">
                <a:latin typeface="Arial"/>
                <a:cs typeface="Arial"/>
              </a:rPr>
              <a:t>suboptimal) </a:t>
            </a:r>
            <a:r>
              <a:rPr sz="1966" dirty="0">
                <a:latin typeface="Arial"/>
                <a:cs typeface="Arial"/>
              </a:rPr>
              <a:t>Optimal</a:t>
            </a:r>
            <a:r>
              <a:rPr sz="1966" spc="-66" dirty="0">
                <a:latin typeface="Arial"/>
                <a:cs typeface="Arial"/>
              </a:rPr>
              <a:t> </a:t>
            </a:r>
            <a:r>
              <a:rPr sz="1966" dirty="0">
                <a:latin typeface="Arial"/>
                <a:cs typeface="Arial"/>
              </a:rPr>
              <a:t>deterministic</a:t>
            </a:r>
            <a:r>
              <a:rPr sz="1966" spc="-66" dirty="0">
                <a:latin typeface="Arial"/>
                <a:cs typeface="Arial"/>
              </a:rPr>
              <a:t> </a:t>
            </a:r>
            <a:r>
              <a:rPr sz="1966" dirty="0">
                <a:latin typeface="Arial"/>
                <a:cs typeface="Arial"/>
              </a:rPr>
              <a:t>policy</a:t>
            </a:r>
            <a:r>
              <a:rPr sz="1966" spc="-66" dirty="0">
                <a:latin typeface="Arial"/>
                <a:cs typeface="Arial"/>
              </a:rPr>
              <a:t> </a:t>
            </a:r>
            <a:r>
              <a:rPr sz="1966" dirty="0">
                <a:latin typeface="Arial"/>
                <a:cs typeface="Arial"/>
              </a:rPr>
              <a:t>not</a:t>
            </a:r>
            <a:r>
              <a:rPr sz="1966" spc="-66" dirty="0">
                <a:latin typeface="Arial"/>
                <a:cs typeface="Arial"/>
              </a:rPr>
              <a:t> </a:t>
            </a:r>
            <a:r>
              <a:rPr sz="1966" spc="-22" dirty="0">
                <a:latin typeface="Arial"/>
                <a:cs typeface="Arial"/>
              </a:rPr>
              <a:t>guaranteed?</a:t>
            </a:r>
            <a:endParaRPr sz="1966">
              <a:latin typeface="Arial"/>
              <a:cs typeface="Arial"/>
            </a:endParaRPr>
          </a:p>
        </p:txBody>
      </p:sp>
      <p:sp>
        <p:nvSpPr>
          <p:cNvPr id="34" name="object 34"/>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38" name="object 38"/>
          <p:cNvSpPr txBox="1">
            <a:spLocks noGrp="1"/>
          </p:cNvSpPr>
          <p:nvPr>
            <p:ph type="dt" sz="half" idx="6"/>
          </p:nvPr>
        </p:nvSpPr>
        <p:spPr>
          <a:xfrm>
            <a:off x="3570742" y="3350180"/>
            <a:ext cx="429958"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CS</a:t>
            </a:r>
            <a:r>
              <a:rPr lang="en-US" spc="-20"/>
              <a:t> </a:t>
            </a:r>
            <a:r>
              <a:rPr lang="en-US" spc="-10"/>
              <a:t>4180/5180</a:t>
            </a:r>
            <a:endParaRPr spc="-22" dirty="0"/>
          </a:p>
        </p:txBody>
      </p:sp>
    </p:spTree>
  </p:cSld>
  <p:clrMapOvr>
    <a:masterClrMapping/>
  </p:clrMapOvr>
  <p:transition>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bject 30"/>
          <p:cNvSpPr txBox="1"/>
          <p:nvPr/>
        </p:nvSpPr>
        <p:spPr>
          <a:xfrm>
            <a:off x="213327" y="55170"/>
            <a:ext cx="5960353" cy="1176094"/>
          </a:xfrm>
          <a:prstGeom prst="rect">
            <a:avLst/>
          </a:prstGeom>
        </p:spPr>
        <p:txBody>
          <a:bodyPr vert="horz" wrap="square" lIns="0" tIns="26355" rIns="0" bIns="0" rtlCol="0">
            <a:spAutoFit/>
          </a:bodyPr>
          <a:lstStyle/>
          <a:p>
            <a:pPr>
              <a:lnSpc>
                <a:spcPct val="100000"/>
              </a:lnSpc>
            </a:pPr>
            <a:endParaRPr sz="1092" dirty="0">
              <a:latin typeface="Arial"/>
              <a:cs typeface="Arial"/>
            </a:endParaRPr>
          </a:p>
          <a:p>
            <a:pPr>
              <a:spcBef>
                <a:spcPts val="55"/>
              </a:spcBef>
            </a:pPr>
            <a:endParaRPr sz="1092" dirty="0">
              <a:latin typeface="Arial"/>
              <a:cs typeface="Arial"/>
            </a:endParaRPr>
          </a:p>
          <a:p>
            <a:pPr marL="27742"/>
            <a:r>
              <a:rPr sz="2403" b="1" dirty="0">
                <a:solidFill>
                  <a:srgbClr val="D41A2C"/>
                </a:solidFill>
                <a:latin typeface="Arial"/>
                <a:cs typeface="Arial"/>
              </a:rPr>
              <a:t>A</a:t>
            </a:r>
            <a:r>
              <a:rPr sz="2403" b="1" spc="-87" dirty="0">
                <a:solidFill>
                  <a:srgbClr val="D41A2C"/>
                </a:solidFill>
                <a:latin typeface="Arial"/>
                <a:cs typeface="Arial"/>
              </a:rPr>
              <a:t> </a:t>
            </a:r>
            <a:r>
              <a:rPr sz="2403" b="1" dirty="0">
                <a:solidFill>
                  <a:srgbClr val="D41A2C"/>
                </a:solidFill>
                <a:latin typeface="Arial"/>
                <a:cs typeface="Arial"/>
              </a:rPr>
              <a:t>Negative</a:t>
            </a:r>
            <a:r>
              <a:rPr sz="2403" b="1" spc="-87" dirty="0">
                <a:solidFill>
                  <a:srgbClr val="D41A2C"/>
                </a:solidFill>
                <a:latin typeface="Arial"/>
                <a:cs typeface="Arial"/>
              </a:rPr>
              <a:t> </a:t>
            </a:r>
            <a:r>
              <a:rPr sz="2403" b="1" dirty="0">
                <a:solidFill>
                  <a:srgbClr val="D41A2C"/>
                </a:solidFill>
                <a:latin typeface="Arial"/>
                <a:cs typeface="Arial"/>
              </a:rPr>
              <a:t>Example:</a:t>
            </a:r>
            <a:r>
              <a:rPr sz="2403" b="1" spc="55" dirty="0">
                <a:solidFill>
                  <a:srgbClr val="D41A2C"/>
                </a:solidFill>
                <a:latin typeface="Arial"/>
                <a:cs typeface="Arial"/>
              </a:rPr>
              <a:t> </a:t>
            </a:r>
            <a:r>
              <a:rPr sz="2403" b="1" spc="-22" dirty="0">
                <a:solidFill>
                  <a:srgbClr val="D41A2C"/>
                </a:solidFill>
                <a:latin typeface="Arial"/>
                <a:cs typeface="Arial"/>
              </a:rPr>
              <a:t>McCallum’s</a:t>
            </a:r>
            <a:r>
              <a:rPr sz="2403" b="1" spc="-87" dirty="0">
                <a:solidFill>
                  <a:srgbClr val="D41A2C"/>
                </a:solidFill>
                <a:latin typeface="Arial"/>
                <a:cs typeface="Arial"/>
              </a:rPr>
              <a:t> </a:t>
            </a:r>
            <a:r>
              <a:rPr sz="2403" b="1" spc="-44" dirty="0">
                <a:solidFill>
                  <a:srgbClr val="D41A2C"/>
                </a:solidFill>
                <a:latin typeface="Arial"/>
                <a:cs typeface="Arial"/>
              </a:rPr>
              <a:t>Maze</a:t>
            </a:r>
            <a:endParaRPr sz="2403" dirty="0">
              <a:latin typeface="Arial"/>
              <a:cs typeface="Arial"/>
            </a:endParaRPr>
          </a:p>
          <a:p>
            <a:pPr marL="577031">
              <a:spcBef>
                <a:spcPts val="1016"/>
              </a:spcBef>
            </a:pPr>
            <a:r>
              <a:rPr sz="1966" b="1" dirty="0">
                <a:latin typeface="Arial"/>
                <a:cs typeface="Arial"/>
              </a:rPr>
              <a:t>Observation:</a:t>
            </a:r>
            <a:r>
              <a:rPr sz="1966" b="1" spc="22" dirty="0">
                <a:latin typeface="Arial"/>
                <a:cs typeface="Arial"/>
              </a:rPr>
              <a:t> </a:t>
            </a:r>
            <a:r>
              <a:rPr lang="en-US" sz="1966" dirty="0">
                <a:latin typeface="Arial"/>
                <a:cs typeface="Arial"/>
              </a:rPr>
              <a:t>the directions the agent can move</a:t>
            </a:r>
            <a:endParaRPr sz="1966" dirty="0">
              <a:latin typeface="Arial"/>
              <a:cs typeface="Arial"/>
            </a:endParaRPr>
          </a:p>
        </p:txBody>
      </p:sp>
      <p:pic>
        <p:nvPicPr>
          <p:cNvPr id="31" name="object 31"/>
          <p:cNvPicPr/>
          <p:nvPr/>
        </p:nvPicPr>
        <p:blipFill>
          <a:blip r:embed="rId2" cstate="print"/>
          <a:stretch>
            <a:fillRect/>
          </a:stretch>
        </p:blipFill>
        <p:spPr>
          <a:xfrm>
            <a:off x="3354096" y="1590091"/>
            <a:ext cx="3367831" cy="2445337"/>
          </a:xfrm>
          <a:prstGeom prst="rect">
            <a:avLst/>
          </a:prstGeom>
        </p:spPr>
      </p:pic>
      <p:sp>
        <p:nvSpPr>
          <p:cNvPr id="32" name="object 32"/>
          <p:cNvSpPr txBox="1"/>
          <p:nvPr/>
        </p:nvSpPr>
        <p:spPr>
          <a:xfrm>
            <a:off x="763783" y="4168803"/>
            <a:ext cx="8548672" cy="2909261"/>
          </a:xfrm>
          <a:prstGeom prst="rect">
            <a:avLst/>
          </a:prstGeom>
        </p:spPr>
        <p:txBody>
          <a:bodyPr vert="horz" wrap="square" lIns="0" tIns="26355" rIns="0" bIns="0" rtlCol="0">
            <a:spAutoFit/>
          </a:bodyPr>
          <a:lstStyle/>
          <a:p>
            <a:pPr marL="2229058">
              <a:spcBef>
                <a:spcPts val="208"/>
              </a:spcBef>
            </a:pPr>
            <a:r>
              <a:rPr sz="1748" dirty="0">
                <a:solidFill>
                  <a:srgbClr val="D41A2C"/>
                </a:solidFill>
                <a:latin typeface="Arial"/>
                <a:cs typeface="Arial"/>
              </a:rPr>
              <a:t>Figure:</a:t>
            </a:r>
            <a:r>
              <a:rPr sz="1748" spc="-55" dirty="0">
                <a:solidFill>
                  <a:srgbClr val="D41A2C"/>
                </a:solidFill>
                <a:latin typeface="Arial"/>
                <a:cs typeface="Arial"/>
              </a:rPr>
              <a:t> </a:t>
            </a:r>
            <a:r>
              <a:rPr sz="1748" spc="-22" dirty="0">
                <a:latin typeface="Arial"/>
                <a:cs typeface="Arial"/>
              </a:rPr>
              <a:t>McCallum’s</a:t>
            </a:r>
            <a:r>
              <a:rPr sz="1748" spc="-55" dirty="0">
                <a:latin typeface="Arial"/>
                <a:cs typeface="Arial"/>
              </a:rPr>
              <a:t> </a:t>
            </a:r>
            <a:r>
              <a:rPr sz="1748" dirty="0">
                <a:latin typeface="Arial"/>
                <a:cs typeface="Arial"/>
              </a:rPr>
              <a:t>Maze</a:t>
            </a:r>
            <a:r>
              <a:rPr sz="1748" spc="-55" dirty="0">
                <a:latin typeface="Arial"/>
                <a:cs typeface="Arial"/>
              </a:rPr>
              <a:t> </a:t>
            </a:r>
            <a:r>
              <a:rPr sz="1748" dirty="0">
                <a:latin typeface="Arial"/>
                <a:cs typeface="Arial"/>
              </a:rPr>
              <a:t>(Littman,</a:t>
            </a:r>
            <a:r>
              <a:rPr sz="1748" spc="-55" dirty="0">
                <a:latin typeface="Arial"/>
                <a:cs typeface="Arial"/>
              </a:rPr>
              <a:t> </a:t>
            </a:r>
            <a:r>
              <a:rPr sz="1748" spc="-22" dirty="0">
                <a:latin typeface="Arial"/>
                <a:cs typeface="Arial"/>
                <a:hlinkClick r:id="rId3" action="ppaction://hlinksldjump"/>
              </a:rPr>
              <a:t>1994).</a:t>
            </a:r>
            <a:endParaRPr sz="1748" dirty="0">
              <a:latin typeface="Arial"/>
              <a:cs typeface="Arial"/>
            </a:endParaRPr>
          </a:p>
          <a:p>
            <a:pPr>
              <a:spcBef>
                <a:spcPts val="885"/>
              </a:spcBef>
            </a:pPr>
            <a:endParaRPr sz="1748" dirty="0">
              <a:latin typeface="Arial"/>
              <a:cs typeface="Arial"/>
            </a:endParaRPr>
          </a:p>
          <a:p>
            <a:pPr marL="27742"/>
            <a:r>
              <a:rPr sz="1966" b="1" dirty="0">
                <a:latin typeface="Arial"/>
                <a:cs typeface="Arial"/>
              </a:rPr>
              <a:t>Question:</a:t>
            </a:r>
            <a:r>
              <a:rPr sz="1966" b="1" spc="33" dirty="0">
                <a:latin typeface="Arial"/>
                <a:cs typeface="Arial"/>
              </a:rPr>
              <a:t> </a:t>
            </a:r>
            <a:r>
              <a:rPr sz="1966" dirty="0">
                <a:latin typeface="Arial"/>
                <a:cs typeface="Arial"/>
              </a:rPr>
              <a:t>Can</a:t>
            </a:r>
            <a:r>
              <a:rPr sz="1966" spc="-76" dirty="0">
                <a:latin typeface="Arial"/>
                <a:cs typeface="Arial"/>
              </a:rPr>
              <a:t> </a:t>
            </a:r>
            <a:r>
              <a:rPr sz="1966" dirty="0">
                <a:latin typeface="Arial"/>
                <a:cs typeface="Arial"/>
              </a:rPr>
              <a:t>we</a:t>
            </a:r>
            <a:r>
              <a:rPr sz="1966" spc="-76" dirty="0">
                <a:latin typeface="Arial"/>
                <a:cs typeface="Arial"/>
              </a:rPr>
              <a:t> </a:t>
            </a:r>
            <a:r>
              <a:rPr sz="1966" dirty="0">
                <a:latin typeface="Arial"/>
                <a:cs typeface="Arial"/>
              </a:rPr>
              <a:t>guarantee</a:t>
            </a:r>
            <a:r>
              <a:rPr sz="1966" spc="-87" dirty="0">
                <a:latin typeface="Arial"/>
                <a:cs typeface="Arial"/>
              </a:rPr>
              <a:t> </a:t>
            </a:r>
            <a:r>
              <a:rPr sz="1966" spc="-22" dirty="0">
                <a:latin typeface="Arial"/>
                <a:cs typeface="Arial"/>
              </a:rPr>
              <a:t>goal?</a:t>
            </a:r>
            <a:endParaRPr sz="1966" dirty="0">
              <a:latin typeface="Arial"/>
              <a:cs typeface="Arial"/>
            </a:endParaRPr>
          </a:p>
          <a:p>
            <a:pPr>
              <a:spcBef>
                <a:spcPts val="350"/>
              </a:spcBef>
            </a:pPr>
            <a:endParaRPr sz="1966" dirty="0">
              <a:latin typeface="Arial"/>
              <a:cs typeface="Arial"/>
            </a:endParaRPr>
          </a:p>
          <a:p>
            <a:pPr marL="1374610" marR="545126" indent="-1348255">
              <a:lnSpc>
                <a:spcPct val="101000"/>
              </a:lnSpc>
            </a:pPr>
            <a:r>
              <a:rPr sz="1966" b="1" dirty="0">
                <a:latin typeface="Arial"/>
                <a:cs typeface="Arial"/>
              </a:rPr>
              <a:t>Keypoints:</a:t>
            </a:r>
            <a:r>
              <a:rPr sz="1966" b="1" spc="66" dirty="0">
                <a:latin typeface="Arial"/>
                <a:cs typeface="Arial"/>
              </a:rPr>
              <a:t> </a:t>
            </a:r>
            <a:r>
              <a:rPr sz="1966" dirty="0">
                <a:latin typeface="Arial"/>
                <a:cs typeface="Arial"/>
              </a:rPr>
              <a:t>Deterministic</a:t>
            </a:r>
            <a:r>
              <a:rPr sz="1966" spc="-55" dirty="0">
                <a:latin typeface="Arial"/>
                <a:cs typeface="Arial"/>
              </a:rPr>
              <a:t> </a:t>
            </a:r>
            <a:r>
              <a:rPr sz="1966" i="1" spc="164" dirty="0">
                <a:latin typeface="Times New Roman"/>
                <a:cs typeface="Times New Roman"/>
              </a:rPr>
              <a:t>π</a:t>
            </a:r>
            <a:r>
              <a:rPr sz="1966" i="1" spc="76" dirty="0">
                <a:latin typeface="Times New Roman"/>
                <a:cs typeface="Times New Roman"/>
              </a:rPr>
              <a:t> </a:t>
            </a:r>
            <a:r>
              <a:rPr sz="1966" dirty="0">
                <a:latin typeface="Arial"/>
                <a:cs typeface="Arial"/>
              </a:rPr>
              <a:t>fails</a:t>
            </a:r>
            <a:r>
              <a:rPr sz="1966" spc="-55" dirty="0">
                <a:latin typeface="Arial"/>
                <a:cs typeface="Arial"/>
              </a:rPr>
              <a:t> </a:t>
            </a:r>
            <a:r>
              <a:rPr sz="1966" dirty="0">
                <a:latin typeface="Arial"/>
                <a:cs typeface="Arial"/>
              </a:rPr>
              <a:t>from</a:t>
            </a:r>
            <a:r>
              <a:rPr sz="1966" spc="-55" dirty="0">
                <a:latin typeface="Arial"/>
                <a:cs typeface="Arial"/>
              </a:rPr>
              <a:t> </a:t>
            </a:r>
            <a:r>
              <a:rPr sz="1966" dirty="0">
                <a:latin typeface="Arial"/>
                <a:cs typeface="Arial"/>
              </a:rPr>
              <a:t>one</a:t>
            </a:r>
            <a:r>
              <a:rPr sz="1966" spc="-55" dirty="0">
                <a:latin typeface="Arial"/>
                <a:cs typeface="Arial"/>
              </a:rPr>
              <a:t> </a:t>
            </a:r>
            <a:r>
              <a:rPr sz="1966" dirty="0">
                <a:latin typeface="Arial"/>
                <a:cs typeface="Arial"/>
              </a:rPr>
              <a:t>direction</a:t>
            </a:r>
            <a:r>
              <a:rPr sz="1966" spc="-55" dirty="0">
                <a:latin typeface="Arial"/>
                <a:cs typeface="Arial"/>
              </a:rPr>
              <a:t> </a:t>
            </a:r>
            <a:r>
              <a:rPr sz="1966" spc="-22" dirty="0">
                <a:latin typeface="Arial"/>
                <a:cs typeface="Arial"/>
              </a:rPr>
              <a:t>(constrained</a:t>
            </a:r>
            <a:r>
              <a:rPr sz="1966" spc="-44" dirty="0">
                <a:latin typeface="Arial"/>
                <a:cs typeface="Arial"/>
              </a:rPr>
              <a:t> </a:t>
            </a:r>
            <a:r>
              <a:rPr sz="1966" spc="-22" dirty="0">
                <a:latin typeface="Arial"/>
                <a:cs typeface="Arial"/>
              </a:rPr>
              <a:t>policy) </a:t>
            </a:r>
            <a:r>
              <a:rPr sz="1966" dirty="0">
                <a:latin typeface="Arial"/>
                <a:cs typeface="Arial"/>
              </a:rPr>
              <a:t>Stochastic</a:t>
            </a:r>
            <a:r>
              <a:rPr sz="1966" spc="-66" dirty="0">
                <a:latin typeface="Arial"/>
                <a:cs typeface="Arial"/>
              </a:rPr>
              <a:t> </a:t>
            </a:r>
            <a:r>
              <a:rPr sz="1966" i="1" spc="164" dirty="0">
                <a:latin typeface="Times New Roman"/>
                <a:cs typeface="Times New Roman"/>
              </a:rPr>
              <a:t>π</a:t>
            </a:r>
            <a:r>
              <a:rPr sz="1966" i="1" spc="55" dirty="0">
                <a:latin typeface="Times New Roman"/>
                <a:cs typeface="Times New Roman"/>
              </a:rPr>
              <a:t> </a:t>
            </a:r>
            <a:r>
              <a:rPr sz="1966" dirty="0">
                <a:latin typeface="Arial"/>
                <a:cs typeface="Arial"/>
              </a:rPr>
              <a:t>succeeds</a:t>
            </a:r>
            <a:r>
              <a:rPr sz="1966" spc="-55" dirty="0">
                <a:latin typeface="Arial"/>
                <a:cs typeface="Arial"/>
              </a:rPr>
              <a:t> </a:t>
            </a:r>
            <a:r>
              <a:rPr sz="1966" dirty="0">
                <a:latin typeface="Arial"/>
                <a:cs typeface="Arial"/>
              </a:rPr>
              <a:t>from</a:t>
            </a:r>
            <a:r>
              <a:rPr sz="1966" spc="-66" dirty="0">
                <a:latin typeface="Arial"/>
                <a:cs typeface="Arial"/>
              </a:rPr>
              <a:t> </a:t>
            </a:r>
            <a:r>
              <a:rPr sz="1966" dirty="0">
                <a:latin typeface="Arial"/>
                <a:cs typeface="Arial"/>
              </a:rPr>
              <a:t>both</a:t>
            </a:r>
            <a:r>
              <a:rPr sz="1966" spc="-66" dirty="0">
                <a:latin typeface="Arial"/>
                <a:cs typeface="Arial"/>
              </a:rPr>
              <a:t> </a:t>
            </a:r>
            <a:r>
              <a:rPr sz="1966" dirty="0">
                <a:latin typeface="Arial"/>
                <a:cs typeface="Arial"/>
              </a:rPr>
              <a:t>directions</a:t>
            </a:r>
            <a:r>
              <a:rPr sz="1966" spc="-55" dirty="0">
                <a:latin typeface="Arial"/>
                <a:cs typeface="Arial"/>
              </a:rPr>
              <a:t> </a:t>
            </a:r>
            <a:r>
              <a:rPr sz="1966" dirty="0">
                <a:latin typeface="Arial"/>
                <a:cs typeface="Arial"/>
              </a:rPr>
              <a:t>(still</a:t>
            </a:r>
            <a:r>
              <a:rPr sz="1966" spc="-66" dirty="0">
                <a:latin typeface="Arial"/>
                <a:cs typeface="Arial"/>
              </a:rPr>
              <a:t> </a:t>
            </a:r>
            <a:r>
              <a:rPr sz="1966" spc="-22" dirty="0">
                <a:latin typeface="Arial"/>
                <a:cs typeface="Arial"/>
              </a:rPr>
              <a:t>suboptimal) </a:t>
            </a:r>
            <a:r>
              <a:rPr sz="1966" dirty="0">
                <a:latin typeface="Arial"/>
                <a:cs typeface="Arial"/>
              </a:rPr>
              <a:t>Optimal</a:t>
            </a:r>
            <a:r>
              <a:rPr sz="1966" spc="-66" dirty="0">
                <a:latin typeface="Arial"/>
                <a:cs typeface="Arial"/>
              </a:rPr>
              <a:t> </a:t>
            </a:r>
            <a:r>
              <a:rPr sz="1966" dirty="0">
                <a:latin typeface="Arial"/>
                <a:cs typeface="Arial"/>
              </a:rPr>
              <a:t>deterministic</a:t>
            </a:r>
            <a:r>
              <a:rPr sz="1966" spc="-66" dirty="0">
                <a:latin typeface="Arial"/>
                <a:cs typeface="Arial"/>
              </a:rPr>
              <a:t> </a:t>
            </a:r>
            <a:r>
              <a:rPr sz="1966" dirty="0">
                <a:latin typeface="Arial"/>
                <a:cs typeface="Arial"/>
              </a:rPr>
              <a:t>policy</a:t>
            </a:r>
            <a:r>
              <a:rPr sz="1966" spc="-66" dirty="0">
                <a:latin typeface="Arial"/>
                <a:cs typeface="Arial"/>
              </a:rPr>
              <a:t> </a:t>
            </a:r>
            <a:r>
              <a:rPr sz="1966" dirty="0">
                <a:latin typeface="Arial"/>
                <a:cs typeface="Arial"/>
              </a:rPr>
              <a:t>not</a:t>
            </a:r>
            <a:r>
              <a:rPr sz="1966" spc="-66" dirty="0">
                <a:latin typeface="Arial"/>
                <a:cs typeface="Arial"/>
              </a:rPr>
              <a:t> </a:t>
            </a:r>
            <a:r>
              <a:rPr sz="1966" spc="-22" dirty="0">
                <a:latin typeface="Arial"/>
                <a:cs typeface="Arial"/>
              </a:rPr>
              <a:t>guaranteed?</a:t>
            </a:r>
            <a:endParaRPr sz="1966" dirty="0">
              <a:latin typeface="Arial"/>
              <a:cs typeface="Arial"/>
            </a:endParaRPr>
          </a:p>
          <a:p>
            <a:pPr>
              <a:spcBef>
                <a:spcPts val="382"/>
              </a:spcBef>
            </a:pPr>
            <a:endParaRPr sz="1966" dirty="0">
              <a:latin typeface="Arial"/>
              <a:cs typeface="Arial"/>
            </a:endParaRPr>
          </a:p>
          <a:p>
            <a:pPr marL="27742"/>
            <a:r>
              <a:rPr sz="1966" b="1" dirty="0">
                <a:latin typeface="Arial"/>
                <a:cs typeface="Arial"/>
              </a:rPr>
              <a:t>Resolution:</a:t>
            </a:r>
            <a:r>
              <a:rPr sz="1966" b="1" spc="55" dirty="0">
                <a:latin typeface="Arial"/>
                <a:cs typeface="Arial"/>
              </a:rPr>
              <a:t> </a:t>
            </a:r>
            <a:r>
              <a:rPr sz="1966" dirty="0">
                <a:latin typeface="Arial"/>
                <a:cs typeface="Arial"/>
              </a:rPr>
              <a:t>Deterministic</a:t>
            </a:r>
            <a:r>
              <a:rPr sz="1966" spc="-66" dirty="0">
                <a:latin typeface="Arial"/>
                <a:cs typeface="Arial"/>
              </a:rPr>
              <a:t> </a:t>
            </a:r>
            <a:r>
              <a:rPr sz="1966" i="1" spc="164" dirty="0">
                <a:latin typeface="Times New Roman"/>
                <a:cs typeface="Times New Roman"/>
              </a:rPr>
              <a:t>π</a:t>
            </a:r>
            <a:r>
              <a:rPr sz="1966" i="1" spc="44" dirty="0">
                <a:latin typeface="Times New Roman"/>
                <a:cs typeface="Times New Roman"/>
              </a:rPr>
              <a:t> </a:t>
            </a:r>
            <a:r>
              <a:rPr sz="1966" dirty="0">
                <a:latin typeface="Arial"/>
                <a:cs typeface="Arial"/>
              </a:rPr>
              <a:t>w/</a:t>
            </a:r>
            <a:r>
              <a:rPr sz="1966" spc="-66" dirty="0">
                <a:latin typeface="Arial"/>
                <a:cs typeface="Arial"/>
              </a:rPr>
              <a:t> </a:t>
            </a:r>
            <a:r>
              <a:rPr sz="1966" dirty="0">
                <a:solidFill>
                  <a:srgbClr val="D41A2C"/>
                </a:solidFill>
                <a:latin typeface="Arial"/>
                <a:cs typeface="Arial"/>
              </a:rPr>
              <a:t>memory</a:t>
            </a:r>
            <a:r>
              <a:rPr sz="1966" dirty="0">
                <a:latin typeface="Arial"/>
                <a:cs typeface="Arial"/>
              </a:rPr>
              <a:t>,</a:t>
            </a:r>
            <a:r>
              <a:rPr sz="1966" spc="-55" dirty="0">
                <a:latin typeface="Arial"/>
                <a:cs typeface="Arial"/>
              </a:rPr>
              <a:t> </a:t>
            </a:r>
            <a:r>
              <a:rPr sz="1966" spc="-22" dirty="0">
                <a:latin typeface="Arial"/>
                <a:cs typeface="Arial"/>
              </a:rPr>
              <a:t>guarantee</a:t>
            </a:r>
            <a:r>
              <a:rPr sz="1966" spc="-76" dirty="0">
                <a:latin typeface="Arial"/>
                <a:cs typeface="Arial"/>
              </a:rPr>
              <a:t> </a:t>
            </a:r>
            <a:r>
              <a:rPr sz="1966" dirty="0">
                <a:latin typeface="Arial"/>
                <a:cs typeface="Arial"/>
              </a:rPr>
              <a:t>goal</a:t>
            </a:r>
            <a:r>
              <a:rPr sz="1966" spc="-66" dirty="0">
                <a:latin typeface="Arial"/>
                <a:cs typeface="Arial"/>
              </a:rPr>
              <a:t> </a:t>
            </a:r>
            <a:r>
              <a:rPr sz="1966" dirty="0">
                <a:latin typeface="Arial"/>
                <a:cs typeface="Arial"/>
              </a:rPr>
              <a:t>from</a:t>
            </a:r>
            <a:r>
              <a:rPr sz="1966" spc="-76" dirty="0">
                <a:latin typeface="Arial"/>
                <a:cs typeface="Arial"/>
              </a:rPr>
              <a:t> </a:t>
            </a:r>
            <a:r>
              <a:rPr sz="1966" dirty="0">
                <a:latin typeface="Arial"/>
                <a:cs typeface="Arial"/>
              </a:rPr>
              <a:t>both</a:t>
            </a:r>
            <a:r>
              <a:rPr sz="1966" spc="-66" dirty="0">
                <a:latin typeface="Arial"/>
                <a:cs typeface="Arial"/>
              </a:rPr>
              <a:t> </a:t>
            </a:r>
            <a:r>
              <a:rPr sz="1966" spc="-22" dirty="0">
                <a:latin typeface="Arial"/>
                <a:cs typeface="Arial"/>
              </a:rPr>
              <a:t>directions!</a:t>
            </a:r>
            <a:endParaRPr sz="1966" dirty="0">
              <a:latin typeface="Arial"/>
              <a:cs typeface="Arial"/>
            </a:endParaRPr>
          </a:p>
        </p:txBody>
      </p:sp>
      <p:sp>
        <p:nvSpPr>
          <p:cNvPr id="34" name="object 34"/>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38" name="object 38"/>
          <p:cNvSpPr txBox="1">
            <a:spLocks noGrp="1"/>
          </p:cNvSpPr>
          <p:nvPr>
            <p:ph type="dt" sz="half" idx="6"/>
          </p:nvPr>
        </p:nvSpPr>
        <p:spPr>
          <a:xfrm>
            <a:off x="3570742" y="3350180"/>
            <a:ext cx="429958"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CS</a:t>
            </a:r>
            <a:r>
              <a:rPr lang="en-US" spc="-20"/>
              <a:t> </a:t>
            </a:r>
            <a:r>
              <a:rPr lang="en-US" spc="-10"/>
              <a:t>4180/5180</a:t>
            </a:r>
            <a:endParaRPr spc="-22" dirty="0"/>
          </a:p>
        </p:txBody>
      </p:sp>
    </p:spTree>
  </p:cSld>
  <p:clrMapOvr>
    <a:masterClrMapping/>
  </p:clrMapOvr>
  <p:transition>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bject 29"/>
          <p:cNvSpPr txBox="1"/>
          <p:nvPr/>
        </p:nvSpPr>
        <p:spPr>
          <a:xfrm>
            <a:off x="213326" y="283179"/>
            <a:ext cx="5565030" cy="394993"/>
          </a:xfrm>
          <a:prstGeom prst="rect">
            <a:avLst/>
          </a:prstGeom>
        </p:spPr>
        <p:txBody>
          <a:bodyPr vert="horz" wrap="square" lIns="0" tIns="24968" rIns="0" bIns="0" rtlCol="0">
            <a:spAutoFit/>
          </a:bodyPr>
          <a:lstStyle/>
          <a:p>
            <a:pPr marL="27742">
              <a:spcBef>
                <a:spcPts val="197"/>
              </a:spcBef>
            </a:pPr>
            <a:r>
              <a:rPr sz="2403" b="1" spc="-22" dirty="0">
                <a:solidFill>
                  <a:srgbClr val="D41A2C"/>
                </a:solidFill>
                <a:latin typeface="Arial"/>
                <a:cs typeface="Arial"/>
              </a:rPr>
              <a:t>Information</a:t>
            </a:r>
            <a:r>
              <a:rPr sz="2403" b="1" spc="-44" dirty="0">
                <a:solidFill>
                  <a:srgbClr val="D41A2C"/>
                </a:solidFill>
                <a:latin typeface="Arial"/>
                <a:cs typeface="Arial"/>
              </a:rPr>
              <a:t> </a:t>
            </a:r>
            <a:r>
              <a:rPr sz="2403" b="1" dirty="0">
                <a:solidFill>
                  <a:srgbClr val="D41A2C"/>
                </a:solidFill>
                <a:latin typeface="Arial"/>
                <a:cs typeface="Arial"/>
              </a:rPr>
              <a:t>Gathering</a:t>
            </a:r>
            <a:r>
              <a:rPr sz="2403" b="1" spc="-44" dirty="0">
                <a:solidFill>
                  <a:srgbClr val="D41A2C"/>
                </a:solidFill>
                <a:latin typeface="Arial"/>
                <a:cs typeface="Arial"/>
              </a:rPr>
              <a:t> </a:t>
            </a:r>
            <a:r>
              <a:rPr sz="2403" b="1" dirty="0">
                <a:solidFill>
                  <a:srgbClr val="D41A2C"/>
                </a:solidFill>
                <a:latin typeface="Arial"/>
                <a:cs typeface="Arial"/>
              </a:rPr>
              <a:t>&amp;</a:t>
            </a:r>
            <a:r>
              <a:rPr sz="2403" b="1" spc="-44" dirty="0">
                <a:solidFill>
                  <a:srgbClr val="D41A2C"/>
                </a:solidFill>
                <a:latin typeface="Arial"/>
                <a:cs typeface="Arial"/>
              </a:rPr>
              <a:t> </a:t>
            </a:r>
            <a:r>
              <a:rPr sz="2403" b="1" spc="-22" dirty="0">
                <a:solidFill>
                  <a:srgbClr val="D41A2C"/>
                </a:solidFill>
                <a:latin typeface="Arial"/>
                <a:cs typeface="Arial"/>
              </a:rPr>
              <a:t>Memorization</a:t>
            </a:r>
            <a:endParaRPr sz="2403" dirty="0">
              <a:latin typeface="Arial"/>
              <a:cs typeface="Arial"/>
            </a:endParaRPr>
          </a:p>
        </p:txBody>
      </p:sp>
      <p:sp>
        <p:nvSpPr>
          <p:cNvPr id="30" name="object 30"/>
          <p:cNvSpPr txBox="1"/>
          <p:nvPr/>
        </p:nvSpPr>
        <p:spPr>
          <a:xfrm>
            <a:off x="708300" y="982368"/>
            <a:ext cx="4329128" cy="3458908"/>
          </a:xfrm>
          <a:prstGeom prst="rect">
            <a:avLst/>
          </a:prstGeom>
        </p:spPr>
        <p:txBody>
          <a:bodyPr vert="horz" wrap="square" lIns="0" tIns="176161" rIns="0" bIns="0" rtlCol="0">
            <a:spAutoFit/>
          </a:bodyPr>
          <a:lstStyle/>
          <a:p>
            <a:pPr marL="83226">
              <a:spcBef>
                <a:spcPts val="1387"/>
              </a:spcBef>
            </a:pPr>
            <a:r>
              <a:rPr sz="1748" b="1" dirty="0">
                <a:latin typeface="Arial"/>
                <a:cs typeface="Arial"/>
              </a:rPr>
              <a:t>Goal:</a:t>
            </a:r>
            <a:r>
              <a:rPr sz="1748" b="1" spc="22" dirty="0">
                <a:latin typeface="Arial"/>
                <a:cs typeface="Arial"/>
              </a:rPr>
              <a:t> </a:t>
            </a:r>
            <a:r>
              <a:rPr sz="1748" dirty="0">
                <a:latin typeface="Arial"/>
                <a:cs typeface="Arial"/>
              </a:rPr>
              <a:t>Reach</a:t>
            </a:r>
            <a:r>
              <a:rPr sz="1748" spc="-66" dirty="0">
                <a:latin typeface="Arial"/>
                <a:cs typeface="Arial"/>
              </a:rPr>
              <a:t> </a:t>
            </a:r>
            <a:r>
              <a:rPr sz="1748" dirty="0">
                <a:solidFill>
                  <a:srgbClr val="D41A2C"/>
                </a:solidFill>
                <a:latin typeface="Arial"/>
                <a:cs typeface="Arial"/>
              </a:rPr>
              <a:t>good</a:t>
            </a:r>
            <a:r>
              <a:rPr sz="1748" spc="-76" dirty="0">
                <a:solidFill>
                  <a:srgbClr val="D41A2C"/>
                </a:solidFill>
                <a:latin typeface="Arial"/>
                <a:cs typeface="Arial"/>
              </a:rPr>
              <a:t> </a:t>
            </a:r>
            <a:r>
              <a:rPr sz="1748" dirty="0">
                <a:latin typeface="Arial"/>
                <a:cs typeface="Arial"/>
              </a:rPr>
              <a:t>exit,</a:t>
            </a:r>
            <a:r>
              <a:rPr sz="1748" spc="-66" dirty="0">
                <a:latin typeface="Arial"/>
                <a:cs typeface="Arial"/>
              </a:rPr>
              <a:t> </a:t>
            </a:r>
            <a:r>
              <a:rPr sz="1748" spc="-22" dirty="0">
                <a:latin typeface="Arial"/>
                <a:cs typeface="Arial"/>
              </a:rPr>
              <a:t>avoid</a:t>
            </a:r>
            <a:r>
              <a:rPr sz="1748" spc="-76" dirty="0">
                <a:latin typeface="Arial"/>
                <a:cs typeface="Arial"/>
              </a:rPr>
              <a:t> </a:t>
            </a:r>
            <a:r>
              <a:rPr sz="1748" dirty="0">
                <a:solidFill>
                  <a:srgbClr val="D41A2C"/>
                </a:solidFill>
                <a:latin typeface="Arial"/>
                <a:cs typeface="Arial"/>
              </a:rPr>
              <a:t>bad</a:t>
            </a:r>
            <a:r>
              <a:rPr sz="1748" spc="-76" dirty="0">
                <a:solidFill>
                  <a:srgbClr val="D41A2C"/>
                </a:solidFill>
                <a:latin typeface="Arial"/>
                <a:cs typeface="Arial"/>
              </a:rPr>
              <a:t> </a:t>
            </a:r>
            <a:r>
              <a:rPr sz="1748" spc="-44" dirty="0">
                <a:latin typeface="Arial"/>
                <a:cs typeface="Arial"/>
              </a:rPr>
              <a:t>exit</a:t>
            </a:r>
            <a:endParaRPr sz="1748">
              <a:latin typeface="Arial"/>
              <a:cs typeface="Arial"/>
            </a:endParaRPr>
          </a:p>
          <a:p>
            <a:pPr marL="83226">
              <a:spcBef>
                <a:spcPts val="1169"/>
              </a:spcBef>
            </a:pPr>
            <a:r>
              <a:rPr sz="1748" b="1" spc="-22" dirty="0">
                <a:latin typeface="Arial"/>
                <a:cs typeface="Arial"/>
              </a:rPr>
              <a:t>Observability:</a:t>
            </a:r>
            <a:endParaRPr sz="1748">
              <a:latin typeface="Arial"/>
              <a:cs typeface="Arial"/>
            </a:endParaRPr>
          </a:p>
          <a:p>
            <a:pPr marL="593676" indent="-245516">
              <a:spcBef>
                <a:spcPts val="511"/>
              </a:spcBef>
              <a:buClr>
                <a:srgbClr val="D41A2C"/>
              </a:buClr>
              <a:buFont typeface="Menlo"/>
              <a:buChar char="•"/>
              <a:tabLst>
                <a:tab pos="593676" algn="l"/>
              </a:tabLst>
            </a:pPr>
            <a:r>
              <a:rPr sz="1748" dirty="0">
                <a:latin typeface="Arial"/>
                <a:cs typeface="Arial"/>
              </a:rPr>
              <a:t>Full</a:t>
            </a:r>
            <a:r>
              <a:rPr sz="1748" spc="-66" dirty="0">
                <a:latin typeface="Arial"/>
                <a:cs typeface="Arial"/>
              </a:rPr>
              <a:t> </a:t>
            </a:r>
            <a:r>
              <a:rPr sz="1748" dirty="0">
                <a:latin typeface="Arial"/>
                <a:cs typeface="Arial"/>
              </a:rPr>
              <a:t>observability</a:t>
            </a:r>
            <a:r>
              <a:rPr sz="1748" spc="-66" dirty="0">
                <a:latin typeface="Arial"/>
                <a:cs typeface="Arial"/>
              </a:rPr>
              <a:t> </a:t>
            </a:r>
            <a:r>
              <a:rPr sz="1748" dirty="0">
                <a:latin typeface="Arial"/>
                <a:cs typeface="Arial"/>
              </a:rPr>
              <a:t>of</a:t>
            </a:r>
            <a:r>
              <a:rPr sz="1748" spc="-66" dirty="0">
                <a:latin typeface="Arial"/>
                <a:cs typeface="Arial"/>
              </a:rPr>
              <a:t> </a:t>
            </a:r>
            <a:r>
              <a:rPr sz="1748" spc="-22" dirty="0">
                <a:latin typeface="Arial"/>
                <a:cs typeface="Arial"/>
              </a:rPr>
              <a:t>position</a:t>
            </a:r>
            <a:endParaRPr sz="1748">
              <a:latin typeface="Arial"/>
              <a:cs typeface="Arial"/>
            </a:endParaRPr>
          </a:p>
          <a:p>
            <a:pPr marL="593676" indent="-245516">
              <a:spcBef>
                <a:spcPts val="730"/>
              </a:spcBef>
              <a:buClr>
                <a:srgbClr val="D41A2C"/>
              </a:buClr>
              <a:buFont typeface="Menlo"/>
              <a:buChar char="•"/>
              <a:tabLst>
                <a:tab pos="593676" algn="l"/>
              </a:tabLst>
            </a:pPr>
            <a:r>
              <a:rPr sz="1748" dirty="0">
                <a:latin typeface="Arial"/>
                <a:cs typeface="Arial"/>
              </a:rPr>
              <a:t>Partial</a:t>
            </a:r>
            <a:r>
              <a:rPr sz="1748" spc="-87" dirty="0">
                <a:latin typeface="Arial"/>
                <a:cs typeface="Arial"/>
              </a:rPr>
              <a:t> </a:t>
            </a:r>
            <a:r>
              <a:rPr sz="1748" dirty="0">
                <a:latin typeface="Arial"/>
                <a:cs typeface="Arial"/>
              </a:rPr>
              <a:t>observability</a:t>
            </a:r>
            <a:r>
              <a:rPr sz="1748" spc="-76" dirty="0">
                <a:latin typeface="Arial"/>
                <a:cs typeface="Arial"/>
              </a:rPr>
              <a:t> </a:t>
            </a:r>
            <a:r>
              <a:rPr sz="1748" dirty="0">
                <a:latin typeface="Arial"/>
                <a:cs typeface="Arial"/>
              </a:rPr>
              <a:t>of</a:t>
            </a:r>
            <a:r>
              <a:rPr sz="1748" spc="-76" dirty="0">
                <a:latin typeface="Arial"/>
                <a:cs typeface="Arial"/>
              </a:rPr>
              <a:t> </a:t>
            </a:r>
            <a:r>
              <a:rPr sz="1748" spc="-22" dirty="0">
                <a:latin typeface="Arial"/>
                <a:cs typeface="Arial"/>
              </a:rPr>
              <a:t>exits</a:t>
            </a:r>
            <a:endParaRPr sz="1748">
              <a:latin typeface="Arial"/>
              <a:cs typeface="Arial"/>
            </a:endParaRPr>
          </a:p>
          <a:p>
            <a:pPr marL="83226">
              <a:spcBef>
                <a:spcPts val="1813"/>
              </a:spcBef>
            </a:pPr>
            <a:r>
              <a:rPr sz="1748" b="1" dirty="0">
                <a:latin typeface="Arial"/>
                <a:cs typeface="Arial"/>
              </a:rPr>
              <a:t>FO</a:t>
            </a:r>
            <a:r>
              <a:rPr sz="1748" b="1" spc="-87" dirty="0">
                <a:latin typeface="Arial"/>
                <a:cs typeface="Arial"/>
              </a:rPr>
              <a:t> </a:t>
            </a:r>
            <a:r>
              <a:rPr sz="1748" b="1" dirty="0">
                <a:latin typeface="Arial"/>
                <a:cs typeface="Arial"/>
              </a:rPr>
              <a:t>Optimality:</a:t>
            </a:r>
            <a:r>
              <a:rPr sz="1748" b="1" spc="33" dirty="0">
                <a:latin typeface="Arial"/>
                <a:cs typeface="Arial"/>
              </a:rPr>
              <a:t> </a:t>
            </a:r>
            <a:r>
              <a:rPr sz="1748" dirty="0">
                <a:latin typeface="Arial"/>
                <a:cs typeface="Arial"/>
              </a:rPr>
              <a:t>Just</a:t>
            </a:r>
            <a:r>
              <a:rPr sz="1748" spc="-76" dirty="0">
                <a:latin typeface="Arial"/>
                <a:cs typeface="Arial"/>
              </a:rPr>
              <a:t> </a:t>
            </a:r>
            <a:r>
              <a:rPr sz="1748" spc="-44" dirty="0">
                <a:latin typeface="Arial"/>
                <a:cs typeface="Arial"/>
              </a:rPr>
              <a:t>exit</a:t>
            </a:r>
            <a:endParaRPr sz="1748">
              <a:latin typeface="Arial"/>
              <a:cs typeface="Arial"/>
            </a:endParaRPr>
          </a:p>
          <a:p>
            <a:pPr marL="83226">
              <a:lnSpc>
                <a:spcPts val="2031"/>
              </a:lnSpc>
              <a:spcBef>
                <a:spcPts val="1169"/>
              </a:spcBef>
            </a:pPr>
            <a:r>
              <a:rPr sz="1748" b="1" dirty="0">
                <a:latin typeface="Arial"/>
                <a:cs typeface="Arial"/>
              </a:rPr>
              <a:t>PO</a:t>
            </a:r>
            <a:r>
              <a:rPr sz="1748" b="1" spc="-33" dirty="0">
                <a:latin typeface="Arial"/>
                <a:cs typeface="Arial"/>
              </a:rPr>
              <a:t> </a:t>
            </a:r>
            <a:r>
              <a:rPr sz="1748" b="1" dirty="0">
                <a:latin typeface="Arial"/>
                <a:cs typeface="Arial"/>
              </a:rPr>
              <a:t>Optimality:</a:t>
            </a:r>
            <a:r>
              <a:rPr sz="1748" b="1" spc="98" dirty="0">
                <a:latin typeface="Arial"/>
                <a:cs typeface="Arial"/>
              </a:rPr>
              <a:t> </a:t>
            </a:r>
            <a:r>
              <a:rPr sz="1748" spc="-22" dirty="0">
                <a:solidFill>
                  <a:srgbClr val="D41A2C"/>
                </a:solidFill>
                <a:latin typeface="Arial"/>
                <a:cs typeface="Arial"/>
              </a:rPr>
              <a:t>Backtrack</a:t>
            </a:r>
            <a:r>
              <a:rPr sz="1748" spc="-22" dirty="0">
                <a:latin typeface="Arial"/>
                <a:cs typeface="Arial"/>
              </a:rPr>
              <a:t>, memorize,</a:t>
            </a:r>
            <a:r>
              <a:rPr sz="1748" spc="-33" dirty="0">
                <a:latin typeface="Arial"/>
                <a:cs typeface="Arial"/>
              </a:rPr>
              <a:t> </a:t>
            </a:r>
            <a:r>
              <a:rPr sz="1748" spc="-44" dirty="0">
                <a:latin typeface="Arial"/>
                <a:cs typeface="Arial"/>
              </a:rPr>
              <a:t>exit</a:t>
            </a:r>
            <a:endParaRPr sz="1748">
              <a:latin typeface="Arial"/>
              <a:cs typeface="Arial"/>
            </a:endParaRPr>
          </a:p>
          <a:p>
            <a:pPr marL="1676997" marR="66581" indent="2774">
              <a:lnSpc>
                <a:spcPts val="1966"/>
              </a:lnSpc>
              <a:spcBef>
                <a:spcPts val="109"/>
              </a:spcBef>
            </a:pPr>
            <a:r>
              <a:rPr sz="1748" dirty="0">
                <a:latin typeface="Arial"/>
                <a:cs typeface="Arial"/>
              </a:rPr>
              <a:t>Easy</a:t>
            </a:r>
            <a:r>
              <a:rPr sz="1748" spc="-55" dirty="0">
                <a:latin typeface="Arial"/>
                <a:cs typeface="Arial"/>
              </a:rPr>
              <a:t> </a:t>
            </a:r>
            <a:r>
              <a:rPr sz="1748" dirty="0">
                <a:latin typeface="Arial"/>
                <a:cs typeface="Arial"/>
              </a:rPr>
              <a:t>to</a:t>
            </a:r>
            <a:r>
              <a:rPr sz="1748" spc="-44" dirty="0">
                <a:latin typeface="Arial"/>
                <a:cs typeface="Arial"/>
              </a:rPr>
              <a:t> </a:t>
            </a:r>
            <a:r>
              <a:rPr sz="1748" spc="-22" dirty="0">
                <a:latin typeface="Arial"/>
                <a:cs typeface="Arial"/>
              </a:rPr>
              <a:t>execute</a:t>
            </a:r>
            <a:r>
              <a:rPr sz="1748" spc="1092" dirty="0">
                <a:latin typeface="Arial"/>
                <a:cs typeface="Arial"/>
              </a:rPr>
              <a:t> </a:t>
            </a:r>
            <a:r>
              <a:rPr sz="1748" spc="-22" dirty="0">
                <a:latin typeface="Arial"/>
                <a:cs typeface="Arial"/>
              </a:rPr>
              <a:t>Deviously</a:t>
            </a:r>
            <a:r>
              <a:rPr sz="1748" spc="-55" dirty="0">
                <a:latin typeface="Arial"/>
                <a:cs typeface="Arial"/>
              </a:rPr>
              <a:t> </a:t>
            </a:r>
            <a:r>
              <a:rPr sz="1748" dirty="0">
                <a:latin typeface="Arial"/>
                <a:cs typeface="Arial"/>
              </a:rPr>
              <a:t>hard</a:t>
            </a:r>
            <a:r>
              <a:rPr sz="1748" spc="-44" dirty="0">
                <a:latin typeface="Arial"/>
                <a:cs typeface="Arial"/>
              </a:rPr>
              <a:t> </a:t>
            </a:r>
            <a:r>
              <a:rPr sz="1748" dirty="0">
                <a:latin typeface="Arial"/>
                <a:cs typeface="Arial"/>
              </a:rPr>
              <a:t>to</a:t>
            </a:r>
            <a:r>
              <a:rPr sz="1748" spc="-44" dirty="0">
                <a:latin typeface="Arial"/>
                <a:cs typeface="Arial"/>
              </a:rPr>
              <a:t> </a:t>
            </a:r>
            <a:r>
              <a:rPr sz="1748" spc="-22" dirty="0">
                <a:latin typeface="Arial"/>
                <a:cs typeface="Arial"/>
              </a:rPr>
              <a:t>discover</a:t>
            </a:r>
            <a:endParaRPr sz="1748">
              <a:latin typeface="Arial"/>
              <a:cs typeface="Arial"/>
            </a:endParaRPr>
          </a:p>
          <a:p>
            <a:pPr marL="83226">
              <a:spcBef>
                <a:spcPts val="1529"/>
              </a:spcBef>
            </a:pPr>
            <a:r>
              <a:rPr sz="1748" b="1" spc="-22" dirty="0">
                <a:latin typeface="Arial"/>
                <a:cs typeface="Arial"/>
              </a:rPr>
              <a:t>Information</a:t>
            </a:r>
            <a:r>
              <a:rPr sz="1748" b="1" spc="87" dirty="0">
                <a:latin typeface="Arial"/>
                <a:cs typeface="Arial"/>
              </a:rPr>
              <a:t> </a:t>
            </a:r>
            <a:r>
              <a:rPr sz="1748" b="1" spc="-22" dirty="0">
                <a:latin typeface="Arial"/>
                <a:cs typeface="Arial"/>
              </a:rPr>
              <a:t>Gathering:</a:t>
            </a:r>
            <a:endParaRPr sz="1748">
              <a:latin typeface="Arial"/>
              <a:cs typeface="Arial"/>
            </a:endParaRPr>
          </a:p>
        </p:txBody>
      </p:sp>
      <p:sp>
        <p:nvSpPr>
          <p:cNvPr id="31" name="object 31"/>
          <p:cNvSpPr/>
          <p:nvPr/>
        </p:nvSpPr>
        <p:spPr>
          <a:xfrm>
            <a:off x="5418943" y="999405"/>
            <a:ext cx="3539870" cy="2359451"/>
          </a:xfrm>
          <a:custGeom>
            <a:avLst/>
            <a:gdLst/>
            <a:ahLst/>
            <a:cxnLst/>
            <a:rect l="l" t="t" r="r" b="b"/>
            <a:pathLst>
              <a:path w="1620520" h="1080135">
                <a:moveTo>
                  <a:pt x="0" y="180002"/>
                </a:moveTo>
                <a:lnTo>
                  <a:pt x="1620020" y="180002"/>
                </a:lnTo>
              </a:path>
              <a:path w="1620520" h="1080135">
                <a:moveTo>
                  <a:pt x="0" y="63"/>
                </a:moveTo>
                <a:lnTo>
                  <a:pt x="1620020" y="63"/>
                </a:lnTo>
              </a:path>
              <a:path w="1620520" h="1080135">
                <a:moveTo>
                  <a:pt x="0" y="180002"/>
                </a:moveTo>
                <a:lnTo>
                  <a:pt x="0" y="0"/>
                </a:lnTo>
              </a:path>
              <a:path w="1620520" h="1080135">
                <a:moveTo>
                  <a:pt x="180002" y="180002"/>
                </a:moveTo>
                <a:lnTo>
                  <a:pt x="180002" y="0"/>
                </a:lnTo>
              </a:path>
              <a:path w="1620520" h="1080135">
                <a:moveTo>
                  <a:pt x="360004" y="180002"/>
                </a:moveTo>
                <a:lnTo>
                  <a:pt x="360004" y="0"/>
                </a:lnTo>
              </a:path>
              <a:path w="1620520" h="1080135">
                <a:moveTo>
                  <a:pt x="540006" y="180002"/>
                </a:moveTo>
                <a:lnTo>
                  <a:pt x="540006" y="0"/>
                </a:lnTo>
              </a:path>
              <a:path w="1620520" h="1080135">
                <a:moveTo>
                  <a:pt x="720008" y="180002"/>
                </a:moveTo>
                <a:lnTo>
                  <a:pt x="720008" y="0"/>
                </a:lnTo>
              </a:path>
              <a:path w="1620520" h="1080135">
                <a:moveTo>
                  <a:pt x="900011" y="180002"/>
                </a:moveTo>
                <a:lnTo>
                  <a:pt x="900011" y="0"/>
                </a:lnTo>
              </a:path>
              <a:path w="1620520" h="1080135">
                <a:moveTo>
                  <a:pt x="1080013" y="180002"/>
                </a:moveTo>
                <a:lnTo>
                  <a:pt x="1080013" y="0"/>
                </a:lnTo>
              </a:path>
              <a:path w="1620520" h="1080135">
                <a:moveTo>
                  <a:pt x="1260015" y="180002"/>
                </a:moveTo>
                <a:lnTo>
                  <a:pt x="1260015" y="0"/>
                </a:lnTo>
              </a:path>
              <a:path w="1620520" h="1080135">
                <a:moveTo>
                  <a:pt x="1440017" y="180002"/>
                </a:moveTo>
                <a:lnTo>
                  <a:pt x="1440017" y="0"/>
                </a:lnTo>
              </a:path>
              <a:path w="1620520" h="1080135">
                <a:moveTo>
                  <a:pt x="1619956" y="180002"/>
                </a:moveTo>
                <a:lnTo>
                  <a:pt x="1619956" y="0"/>
                </a:lnTo>
              </a:path>
              <a:path w="1620520" h="1080135">
                <a:moveTo>
                  <a:pt x="720008" y="900011"/>
                </a:moveTo>
                <a:lnTo>
                  <a:pt x="900011" y="900011"/>
                </a:lnTo>
              </a:path>
              <a:path w="1620520" h="1080135">
                <a:moveTo>
                  <a:pt x="720008" y="720008"/>
                </a:moveTo>
                <a:lnTo>
                  <a:pt x="900011" y="720008"/>
                </a:lnTo>
              </a:path>
              <a:path w="1620520" h="1080135">
                <a:moveTo>
                  <a:pt x="720008" y="540006"/>
                </a:moveTo>
                <a:lnTo>
                  <a:pt x="900011" y="540006"/>
                </a:lnTo>
              </a:path>
              <a:path w="1620520" h="1080135">
                <a:moveTo>
                  <a:pt x="720008" y="360004"/>
                </a:moveTo>
                <a:lnTo>
                  <a:pt x="900011" y="360004"/>
                </a:lnTo>
              </a:path>
              <a:path w="1620520" h="1080135">
                <a:moveTo>
                  <a:pt x="720008" y="180002"/>
                </a:moveTo>
                <a:lnTo>
                  <a:pt x="900011" y="180002"/>
                </a:lnTo>
              </a:path>
              <a:path w="1620520" h="1080135">
                <a:moveTo>
                  <a:pt x="720008" y="63"/>
                </a:moveTo>
                <a:lnTo>
                  <a:pt x="900011" y="63"/>
                </a:lnTo>
              </a:path>
              <a:path w="1620520" h="1080135">
                <a:moveTo>
                  <a:pt x="720008" y="900011"/>
                </a:moveTo>
                <a:lnTo>
                  <a:pt x="720008" y="0"/>
                </a:lnTo>
              </a:path>
              <a:path w="1620520" h="1080135">
                <a:moveTo>
                  <a:pt x="899947" y="900011"/>
                </a:moveTo>
                <a:lnTo>
                  <a:pt x="899947" y="0"/>
                </a:lnTo>
              </a:path>
              <a:path w="1620520" h="1080135">
                <a:moveTo>
                  <a:pt x="720008" y="1080013"/>
                </a:moveTo>
                <a:lnTo>
                  <a:pt x="1620020" y="1080013"/>
                </a:lnTo>
              </a:path>
              <a:path w="1620520" h="1080135">
                <a:moveTo>
                  <a:pt x="720008" y="900074"/>
                </a:moveTo>
                <a:lnTo>
                  <a:pt x="1620020" y="900074"/>
                </a:lnTo>
              </a:path>
              <a:path w="1620520" h="1080135">
                <a:moveTo>
                  <a:pt x="720008" y="1080013"/>
                </a:moveTo>
                <a:lnTo>
                  <a:pt x="720008" y="900011"/>
                </a:lnTo>
              </a:path>
              <a:path w="1620520" h="1080135">
                <a:moveTo>
                  <a:pt x="900011" y="1080013"/>
                </a:moveTo>
                <a:lnTo>
                  <a:pt x="900011" y="900011"/>
                </a:lnTo>
              </a:path>
              <a:path w="1620520" h="1080135">
                <a:moveTo>
                  <a:pt x="1080013" y="1080013"/>
                </a:moveTo>
                <a:lnTo>
                  <a:pt x="1080013" y="900011"/>
                </a:lnTo>
              </a:path>
              <a:path w="1620520" h="1080135">
                <a:moveTo>
                  <a:pt x="1260015" y="1080013"/>
                </a:moveTo>
                <a:lnTo>
                  <a:pt x="1260015" y="900011"/>
                </a:lnTo>
              </a:path>
              <a:path w="1620520" h="1080135">
                <a:moveTo>
                  <a:pt x="1440017" y="1080013"/>
                </a:moveTo>
                <a:lnTo>
                  <a:pt x="1440017" y="900011"/>
                </a:lnTo>
              </a:path>
              <a:path w="1620520" h="1080135">
                <a:moveTo>
                  <a:pt x="1619956" y="1080013"/>
                </a:moveTo>
                <a:lnTo>
                  <a:pt x="1619956" y="900011"/>
                </a:lnTo>
              </a:path>
            </a:pathLst>
          </a:custGeom>
          <a:ln w="10122">
            <a:solidFill>
              <a:srgbClr val="000000"/>
            </a:solidFill>
          </a:ln>
        </p:spPr>
        <p:txBody>
          <a:bodyPr wrap="square" lIns="0" tIns="0" rIns="0" bIns="0" rtlCol="0"/>
          <a:lstStyle/>
          <a:p>
            <a:endParaRPr sz="3932"/>
          </a:p>
        </p:txBody>
      </p:sp>
      <p:sp>
        <p:nvSpPr>
          <p:cNvPr id="32" name="object 32"/>
          <p:cNvSpPr txBox="1"/>
          <p:nvPr/>
        </p:nvSpPr>
        <p:spPr>
          <a:xfrm>
            <a:off x="8641213" y="1097261"/>
            <a:ext cx="239968" cy="161136"/>
          </a:xfrm>
          <a:prstGeom prst="rect">
            <a:avLst/>
          </a:prstGeom>
        </p:spPr>
        <p:txBody>
          <a:bodyPr vert="horz" wrap="square" lIns="0" tIns="26355" rIns="0" bIns="0" rtlCol="0">
            <a:spAutoFit/>
          </a:bodyPr>
          <a:lstStyle/>
          <a:p>
            <a:pPr marL="27742">
              <a:spcBef>
                <a:spcPts val="208"/>
              </a:spcBef>
            </a:pPr>
            <a:r>
              <a:rPr sz="874" spc="-44" dirty="0">
                <a:latin typeface="Arial"/>
                <a:cs typeface="Arial"/>
              </a:rPr>
              <a:t>Exit</a:t>
            </a:r>
            <a:endParaRPr sz="874">
              <a:latin typeface="Arial"/>
              <a:cs typeface="Arial"/>
            </a:endParaRPr>
          </a:p>
        </p:txBody>
      </p:sp>
      <p:sp>
        <p:nvSpPr>
          <p:cNvPr id="33" name="object 33"/>
          <p:cNvSpPr txBox="1"/>
          <p:nvPr/>
        </p:nvSpPr>
        <p:spPr>
          <a:xfrm>
            <a:off x="5495682" y="1097261"/>
            <a:ext cx="239968" cy="161136"/>
          </a:xfrm>
          <a:prstGeom prst="rect">
            <a:avLst/>
          </a:prstGeom>
        </p:spPr>
        <p:txBody>
          <a:bodyPr vert="horz" wrap="square" lIns="0" tIns="26355" rIns="0" bIns="0" rtlCol="0">
            <a:spAutoFit/>
          </a:bodyPr>
          <a:lstStyle/>
          <a:p>
            <a:pPr marL="27742">
              <a:spcBef>
                <a:spcPts val="208"/>
              </a:spcBef>
            </a:pPr>
            <a:r>
              <a:rPr sz="874" spc="-44" dirty="0">
                <a:latin typeface="Arial"/>
                <a:cs typeface="Arial"/>
              </a:rPr>
              <a:t>Exit</a:t>
            </a:r>
            <a:endParaRPr sz="874">
              <a:latin typeface="Arial"/>
              <a:cs typeface="Arial"/>
            </a:endParaRPr>
          </a:p>
        </p:txBody>
      </p:sp>
      <p:sp>
        <p:nvSpPr>
          <p:cNvPr id="34" name="object 34"/>
          <p:cNvSpPr txBox="1"/>
          <p:nvPr/>
        </p:nvSpPr>
        <p:spPr>
          <a:xfrm>
            <a:off x="7016161" y="2658118"/>
            <a:ext cx="345387" cy="161136"/>
          </a:xfrm>
          <a:prstGeom prst="rect">
            <a:avLst/>
          </a:prstGeom>
        </p:spPr>
        <p:txBody>
          <a:bodyPr vert="horz" wrap="square" lIns="0" tIns="26355" rIns="0" bIns="0" rtlCol="0">
            <a:spAutoFit/>
          </a:bodyPr>
          <a:lstStyle/>
          <a:p>
            <a:pPr marL="27742">
              <a:spcBef>
                <a:spcPts val="208"/>
              </a:spcBef>
            </a:pPr>
            <a:r>
              <a:rPr sz="874" spc="-22" dirty="0">
                <a:latin typeface="Arial"/>
                <a:cs typeface="Arial"/>
              </a:rPr>
              <a:t>Agent</a:t>
            </a:r>
            <a:endParaRPr sz="874">
              <a:latin typeface="Arial"/>
              <a:cs typeface="Arial"/>
            </a:endParaRPr>
          </a:p>
        </p:txBody>
      </p:sp>
      <p:sp>
        <p:nvSpPr>
          <p:cNvPr id="35" name="object 35"/>
          <p:cNvSpPr txBox="1"/>
          <p:nvPr/>
        </p:nvSpPr>
        <p:spPr>
          <a:xfrm>
            <a:off x="8591251" y="3062694"/>
            <a:ext cx="339839" cy="161136"/>
          </a:xfrm>
          <a:prstGeom prst="rect">
            <a:avLst/>
          </a:prstGeom>
        </p:spPr>
        <p:txBody>
          <a:bodyPr vert="horz" wrap="square" lIns="0" tIns="26355" rIns="0" bIns="0" rtlCol="0">
            <a:spAutoFit/>
          </a:bodyPr>
          <a:lstStyle/>
          <a:p>
            <a:pPr marL="27742">
              <a:spcBef>
                <a:spcPts val="208"/>
              </a:spcBef>
            </a:pPr>
            <a:r>
              <a:rPr sz="874" spc="-22" dirty="0">
                <a:latin typeface="Arial"/>
                <a:cs typeface="Arial"/>
              </a:rPr>
              <a:t>Priest</a:t>
            </a:r>
            <a:endParaRPr sz="874">
              <a:latin typeface="Arial"/>
              <a:cs typeface="Arial"/>
            </a:endParaRPr>
          </a:p>
        </p:txBody>
      </p:sp>
      <p:sp>
        <p:nvSpPr>
          <p:cNvPr id="36" name="object 36"/>
          <p:cNvSpPr txBox="1"/>
          <p:nvPr/>
        </p:nvSpPr>
        <p:spPr>
          <a:xfrm>
            <a:off x="5733250" y="3488349"/>
            <a:ext cx="2942031" cy="295597"/>
          </a:xfrm>
          <a:prstGeom prst="rect">
            <a:avLst/>
          </a:prstGeom>
        </p:spPr>
        <p:txBody>
          <a:bodyPr vert="horz" wrap="square" lIns="0" tIns="26355" rIns="0" bIns="0" rtlCol="0">
            <a:spAutoFit/>
          </a:bodyPr>
          <a:lstStyle/>
          <a:p>
            <a:pPr marL="27742">
              <a:spcBef>
                <a:spcPts val="208"/>
              </a:spcBef>
            </a:pPr>
            <a:r>
              <a:rPr sz="1748" dirty="0">
                <a:solidFill>
                  <a:srgbClr val="D41A2C"/>
                </a:solidFill>
                <a:latin typeface="Arial"/>
                <a:cs typeface="Arial"/>
              </a:rPr>
              <a:t>Figure:</a:t>
            </a:r>
            <a:r>
              <a:rPr sz="1748" spc="-22" dirty="0">
                <a:solidFill>
                  <a:srgbClr val="D41A2C"/>
                </a:solidFill>
                <a:latin typeface="Arial"/>
                <a:cs typeface="Arial"/>
              </a:rPr>
              <a:t> </a:t>
            </a:r>
            <a:r>
              <a:rPr sz="1748" spc="-22" dirty="0">
                <a:latin typeface="Arial"/>
                <a:cs typeface="Arial"/>
              </a:rPr>
              <a:t>Heaven/Hell</a:t>
            </a:r>
            <a:r>
              <a:rPr sz="1748" spc="-11" dirty="0">
                <a:latin typeface="Arial"/>
                <a:cs typeface="Arial"/>
              </a:rPr>
              <a:t> </a:t>
            </a:r>
            <a:r>
              <a:rPr sz="1748" spc="-22" dirty="0">
                <a:latin typeface="Arial"/>
                <a:cs typeface="Arial"/>
              </a:rPr>
              <a:t>Problem.</a:t>
            </a:r>
            <a:endParaRPr sz="1748">
              <a:latin typeface="Arial"/>
              <a:cs typeface="Arial"/>
            </a:endParaRPr>
          </a:p>
        </p:txBody>
      </p:sp>
      <p:sp>
        <p:nvSpPr>
          <p:cNvPr id="37" name="object 37"/>
          <p:cNvSpPr txBox="1"/>
          <p:nvPr/>
        </p:nvSpPr>
        <p:spPr>
          <a:xfrm>
            <a:off x="708299" y="4351459"/>
            <a:ext cx="7702544" cy="2658766"/>
          </a:xfrm>
          <a:prstGeom prst="rect">
            <a:avLst/>
          </a:prstGeom>
        </p:spPr>
        <p:txBody>
          <a:bodyPr vert="horz" wrap="square" lIns="0" tIns="120675" rIns="0" bIns="0" rtlCol="0">
            <a:spAutoFit/>
          </a:bodyPr>
          <a:lstStyle/>
          <a:p>
            <a:pPr marL="593676" indent="-245516">
              <a:spcBef>
                <a:spcPts val="948"/>
              </a:spcBef>
              <a:buClr>
                <a:srgbClr val="D41A2C"/>
              </a:buClr>
              <a:buFont typeface="Menlo"/>
              <a:buChar char="•"/>
              <a:tabLst>
                <a:tab pos="593676" algn="l"/>
              </a:tabLst>
            </a:pPr>
            <a:r>
              <a:rPr sz="1748" dirty="0">
                <a:latin typeface="Arial"/>
                <a:cs typeface="Arial"/>
              </a:rPr>
              <a:t>Broader</a:t>
            </a:r>
            <a:r>
              <a:rPr sz="1748" spc="-44" dirty="0">
                <a:latin typeface="Arial"/>
                <a:cs typeface="Arial"/>
              </a:rPr>
              <a:t> </a:t>
            </a:r>
            <a:r>
              <a:rPr sz="1748" dirty="0">
                <a:latin typeface="Arial"/>
                <a:cs typeface="Arial"/>
              </a:rPr>
              <a:t>than</a:t>
            </a:r>
            <a:r>
              <a:rPr sz="1748" spc="-44" dirty="0">
                <a:latin typeface="Arial"/>
                <a:cs typeface="Arial"/>
              </a:rPr>
              <a:t> </a:t>
            </a:r>
            <a:r>
              <a:rPr sz="1748" dirty="0">
                <a:latin typeface="Arial"/>
                <a:cs typeface="Arial"/>
              </a:rPr>
              <a:t>state</a:t>
            </a:r>
            <a:r>
              <a:rPr sz="1748" spc="-44" dirty="0">
                <a:latin typeface="Arial"/>
                <a:cs typeface="Arial"/>
              </a:rPr>
              <a:t> </a:t>
            </a:r>
            <a:r>
              <a:rPr sz="1748" dirty="0">
                <a:latin typeface="Arial"/>
                <a:cs typeface="Arial"/>
              </a:rPr>
              <a:t>estimation,</a:t>
            </a:r>
            <a:r>
              <a:rPr sz="1748" spc="-33" dirty="0">
                <a:latin typeface="Arial"/>
                <a:cs typeface="Arial"/>
              </a:rPr>
              <a:t> </a:t>
            </a:r>
            <a:r>
              <a:rPr sz="1748" dirty="0">
                <a:latin typeface="Arial"/>
                <a:cs typeface="Arial"/>
              </a:rPr>
              <a:t>about</a:t>
            </a:r>
            <a:r>
              <a:rPr sz="1748" spc="-44" dirty="0">
                <a:latin typeface="Arial"/>
                <a:cs typeface="Arial"/>
              </a:rPr>
              <a:t> </a:t>
            </a:r>
            <a:r>
              <a:rPr sz="1748" spc="-22" dirty="0">
                <a:latin typeface="Arial"/>
                <a:cs typeface="Arial"/>
              </a:rPr>
              <a:t>reaching</a:t>
            </a:r>
            <a:r>
              <a:rPr sz="1748" spc="-44" dirty="0">
                <a:latin typeface="Arial"/>
                <a:cs typeface="Arial"/>
              </a:rPr>
              <a:t> </a:t>
            </a:r>
            <a:r>
              <a:rPr sz="1748" spc="-22" dirty="0">
                <a:latin typeface="Arial"/>
                <a:cs typeface="Arial"/>
              </a:rPr>
              <a:t>desireable</a:t>
            </a:r>
            <a:r>
              <a:rPr sz="1748" spc="-44" dirty="0">
                <a:latin typeface="Arial"/>
                <a:cs typeface="Arial"/>
              </a:rPr>
              <a:t> </a:t>
            </a:r>
            <a:r>
              <a:rPr sz="1748" spc="-22" dirty="0">
                <a:latin typeface="Arial"/>
                <a:cs typeface="Arial"/>
              </a:rPr>
              <a:t>belief-states</a:t>
            </a:r>
            <a:endParaRPr sz="1748">
              <a:latin typeface="Arial"/>
              <a:cs typeface="Arial"/>
            </a:endParaRPr>
          </a:p>
          <a:p>
            <a:pPr marL="593676" indent="-245516">
              <a:spcBef>
                <a:spcPts val="732"/>
              </a:spcBef>
              <a:buClr>
                <a:srgbClr val="D41A2C"/>
              </a:buClr>
              <a:buFont typeface="Menlo"/>
              <a:buChar char="•"/>
              <a:tabLst>
                <a:tab pos="593676" algn="l"/>
              </a:tabLst>
            </a:pPr>
            <a:r>
              <a:rPr sz="1748" spc="-22" dirty="0">
                <a:latin typeface="Arial"/>
                <a:cs typeface="Arial"/>
              </a:rPr>
              <a:t>Problem-dependent,</a:t>
            </a:r>
            <a:r>
              <a:rPr sz="1748" spc="11" dirty="0">
                <a:latin typeface="Arial"/>
                <a:cs typeface="Arial"/>
              </a:rPr>
              <a:t> </a:t>
            </a:r>
            <a:r>
              <a:rPr sz="1748" dirty="0">
                <a:latin typeface="Arial"/>
                <a:cs typeface="Arial"/>
              </a:rPr>
              <a:t>e.g.,</a:t>
            </a:r>
            <a:r>
              <a:rPr sz="1748" spc="11" dirty="0">
                <a:latin typeface="Arial"/>
                <a:cs typeface="Arial"/>
              </a:rPr>
              <a:t> </a:t>
            </a:r>
            <a:r>
              <a:rPr sz="1748" dirty="0">
                <a:latin typeface="Arial"/>
                <a:cs typeface="Arial"/>
              </a:rPr>
              <a:t>info</a:t>
            </a:r>
            <a:r>
              <a:rPr sz="1748" spc="22" dirty="0">
                <a:latin typeface="Arial"/>
                <a:cs typeface="Arial"/>
              </a:rPr>
              <a:t> </a:t>
            </a:r>
            <a:r>
              <a:rPr sz="1748" spc="-22" dirty="0">
                <a:latin typeface="Arial"/>
                <a:cs typeface="Arial"/>
              </a:rPr>
              <a:t>gathering</a:t>
            </a:r>
            <a:r>
              <a:rPr sz="1748" spc="11" dirty="0">
                <a:latin typeface="Arial"/>
                <a:cs typeface="Arial"/>
              </a:rPr>
              <a:t> </a:t>
            </a:r>
            <a:r>
              <a:rPr sz="1748" spc="-22" dirty="0">
                <a:latin typeface="Arial"/>
                <a:cs typeface="Arial"/>
              </a:rPr>
              <a:t>actions/states/experiences,</a:t>
            </a:r>
            <a:r>
              <a:rPr sz="1748" spc="11" dirty="0">
                <a:latin typeface="Arial"/>
                <a:cs typeface="Arial"/>
              </a:rPr>
              <a:t> </a:t>
            </a:r>
            <a:r>
              <a:rPr sz="1748" spc="-44" dirty="0">
                <a:latin typeface="Arial"/>
                <a:cs typeface="Arial"/>
              </a:rPr>
              <a:t>etc.</a:t>
            </a:r>
            <a:endParaRPr sz="1748">
              <a:latin typeface="Arial"/>
              <a:cs typeface="Arial"/>
            </a:endParaRPr>
          </a:p>
          <a:p>
            <a:pPr marL="593676" indent="-245516">
              <a:spcBef>
                <a:spcPts val="732"/>
              </a:spcBef>
              <a:buClr>
                <a:srgbClr val="D41A2C"/>
              </a:buClr>
              <a:buFont typeface="Menlo"/>
              <a:buChar char="•"/>
              <a:tabLst>
                <a:tab pos="593676" algn="l"/>
              </a:tabLst>
            </a:pPr>
            <a:r>
              <a:rPr sz="1748" dirty="0">
                <a:latin typeface="Arial"/>
                <a:cs typeface="Arial"/>
              </a:rPr>
              <a:t>Commonly</a:t>
            </a:r>
            <a:r>
              <a:rPr sz="1748" spc="-76" dirty="0">
                <a:latin typeface="Arial"/>
                <a:cs typeface="Arial"/>
              </a:rPr>
              <a:t> </a:t>
            </a:r>
            <a:r>
              <a:rPr sz="1748" dirty="0">
                <a:latin typeface="Arial"/>
                <a:cs typeface="Arial"/>
              </a:rPr>
              <a:t>harmful</a:t>
            </a:r>
            <a:r>
              <a:rPr sz="1748" spc="-66" dirty="0">
                <a:latin typeface="Arial"/>
                <a:cs typeface="Arial"/>
              </a:rPr>
              <a:t> </a:t>
            </a:r>
            <a:r>
              <a:rPr sz="1748" dirty="0">
                <a:latin typeface="Arial"/>
                <a:cs typeface="Arial"/>
              </a:rPr>
              <a:t>upfront</a:t>
            </a:r>
            <a:r>
              <a:rPr sz="1748" spc="-76" dirty="0">
                <a:latin typeface="Arial"/>
                <a:cs typeface="Arial"/>
              </a:rPr>
              <a:t> </a:t>
            </a:r>
            <a:r>
              <a:rPr sz="1748" dirty="0">
                <a:latin typeface="Arial"/>
                <a:cs typeface="Arial"/>
              </a:rPr>
              <a:t>cost,</a:t>
            </a:r>
            <a:r>
              <a:rPr sz="1748" spc="-66" dirty="0">
                <a:latin typeface="Arial"/>
                <a:cs typeface="Arial"/>
              </a:rPr>
              <a:t> </a:t>
            </a:r>
            <a:r>
              <a:rPr sz="1748" dirty="0">
                <a:latin typeface="Arial"/>
                <a:cs typeface="Arial"/>
              </a:rPr>
              <a:t>hard</a:t>
            </a:r>
            <a:r>
              <a:rPr sz="1748" spc="-76" dirty="0">
                <a:latin typeface="Arial"/>
                <a:cs typeface="Arial"/>
              </a:rPr>
              <a:t> </a:t>
            </a:r>
            <a:r>
              <a:rPr sz="1748" dirty="0">
                <a:latin typeface="Arial"/>
                <a:cs typeface="Arial"/>
              </a:rPr>
              <a:t>to</a:t>
            </a:r>
            <a:r>
              <a:rPr sz="1748" spc="-66" dirty="0">
                <a:latin typeface="Arial"/>
                <a:cs typeface="Arial"/>
              </a:rPr>
              <a:t> </a:t>
            </a:r>
            <a:r>
              <a:rPr sz="1748" spc="-22" dirty="0">
                <a:latin typeface="Arial"/>
                <a:cs typeface="Arial"/>
              </a:rPr>
              <a:t>overcome</a:t>
            </a:r>
            <a:endParaRPr sz="1748">
              <a:latin typeface="Arial"/>
              <a:cs typeface="Arial"/>
            </a:endParaRPr>
          </a:p>
          <a:p>
            <a:pPr marL="83226">
              <a:spcBef>
                <a:spcPts val="1824"/>
              </a:spcBef>
            </a:pPr>
            <a:r>
              <a:rPr sz="1748" b="1" dirty="0">
                <a:latin typeface="Arial"/>
                <a:cs typeface="Arial"/>
              </a:rPr>
              <a:t>Memorization:</a:t>
            </a:r>
            <a:r>
              <a:rPr sz="1748" b="1" spc="55" dirty="0">
                <a:latin typeface="Arial"/>
                <a:cs typeface="Arial"/>
              </a:rPr>
              <a:t> </a:t>
            </a:r>
            <a:r>
              <a:rPr sz="1748" dirty="0">
                <a:latin typeface="Arial"/>
                <a:cs typeface="Arial"/>
              </a:rPr>
              <a:t>History</a:t>
            </a:r>
            <a:r>
              <a:rPr sz="1748" spc="-55" dirty="0">
                <a:latin typeface="Arial"/>
                <a:cs typeface="Arial"/>
              </a:rPr>
              <a:t> </a:t>
            </a:r>
            <a:r>
              <a:rPr sz="1748" spc="-22" dirty="0">
                <a:latin typeface="Arial"/>
                <a:cs typeface="Arial"/>
              </a:rPr>
              <a:t>contains</a:t>
            </a:r>
            <a:r>
              <a:rPr sz="1748" spc="-55" dirty="0">
                <a:latin typeface="Arial"/>
                <a:cs typeface="Arial"/>
              </a:rPr>
              <a:t> </a:t>
            </a:r>
            <a:r>
              <a:rPr sz="1748" dirty="0">
                <a:solidFill>
                  <a:srgbClr val="D41A2C"/>
                </a:solidFill>
                <a:latin typeface="Arial"/>
                <a:cs typeface="Arial"/>
              </a:rPr>
              <a:t>all</a:t>
            </a:r>
            <a:r>
              <a:rPr sz="1748" spc="-55" dirty="0">
                <a:solidFill>
                  <a:srgbClr val="D41A2C"/>
                </a:solidFill>
                <a:latin typeface="Arial"/>
                <a:cs typeface="Arial"/>
              </a:rPr>
              <a:t> </a:t>
            </a:r>
            <a:r>
              <a:rPr sz="1748" dirty="0">
                <a:latin typeface="Arial"/>
                <a:cs typeface="Arial"/>
              </a:rPr>
              <a:t>the</a:t>
            </a:r>
            <a:r>
              <a:rPr sz="1748" spc="-55" dirty="0">
                <a:latin typeface="Arial"/>
                <a:cs typeface="Arial"/>
              </a:rPr>
              <a:t> </a:t>
            </a:r>
            <a:r>
              <a:rPr sz="1748" spc="-22" dirty="0">
                <a:latin typeface="Arial"/>
                <a:cs typeface="Arial"/>
              </a:rPr>
              <a:t>info,</a:t>
            </a:r>
            <a:r>
              <a:rPr sz="1748" spc="-55" dirty="0">
                <a:latin typeface="Arial"/>
                <a:cs typeface="Arial"/>
              </a:rPr>
              <a:t> </a:t>
            </a:r>
            <a:r>
              <a:rPr sz="1748" dirty="0">
                <a:latin typeface="Arial"/>
                <a:cs typeface="Arial"/>
              </a:rPr>
              <a:t>memorize</a:t>
            </a:r>
            <a:r>
              <a:rPr sz="1748" spc="-55" dirty="0">
                <a:latin typeface="Arial"/>
                <a:cs typeface="Arial"/>
              </a:rPr>
              <a:t> </a:t>
            </a:r>
            <a:r>
              <a:rPr sz="1748" spc="-22" dirty="0">
                <a:latin typeface="Arial"/>
                <a:cs typeface="Arial"/>
              </a:rPr>
              <a:t>what?</a:t>
            </a:r>
            <a:endParaRPr sz="1748">
              <a:latin typeface="Arial"/>
              <a:cs typeface="Arial"/>
            </a:endParaRPr>
          </a:p>
          <a:p>
            <a:pPr marL="593676" indent="-245516">
              <a:spcBef>
                <a:spcPts val="511"/>
              </a:spcBef>
              <a:buClr>
                <a:srgbClr val="D41A2C"/>
              </a:buClr>
              <a:buFont typeface="Menlo"/>
              <a:buChar char="•"/>
              <a:tabLst>
                <a:tab pos="593676" algn="l"/>
              </a:tabLst>
            </a:pPr>
            <a:r>
              <a:rPr sz="1748" dirty="0">
                <a:latin typeface="Arial"/>
                <a:cs typeface="Arial"/>
              </a:rPr>
              <a:t>Memory</a:t>
            </a:r>
            <a:r>
              <a:rPr sz="1748" spc="-66" dirty="0">
                <a:latin typeface="Arial"/>
                <a:cs typeface="Arial"/>
              </a:rPr>
              <a:t> </a:t>
            </a:r>
            <a:r>
              <a:rPr sz="1748" dirty="0">
                <a:latin typeface="Arial"/>
                <a:cs typeface="Arial"/>
              </a:rPr>
              <a:t>as</a:t>
            </a:r>
            <a:r>
              <a:rPr sz="1748" spc="-55" dirty="0">
                <a:latin typeface="Arial"/>
                <a:cs typeface="Arial"/>
              </a:rPr>
              <a:t> </a:t>
            </a:r>
            <a:r>
              <a:rPr sz="1748" dirty="0">
                <a:latin typeface="Arial"/>
                <a:cs typeface="Arial"/>
              </a:rPr>
              <a:t>information</a:t>
            </a:r>
            <a:r>
              <a:rPr sz="1748" spc="-66" dirty="0">
                <a:latin typeface="Arial"/>
                <a:cs typeface="Arial"/>
              </a:rPr>
              <a:t> </a:t>
            </a:r>
            <a:r>
              <a:rPr sz="1748" spc="-22" dirty="0">
                <a:latin typeface="Arial"/>
                <a:cs typeface="Arial"/>
              </a:rPr>
              <a:t>extraction</a:t>
            </a:r>
            <a:endParaRPr sz="1748">
              <a:latin typeface="Arial"/>
              <a:cs typeface="Arial"/>
            </a:endParaRPr>
          </a:p>
          <a:p>
            <a:pPr marL="593676" indent="-245516">
              <a:spcBef>
                <a:spcPts val="730"/>
              </a:spcBef>
              <a:buClr>
                <a:srgbClr val="D41A2C"/>
              </a:buClr>
              <a:buFont typeface="Menlo"/>
              <a:buChar char="•"/>
              <a:tabLst>
                <a:tab pos="593676" algn="l"/>
              </a:tabLst>
            </a:pPr>
            <a:r>
              <a:rPr sz="1748" dirty="0">
                <a:latin typeface="Arial"/>
                <a:cs typeface="Arial"/>
              </a:rPr>
              <a:t>Needle</a:t>
            </a:r>
            <a:r>
              <a:rPr sz="1748" spc="-33" dirty="0">
                <a:latin typeface="Arial"/>
                <a:cs typeface="Arial"/>
              </a:rPr>
              <a:t> </a:t>
            </a:r>
            <a:r>
              <a:rPr sz="1748" dirty="0">
                <a:latin typeface="Arial"/>
                <a:cs typeface="Arial"/>
              </a:rPr>
              <a:t>in</a:t>
            </a:r>
            <a:r>
              <a:rPr sz="1748" spc="-33" dirty="0">
                <a:latin typeface="Arial"/>
                <a:cs typeface="Arial"/>
              </a:rPr>
              <a:t> </a:t>
            </a:r>
            <a:r>
              <a:rPr sz="1748" spc="-22" dirty="0">
                <a:latin typeface="Arial"/>
                <a:cs typeface="Arial"/>
              </a:rPr>
              <a:t>haystack</a:t>
            </a:r>
            <a:r>
              <a:rPr sz="1748" spc="-33" dirty="0">
                <a:latin typeface="Arial"/>
                <a:cs typeface="Arial"/>
              </a:rPr>
              <a:t> </a:t>
            </a:r>
            <a:r>
              <a:rPr sz="1748" spc="-22" dirty="0">
                <a:latin typeface="Arial"/>
                <a:cs typeface="Arial"/>
              </a:rPr>
              <a:t>problem,</a:t>
            </a:r>
            <a:r>
              <a:rPr sz="1748" spc="-33" dirty="0">
                <a:latin typeface="Arial"/>
                <a:cs typeface="Arial"/>
              </a:rPr>
              <a:t> </a:t>
            </a:r>
            <a:r>
              <a:rPr sz="1748" spc="-22" dirty="0">
                <a:latin typeface="Arial"/>
                <a:cs typeface="Arial"/>
              </a:rPr>
              <a:t>key</a:t>
            </a:r>
            <a:r>
              <a:rPr sz="1748" spc="-33" dirty="0">
                <a:latin typeface="Arial"/>
                <a:cs typeface="Arial"/>
              </a:rPr>
              <a:t> </a:t>
            </a:r>
            <a:r>
              <a:rPr sz="1748" dirty="0">
                <a:latin typeface="Arial"/>
                <a:cs typeface="Arial"/>
              </a:rPr>
              <a:t>to</a:t>
            </a:r>
            <a:r>
              <a:rPr sz="1748" spc="-33" dirty="0">
                <a:latin typeface="Arial"/>
                <a:cs typeface="Arial"/>
              </a:rPr>
              <a:t> </a:t>
            </a:r>
            <a:r>
              <a:rPr sz="1748" spc="-22" dirty="0">
                <a:latin typeface="Arial"/>
                <a:cs typeface="Arial"/>
              </a:rPr>
              <a:t>extract</a:t>
            </a:r>
            <a:r>
              <a:rPr sz="1748" spc="-33" dirty="0">
                <a:latin typeface="Arial"/>
                <a:cs typeface="Arial"/>
              </a:rPr>
              <a:t> </a:t>
            </a:r>
            <a:r>
              <a:rPr sz="1748" dirty="0">
                <a:latin typeface="Arial"/>
                <a:cs typeface="Arial"/>
              </a:rPr>
              <a:t>and</a:t>
            </a:r>
            <a:r>
              <a:rPr sz="1748" spc="-33" dirty="0">
                <a:latin typeface="Arial"/>
                <a:cs typeface="Arial"/>
              </a:rPr>
              <a:t> </a:t>
            </a:r>
            <a:r>
              <a:rPr sz="1748" spc="-22" dirty="0">
                <a:latin typeface="Arial"/>
                <a:cs typeface="Arial"/>
              </a:rPr>
              <a:t>integrate</a:t>
            </a:r>
            <a:r>
              <a:rPr sz="1748" spc="-33" dirty="0">
                <a:latin typeface="Arial"/>
                <a:cs typeface="Arial"/>
              </a:rPr>
              <a:t> </a:t>
            </a:r>
            <a:r>
              <a:rPr sz="1748" dirty="0">
                <a:solidFill>
                  <a:srgbClr val="D41A2C"/>
                </a:solidFill>
                <a:latin typeface="Arial"/>
                <a:cs typeface="Arial"/>
              </a:rPr>
              <a:t>right</a:t>
            </a:r>
            <a:r>
              <a:rPr sz="1748" spc="-22" dirty="0">
                <a:solidFill>
                  <a:srgbClr val="D41A2C"/>
                </a:solidFill>
                <a:latin typeface="Arial"/>
                <a:cs typeface="Arial"/>
              </a:rPr>
              <a:t> </a:t>
            </a:r>
            <a:r>
              <a:rPr sz="1748" spc="-44" dirty="0">
                <a:latin typeface="Arial"/>
                <a:cs typeface="Arial"/>
              </a:rPr>
              <a:t>info</a:t>
            </a:r>
            <a:endParaRPr sz="1748">
              <a:latin typeface="Arial"/>
              <a:cs typeface="Arial"/>
            </a:endParaRPr>
          </a:p>
          <a:p>
            <a:pPr marL="593676" indent="-245516">
              <a:spcBef>
                <a:spcPts val="732"/>
              </a:spcBef>
              <a:buClr>
                <a:srgbClr val="D41A2C"/>
              </a:buClr>
              <a:buFont typeface="Menlo"/>
              <a:buChar char="•"/>
              <a:tabLst>
                <a:tab pos="593676" algn="l"/>
              </a:tabLst>
            </a:pPr>
            <a:r>
              <a:rPr sz="1748" dirty="0">
                <a:latin typeface="Arial"/>
                <a:cs typeface="Arial"/>
              </a:rPr>
              <a:t>Remember</a:t>
            </a:r>
            <a:r>
              <a:rPr sz="1748" spc="-87" dirty="0">
                <a:latin typeface="Arial"/>
                <a:cs typeface="Arial"/>
              </a:rPr>
              <a:t> </a:t>
            </a:r>
            <a:r>
              <a:rPr sz="1748" dirty="0">
                <a:latin typeface="Arial"/>
                <a:cs typeface="Arial"/>
              </a:rPr>
              <a:t>too</a:t>
            </a:r>
            <a:r>
              <a:rPr sz="1748" spc="-76" dirty="0">
                <a:latin typeface="Arial"/>
                <a:cs typeface="Arial"/>
              </a:rPr>
              <a:t> </a:t>
            </a:r>
            <a:r>
              <a:rPr sz="1748" dirty="0">
                <a:latin typeface="Arial"/>
                <a:cs typeface="Arial"/>
              </a:rPr>
              <a:t>little,</a:t>
            </a:r>
            <a:r>
              <a:rPr sz="1748" spc="-87" dirty="0">
                <a:latin typeface="Arial"/>
                <a:cs typeface="Arial"/>
              </a:rPr>
              <a:t> </a:t>
            </a:r>
            <a:r>
              <a:rPr sz="1748" dirty="0">
                <a:latin typeface="Arial"/>
                <a:cs typeface="Arial"/>
              </a:rPr>
              <a:t>remember</a:t>
            </a:r>
            <a:r>
              <a:rPr sz="1748" spc="-76" dirty="0">
                <a:latin typeface="Arial"/>
                <a:cs typeface="Arial"/>
              </a:rPr>
              <a:t> </a:t>
            </a:r>
            <a:r>
              <a:rPr sz="1748" dirty="0">
                <a:latin typeface="Arial"/>
                <a:cs typeface="Arial"/>
              </a:rPr>
              <a:t>too</a:t>
            </a:r>
            <a:r>
              <a:rPr sz="1748" spc="-76" dirty="0">
                <a:latin typeface="Arial"/>
                <a:cs typeface="Arial"/>
              </a:rPr>
              <a:t> </a:t>
            </a:r>
            <a:r>
              <a:rPr sz="1748" dirty="0">
                <a:latin typeface="Arial"/>
                <a:cs typeface="Arial"/>
              </a:rPr>
              <a:t>much,</a:t>
            </a:r>
            <a:r>
              <a:rPr sz="1748" spc="-87" dirty="0">
                <a:latin typeface="Arial"/>
                <a:cs typeface="Arial"/>
              </a:rPr>
              <a:t> </a:t>
            </a:r>
            <a:r>
              <a:rPr sz="1748" dirty="0">
                <a:latin typeface="Arial"/>
                <a:cs typeface="Arial"/>
              </a:rPr>
              <a:t>remember</a:t>
            </a:r>
            <a:r>
              <a:rPr sz="1748" spc="-76" dirty="0">
                <a:latin typeface="Arial"/>
                <a:cs typeface="Arial"/>
              </a:rPr>
              <a:t> </a:t>
            </a:r>
            <a:r>
              <a:rPr sz="1748" dirty="0">
                <a:latin typeface="Arial"/>
                <a:cs typeface="Arial"/>
              </a:rPr>
              <a:t>wrong</a:t>
            </a:r>
            <a:r>
              <a:rPr sz="1748" spc="-76" dirty="0">
                <a:latin typeface="Arial"/>
                <a:cs typeface="Arial"/>
              </a:rPr>
              <a:t> </a:t>
            </a:r>
            <a:r>
              <a:rPr sz="1748" spc="-22" dirty="0">
                <a:latin typeface="Arial"/>
                <a:cs typeface="Arial"/>
              </a:rPr>
              <a:t>things</a:t>
            </a:r>
            <a:endParaRPr sz="1748">
              <a:latin typeface="Arial"/>
              <a:cs typeface="Arial"/>
            </a:endParaRPr>
          </a:p>
        </p:txBody>
      </p:sp>
      <p:sp>
        <p:nvSpPr>
          <p:cNvPr id="39" name="object 39"/>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43" name="object 43"/>
          <p:cNvSpPr txBox="1">
            <a:spLocks noGrp="1"/>
          </p:cNvSpPr>
          <p:nvPr>
            <p:ph type="dt" sz="half" idx="6"/>
          </p:nvPr>
        </p:nvSpPr>
        <p:spPr>
          <a:xfrm>
            <a:off x="3570742" y="3350180"/>
            <a:ext cx="429958"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CS</a:t>
            </a:r>
            <a:r>
              <a:rPr lang="en-US" spc="-20"/>
              <a:t> </a:t>
            </a:r>
            <a:r>
              <a:rPr lang="en-US" spc="-10"/>
              <a:t>4180/5180</a:t>
            </a:r>
            <a:endParaRPr spc="-22" dirty="0"/>
          </a:p>
        </p:txBody>
      </p:sp>
      <p:sp>
        <p:nvSpPr>
          <p:cNvPr id="44" name="object 44"/>
          <p:cNvSpPr txBox="1">
            <a:spLocks noGrp="1"/>
          </p:cNvSpPr>
          <p:nvPr>
            <p:ph type="sldNum" sz="quarter" idx="7"/>
          </p:nvPr>
        </p:nvSpPr>
        <p:spPr>
          <a:xfrm>
            <a:off x="4295597" y="3357216"/>
            <a:ext cx="244729"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73025">
              <a:spcBef>
                <a:spcPts val="70"/>
              </a:spcBef>
            </a:pPr>
            <a:fld id="{81D60167-4931-47E6-BA6A-407CBD079E47}" type="slidenum">
              <a:rPr lang="en-US" smtClean="0"/>
              <a:pPr marL="73025">
                <a:spcBef>
                  <a:spcPts val="70"/>
                </a:spcBef>
              </a:pPr>
              <a:t>13</a:t>
            </a:fld>
            <a:r>
              <a:rPr lang="en-US" spc="-15"/>
              <a:t> </a:t>
            </a:r>
            <a:r>
              <a:rPr lang="en-US"/>
              <a:t>/</a:t>
            </a:r>
            <a:r>
              <a:rPr lang="en-US" spc="-5"/>
              <a:t> </a:t>
            </a:r>
            <a:r>
              <a:rPr lang="en-US" spc="-25"/>
              <a:t>53</a:t>
            </a:r>
            <a:endParaRPr spc="-55" dirty="0"/>
          </a:p>
        </p:txBody>
      </p:sp>
    </p:spTree>
  </p:cSld>
  <p:clrMapOvr>
    <a:masterClrMapping/>
  </p:clrMapOvr>
  <p:transition>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bject 29"/>
          <p:cNvSpPr txBox="1"/>
          <p:nvPr/>
        </p:nvSpPr>
        <p:spPr>
          <a:xfrm>
            <a:off x="213326" y="352627"/>
            <a:ext cx="5565030" cy="394993"/>
          </a:xfrm>
          <a:prstGeom prst="rect">
            <a:avLst/>
          </a:prstGeom>
        </p:spPr>
        <p:txBody>
          <a:bodyPr vert="horz" wrap="square" lIns="0" tIns="24968" rIns="0" bIns="0" rtlCol="0">
            <a:spAutoFit/>
          </a:bodyPr>
          <a:lstStyle/>
          <a:p>
            <a:pPr marL="27742">
              <a:spcBef>
                <a:spcPts val="197"/>
              </a:spcBef>
            </a:pPr>
            <a:r>
              <a:rPr sz="2403" b="1" spc="-22" dirty="0">
                <a:solidFill>
                  <a:srgbClr val="D41A2C"/>
                </a:solidFill>
                <a:latin typeface="Arial"/>
                <a:cs typeface="Arial"/>
              </a:rPr>
              <a:t>Information</a:t>
            </a:r>
            <a:r>
              <a:rPr sz="2403" b="1" spc="-44" dirty="0">
                <a:solidFill>
                  <a:srgbClr val="D41A2C"/>
                </a:solidFill>
                <a:latin typeface="Arial"/>
                <a:cs typeface="Arial"/>
              </a:rPr>
              <a:t> </a:t>
            </a:r>
            <a:r>
              <a:rPr sz="2403" b="1" dirty="0">
                <a:solidFill>
                  <a:srgbClr val="D41A2C"/>
                </a:solidFill>
                <a:latin typeface="Arial"/>
                <a:cs typeface="Arial"/>
              </a:rPr>
              <a:t>Gathering</a:t>
            </a:r>
            <a:r>
              <a:rPr sz="2403" b="1" spc="-44" dirty="0">
                <a:solidFill>
                  <a:srgbClr val="D41A2C"/>
                </a:solidFill>
                <a:latin typeface="Arial"/>
                <a:cs typeface="Arial"/>
              </a:rPr>
              <a:t> </a:t>
            </a:r>
            <a:r>
              <a:rPr sz="2403" b="1" dirty="0">
                <a:solidFill>
                  <a:srgbClr val="D41A2C"/>
                </a:solidFill>
                <a:latin typeface="Arial"/>
                <a:cs typeface="Arial"/>
              </a:rPr>
              <a:t>&amp;</a:t>
            </a:r>
            <a:r>
              <a:rPr sz="2403" b="1" spc="-44" dirty="0">
                <a:solidFill>
                  <a:srgbClr val="D41A2C"/>
                </a:solidFill>
                <a:latin typeface="Arial"/>
                <a:cs typeface="Arial"/>
              </a:rPr>
              <a:t> </a:t>
            </a:r>
            <a:r>
              <a:rPr sz="2403" b="1" spc="-22" dirty="0">
                <a:solidFill>
                  <a:srgbClr val="D41A2C"/>
                </a:solidFill>
                <a:latin typeface="Arial"/>
                <a:cs typeface="Arial"/>
              </a:rPr>
              <a:t>Memorization</a:t>
            </a:r>
            <a:endParaRPr sz="2403" dirty="0">
              <a:latin typeface="Arial"/>
              <a:cs typeface="Arial"/>
            </a:endParaRPr>
          </a:p>
        </p:txBody>
      </p:sp>
      <p:grpSp>
        <p:nvGrpSpPr>
          <p:cNvPr id="30" name="object 30"/>
          <p:cNvGrpSpPr/>
          <p:nvPr/>
        </p:nvGrpSpPr>
        <p:grpSpPr>
          <a:xfrm>
            <a:off x="1321091" y="1251328"/>
            <a:ext cx="4010095" cy="4010095"/>
            <a:chOff x="602424" y="572846"/>
            <a:chExt cx="1835785" cy="1835785"/>
          </a:xfrm>
        </p:grpSpPr>
        <p:pic>
          <p:nvPicPr>
            <p:cNvPr id="31" name="object 31"/>
            <p:cNvPicPr/>
            <p:nvPr/>
          </p:nvPicPr>
          <p:blipFill>
            <a:blip r:embed="rId2" cstate="print"/>
            <a:stretch>
              <a:fillRect/>
            </a:stretch>
          </p:blipFill>
          <p:spPr>
            <a:xfrm>
              <a:off x="645439" y="615838"/>
              <a:ext cx="1749612" cy="1749612"/>
            </a:xfrm>
            <a:prstGeom prst="rect">
              <a:avLst/>
            </a:prstGeom>
          </p:spPr>
        </p:pic>
        <p:sp>
          <p:nvSpPr>
            <p:cNvPr id="32" name="object 32"/>
            <p:cNvSpPr/>
            <p:nvPr/>
          </p:nvSpPr>
          <p:spPr>
            <a:xfrm>
              <a:off x="602424" y="575373"/>
              <a:ext cx="1835785" cy="0"/>
            </a:xfrm>
            <a:custGeom>
              <a:avLst/>
              <a:gdLst/>
              <a:ahLst/>
              <a:cxnLst/>
              <a:rect l="l" t="t" r="r" b="b"/>
              <a:pathLst>
                <a:path w="1835785">
                  <a:moveTo>
                    <a:pt x="0" y="0"/>
                  </a:moveTo>
                  <a:lnTo>
                    <a:pt x="1835619" y="0"/>
                  </a:lnTo>
                </a:path>
              </a:pathLst>
            </a:custGeom>
            <a:ln w="5054">
              <a:solidFill>
                <a:srgbClr val="000000"/>
              </a:solidFill>
            </a:ln>
          </p:spPr>
          <p:txBody>
            <a:bodyPr wrap="square" lIns="0" tIns="0" rIns="0" bIns="0" rtlCol="0"/>
            <a:lstStyle/>
            <a:p>
              <a:endParaRPr sz="3932"/>
            </a:p>
          </p:txBody>
        </p:sp>
        <p:sp>
          <p:nvSpPr>
            <p:cNvPr id="33" name="object 33"/>
            <p:cNvSpPr/>
            <p:nvPr/>
          </p:nvSpPr>
          <p:spPr>
            <a:xfrm>
              <a:off x="604951" y="575373"/>
              <a:ext cx="0" cy="1830705"/>
            </a:xfrm>
            <a:custGeom>
              <a:avLst/>
              <a:gdLst/>
              <a:ahLst/>
              <a:cxnLst/>
              <a:rect l="l" t="t" r="r" b="b"/>
              <a:pathLst>
                <a:path h="1830705">
                  <a:moveTo>
                    <a:pt x="0" y="1830565"/>
                  </a:moveTo>
                  <a:lnTo>
                    <a:pt x="0" y="0"/>
                  </a:lnTo>
                </a:path>
              </a:pathLst>
            </a:custGeom>
            <a:ln w="5054">
              <a:solidFill>
                <a:srgbClr val="000000"/>
              </a:solidFill>
            </a:ln>
          </p:spPr>
          <p:txBody>
            <a:bodyPr wrap="square" lIns="0" tIns="0" rIns="0" bIns="0" rtlCol="0"/>
            <a:lstStyle/>
            <a:p>
              <a:endParaRPr sz="3932"/>
            </a:p>
          </p:txBody>
        </p:sp>
        <p:sp>
          <p:nvSpPr>
            <p:cNvPr id="34" name="object 34"/>
            <p:cNvSpPr/>
            <p:nvPr/>
          </p:nvSpPr>
          <p:spPr>
            <a:xfrm>
              <a:off x="2435517" y="575373"/>
              <a:ext cx="0" cy="1830705"/>
            </a:xfrm>
            <a:custGeom>
              <a:avLst/>
              <a:gdLst/>
              <a:ahLst/>
              <a:cxnLst/>
              <a:rect l="l" t="t" r="r" b="b"/>
              <a:pathLst>
                <a:path h="1830705">
                  <a:moveTo>
                    <a:pt x="0" y="1830565"/>
                  </a:moveTo>
                  <a:lnTo>
                    <a:pt x="0" y="0"/>
                  </a:lnTo>
                </a:path>
              </a:pathLst>
            </a:custGeom>
            <a:ln w="5054">
              <a:solidFill>
                <a:srgbClr val="000000"/>
              </a:solidFill>
            </a:ln>
          </p:spPr>
          <p:txBody>
            <a:bodyPr wrap="square" lIns="0" tIns="0" rIns="0" bIns="0" rtlCol="0"/>
            <a:lstStyle/>
            <a:p>
              <a:endParaRPr sz="3932"/>
            </a:p>
          </p:txBody>
        </p:sp>
        <p:sp>
          <p:nvSpPr>
            <p:cNvPr id="35" name="object 35"/>
            <p:cNvSpPr/>
            <p:nvPr/>
          </p:nvSpPr>
          <p:spPr>
            <a:xfrm>
              <a:off x="602424" y="2405938"/>
              <a:ext cx="1835785" cy="0"/>
            </a:xfrm>
            <a:custGeom>
              <a:avLst/>
              <a:gdLst/>
              <a:ahLst/>
              <a:cxnLst/>
              <a:rect l="l" t="t" r="r" b="b"/>
              <a:pathLst>
                <a:path w="1835785">
                  <a:moveTo>
                    <a:pt x="0" y="0"/>
                  </a:moveTo>
                  <a:lnTo>
                    <a:pt x="1835619" y="0"/>
                  </a:lnTo>
                </a:path>
              </a:pathLst>
            </a:custGeom>
            <a:ln w="5054">
              <a:solidFill>
                <a:srgbClr val="000000"/>
              </a:solidFill>
            </a:ln>
          </p:spPr>
          <p:txBody>
            <a:bodyPr wrap="square" lIns="0" tIns="0" rIns="0" bIns="0" rtlCol="0"/>
            <a:lstStyle/>
            <a:p>
              <a:endParaRPr sz="3932"/>
            </a:p>
          </p:txBody>
        </p:sp>
      </p:grpSp>
      <p:sp>
        <p:nvSpPr>
          <p:cNvPr id="36" name="object 36"/>
          <p:cNvSpPr txBox="1"/>
          <p:nvPr/>
        </p:nvSpPr>
        <p:spPr>
          <a:xfrm>
            <a:off x="763784" y="5360466"/>
            <a:ext cx="8278189" cy="1223735"/>
          </a:xfrm>
          <a:prstGeom prst="rect">
            <a:avLst/>
          </a:prstGeom>
        </p:spPr>
        <p:txBody>
          <a:bodyPr vert="horz" wrap="square" lIns="0" tIns="26355" rIns="0" bIns="0" rtlCol="0">
            <a:spAutoFit/>
          </a:bodyPr>
          <a:lstStyle/>
          <a:p>
            <a:pPr marL="2070931">
              <a:spcBef>
                <a:spcPts val="208"/>
              </a:spcBef>
            </a:pPr>
            <a:r>
              <a:rPr sz="1529" dirty="0">
                <a:solidFill>
                  <a:srgbClr val="D41A2C"/>
                </a:solidFill>
                <a:latin typeface="Arial"/>
                <a:cs typeface="Arial"/>
              </a:rPr>
              <a:t>(a)</a:t>
            </a:r>
            <a:r>
              <a:rPr sz="1529" spc="-55" dirty="0">
                <a:solidFill>
                  <a:srgbClr val="D41A2C"/>
                </a:solidFill>
                <a:latin typeface="Arial"/>
                <a:cs typeface="Arial"/>
              </a:rPr>
              <a:t> </a:t>
            </a:r>
            <a:r>
              <a:rPr sz="1529" spc="-22" dirty="0">
                <a:latin typeface="Arial"/>
                <a:cs typeface="Arial"/>
              </a:rPr>
              <a:t>State.</a:t>
            </a:r>
            <a:endParaRPr sz="1529">
              <a:latin typeface="Arial"/>
              <a:cs typeface="Arial"/>
            </a:endParaRPr>
          </a:p>
          <a:p>
            <a:pPr marL="27742" marR="11097">
              <a:lnSpc>
                <a:spcPts val="1966"/>
              </a:lnSpc>
              <a:spcBef>
                <a:spcPts val="1540"/>
              </a:spcBef>
            </a:pPr>
            <a:r>
              <a:rPr sz="1748" dirty="0">
                <a:solidFill>
                  <a:srgbClr val="D41A2C"/>
                </a:solidFill>
                <a:latin typeface="Arial"/>
                <a:cs typeface="Arial"/>
              </a:rPr>
              <a:t>Figure:</a:t>
            </a:r>
            <a:r>
              <a:rPr sz="1748" spc="11" dirty="0">
                <a:solidFill>
                  <a:srgbClr val="D41A2C"/>
                </a:solidFill>
                <a:latin typeface="Arial"/>
                <a:cs typeface="Arial"/>
              </a:rPr>
              <a:t> </a:t>
            </a:r>
            <a:r>
              <a:rPr sz="1748" b="1" spc="-22" dirty="0">
                <a:latin typeface="Arial"/>
                <a:cs typeface="Arial"/>
              </a:rPr>
              <a:t>Memory-Four-Rooms-</a:t>
            </a:r>
            <a:r>
              <a:rPr sz="1748" b="1" dirty="0">
                <a:latin typeface="Arial"/>
                <a:cs typeface="Arial"/>
              </a:rPr>
              <a:t>9x9</a:t>
            </a:r>
            <a:r>
              <a:rPr sz="1748" dirty="0">
                <a:latin typeface="Arial"/>
                <a:cs typeface="Arial"/>
              </a:rPr>
              <a:t>,</a:t>
            </a:r>
            <a:r>
              <a:rPr sz="1748" spc="22" dirty="0">
                <a:latin typeface="Arial"/>
                <a:cs typeface="Arial"/>
              </a:rPr>
              <a:t> </a:t>
            </a:r>
            <a:r>
              <a:rPr sz="1748" dirty="0">
                <a:latin typeface="Arial"/>
                <a:cs typeface="Arial"/>
              </a:rPr>
              <a:t>a</a:t>
            </a:r>
            <a:r>
              <a:rPr sz="1748" spc="11" dirty="0">
                <a:latin typeface="Arial"/>
                <a:cs typeface="Arial"/>
              </a:rPr>
              <a:t> </a:t>
            </a:r>
            <a:r>
              <a:rPr sz="1748" spc="-22" dirty="0">
                <a:latin typeface="Arial"/>
                <a:cs typeface="Arial"/>
              </a:rPr>
              <a:t>procedurally</a:t>
            </a:r>
            <a:r>
              <a:rPr sz="1748" spc="22" dirty="0">
                <a:latin typeface="Arial"/>
                <a:cs typeface="Arial"/>
              </a:rPr>
              <a:t> </a:t>
            </a:r>
            <a:r>
              <a:rPr sz="1748" spc="-22" dirty="0">
                <a:latin typeface="Arial"/>
                <a:cs typeface="Arial"/>
              </a:rPr>
              <a:t>generated</a:t>
            </a:r>
            <a:r>
              <a:rPr sz="1748" spc="11" dirty="0">
                <a:latin typeface="Arial"/>
                <a:cs typeface="Arial"/>
              </a:rPr>
              <a:t> </a:t>
            </a:r>
            <a:r>
              <a:rPr sz="1748" spc="-22" dirty="0">
                <a:latin typeface="Arial"/>
                <a:cs typeface="Arial"/>
              </a:rPr>
              <a:t>navigation</a:t>
            </a:r>
            <a:r>
              <a:rPr sz="1748" spc="22" dirty="0">
                <a:latin typeface="Arial"/>
                <a:cs typeface="Arial"/>
              </a:rPr>
              <a:t> </a:t>
            </a:r>
            <a:r>
              <a:rPr sz="1748" dirty="0">
                <a:latin typeface="Arial"/>
                <a:cs typeface="Arial"/>
              </a:rPr>
              <a:t>task</a:t>
            </a:r>
            <a:r>
              <a:rPr sz="1748" spc="11" dirty="0">
                <a:latin typeface="Arial"/>
                <a:cs typeface="Arial"/>
              </a:rPr>
              <a:t> </a:t>
            </a:r>
            <a:r>
              <a:rPr sz="1748" spc="-22" dirty="0">
                <a:latin typeface="Arial"/>
                <a:cs typeface="Arial"/>
              </a:rPr>
              <a:t>which </a:t>
            </a:r>
            <a:r>
              <a:rPr sz="1748" dirty="0">
                <a:latin typeface="Arial"/>
                <a:cs typeface="Arial"/>
              </a:rPr>
              <a:t>requires</a:t>
            </a:r>
            <a:r>
              <a:rPr sz="1748" spc="-66" dirty="0">
                <a:latin typeface="Arial"/>
                <a:cs typeface="Arial"/>
              </a:rPr>
              <a:t> </a:t>
            </a:r>
            <a:r>
              <a:rPr sz="1748" spc="-22" dirty="0">
                <a:latin typeface="Arial"/>
                <a:cs typeface="Arial"/>
              </a:rPr>
              <a:t>information-</a:t>
            </a:r>
            <a:r>
              <a:rPr sz="1748" dirty="0">
                <a:latin typeface="Arial"/>
                <a:cs typeface="Arial"/>
              </a:rPr>
              <a:t>gathering</a:t>
            </a:r>
            <a:r>
              <a:rPr sz="1748" spc="-66" dirty="0">
                <a:latin typeface="Arial"/>
                <a:cs typeface="Arial"/>
              </a:rPr>
              <a:t> </a:t>
            </a:r>
            <a:r>
              <a:rPr sz="1748" dirty="0">
                <a:latin typeface="Arial"/>
                <a:cs typeface="Arial"/>
              </a:rPr>
              <a:t>and</a:t>
            </a:r>
            <a:r>
              <a:rPr sz="1748" spc="-55" dirty="0">
                <a:latin typeface="Arial"/>
                <a:cs typeface="Arial"/>
              </a:rPr>
              <a:t> </a:t>
            </a:r>
            <a:r>
              <a:rPr sz="1748" dirty="0">
                <a:latin typeface="Arial"/>
                <a:cs typeface="Arial"/>
              </a:rPr>
              <a:t>memorization.</a:t>
            </a:r>
            <a:r>
              <a:rPr sz="1748" spc="44" dirty="0">
                <a:latin typeface="Arial"/>
                <a:cs typeface="Arial"/>
              </a:rPr>
              <a:t> </a:t>
            </a:r>
            <a:r>
              <a:rPr sz="1748" dirty="0">
                <a:latin typeface="Arial"/>
                <a:cs typeface="Arial"/>
              </a:rPr>
              <a:t>The</a:t>
            </a:r>
            <a:r>
              <a:rPr sz="1748" spc="-66" dirty="0">
                <a:latin typeface="Arial"/>
                <a:cs typeface="Arial"/>
              </a:rPr>
              <a:t> </a:t>
            </a:r>
            <a:r>
              <a:rPr sz="1748" dirty="0">
                <a:latin typeface="Arial"/>
                <a:cs typeface="Arial"/>
              </a:rPr>
              <a:t>agent</a:t>
            </a:r>
            <a:r>
              <a:rPr sz="1748" spc="-55" dirty="0">
                <a:latin typeface="Arial"/>
                <a:cs typeface="Arial"/>
              </a:rPr>
              <a:t> </a:t>
            </a:r>
            <a:r>
              <a:rPr sz="1748" dirty="0">
                <a:latin typeface="Arial"/>
                <a:cs typeface="Arial"/>
              </a:rPr>
              <a:t>must</a:t>
            </a:r>
            <a:r>
              <a:rPr sz="1748" spc="-66" dirty="0">
                <a:latin typeface="Arial"/>
                <a:cs typeface="Arial"/>
              </a:rPr>
              <a:t> </a:t>
            </a:r>
            <a:r>
              <a:rPr sz="1748" spc="-22" dirty="0">
                <a:latin typeface="Arial"/>
                <a:cs typeface="Arial"/>
              </a:rPr>
              <a:t>avoid</a:t>
            </a:r>
            <a:r>
              <a:rPr sz="1748" spc="-66" dirty="0">
                <a:latin typeface="Arial"/>
                <a:cs typeface="Arial"/>
              </a:rPr>
              <a:t> </a:t>
            </a:r>
            <a:r>
              <a:rPr sz="1748" dirty="0">
                <a:latin typeface="Arial"/>
                <a:cs typeface="Arial"/>
              </a:rPr>
              <a:t>the</a:t>
            </a:r>
            <a:r>
              <a:rPr sz="1748" spc="-55" dirty="0">
                <a:latin typeface="Arial"/>
                <a:cs typeface="Arial"/>
              </a:rPr>
              <a:t> </a:t>
            </a:r>
            <a:r>
              <a:rPr sz="1748" i="1" dirty="0">
                <a:latin typeface="Arial"/>
                <a:cs typeface="Arial"/>
              </a:rPr>
              <a:t>bad</a:t>
            </a:r>
            <a:r>
              <a:rPr sz="1748" i="1" spc="-66" dirty="0">
                <a:latin typeface="Arial"/>
                <a:cs typeface="Arial"/>
              </a:rPr>
              <a:t> </a:t>
            </a:r>
            <a:r>
              <a:rPr sz="1748" spc="-44" dirty="0">
                <a:latin typeface="Arial"/>
                <a:cs typeface="Arial"/>
              </a:rPr>
              <a:t>exit </a:t>
            </a:r>
            <a:r>
              <a:rPr sz="1748" dirty="0">
                <a:latin typeface="Arial"/>
                <a:cs typeface="Arial"/>
              </a:rPr>
              <a:t>and</a:t>
            </a:r>
            <a:r>
              <a:rPr sz="1748" spc="-55" dirty="0">
                <a:latin typeface="Arial"/>
                <a:cs typeface="Arial"/>
              </a:rPr>
              <a:t> </a:t>
            </a:r>
            <a:r>
              <a:rPr sz="1748" dirty="0">
                <a:latin typeface="Arial"/>
                <a:cs typeface="Arial"/>
              </a:rPr>
              <a:t>reach</a:t>
            </a:r>
            <a:r>
              <a:rPr sz="1748" spc="-55" dirty="0">
                <a:latin typeface="Arial"/>
                <a:cs typeface="Arial"/>
              </a:rPr>
              <a:t> </a:t>
            </a:r>
            <a:r>
              <a:rPr sz="1748" dirty="0">
                <a:latin typeface="Arial"/>
                <a:cs typeface="Arial"/>
              </a:rPr>
              <a:t>the</a:t>
            </a:r>
            <a:r>
              <a:rPr sz="1748" spc="-55" dirty="0">
                <a:latin typeface="Arial"/>
                <a:cs typeface="Arial"/>
              </a:rPr>
              <a:t> </a:t>
            </a:r>
            <a:r>
              <a:rPr sz="1748" i="1" dirty="0">
                <a:latin typeface="Arial"/>
                <a:cs typeface="Arial"/>
              </a:rPr>
              <a:t>good</a:t>
            </a:r>
            <a:r>
              <a:rPr sz="1748" i="1" spc="-55" dirty="0">
                <a:latin typeface="Arial"/>
                <a:cs typeface="Arial"/>
              </a:rPr>
              <a:t> </a:t>
            </a:r>
            <a:r>
              <a:rPr sz="1748" dirty="0">
                <a:latin typeface="Arial"/>
                <a:cs typeface="Arial"/>
              </a:rPr>
              <a:t>exit,</a:t>
            </a:r>
            <a:r>
              <a:rPr sz="1748" spc="-55" dirty="0">
                <a:latin typeface="Arial"/>
                <a:cs typeface="Arial"/>
              </a:rPr>
              <a:t> </a:t>
            </a:r>
            <a:r>
              <a:rPr sz="1748" dirty="0">
                <a:latin typeface="Arial"/>
                <a:cs typeface="Arial"/>
              </a:rPr>
              <a:t>which</a:t>
            </a:r>
            <a:r>
              <a:rPr sz="1748" spc="-55" dirty="0">
                <a:latin typeface="Arial"/>
                <a:cs typeface="Arial"/>
              </a:rPr>
              <a:t> </a:t>
            </a:r>
            <a:r>
              <a:rPr sz="1748" dirty="0">
                <a:latin typeface="Arial"/>
                <a:cs typeface="Arial"/>
              </a:rPr>
              <a:t>is</a:t>
            </a:r>
            <a:r>
              <a:rPr sz="1748" spc="-44" dirty="0">
                <a:latin typeface="Arial"/>
                <a:cs typeface="Arial"/>
              </a:rPr>
              <a:t> </a:t>
            </a:r>
            <a:r>
              <a:rPr sz="1748" spc="-22" dirty="0">
                <a:latin typeface="Arial"/>
                <a:cs typeface="Arial"/>
              </a:rPr>
              <a:t>identifiable</a:t>
            </a:r>
            <a:r>
              <a:rPr sz="1748" spc="-55" dirty="0">
                <a:latin typeface="Arial"/>
                <a:cs typeface="Arial"/>
              </a:rPr>
              <a:t> </a:t>
            </a:r>
            <a:r>
              <a:rPr sz="1748" dirty="0">
                <a:latin typeface="Arial"/>
                <a:cs typeface="Arial"/>
              </a:rPr>
              <a:t>by</a:t>
            </a:r>
            <a:r>
              <a:rPr sz="1748" spc="-55" dirty="0">
                <a:latin typeface="Arial"/>
                <a:cs typeface="Arial"/>
              </a:rPr>
              <a:t> </a:t>
            </a:r>
            <a:r>
              <a:rPr sz="1748" dirty="0">
                <a:latin typeface="Arial"/>
                <a:cs typeface="Arial"/>
              </a:rPr>
              <a:t>the</a:t>
            </a:r>
            <a:r>
              <a:rPr sz="1748" spc="-55" dirty="0">
                <a:latin typeface="Arial"/>
                <a:cs typeface="Arial"/>
              </a:rPr>
              <a:t> </a:t>
            </a:r>
            <a:r>
              <a:rPr sz="1748" dirty="0">
                <a:latin typeface="Arial"/>
                <a:cs typeface="Arial"/>
              </a:rPr>
              <a:t>color</a:t>
            </a:r>
            <a:r>
              <a:rPr sz="1748" spc="-55" dirty="0">
                <a:latin typeface="Arial"/>
                <a:cs typeface="Arial"/>
              </a:rPr>
              <a:t> </a:t>
            </a:r>
            <a:r>
              <a:rPr sz="1748" dirty="0">
                <a:latin typeface="Arial"/>
                <a:cs typeface="Arial"/>
              </a:rPr>
              <a:t>of</a:t>
            </a:r>
            <a:r>
              <a:rPr sz="1748" spc="-55" dirty="0">
                <a:latin typeface="Arial"/>
                <a:cs typeface="Arial"/>
              </a:rPr>
              <a:t> </a:t>
            </a:r>
            <a:r>
              <a:rPr sz="1748" dirty="0">
                <a:latin typeface="Arial"/>
                <a:cs typeface="Arial"/>
              </a:rPr>
              <a:t>the</a:t>
            </a:r>
            <a:r>
              <a:rPr sz="1748" spc="-44" dirty="0">
                <a:latin typeface="Arial"/>
                <a:cs typeface="Arial"/>
              </a:rPr>
              <a:t> </a:t>
            </a:r>
            <a:r>
              <a:rPr sz="1748" i="1" spc="-22" dirty="0">
                <a:latin typeface="Arial"/>
                <a:cs typeface="Arial"/>
              </a:rPr>
              <a:t>beacon</a:t>
            </a:r>
            <a:r>
              <a:rPr sz="1748" spc="-22" dirty="0">
                <a:latin typeface="Arial"/>
                <a:cs typeface="Arial"/>
              </a:rPr>
              <a:t>.</a:t>
            </a:r>
            <a:endParaRPr sz="1748">
              <a:latin typeface="Arial"/>
              <a:cs typeface="Arial"/>
            </a:endParaRPr>
          </a:p>
        </p:txBody>
      </p:sp>
      <p:grpSp>
        <p:nvGrpSpPr>
          <p:cNvPr id="37" name="object 37"/>
          <p:cNvGrpSpPr/>
          <p:nvPr/>
        </p:nvGrpSpPr>
        <p:grpSpPr>
          <a:xfrm>
            <a:off x="6207027" y="2312900"/>
            <a:ext cx="2736741" cy="1887838"/>
            <a:chOff x="2839161" y="1058824"/>
            <a:chExt cx="1252855" cy="864235"/>
          </a:xfrm>
        </p:grpSpPr>
        <p:pic>
          <p:nvPicPr>
            <p:cNvPr id="38" name="object 38"/>
            <p:cNvPicPr/>
            <p:nvPr/>
          </p:nvPicPr>
          <p:blipFill>
            <a:blip r:embed="rId3" cstate="print"/>
            <a:stretch>
              <a:fillRect/>
            </a:stretch>
          </p:blipFill>
          <p:spPr>
            <a:xfrm>
              <a:off x="2882176" y="1101847"/>
              <a:ext cx="1166439" cy="777626"/>
            </a:xfrm>
            <a:prstGeom prst="rect">
              <a:avLst/>
            </a:prstGeom>
          </p:spPr>
        </p:pic>
        <p:sp>
          <p:nvSpPr>
            <p:cNvPr id="39" name="object 39"/>
            <p:cNvSpPr/>
            <p:nvPr/>
          </p:nvSpPr>
          <p:spPr>
            <a:xfrm>
              <a:off x="2839161" y="1061351"/>
              <a:ext cx="1252855" cy="0"/>
            </a:xfrm>
            <a:custGeom>
              <a:avLst/>
              <a:gdLst/>
              <a:ahLst/>
              <a:cxnLst/>
              <a:rect l="l" t="t" r="r" b="b"/>
              <a:pathLst>
                <a:path w="1252854">
                  <a:moveTo>
                    <a:pt x="0" y="0"/>
                  </a:moveTo>
                  <a:lnTo>
                    <a:pt x="1252448" y="0"/>
                  </a:lnTo>
                </a:path>
              </a:pathLst>
            </a:custGeom>
            <a:ln w="5054">
              <a:solidFill>
                <a:srgbClr val="000000"/>
              </a:solidFill>
            </a:ln>
          </p:spPr>
          <p:txBody>
            <a:bodyPr wrap="square" lIns="0" tIns="0" rIns="0" bIns="0" rtlCol="0"/>
            <a:lstStyle/>
            <a:p>
              <a:endParaRPr sz="3932"/>
            </a:p>
          </p:txBody>
        </p:sp>
        <p:sp>
          <p:nvSpPr>
            <p:cNvPr id="40" name="object 40"/>
            <p:cNvSpPr/>
            <p:nvPr/>
          </p:nvSpPr>
          <p:spPr>
            <a:xfrm>
              <a:off x="2841688" y="1061364"/>
              <a:ext cx="0" cy="859155"/>
            </a:xfrm>
            <a:custGeom>
              <a:avLst/>
              <a:gdLst/>
              <a:ahLst/>
              <a:cxnLst/>
              <a:rect l="l" t="t" r="r" b="b"/>
              <a:pathLst>
                <a:path h="859155">
                  <a:moveTo>
                    <a:pt x="0" y="858596"/>
                  </a:moveTo>
                  <a:lnTo>
                    <a:pt x="0" y="0"/>
                  </a:lnTo>
                </a:path>
              </a:pathLst>
            </a:custGeom>
            <a:ln w="5054">
              <a:solidFill>
                <a:srgbClr val="000000"/>
              </a:solidFill>
            </a:ln>
          </p:spPr>
          <p:txBody>
            <a:bodyPr wrap="square" lIns="0" tIns="0" rIns="0" bIns="0" rtlCol="0"/>
            <a:lstStyle/>
            <a:p>
              <a:endParaRPr sz="3932"/>
            </a:p>
          </p:txBody>
        </p:sp>
        <p:sp>
          <p:nvSpPr>
            <p:cNvPr id="41" name="object 41"/>
            <p:cNvSpPr/>
            <p:nvPr/>
          </p:nvSpPr>
          <p:spPr>
            <a:xfrm>
              <a:off x="4089082" y="1061364"/>
              <a:ext cx="0" cy="859155"/>
            </a:xfrm>
            <a:custGeom>
              <a:avLst/>
              <a:gdLst/>
              <a:ahLst/>
              <a:cxnLst/>
              <a:rect l="l" t="t" r="r" b="b"/>
              <a:pathLst>
                <a:path h="859155">
                  <a:moveTo>
                    <a:pt x="0" y="858596"/>
                  </a:moveTo>
                  <a:lnTo>
                    <a:pt x="0" y="0"/>
                  </a:lnTo>
                </a:path>
              </a:pathLst>
            </a:custGeom>
            <a:ln w="5054">
              <a:solidFill>
                <a:srgbClr val="000000"/>
              </a:solidFill>
            </a:ln>
          </p:spPr>
          <p:txBody>
            <a:bodyPr wrap="square" lIns="0" tIns="0" rIns="0" bIns="0" rtlCol="0"/>
            <a:lstStyle/>
            <a:p>
              <a:endParaRPr sz="3932"/>
            </a:p>
          </p:txBody>
        </p:sp>
        <p:sp>
          <p:nvSpPr>
            <p:cNvPr id="42" name="object 42"/>
            <p:cNvSpPr/>
            <p:nvPr/>
          </p:nvSpPr>
          <p:spPr>
            <a:xfrm>
              <a:off x="2839161" y="1919960"/>
              <a:ext cx="1252855" cy="0"/>
            </a:xfrm>
            <a:custGeom>
              <a:avLst/>
              <a:gdLst/>
              <a:ahLst/>
              <a:cxnLst/>
              <a:rect l="l" t="t" r="r" b="b"/>
              <a:pathLst>
                <a:path w="1252854">
                  <a:moveTo>
                    <a:pt x="0" y="0"/>
                  </a:moveTo>
                  <a:lnTo>
                    <a:pt x="1252448" y="0"/>
                  </a:lnTo>
                </a:path>
              </a:pathLst>
            </a:custGeom>
            <a:ln w="5054">
              <a:solidFill>
                <a:srgbClr val="000000"/>
              </a:solidFill>
            </a:ln>
          </p:spPr>
          <p:txBody>
            <a:bodyPr wrap="square" lIns="0" tIns="0" rIns="0" bIns="0" rtlCol="0"/>
            <a:lstStyle/>
            <a:p>
              <a:endParaRPr sz="3932"/>
            </a:p>
          </p:txBody>
        </p:sp>
      </p:grpSp>
      <p:sp>
        <p:nvSpPr>
          <p:cNvPr id="43" name="object 43"/>
          <p:cNvSpPr txBox="1"/>
          <p:nvPr/>
        </p:nvSpPr>
        <p:spPr>
          <a:xfrm>
            <a:off x="6759286" y="4298894"/>
            <a:ext cx="1443967" cy="261933"/>
          </a:xfrm>
          <a:prstGeom prst="rect">
            <a:avLst/>
          </a:prstGeom>
        </p:spPr>
        <p:txBody>
          <a:bodyPr vert="horz" wrap="square" lIns="0" tIns="26355" rIns="0" bIns="0" rtlCol="0">
            <a:spAutoFit/>
          </a:bodyPr>
          <a:lstStyle/>
          <a:p>
            <a:pPr marL="27742">
              <a:spcBef>
                <a:spcPts val="208"/>
              </a:spcBef>
            </a:pPr>
            <a:r>
              <a:rPr sz="1529" dirty="0">
                <a:solidFill>
                  <a:srgbClr val="D41A2C"/>
                </a:solidFill>
                <a:latin typeface="Arial"/>
                <a:cs typeface="Arial"/>
              </a:rPr>
              <a:t>(b)</a:t>
            </a:r>
            <a:r>
              <a:rPr sz="1529" spc="-55" dirty="0">
                <a:solidFill>
                  <a:srgbClr val="D41A2C"/>
                </a:solidFill>
                <a:latin typeface="Arial"/>
                <a:cs typeface="Arial"/>
              </a:rPr>
              <a:t> </a:t>
            </a:r>
            <a:r>
              <a:rPr sz="1529" spc="-22" dirty="0">
                <a:latin typeface="Arial"/>
                <a:cs typeface="Arial"/>
              </a:rPr>
              <a:t>Observation.</a:t>
            </a:r>
            <a:endParaRPr sz="1529">
              <a:latin typeface="Arial"/>
              <a:cs typeface="Arial"/>
            </a:endParaRPr>
          </a:p>
        </p:txBody>
      </p:sp>
      <p:sp>
        <p:nvSpPr>
          <p:cNvPr id="45" name="object 45"/>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49" name="object 49"/>
          <p:cNvSpPr txBox="1">
            <a:spLocks noGrp="1"/>
          </p:cNvSpPr>
          <p:nvPr>
            <p:ph type="dt" sz="half" idx="6"/>
          </p:nvPr>
        </p:nvSpPr>
        <p:spPr>
          <a:xfrm>
            <a:off x="3570742" y="3350180"/>
            <a:ext cx="429958"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CS</a:t>
            </a:r>
            <a:r>
              <a:rPr lang="en-US" spc="-20"/>
              <a:t> </a:t>
            </a:r>
            <a:r>
              <a:rPr lang="en-US" spc="-10"/>
              <a:t>4180/5180</a:t>
            </a:r>
            <a:endParaRPr spc="-22" dirty="0"/>
          </a:p>
        </p:txBody>
      </p:sp>
      <p:sp>
        <p:nvSpPr>
          <p:cNvPr id="50" name="object 50"/>
          <p:cNvSpPr txBox="1">
            <a:spLocks noGrp="1"/>
          </p:cNvSpPr>
          <p:nvPr>
            <p:ph type="sldNum" sz="quarter" idx="7"/>
          </p:nvPr>
        </p:nvSpPr>
        <p:spPr>
          <a:xfrm>
            <a:off x="4295597" y="3357216"/>
            <a:ext cx="244729"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73025">
              <a:spcBef>
                <a:spcPts val="70"/>
              </a:spcBef>
            </a:pPr>
            <a:fld id="{81D60167-4931-47E6-BA6A-407CBD079E47}" type="slidenum">
              <a:rPr lang="en-US" smtClean="0"/>
              <a:pPr marL="73025">
                <a:spcBef>
                  <a:spcPts val="70"/>
                </a:spcBef>
              </a:pPr>
              <a:t>14</a:t>
            </a:fld>
            <a:r>
              <a:rPr lang="en-US" spc="-15"/>
              <a:t> </a:t>
            </a:r>
            <a:r>
              <a:rPr lang="en-US"/>
              <a:t>/</a:t>
            </a:r>
            <a:r>
              <a:rPr lang="en-US" spc="-5"/>
              <a:t> </a:t>
            </a:r>
            <a:r>
              <a:rPr lang="en-US" spc="-25"/>
              <a:t>53</a:t>
            </a:r>
            <a:endParaRPr spc="-55" dirty="0"/>
          </a:p>
        </p:txBody>
      </p:sp>
    </p:spTree>
  </p:cSld>
  <p:clrMapOvr>
    <a:masterClrMapping/>
  </p:clrMapOvr>
  <p:transition>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bject 29"/>
          <p:cNvSpPr txBox="1"/>
          <p:nvPr/>
        </p:nvSpPr>
        <p:spPr>
          <a:xfrm>
            <a:off x="157843" y="549398"/>
            <a:ext cx="8221320" cy="5592890"/>
          </a:xfrm>
          <a:prstGeom prst="rect">
            <a:avLst/>
          </a:prstGeom>
        </p:spPr>
        <p:txBody>
          <a:bodyPr vert="horz" wrap="square" lIns="0" tIns="24968" rIns="0" bIns="0" rtlCol="0">
            <a:spAutoFit/>
          </a:bodyPr>
          <a:lstStyle/>
          <a:p>
            <a:pPr marL="83226">
              <a:spcBef>
                <a:spcPts val="197"/>
              </a:spcBef>
            </a:pPr>
            <a:r>
              <a:rPr sz="2403" b="1" dirty="0">
                <a:solidFill>
                  <a:srgbClr val="D41A2C"/>
                </a:solidFill>
                <a:latin typeface="Arial"/>
                <a:cs typeface="Arial"/>
              </a:rPr>
              <a:t>Full</a:t>
            </a:r>
            <a:r>
              <a:rPr sz="2403" b="1" spc="-66" dirty="0">
                <a:solidFill>
                  <a:srgbClr val="D41A2C"/>
                </a:solidFill>
                <a:latin typeface="Arial"/>
                <a:cs typeface="Arial"/>
              </a:rPr>
              <a:t> </a:t>
            </a:r>
            <a:r>
              <a:rPr sz="2403" b="1" dirty="0">
                <a:solidFill>
                  <a:srgbClr val="D41A2C"/>
                </a:solidFill>
                <a:latin typeface="Arial"/>
                <a:cs typeface="Arial"/>
              </a:rPr>
              <a:t>vs</a:t>
            </a:r>
            <a:r>
              <a:rPr sz="2403" b="1" spc="-66" dirty="0">
                <a:solidFill>
                  <a:srgbClr val="D41A2C"/>
                </a:solidFill>
                <a:latin typeface="Arial"/>
                <a:cs typeface="Arial"/>
              </a:rPr>
              <a:t> </a:t>
            </a:r>
            <a:r>
              <a:rPr sz="2403" b="1" dirty="0">
                <a:solidFill>
                  <a:srgbClr val="D41A2C"/>
                </a:solidFill>
                <a:latin typeface="Arial"/>
                <a:cs typeface="Arial"/>
              </a:rPr>
              <a:t>Partial</a:t>
            </a:r>
            <a:r>
              <a:rPr sz="2403" b="1" spc="-66" dirty="0">
                <a:solidFill>
                  <a:srgbClr val="D41A2C"/>
                </a:solidFill>
                <a:latin typeface="Arial"/>
                <a:cs typeface="Arial"/>
              </a:rPr>
              <a:t> </a:t>
            </a:r>
            <a:r>
              <a:rPr sz="2403" b="1" spc="-22" dirty="0">
                <a:solidFill>
                  <a:srgbClr val="D41A2C"/>
                </a:solidFill>
                <a:latin typeface="Arial"/>
                <a:cs typeface="Arial"/>
              </a:rPr>
              <a:t>Observability</a:t>
            </a:r>
            <a:endParaRPr sz="2403">
              <a:latin typeface="Arial"/>
              <a:cs typeface="Arial"/>
            </a:endParaRPr>
          </a:p>
          <a:p>
            <a:pPr>
              <a:spcBef>
                <a:spcPts val="2731"/>
              </a:spcBef>
            </a:pPr>
            <a:endParaRPr sz="2403">
              <a:latin typeface="Arial"/>
              <a:cs typeface="Arial"/>
            </a:endParaRPr>
          </a:p>
          <a:p>
            <a:pPr marL="632515"/>
            <a:r>
              <a:rPr sz="1966" b="1" dirty="0">
                <a:latin typeface="Arial"/>
                <a:cs typeface="Arial"/>
              </a:rPr>
              <a:t>Fully</a:t>
            </a:r>
            <a:r>
              <a:rPr sz="1966" b="1" spc="-44" dirty="0">
                <a:latin typeface="Arial"/>
                <a:cs typeface="Arial"/>
              </a:rPr>
              <a:t> </a:t>
            </a:r>
            <a:r>
              <a:rPr sz="1966" b="1" spc="-22" dirty="0">
                <a:latin typeface="Arial"/>
                <a:cs typeface="Arial"/>
              </a:rPr>
              <a:t>Observable Control</a:t>
            </a:r>
            <a:endParaRPr sz="1966">
              <a:latin typeface="Arial"/>
              <a:cs typeface="Arial"/>
            </a:endParaRPr>
          </a:p>
          <a:p>
            <a:pPr marL="1141578" indent="-252451">
              <a:spcBef>
                <a:spcPts val="677"/>
              </a:spcBef>
              <a:buClr>
                <a:srgbClr val="D41A2C"/>
              </a:buClr>
              <a:buFont typeface="Menlo"/>
              <a:buChar char="•"/>
              <a:tabLst>
                <a:tab pos="1141578" algn="l"/>
              </a:tabLst>
            </a:pPr>
            <a:r>
              <a:rPr sz="1966" dirty="0">
                <a:latin typeface="Arial"/>
                <a:cs typeface="Arial"/>
              </a:rPr>
              <a:t>Access</a:t>
            </a:r>
            <a:r>
              <a:rPr sz="1966" spc="-55" dirty="0">
                <a:latin typeface="Arial"/>
                <a:cs typeface="Arial"/>
              </a:rPr>
              <a:t> </a:t>
            </a:r>
            <a:r>
              <a:rPr sz="1966" dirty="0">
                <a:latin typeface="Arial"/>
                <a:cs typeface="Arial"/>
              </a:rPr>
              <a:t>to</a:t>
            </a:r>
            <a:r>
              <a:rPr sz="1966" spc="-55" dirty="0">
                <a:latin typeface="Arial"/>
                <a:cs typeface="Arial"/>
              </a:rPr>
              <a:t> </a:t>
            </a:r>
            <a:r>
              <a:rPr sz="1966" dirty="0">
                <a:latin typeface="Arial"/>
                <a:cs typeface="Arial"/>
              </a:rPr>
              <a:t>full</a:t>
            </a:r>
            <a:r>
              <a:rPr sz="1966" spc="-55" dirty="0">
                <a:latin typeface="Arial"/>
                <a:cs typeface="Arial"/>
              </a:rPr>
              <a:t> </a:t>
            </a:r>
            <a:r>
              <a:rPr sz="1966" dirty="0">
                <a:latin typeface="Arial"/>
                <a:cs typeface="Arial"/>
              </a:rPr>
              <a:t>system</a:t>
            </a:r>
            <a:r>
              <a:rPr sz="1966" spc="-55" dirty="0">
                <a:latin typeface="Arial"/>
                <a:cs typeface="Arial"/>
              </a:rPr>
              <a:t> </a:t>
            </a:r>
            <a:r>
              <a:rPr sz="1966" spc="-22" dirty="0">
                <a:latin typeface="Arial"/>
                <a:cs typeface="Arial"/>
              </a:rPr>
              <a:t>state</a:t>
            </a:r>
            <a:endParaRPr sz="1966">
              <a:latin typeface="Arial"/>
              <a:cs typeface="Arial"/>
            </a:endParaRPr>
          </a:p>
          <a:p>
            <a:pPr marL="1144353">
              <a:spcBef>
                <a:spcPts val="22"/>
              </a:spcBef>
            </a:pPr>
            <a:r>
              <a:rPr sz="1966" i="1" spc="164" dirty="0">
                <a:latin typeface="Times New Roman"/>
                <a:cs typeface="Times New Roman"/>
              </a:rPr>
              <a:t>π</a:t>
            </a:r>
            <a:r>
              <a:rPr sz="1966" i="1" spc="-208" dirty="0">
                <a:latin typeface="Times New Roman"/>
                <a:cs typeface="Times New Roman"/>
              </a:rPr>
              <a:t> </a:t>
            </a:r>
            <a:r>
              <a:rPr sz="1966" dirty="0">
                <a:latin typeface="Times New Roman"/>
                <a:cs typeface="Times New Roman"/>
              </a:rPr>
              <a:t>:</a:t>
            </a:r>
            <a:r>
              <a:rPr sz="1966" spc="197" dirty="0">
                <a:latin typeface="Times New Roman"/>
                <a:cs typeface="Times New Roman"/>
              </a:rPr>
              <a:t> </a:t>
            </a:r>
            <a:r>
              <a:rPr sz="1966" i="1" dirty="0">
                <a:latin typeface="Menlo"/>
                <a:cs typeface="Menlo"/>
              </a:rPr>
              <a:t>S</a:t>
            </a:r>
            <a:r>
              <a:rPr sz="1966" i="1" spc="-470" dirty="0">
                <a:latin typeface="Menlo"/>
                <a:cs typeface="Menlo"/>
              </a:rPr>
              <a:t> </a:t>
            </a:r>
            <a:r>
              <a:rPr sz="1966" i="1" spc="830" dirty="0">
                <a:latin typeface="Menlo"/>
                <a:cs typeface="Menlo"/>
              </a:rPr>
              <a:t>→</a:t>
            </a:r>
            <a:r>
              <a:rPr sz="1966" i="1" spc="-623" dirty="0">
                <a:latin typeface="Menlo"/>
                <a:cs typeface="Menlo"/>
              </a:rPr>
              <a:t> </a:t>
            </a:r>
            <a:r>
              <a:rPr sz="1966" spc="382" dirty="0">
                <a:latin typeface="Times New Roman"/>
                <a:cs typeface="Times New Roman"/>
              </a:rPr>
              <a:t>∆</a:t>
            </a:r>
            <a:r>
              <a:rPr sz="1966" i="1" spc="382" dirty="0">
                <a:latin typeface="Menlo"/>
                <a:cs typeface="Menlo"/>
              </a:rPr>
              <a:t>A</a:t>
            </a:r>
            <a:endParaRPr sz="1966">
              <a:latin typeface="Menlo"/>
              <a:cs typeface="Menlo"/>
            </a:endParaRPr>
          </a:p>
          <a:p>
            <a:pPr marL="1141578" indent="-252451">
              <a:spcBef>
                <a:spcPts val="677"/>
              </a:spcBef>
              <a:buClr>
                <a:srgbClr val="D41A2C"/>
              </a:buClr>
              <a:buFont typeface="Menlo"/>
              <a:buChar char="•"/>
              <a:tabLst>
                <a:tab pos="1141578" algn="l"/>
              </a:tabLst>
            </a:pPr>
            <a:r>
              <a:rPr sz="1966" dirty="0">
                <a:latin typeface="Arial"/>
                <a:cs typeface="Arial"/>
              </a:rPr>
              <a:t>Solid</a:t>
            </a:r>
            <a:r>
              <a:rPr sz="1966" spc="-22" dirty="0">
                <a:latin typeface="Arial"/>
                <a:cs typeface="Arial"/>
              </a:rPr>
              <a:t> theory,</a:t>
            </a:r>
            <a:r>
              <a:rPr sz="1966" spc="-11" dirty="0">
                <a:latin typeface="Arial"/>
                <a:cs typeface="Arial"/>
              </a:rPr>
              <a:t> </a:t>
            </a:r>
            <a:r>
              <a:rPr sz="1966" spc="-22" dirty="0">
                <a:latin typeface="Arial"/>
                <a:cs typeface="Arial"/>
              </a:rPr>
              <a:t>comparatively</a:t>
            </a:r>
            <a:r>
              <a:rPr sz="1966" spc="-11" dirty="0">
                <a:latin typeface="Arial"/>
                <a:cs typeface="Arial"/>
              </a:rPr>
              <a:t> </a:t>
            </a:r>
            <a:r>
              <a:rPr sz="1966" spc="-22" dirty="0">
                <a:latin typeface="Arial"/>
                <a:cs typeface="Arial"/>
              </a:rPr>
              <a:t>easy!</a:t>
            </a:r>
            <a:endParaRPr sz="1966">
              <a:latin typeface="Arial"/>
              <a:cs typeface="Arial"/>
            </a:endParaRPr>
          </a:p>
          <a:p>
            <a:pPr marL="1141578" indent="-252451">
              <a:spcBef>
                <a:spcPts val="677"/>
              </a:spcBef>
              <a:buClr>
                <a:srgbClr val="D41A2C"/>
              </a:buClr>
              <a:buFont typeface="Menlo"/>
              <a:buChar char="•"/>
              <a:tabLst>
                <a:tab pos="1141578" algn="l"/>
              </a:tabLst>
            </a:pPr>
            <a:r>
              <a:rPr sz="1966" dirty="0">
                <a:latin typeface="Arial"/>
                <a:cs typeface="Arial"/>
              </a:rPr>
              <a:t>Strong</a:t>
            </a:r>
            <a:r>
              <a:rPr sz="1966" spc="-66" dirty="0">
                <a:latin typeface="Arial"/>
                <a:cs typeface="Arial"/>
              </a:rPr>
              <a:t> </a:t>
            </a:r>
            <a:r>
              <a:rPr sz="1966" dirty="0">
                <a:latin typeface="Arial"/>
                <a:cs typeface="Arial"/>
              </a:rPr>
              <a:t>assumption,</a:t>
            </a:r>
            <a:r>
              <a:rPr sz="1966" spc="-66" dirty="0">
                <a:latin typeface="Arial"/>
                <a:cs typeface="Arial"/>
              </a:rPr>
              <a:t> </a:t>
            </a:r>
            <a:r>
              <a:rPr sz="1966" dirty="0">
                <a:latin typeface="Arial"/>
                <a:cs typeface="Arial"/>
              </a:rPr>
              <a:t>not</a:t>
            </a:r>
            <a:r>
              <a:rPr sz="1966" spc="-66" dirty="0">
                <a:latin typeface="Arial"/>
                <a:cs typeface="Arial"/>
              </a:rPr>
              <a:t> </a:t>
            </a:r>
            <a:r>
              <a:rPr sz="1966" spc="-22" dirty="0">
                <a:latin typeface="Arial"/>
                <a:cs typeface="Arial"/>
              </a:rPr>
              <a:t>always</a:t>
            </a:r>
            <a:r>
              <a:rPr sz="1966" spc="-66" dirty="0">
                <a:latin typeface="Arial"/>
                <a:cs typeface="Arial"/>
              </a:rPr>
              <a:t> </a:t>
            </a:r>
            <a:r>
              <a:rPr sz="1966" spc="-22" dirty="0">
                <a:latin typeface="Arial"/>
                <a:cs typeface="Arial"/>
              </a:rPr>
              <a:t>possible!</a:t>
            </a:r>
            <a:endParaRPr sz="1966">
              <a:latin typeface="Arial"/>
              <a:cs typeface="Arial"/>
            </a:endParaRPr>
          </a:p>
          <a:p>
            <a:pPr>
              <a:spcBef>
                <a:spcPts val="1027"/>
              </a:spcBef>
              <a:buClr>
                <a:srgbClr val="D41A2C"/>
              </a:buClr>
              <a:buFont typeface="Menlo"/>
              <a:buChar char="•"/>
            </a:pPr>
            <a:endParaRPr sz="1966">
              <a:latin typeface="Arial"/>
              <a:cs typeface="Arial"/>
            </a:endParaRPr>
          </a:p>
          <a:p>
            <a:pPr marL="632515"/>
            <a:r>
              <a:rPr sz="1966" b="1" spc="-22" dirty="0">
                <a:latin typeface="Arial"/>
                <a:cs typeface="Arial"/>
              </a:rPr>
              <a:t>Partially</a:t>
            </a:r>
            <a:r>
              <a:rPr sz="1966" b="1" spc="44" dirty="0">
                <a:latin typeface="Arial"/>
                <a:cs typeface="Arial"/>
              </a:rPr>
              <a:t> </a:t>
            </a:r>
            <a:r>
              <a:rPr sz="1966" b="1" spc="-22" dirty="0">
                <a:latin typeface="Arial"/>
                <a:cs typeface="Arial"/>
              </a:rPr>
              <a:t>Observable</a:t>
            </a:r>
            <a:r>
              <a:rPr sz="1966" b="1" spc="44" dirty="0">
                <a:latin typeface="Arial"/>
                <a:cs typeface="Arial"/>
              </a:rPr>
              <a:t> </a:t>
            </a:r>
            <a:r>
              <a:rPr sz="1966" b="1" spc="-22" dirty="0">
                <a:latin typeface="Arial"/>
                <a:cs typeface="Arial"/>
              </a:rPr>
              <a:t>Control</a:t>
            </a:r>
            <a:endParaRPr sz="1966">
              <a:latin typeface="Arial"/>
              <a:cs typeface="Arial"/>
            </a:endParaRPr>
          </a:p>
          <a:p>
            <a:pPr marL="1141578" indent="-252451">
              <a:spcBef>
                <a:spcPts val="677"/>
              </a:spcBef>
              <a:buClr>
                <a:srgbClr val="D41A2C"/>
              </a:buClr>
              <a:buFont typeface="Menlo"/>
              <a:buChar char="•"/>
              <a:tabLst>
                <a:tab pos="1141578" algn="l"/>
              </a:tabLst>
            </a:pPr>
            <a:r>
              <a:rPr sz="1966" dirty="0">
                <a:latin typeface="Arial"/>
                <a:cs typeface="Arial"/>
              </a:rPr>
              <a:t>Access</a:t>
            </a:r>
            <a:r>
              <a:rPr sz="1966" spc="-76" dirty="0">
                <a:latin typeface="Arial"/>
                <a:cs typeface="Arial"/>
              </a:rPr>
              <a:t> </a:t>
            </a:r>
            <a:r>
              <a:rPr sz="1966" dirty="0">
                <a:latin typeface="Arial"/>
                <a:cs typeface="Arial"/>
              </a:rPr>
              <a:t>to</a:t>
            </a:r>
            <a:r>
              <a:rPr sz="1966" spc="-76" dirty="0">
                <a:latin typeface="Arial"/>
                <a:cs typeface="Arial"/>
              </a:rPr>
              <a:t> </a:t>
            </a:r>
            <a:r>
              <a:rPr sz="1966" dirty="0">
                <a:latin typeface="Arial"/>
                <a:cs typeface="Arial"/>
              </a:rPr>
              <a:t>partial/indirect</a:t>
            </a:r>
            <a:r>
              <a:rPr sz="1966" spc="-76" dirty="0">
                <a:latin typeface="Arial"/>
                <a:cs typeface="Arial"/>
              </a:rPr>
              <a:t> </a:t>
            </a:r>
            <a:r>
              <a:rPr sz="1966" dirty="0">
                <a:latin typeface="Arial"/>
                <a:cs typeface="Arial"/>
              </a:rPr>
              <a:t>observations</a:t>
            </a:r>
            <a:r>
              <a:rPr sz="1966" spc="-66" dirty="0">
                <a:latin typeface="Arial"/>
                <a:cs typeface="Arial"/>
              </a:rPr>
              <a:t> </a:t>
            </a:r>
            <a:r>
              <a:rPr sz="1966" dirty="0">
                <a:latin typeface="Arial"/>
                <a:cs typeface="Arial"/>
              </a:rPr>
              <a:t>derived</a:t>
            </a:r>
            <a:r>
              <a:rPr sz="1966" spc="-76" dirty="0">
                <a:latin typeface="Arial"/>
                <a:cs typeface="Arial"/>
              </a:rPr>
              <a:t> </a:t>
            </a:r>
            <a:r>
              <a:rPr sz="1966" dirty="0">
                <a:latin typeface="Arial"/>
                <a:cs typeface="Arial"/>
              </a:rPr>
              <a:t>from</a:t>
            </a:r>
            <a:r>
              <a:rPr sz="1966" spc="-76" dirty="0">
                <a:latin typeface="Arial"/>
                <a:cs typeface="Arial"/>
              </a:rPr>
              <a:t> </a:t>
            </a:r>
            <a:r>
              <a:rPr sz="1966" spc="-22" dirty="0">
                <a:latin typeface="Arial"/>
                <a:cs typeface="Arial"/>
              </a:rPr>
              <a:t>state</a:t>
            </a:r>
            <a:endParaRPr sz="1966">
              <a:latin typeface="Arial"/>
              <a:cs typeface="Arial"/>
            </a:endParaRPr>
          </a:p>
          <a:p>
            <a:pPr marL="1144353">
              <a:spcBef>
                <a:spcPts val="22"/>
              </a:spcBef>
            </a:pPr>
            <a:r>
              <a:rPr sz="1966" i="1" spc="164" dirty="0">
                <a:latin typeface="Times New Roman"/>
                <a:cs typeface="Times New Roman"/>
              </a:rPr>
              <a:t>π</a:t>
            </a:r>
            <a:r>
              <a:rPr sz="1966" i="1" spc="-197" dirty="0">
                <a:latin typeface="Times New Roman"/>
                <a:cs typeface="Times New Roman"/>
              </a:rPr>
              <a:t> </a:t>
            </a:r>
            <a:r>
              <a:rPr sz="1966" dirty="0">
                <a:latin typeface="Times New Roman"/>
                <a:cs typeface="Times New Roman"/>
              </a:rPr>
              <a:t>:</a:t>
            </a:r>
            <a:r>
              <a:rPr sz="1966" spc="197" dirty="0">
                <a:latin typeface="Times New Roman"/>
                <a:cs typeface="Times New Roman"/>
              </a:rPr>
              <a:t> </a:t>
            </a:r>
            <a:r>
              <a:rPr sz="1966" dirty="0">
                <a:latin typeface="Times New Roman"/>
                <a:cs typeface="Times New Roman"/>
              </a:rPr>
              <a:t>?</a:t>
            </a:r>
            <a:r>
              <a:rPr sz="1966" spc="87" dirty="0">
                <a:latin typeface="Times New Roman"/>
                <a:cs typeface="Times New Roman"/>
              </a:rPr>
              <a:t> </a:t>
            </a:r>
            <a:r>
              <a:rPr sz="1966" i="1" spc="830" dirty="0">
                <a:latin typeface="Menlo"/>
                <a:cs typeface="Menlo"/>
              </a:rPr>
              <a:t>→</a:t>
            </a:r>
            <a:r>
              <a:rPr sz="1966" i="1" spc="-601" dirty="0">
                <a:latin typeface="Menlo"/>
                <a:cs typeface="Menlo"/>
              </a:rPr>
              <a:t> </a:t>
            </a:r>
            <a:r>
              <a:rPr sz="1966" spc="382" dirty="0">
                <a:latin typeface="Times New Roman"/>
                <a:cs typeface="Times New Roman"/>
              </a:rPr>
              <a:t>∆</a:t>
            </a:r>
            <a:r>
              <a:rPr sz="1966" i="1" spc="382" dirty="0">
                <a:latin typeface="Menlo"/>
                <a:cs typeface="Menlo"/>
              </a:rPr>
              <a:t>A</a:t>
            </a:r>
            <a:endParaRPr sz="1966">
              <a:latin typeface="Menlo"/>
              <a:cs typeface="Menlo"/>
            </a:endParaRPr>
          </a:p>
          <a:p>
            <a:pPr marL="1141578" indent="-252451">
              <a:spcBef>
                <a:spcPts val="677"/>
              </a:spcBef>
              <a:buClr>
                <a:srgbClr val="D41A2C"/>
              </a:buClr>
              <a:buFont typeface="Menlo"/>
              <a:buChar char="•"/>
              <a:tabLst>
                <a:tab pos="1141578" algn="l"/>
              </a:tabLst>
            </a:pPr>
            <a:r>
              <a:rPr sz="1966" dirty="0">
                <a:latin typeface="Arial"/>
                <a:cs typeface="Arial"/>
              </a:rPr>
              <a:t>Better</a:t>
            </a:r>
            <a:r>
              <a:rPr sz="1966" spc="-66" dirty="0">
                <a:latin typeface="Arial"/>
                <a:cs typeface="Arial"/>
              </a:rPr>
              <a:t> </a:t>
            </a:r>
            <a:r>
              <a:rPr sz="1966" dirty="0">
                <a:latin typeface="Arial"/>
                <a:cs typeface="Arial"/>
              </a:rPr>
              <a:t>match</a:t>
            </a:r>
            <a:r>
              <a:rPr sz="1966" spc="-55" dirty="0">
                <a:latin typeface="Arial"/>
                <a:cs typeface="Arial"/>
              </a:rPr>
              <a:t> </a:t>
            </a:r>
            <a:r>
              <a:rPr sz="1966" dirty="0">
                <a:latin typeface="Arial"/>
                <a:cs typeface="Arial"/>
              </a:rPr>
              <a:t>to</a:t>
            </a:r>
            <a:r>
              <a:rPr sz="1966" spc="-55" dirty="0">
                <a:latin typeface="Arial"/>
                <a:cs typeface="Arial"/>
              </a:rPr>
              <a:t> </a:t>
            </a:r>
            <a:r>
              <a:rPr sz="1966" spc="-22" dirty="0">
                <a:latin typeface="Arial"/>
                <a:cs typeface="Arial"/>
              </a:rPr>
              <a:t>reality,</a:t>
            </a:r>
            <a:r>
              <a:rPr sz="1966" spc="-66" dirty="0">
                <a:latin typeface="Arial"/>
                <a:cs typeface="Arial"/>
              </a:rPr>
              <a:t> </a:t>
            </a:r>
            <a:r>
              <a:rPr sz="1966" dirty="0">
                <a:latin typeface="Arial"/>
                <a:cs typeface="Arial"/>
              </a:rPr>
              <a:t>common</a:t>
            </a:r>
            <a:r>
              <a:rPr sz="1966" spc="-55" dirty="0">
                <a:latin typeface="Arial"/>
                <a:cs typeface="Arial"/>
              </a:rPr>
              <a:t> </a:t>
            </a:r>
            <a:r>
              <a:rPr sz="1966" dirty="0">
                <a:latin typeface="Arial"/>
                <a:cs typeface="Arial"/>
              </a:rPr>
              <a:t>in</a:t>
            </a:r>
            <a:r>
              <a:rPr sz="1966" spc="-55" dirty="0">
                <a:latin typeface="Arial"/>
                <a:cs typeface="Arial"/>
              </a:rPr>
              <a:t> </a:t>
            </a:r>
            <a:r>
              <a:rPr sz="1966" dirty="0">
                <a:latin typeface="Arial"/>
                <a:cs typeface="Arial"/>
              </a:rPr>
              <a:t>real</a:t>
            </a:r>
            <a:r>
              <a:rPr sz="1966" spc="-55" dirty="0">
                <a:latin typeface="Arial"/>
                <a:cs typeface="Arial"/>
              </a:rPr>
              <a:t> </a:t>
            </a:r>
            <a:r>
              <a:rPr sz="1966" dirty="0">
                <a:latin typeface="Arial"/>
                <a:cs typeface="Arial"/>
              </a:rPr>
              <a:t>world</a:t>
            </a:r>
            <a:r>
              <a:rPr sz="1966" spc="-66" dirty="0">
                <a:latin typeface="Arial"/>
                <a:cs typeface="Arial"/>
              </a:rPr>
              <a:t> </a:t>
            </a:r>
            <a:r>
              <a:rPr sz="1966" spc="-22" dirty="0">
                <a:latin typeface="Arial"/>
                <a:cs typeface="Arial"/>
              </a:rPr>
              <a:t>problems</a:t>
            </a:r>
            <a:endParaRPr sz="1966">
              <a:latin typeface="Arial"/>
              <a:cs typeface="Arial"/>
            </a:endParaRPr>
          </a:p>
          <a:p>
            <a:pPr marL="1141578" indent="-252451">
              <a:spcBef>
                <a:spcPts val="249"/>
              </a:spcBef>
              <a:buClr>
                <a:srgbClr val="D41A2C"/>
              </a:buClr>
              <a:buFont typeface="Menlo"/>
              <a:buChar char="•"/>
              <a:tabLst>
                <a:tab pos="1141578" algn="l"/>
              </a:tabLst>
            </a:pPr>
            <a:r>
              <a:rPr sz="1966" dirty="0">
                <a:latin typeface="Arial"/>
                <a:cs typeface="Arial"/>
              </a:rPr>
              <a:t>Extremely</a:t>
            </a:r>
            <a:r>
              <a:rPr sz="1966" spc="-76" dirty="0">
                <a:latin typeface="Arial"/>
                <a:cs typeface="Arial"/>
              </a:rPr>
              <a:t> </a:t>
            </a:r>
            <a:r>
              <a:rPr sz="1966" dirty="0">
                <a:latin typeface="Arial"/>
                <a:cs typeface="Arial"/>
              </a:rPr>
              <a:t>wide</a:t>
            </a:r>
            <a:r>
              <a:rPr sz="1966" spc="-76" dirty="0">
                <a:latin typeface="Arial"/>
                <a:cs typeface="Arial"/>
              </a:rPr>
              <a:t> </a:t>
            </a:r>
            <a:r>
              <a:rPr sz="1966" dirty="0">
                <a:latin typeface="Arial"/>
                <a:cs typeface="Arial"/>
              </a:rPr>
              <a:t>range</a:t>
            </a:r>
            <a:r>
              <a:rPr sz="1966" spc="-66" dirty="0">
                <a:latin typeface="Arial"/>
                <a:cs typeface="Arial"/>
              </a:rPr>
              <a:t> </a:t>
            </a:r>
            <a:r>
              <a:rPr sz="1966" dirty="0">
                <a:latin typeface="Arial"/>
                <a:cs typeface="Arial"/>
              </a:rPr>
              <a:t>of</a:t>
            </a:r>
            <a:r>
              <a:rPr sz="1966" spc="-76" dirty="0">
                <a:latin typeface="Arial"/>
                <a:cs typeface="Arial"/>
              </a:rPr>
              <a:t> </a:t>
            </a:r>
            <a:r>
              <a:rPr sz="1966" dirty="0">
                <a:latin typeface="Arial"/>
                <a:cs typeface="Arial"/>
              </a:rPr>
              <a:t>difficulties</a:t>
            </a:r>
            <a:r>
              <a:rPr sz="1966" spc="-76" dirty="0">
                <a:latin typeface="Arial"/>
                <a:cs typeface="Arial"/>
              </a:rPr>
              <a:t> </a:t>
            </a:r>
            <a:r>
              <a:rPr sz="1966" dirty="0">
                <a:latin typeface="Arial"/>
                <a:cs typeface="Arial"/>
              </a:rPr>
              <a:t>(technical</a:t>
            </a:r>
            <a:r>
              <a:rPr sz="1966" spc="-66" dirty="0">
                <a:latin typeface="Arial"/>
                <a:cs typeface="Arial"/>
              </a:rPr>
              <a:t> </a:t>
            </a:r>
            <a:r>
              <a:rPr sz="1966" dirty="0">
                <a:latin typeface="Arial"/>
                <a:cs typeface="Arial"/>
              </a:rPr>
              <a:t>vs</a:t>
            </a:r>
            <a:r>
              <a:rPr sz="1966" spc="-76" dirty="0">
                <a:latin typeface="Arial"/>
                <a:cs typeface="Arial"/>
              </a:rPr>
              <a:t> </a:t>
            </a:r>
            <a:r>
              <a:rPr sz="1966" dirty="0">
                <a:latin typeface="Arial"/>
                <a:cs typeface="Arial"/>
              </a:rPr>
              <a:t>significant</a:t>
            </a:r>
            <a:r>
              <a:rPr sz="1966" spc="-76" dirty="0">
                <a:latin typeface="Arial"/>
                <a:cs typeface="Arial"/>
              </a:rPr>
              <a:t> </a:t>
            </a:r>
            <a:r>
              <a:rPr sz="1966" spc="-55" dirty="0">
                <a:latin typeface="Arial"/>
                <a:cs typeface="Arial"/>
              </a:rPr>
              <a:t>PO)</a:t>
            </a:r>
            <a:endParaRPr sz="1966">
              <a:latin typeface="Arial"/>
              <a:cs typeface="Arial"/>
            </a:endParaRPr>
          </a:p>
          <a:p>
            <a:pPr marL="1656190" lvl="1" indent="-245516">
              <a:lnSpc>
                <a:spcPts val="2031"/>
              </a:lnSpc>
              <a:spcBef>
                <a:spcPts val="262"/>
              </a:spcBef>
              <a:buClr>
                <a:srgbClr val="D41A2C"/>
              </a:buClr>
              <a:buFont typeface="Menlo"/>
              <a:buChar char="•"/>
              <a:tabLst>
                <a:tab pos="1656190" algn="l"/>
              </a:tabLst>
            </a:pPr>
            <a:r>
              <a:rPr sz="1748" dirty="0">
                <a:latin typeface="Arial"/>
                <a:cs typeface="Arial"/>
              </a:rPr>
              <a:t>At</a:t>
            </a:r>
            <a:r>
              <a:rPr sz="1748" spc="-66" dirty="0">
                <a:latin typeface="Arial"/>
                <a:cs typeface="Arial"/>
              </a:rPr>
              <a:t> </a:t>
            </a:r>
            <a:r>
              <a:rPr sz="1748" dirty="0">
                <a:latin typeface="Arial"/>
                <a:cs typeface="Arial"/>
              </a:rPr>
              <a:t>best,</a:t>
            </a:r>
            <a:r>
              <a:rPr sz="1748" spc="-55" dirty="0">
                <a:latin typeface="Arial"/>
                <a:cs typeface="Arial"/>
              </a:rPr>
              <a:t> </a:t>
            </a:r>
            <a:r>
              <a:rPr sz="1748" dirty="0">
                <a:latin typeface="Arial"/>
                <a:cs typeface="Arial"/>
              </a:rPr>
              <a:t>about</a:t>
            </a:r>
            <a:r>
              <a:rPr sz="1748" spc="-55" dirty="0">
                <a:latin typeface="Arial"/>
                <a:cs typeface="Arial"/>
              </a:rPr>
              <a:t> </a:t>
            </a:r>
            <a:r>
              <a:rPr sz="1748" dirty="0">
                <a:latin typeface="Arial"/>
                <a:cs typeface="Arial"/>
              </a:rPr>
              <a:t>as</a:t>
            </a:r>
            <a:r>
              <a:rPr sz="1748" spc="-55" dirty="0">
                <a:latin typeface="Arial"/>
                <a:cs typeface="Arial"/>
              </a:rPr>
              <a:t> </a:t>
            </a:r>
            <a:r>
              <a:rPr sz="1748" dirty="0">
                <a:latin typeface="Arial"/>
                <a:cs typeface="Arial"/>
              </a:rPr>
              <a:t>difficult</a:t>
            </a:r>
            <a:r>
              <a:rPr sz="1748" spc="-55" dirty="0">
                <a:latin typeface="Arial"/>
                <a:cs typeface="Arial"/>
              </a:rPr>
              <a:t> </a:t>
            </a:r>
            <a:r>
              <a:rPr sz="1748" dirty="0">
                <a:latin typeface="Arial"/>
                <a:cs typeface="Arial"/>
              </a:rPr>
              <a:t>as</a:t>
            </a:r>
            <a:r>
              <a:rPr sz="1748" spc="-55" dirty="0">
                <a:latin typeface="Arial"/>
                <a:cs typeface="Arial"/>
              </a:rPr>
              <a:t> </a:t>
            </a:r>
            <a:r>
              <a:rPr sz="1748" dirty="0">
                <a:latin typeface="Arial"/>
                <a:cs typeface="Arial"/>
              </a:rPr>
              <a:t>full</a:t>
            </a:r>
            <a:r>
              <a:rPr sz="1748" spc="-55" dirty="0">
                <a:latin typeface="Arial"/>
                <a:cs typeface="Arial"/>
              </a:rPr>
              <a:t> </a:t>
            </a:r>
            <a:r>
              <a:rPr sz="1748" spc="-22" dirty="0">
                <a:latin typeface="Arial"/>
                <a:cs typeface="Arial"/>
              </a:rPr>
              <a:t>observability</a:t>
            </a:r>
            <a:endParaRPr sz="1748">
              <a:latin typeface="Arial"/>
              <a:cs typeface="Arial"/>
            </a:endParaRPr>
          </a:p>
          <a:p>
            <a:pPr marL="1656190" lvl="1" indent="-245516">
              <a:lnSpc>
                <a:spcPts val="2031"/>
              </a:lnSpc>
              <a:buClr>
                <a:srgbClr val="D41A2C"/>
              </a:buClr>
              <a:buFont typeface="Menlo"/>
              <a:buChar char="•"/>
              <a:tabLst>
                <a:tab pos="1656190" algn="l"/>
              </a:tabLst>
            </a:pPr>
            <a:r>
              <a:rPr sz="1748" dirty="0">
                <a:latin typeface="Arial"/>
                <a:cs typeface="Arial"/>
              </a:rPr>
              <a:t>At</a:t>
            </a:r>
            <a:r>
              <a:rPr sz="1748" spc="-44" dirty="0">
                <a:latin typeface="Arial"/>
                <a:cs typeface="Arial"/>
              </a:rPr>
              <a:t> </a:t>
            </a:r>
            <a:r>
              <a:rPr sz="1748" dirty="0">
                <a:latin typeface="Arial"/>
                <a:cs typeface="Arial"/>
              </a:rPr>
              <a:t>worst,</a:t>
            </a:r>
            <a:r>
              <a:rPr sz="1748" spc="-33" dirty="0">
                <a:latin typeface="Arial"/>
                <a:cs typeface="Arial"/>
              </a:rPr>
              <a:t> </a:t>
            </a:r>
            <a:r>
              <a:rPr sz="1748" dirty="0">
                <a:latin typeface="Arial"/>
                <a:cs typeface="Arial"/>
              </a:rPr>
              <a:t>orders</a:t>
            </a:r>
            <a:r>
              <a:rPr sz="1748" spc="-44" dirty="0">
                <a:latin typeface="Arial"/>
                <a:cs typeface="Arial"/>
              </a:rPr>
              <a:t> </a:t>
            </a:r>
            <a:r>
              <a:rPr sz="1748" dirty="0">
                <a:latin typeface="Arial"/>
                <a:cs typeface="Arial"/>
              </a:rPr>
              <a:t>of</a:t>
            </a:r>
            <a:r>
              <a:rPr sz="1748" spc="-33" dirty="0">
                <a:latin typeface="Arial"/>
                <a:cs typeface="Arial"/>
              </a:rPr>
              <a:t> </a:t>
            </a:r>
            <a:r>
              <a:rPr sz="1748" spc="-22" dirty="0">
                <a:latin typeface="Arial"/>
                <a:cs typeface="Arial"/>
              </a:rPr>
              <a:t>magnitude</a:t>
            </a:r>
            <a:r>
              <a:rPr sz="1748" spc="-44" dirty="0">
                <a:latin typeface="Arial"/>
                <a:cs typeface="Arial"/>
              </a:rPr>
              <a:t> </a:t>
            </a:r>
            <a:r>
              <a:rPr sz="1748" dirty="0">
                <a:latin typeface="Arial"/>
                <a:cs typeface="Arial"/>
              </a:rPr>
              <a:t>more</a:t>
            </a:r>
            <a:r>
              <a:rPr sz="1748" spc="-33" dirty="0">
                <a:latin typeface="Arial"/>
                <a:cs typeface="Arial"/>
              </a:rPr>
              <a:t> </a:t>
            </a:r>
            <a:r>
              <a:rPr sz="1748" dirty="0">
                <a:latin typeface="Arial"/>
                <a:cs typeface="Arial"/>
              </a:rPr>
              <a:t>difficult,</a:t>
            </a:r>
            <a:r>
              <a:rPr sz="1748" spc="-33" dirty="0">
                <a:latin typeface="Arial"/>
                <a:cs typeface="Arial"/>
              </a:rPr>
              <a:t> </a:t>
            </a:r>
            <a:r>
              <a:rPr sz="1748" dirty="0">
                <a:latin typeface="Arial"/>
                <a:cs typeface="Arial"/>
              </a:rPr>
              <a:t>virtually</a:t>
            </a:r>
            <a:r>
              <a:rPr sz="1748" spc="-44" dirty="0">
                <a:latin typeface="Arial"/>
                <a:cs typeface="Arial"/>
              </a:rPr>
              <a:t> </a:t>
            </a:r>
            <a:r>
              <a:rPr sz="1748" spc="-22" dirty="0">
                <a:latin typeface="Arial"/>
                <a:cs typeface="Arial"/>
              </a:rPr>
              <a:t>impossible</a:t>
            </a:r>
            <a:endParaRPr sz="1748">
              <a:latin typeface="Arial"/>
              <a:cs typeface="Arial"/>
            </a:endParaRPr>
          </a:p>
        </p:txBody>
      </p:sp>
      <p:sp>
        <p:nvSpPr>
          <p:cNvPr id="31" name="object 31"/>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35" name="object 35"/>
          <p:cNvSpPr txBox="1">
            <a:spLocks noGrp="1"/>
          </p:cNvSpPr>
          <p:nvPr>
            <p:ph type="dt" sz="half" idx="6"/>
          </p:nvPr>
        </p:nvSpPr>
        <p:spPr>
          <a:xfrm>
            <a:off x="3570742" y="3350180"/>
            <a:ext cx="429958"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CS</a:t>
            </a:r>
            <a:r>
              <a:rPr lang="en-US" spc="-20"/>
              <a:t> </a:t>
            </a:r>
            <a:r>
              <a:rPr lang="en-US" spc="-10"/>
              <a:t>4180/5180</a:t>
            </a:r>
            <a:endParaRPr spc="-22" dirty="0"/>
          </a:p>
        </p:txBody>
      </p:sp>
      <p:sp>
        <p:nvSpPr>
          <p:cNvPr id="36" name="object 36"/>
          <p:cNvSpPr txBox="1">
            <a:spLocks noGrp="1"/>
          </p:cNvSpPr>
          <p:nvPr>
            <p:ph type="sldNum" sz="quarter" idx="7"/>
          </p:nvPr>
        </p:nvSpPr>
        <p:spPr>
          <a:xfrm>
            <a:off x="4295597" y="3357216"/>
            <a:ext cx="244729"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73025">
              <a:spcBef>
                <a:spcPts val="70"/>
              </a:spcBef>
            </a:pPr>
            <a:fld id="{81D60167-4931-47E6-BA6A-407CBD079E47}" type="slidenum">
              <a:rPr lang="en-US" smtClean="0"/>
              <a:pPr marL="73025">
                <a:spcBef>
                  <a:spcPts val="70"/>
                </a:spcBef>
              </a:pPr>
              <a:t>15</a:t>
            </a:fld>
            <a:r>
              <a:rPr lang="en-US" spc="-15"/>
              <a:t> </a:t>
            </a:r>
            <a:r>
              <a:rPr lang="en-US"/>
              <a:t>/</a:t>
            </a:r>
            <a:r>
              <a:rPr lang="en-US" spc="-5"/>
              <a:t> </a:t>
            </a:r>
            <a:r>
              <a:rPr lang="en-US" spc="-25"/>
              <a:t>53</a:t>
            </a:r>
            <a:endParaRPr spc="-55" dirty="0"/>
          </a:p>
        </p:txBody>
      </p:sp>
    </p:spTree>
  </p:cSld>
  <p:clrMapOvr>
    <a:masterClrMapping/>
  </p:clrMapOvr>
  <p:transition>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700" dirty="0"/>
              <a:t>Markov decision processes (MDPs)</a:t>
            </a:r>
          </a:p>
        </p:txBody>
      </p:sp>
      <p:sp>
        <p:nvSpPr>
          <p:cNvPr id="3" name="Content Placeholder 2"/>
          <p:cNvSpPr>
            <a:spLocks noGrp="1"/>
          </p:cNvSpPr>
          <p:nvPr>
            <p:ph idx="1"/>
          </p:nvPr>
        </p:nvSpPr>
        <p:spPr>
          <a:xfrm>
            <a:off x="504506" y="1763924"/>
            <a:ext cx="9279131" cy="5375769"/>
          </a:xfrm>
        </p:spPr>
        <p:txBody>
          <a:bodyPr/>
          <a:lstStyle/>
          <a:p>
            <a:pPr>
              <a:lnSpc>
                <a:spcPct val="90000"/>
              </a:lnSpc>
            </a:pPr>
            <a:r>
              <a:rPr lang="en-US" dirty="0"/>
              <a:t>Defined with tuple M = &lt;</a:t>
            </a:r>
            <a:r>
              <a:rPr lang="en-US" i="1" dirty="0"/>
              <a:t>S</a:t>
            </a:r>
            <a:r>
              <a:rPr lang="en-US" dirty="0"/>
              <a:t>, </a:t>
            </a:r>
            <a:r>
              <a:rPr lang="en-US" i="1" dirty="0"/>
              <a:t>A</a:t>
            </a:r>
            <a:r>
              <a:rPr lang="en-US" dirty="0"/>
              <a:t>, </a:t>
            </a:r>
            <a:r>
              <a:rPr lang="en-US" i="1" dirty="0"/>
              <a:t>P</a:t>
            </a:r>
            <a:r>
              <a:rPr lang="en-US" dirty="0"/>
              <a:t>, </a:t>
            </a:r>
            <a:r>
              <a:rPr lang="en-US" i="1" dirty="0"/>
              <a:t>R</a:t>
            </a:r>
            <a:r>
              <a:rPr lang="en-US" dirty="0"/>
              <a:t>&gt;</a:t>
            </a:r>
            <a:endParaRPr lang="en-US" dirty="0">
              <a:sym typeface="Symbol" charset="2"/>
            </a:endParaRPr>
          </a:p>
          <a:p>
            <a:pPr lvl="1">
              <a:lnSpc>
                <a:spcPct val="90000"/>
              </a:lnSpc>
            </a:pPr>
            <a:r>
              <a:rPr lang="en-US" i="1" dirty="0"/>
              <a:t>S</a:t>
            </a:r>
            <a:r>
              <a:rPr lang="en-US" dirty="0"/>
              <a:t>, discrete or continuous (</a:t>
            </a:r>
            <a:r>
              <a:rPr lang="en-US" dirty="0" err="1"/>
              <a:t>Markovian</a:t>
            </a:r>
            <a:r>
              <a:rPr lang="en-US" dirty="0"/>
              <a:t>) states </a:t>
            </a:r>
          </a:p>
          <a:p>
            <a:pPr lvl="1">
              <a:lnSpc>
                <a:spcPct val="90000"/>
              </a:lnSpc>
            </a:pPr>
            <a:r>
              <a:rPr lang="en-US" i="1" dirty="0"/>
              <a:t>A</a:t>
            </a:r>
            <a:r>
              <a:rPr lang="en-US" dirty="0"/>
              <a:t>, discrete or continuous actions </a:t>
            </a:r>
          </a:p>
          <a:p>
            <a:pPr lvl="1">
              <a:lnSpc>
                <a:spcPct val="90000"/>
              </a:lnSpc>
            </a:pPr>
            <a:r>
              <a:rPr lang="en-US" i="1" dirty="0"/>
              <a:t>P</a:t>
            </a:r>
            <a:r>
              <a:rPr lang="en-US" dirty="0"/>
              <a:t>, the state transition model:  </a:t>
            </a:r>
            <a:endParaRPr lang="en-US" i="1" dirty="0"/>
          </a:p>
          <a:p>
            <a:pPr lvl="1">
              <a:lnSpc>
                <a:spcPct val="90000"/>
              </a:lnSpc>
            </a:pPr>
            <a:r>
              <a:rPr lang="en-US" i="1" dirty="0"/>
              <a:t>R</a:t>
            </a:r>
            <a:r>
              <a:rPr lang="en-US" dirty="0"/>
              <a:t>, the reward model: </a:t>
            </a:r>
          </a:p>
          <a:p>
            <a:r>
              <a:rPr lang="en-US" dirty="0"/>
              <a:t>Generate </a:t>
            </a:r>
            <a:r>
              <a:rPr lang="en-US" i="1" dirty="0"/>
              <a:t>policy</a:t>
            </a:r>
            <a:r>
              <a:rPr lang="en-US" dirty="0"/>
              <a:t> 𝜋: </a:t>
            </a:r>
            <a:r>
              <a:rPr lang="en-US" i="1" dirty="0"/>
              <a:t>S</a:t>
            </a:r>
            <a:r>
              <a:rPr lang="en-US" dirty="0"/>
              <a:t> → </a:t>
            </a:r>
            <a:r>
              <a:rPr lang="en-US" i="1" dirty="0"/>
              <a:t>A</a:t>
            </a:r>
            <a:r>
              <a:rPr lang="en-US" dirty="0"/>
              <a:t> to maximize cumulative reward over finite or infinite time steps</a:t>
            </a:r>
          </a:p>
        </p:txBody>
      </p:sp>
      <p:pic>
        <p:nvPicPr>
          <p:cNvPr id="7" name="Picture 6" descr="LunarRover3"/>
          <p:cNvPicPr>
            <a:picLocks noChangeAspect="1" noChangeArrowheads="1"/>
          </p:cNvPicPr>
          <p:nvPr/>
        </p:nvPicPr>
        <p:blipFill>
          <a:blip r:embed="rId2"/>
          <a:srcRect/>
          <a:stretch>
            <a:fillRect/>
          </a:stretch>
        </p:blipFill>
        <p:spPr bwMode="auto">
          <a:xfrm>
            <a:off x="1164932" y="5832435"/>
            <a:ext cx="1372895" cy="1131790"/>
          </a:xfrm>
          <a:prstGeom prst="rect">
            <a:avLst/>
          </a:prstGeom>
          <a:ln>
            <a:noFill/>
          </a:ln>
          <a:effectLst>
            <a:outerShdw blurRad="292100" dist="139700" dir="2700000" algn="tl" rotWithShape="0">
              <a:srgbClr val="333333">
                <a:alpha val="65000"/>
              </a:srgbClr>
            </a:outerShdw>
          </a:effectLst>
        </p:spPr>
      </p:pic>
      <p:sp>
        <p:nvSpPr>
          <p:cNvPr id="8" name="Text Box 6"/>
          <p:cNvSpPr txBox="1">
            <a:spLocks noChangeArrowheads="1"/>
          </p:cNvSpPr>
          <p:nvPr/>
        </p:nvSpPr>
        <p:spPr bwMode="auto">
          <a:xfrm rot="51659">
            <a:off x="4149350" y="5597680"/>
            <a:ext cx="474070" cy="704973"/>
          </a:xfrm>
          <a:prstGeom prst="rect">
            <a:avLst/>
          </a:prstGeom>
          <a:noFill/>
          <a:ln w="12700" cap="sq">
            <a:noFill/>
            <a:miter lim="800000"/>
            <a:headEnd type="none" w="sm" len="sm"/>
            <a:tailEnd type="none" w="sm" len="sm"/>
          </a:ln>
          <a:effectLst/>
        </p:spPr>
        <p:txBody>
          <a:bodyPr lIns="110207" tIns="55104" rIns="110207" bIns="55104">
            <a:prstTxWarp prst="textNoShape">
              <a:avLst/>
            </a:prstTxWarp>
            <a:spAutoFit/>
          </a:bodyPr>
          <a:lstStyle/>
          <a:p>
            <a:pPr defTabSz="1102394"/>
            <a:r>
              <a:rPr kumimoji="1" lang="en-US" sz="3858" b="1" dirty="0">
                <a:solidFill>
                  <a:srgbClr val="000090"/>
                </a:solidFill>
                <a:effectLst>
                  <a:outerShdw blurRad="50800" dist="38100" dir="2700000" algn="br">
                    <a:srgbClr val="000000">
                      <a:alpha val="43000"/>
                    </a:srgbClr>
                  </a:outerShdw>
                </a:effectLst>
                <a:latin typeface="Times New Roman" charset="0"/>
              </a:rPr>
              <a:t>a</a:t>
            </a:r>
            <a:endParaRPr kumimoji="1" lang="en-US" sz="2866" dirty="0">
              <a:solidFill>
                <a:srgbClr val="000090"/>
              </a:solidFill>
              <a:effectLst>
                <a:outerShdw blurRad="50800" dist="38100" dir="2700000" algn="br">
                  <a:srgbClr val="000000">
                    <a:alpha val="43000"/>
                  </a:srgbClr>
                </a:outerShdw>
              </a:effectLst>
              <a:latin typeface="Times New Roman" charset="0"/>
            </a:endParaRPr>
          </a:p>
        </p:txBody>
      </p:sp>
      <p:sp>
        <p:nvSpPr>
          <p:cNvPr id="9" name="Text Box 7"/>
          <p:cNvSpPr txBox="1">
            <a:spLocks noChangeArrowheads="1"/>
          </p:cNvSpPr>
          <p:nvPr/>
        </p:nvSpPr>
        <p:spPr bwMode="auto">
          <a:xfrm rot="21591223">
            <a:off x="4029873" y="6481259"/>
            <a:ext cx="1034046" cy="704973"/>
          </a:xfrm>
          <a:prstGeom prst="rect">
            <a:avLst/>
          </a:prstGeom>
          <a:noFill/>
          <a:ln w="12700" cap="sq">
            <a:noFill/>
            <a:miter lim="800000"/>
            <a:headEnd type="none" w="sm" len="sm"/>
            <a:tailEnd type="none" w="sm" len="sm"/>
          </a:ln>
          <a:effectLst/>
        </p:spPr>
        <p:txBody>
          <a:bodyPr lIns="110207" tIns="55104" rIns="110207" bIns="55104">
            <a:prstTxWarp prst="textNoShape">
              <a:avLst/>
            </a:prstTxWarp>
            <a:spAutoFit/>
          </a:bodyPr>
          <a:lstStyle/>
          <a:p>
            <a:pPr defTabSz="1102394"/>
            <a:r>
              <a:rPr kumimoji="1" lang="en-US" sz="3858" b="1" dirty="0" err="1">
                <a:solidFill>
                  <a:srgbClr val="D2000F"/>
                </a:solidFill>
                <a:effectLst>
                  <a:outerShdw blurRad="50800" dist="38100" dir="2700000" algn="br">
                    <a:srgbClr val="000000">
                      <a:alpha val="43000"/>
                    </a:srgbClr>
                  </a:outerShdw>
                </a:effectLst>
                <a:latin typeface="Times New Roman" charset="0"/>
              </a:rPr>
              <a:t>s</a:t>
            </a:r>
            <a:r>
              <a:rPr kumimoji="1" lang="en-US" sz="3858" b="1" dirty="0" err="1">
                <a:effectLst>
                  <a:outerShdw blurRad="50800" dist="38100" dir="2700000" algn="br">
                    <a:srgbClr val="000000">
                      <a:alpha val="43000"/>
                    </a:srgbClr>
                  </a:outerShdw>
                </a:effectLst>
                <a:latin typeface="Times New Roman" charset="0"/>
              </a:rPr>
              <a:t>,</a:t>
            </a:r>
            <a:r>
              <a:rPr kumimoji="1" lang="en-US" sz="3858" b="1" dirty="0" err="1">
                <a:solidFill>
                  <a:srgbClr val="339933"/>
                </a:solidFill>
                <a:effectLst>
                  <a:outerShdw blurRad="50800" dist="38100" dir="2700000" algn="br">
                    <a:srgbClr val="000000">
                      <a:alpha val="43000"/>
                    </a:srgbClr>
                  </a:outerShdw>
                </a:effectLst>
                <a:latin typeface="Times New Roman" charset="0"/>
              </a:rPr>
              <a:t>r</a:t>
            </a:r>
            <a:r>
              <a:rPr kumimoji="1" lang="en-US" sz="3858" b="1" dirty="0">
                <a:solidFill>
                  <a:srgbClr val="339933"/>
                </a:solidFill>
                <a:effectLst>
                  <a:outerShdw blurRad="50800" dist="38100" dir="2700000" algn="br">
                    <a:srgbClr val="000000">
                      <a:alpha val="43000"/>
                    </a:srgbClr>
                  </a:outerShdw>
                </a:effectLst>
                <a:latin typeface="Times New Roman" charset="0"/>
              </a:rPr>
              <a:t> </a:t>
            </a:r>
            <a:endParaRPr kumimoji="1" lang="en-US" sz="2866" dirty="0">
              <a:solidFill>
                <a:srgbClr val="339933"/>
              </a:solidFill>
              <a:effectLst>
                <a:outerShdw blurRad="50800" dist="38100" dir="2700000" algn="br">
                  <a:srgbClr val="000000">
                    <a:alpha val="43000"/>
                  </a:srgbClr>
                </a:outerShdw>
              </a:effectLst>
              <a:latin typeface="Times New Roman" charset="0"/>
            </a:endParaRPr>
          </a:p>
        </p:txBody>
      </p:sp>
      <p:sp>
        <p:nvSpPr>
          <p:cNvPr id="10" name="AutoShape 8"/>
          <p:cNvSpPr>
            <a:spLocks noChangeArrowheads="1"/>
          </p:cNvSpPr>
          <p:nvPr/>
        </p:nvSpPr>
        <p:spPr bwMode="auto">
          <a:xfrm rot="27310" flipH="1">
            <a:off x="2844860" y="6102645"/>
            <a:ext cx="3452125" cy="359764"/>
          </a:xfrm>
          <a:prstGeom prst="leftArrow">
            <a:avLst>
              <a:gd name="adj1" fmla="val 50000"/>
              <a:gd name="adj2" fmla="val 232833"/>
            </a:avLst>
          </a:prstGeom>
          <a:solidFill>
            <a:srgbClr val="000090"/>
          </a:solidFill>
          <a:ln w="12700" cap="sq">
            <a:solidFill>
              <a:schemeClr val="tx1"/>
            </a:solidFill>
            <a:miter lim="800000"/>
            <a:headEnd type="none" w="sm" len="sm"/>
            <a:tailEnd type="none" w="sm" len="sm"/>
          </a:ln>
          <a:effectLst>
            <a:outerShdw blurRad="50800" dist="38100" dir="2700000" algn="br">
              <a:srgbClr val="000000">
                <a:alpha val="43000"/>
              </a:srgbClr>
            </a:outerShdw>
          </a:effectLst>
        </p:spPr>
        <p:txBody>
          <a:bodyPr wrap="none" lIns="90454" tIns="45227" rIns="90454" bIns="45227" anchor="ctr">
            <a:prstTxWarp prst="textNoShape">
              <a:avLst/>
            </a:prstTxWarp>
          </a:bodyPr>
          <a:lstStyle/>
          <a:p>
            <a:endParaRPr lang="en-US" sz="1984"/>
          </a:p>
        </p:txBody>
      </p:sp>
      <p:sp>
        <p:nvSpPr>
          <p:cNvPr id="11" name="AutoShape 9"/>
          <p:cNvSpPr>
            <a:spLocks noChangeArrowheads="1"/>
          </p:cNvSpPr>
          <p:nvPr/>
        </p:nvSpPr>
        <p:spPr bwMode="auto">
          <a:xfrm rot="39858" flipV="1">
            <a:off x="2751001" y="6462407"/>
            <a:ext cx="3453715" cy="359765"/>
          </a:xfrm>
          <a:prstGeom prst="leftArrow">
            <a:avLst>
              <a:gd name="adj1" fmla="val 50000"/>
              <a:gd name="adj2" fmla="val 232940"/>
            </a:avLst>
          </a:prstGeom>
          <a:solidFill>
            <a:srgbClr val="339933"/>
          </a:solidFill>
          <a:ln w="12700" cap="sq">
            <a:solidFill>
              <a:schemeClr val="tx1"/>
            </a:solidFill>
            <a:miter lim="800000"/>
            <a:headEnd type="none" w="sm" len="sm"/>
            <a:tailEnd type="none" w="sm" len="sm"/>
          </a:ln>
          <a:effectLst>
            <a:outerShdw blurRad="50800" dist="38100" dir="2700000" algn="br">
              <a:srgbClr val="000000">
                <a:alpha val="43000"/>
              </a:srgbClr>
            </a:outerShdw>
          </a:effectLst>
        </p:spPr>
        <p:txBody>
          <a:bodyPr wrap="none" lIns="90454" tIns="45227" rIns="90454" bIns="45227" anchor="ctr">
            <a:prstTxWarp prst="textNoShape">
              <a:avLst/>
            </a:prstTxWarp>
          </a:bodyPr>
          <a:lstStyle/>
          <a:p>
            <a:endParaRPr lang="en-US" sz="1984"/>
          </a:p>
        </p:txBody>
      </p:sp>
      <p:sp>
        <p:nvSpPr>
          <p:cNvPr id="12" name="AutoShape 10"/>
          <p:cNvSpPr>
            <a:spLocks noChangeArrowheads="1"/>
          </p:cNvSpPr>
          <p:nvPr/>
        </p:nvSpPr>
        <p:spPr bwMode="auto">
          <a:xfrm>
            <a:off x="6390844" y="5920447"/>
            <a:ext cx="2333764" cy="1168846"/>
          </a:xfrm>
          <a:prstGeom prst="roundRect">
            <a:avLst>
              <a:gd name="adj" fmla="val 16667"/>
            </a:avLst>
          </a:prstGeom>
          <a:solidFill>
            <a:srgbClr val="C80000"/>
          </a:solidFill>
          <a:ln w="12700" cap="sq">
            <a:solidFill>
              <a:schemeClr val="hlink"/>
            </a:solidFill>
            <a:round/>
            <a:headEnd type="none" w="sm" len="sm"/>
            <a:tailEnd type="none" w="sm" len="sm"/>
          </a:ln>
          <a:effectLst>
            <a:outerShdw blurRad="50800" dist="38100" dir="2700000" algn="br">
              <a:srgbClr val="000000">
                <a:alpha val="43000"/>
              </a:srgbClr>
            </a:outerShdw>
          </a:effectLst>
        </p:spPr>
        <p:txBody>
          <a:bodyPr wrap="none" lIns="110207" tIns="55104" rIns="110207" bIns="55104" anchor="ctr">
            <a:prstTxWarp prst="textNoShape">
              <a:avLst/>
            </a:prstTxWarp>
          </a:bodyPr>
          <a:lstStyle/>
          <a:p>
            <a:pPr defTabSz="1102394"/>
            <a:r>
              <a:rPr kumimoji="1" lang="en-US" sz="2866" dirty="0">
                <a:solidFill>
                  <a:schemeClr val="bg1"/>
                </a:solidFill>
                <a:latin typeface="Times New Roman" charset="0"/>
              </a:rPr>
              <a:t>Environment</a:t>
            </a:r>
            <a:endParaRPr kumimoji="1" lang="en-US" sz="2866" dirty="0">
              <a:latin typeface="Times New Roman" charset="0"/>
            </a:endParaRPr>
          </a:p>
        </p:txBody>
      </p:sp>
      <p:graphicFrame>
        <p:nvGraphicFramePr>
          <p:cNvPr id="13" name="Object 12"/>
          <p:cNvGraphicFramePr>
            <a:graphicFrameLocks noChangeAspect="1"/>
          </p:cNvGraphicFramePr>
          <p:nvPr/>
        </p:nvGraphicFramePr>
        <p:xfrm>
          <a:off x="5439297" y="3132365"/>
          <a:ext cx="1259946" cy="402483"/>
        </p:xfrm>
        <a:graphic>
          <a:graphicData uri="http://schemas.openxmlformats.org/presentationml/2006/ole">
            <mc:AlternateContent xmlns:mc="http://schemas.openxmlformats.org/markup-compatibility/2006">
              <mc:Choice xmlns:v="urn:schemas-microsoft-com:vml" Requires="v">
                <p:oleObj name="Equation" r:id="rId3" imgW="635000" imgH="203200" progId="Equation.DSMT4">
                  <p:embed/>
                </p:oleObj>
              </mc:Choice>
              <mc:Fallback>
                <p:oleObj name="Equation" r:id="rId3" imgW="635000" imgH="203200" progId="Equation.DSMT4">
                  <p:embed/>
                  <p:pic>
                    <p:nvPicPr>
                      <p:cNvPr id="13" name="Object 12"/>
                      <p:cNvPicPr/>
                      <p:nvPr/>
                    </p:nvPicPr>
                    <p:blipFill>
                      <a:blip r:embed="rId4"/>
                      <a:stretch>
                        <a:fillRect/>
                      </a:stretch>
                    </p:blipFill>
                    <p:spPr>
                      <a:xfrm>
                        <a:off x="5439297" y="3132365"/>
                        <a:ext cx="1259946" cy="402483"/>
                      </a:xfrm>
                      <a:prstGeom prst="rect">
                        <a:avLst/>
                      </a:prstGeom>
                    </p:spPr>
                  </p:pic>
                </p:oleObj>
              </mc:Fallback>
            </mc:AlternateContent>
          </a:graphicData>
        </a:graphic>
      </p:graphicFrame>
      <p:graphicFrame>
        <p:nvGraphicFramePr>
          <p:cNvPr id="14" name="Object 13"/>
          <p:cNvGraphicFramePr>
            <a:graphicFrameLocks noChangeAspect="1"/>
          </p:cNvGraphicFramePr>
          <p:nvPr/>
        </p:nvGraphicFramePr>
        <p:xfrm>
          <a:off x="4297176" y="3617390"/>
          <a:ext cx="881962" cy="379733"/>
        </p:xfrm>
        <a:graphic>
          <a:graphicData uri="http://schemas.openxmlformats.org/presentationml/2006/ole">
            <mc:AlternateContent xmlns:mc="http://schemas.openxmlformats.org/markup-compatibility/2006">
              <mc:Choice xmlns:v="urn:schemas-microsoft-com:vml" Requires="v">
                <p:oleObj name="Equation" r:id="rId5" imgW="444500" imgH="190500" progId="Equation.DSMT4">
                  <p:embed/>
                </p:oleObj>
              </mc:Choice>
              <mc:Fallback>
                <p:oleObj name="Equation" r:id="rId5" imgW="444500" imgH="190500" progId="Equation.DSMT4">
                  <p:embed/>
                  <p:pic>
                    <p:nvPicPr>
                      <p:cNvPr id="14" name="Object 13"/>
                      <p:cNvPicPr/>
                      <p:nvPr/>
                    </p:nvPicPr>
                    <p:blipFill>
                      <a:blip r:embed="rId6"/>
                      <a:stretch>
                        <a:fillRect/>
                      </a:stretch>
                    </p:blipFill>
                    <p:spPr>
                      <a:xfrm>
                        <a:off x="4297176" y="3617390"/>
                        <a:ext cx="881962" cy="379733"/>
                      </a:xfrm>
                      <a:prstGeom prst="rect">
                        <a:avLst/>
                      </a:prstGeom>
                    </p:spPr>
                  </p:pic>
                </p:oleObj>
              </mc:Fallback>
            </mc:AlternateContent>
          </a:graphicData>
        </a:graphic>
      </p:graphicFrame>
      <p:graphicFrame>
        <p:nvGraphicFramePr>
          <p:cNvPr id="15" name="Object 2"/>
          <p:cNvGraphicFramePr>
            <a:graphicFrameLocks noChangeAspect="1"/>
          </p:cNvGraphicFramePr>
          <p:nvPr/>
        </p:nvGraphicFramePr>
        <p:xfrm>
          <a:off x="2158357" y="5091791"/>
          <a:ext cx="5072424" cy="779247"/>
        </p:xfrm>
        <a:graphic>
          <a:graphicData uri="http://schemas.openxmlformats.org/presentationml/2006/ole">
            <mc:AlternateContent xmlns:mc="http://schemas.openxmlformats.org/markup-compatibility/2006">
              <mc:Choice xmlns:v="urn:schemas-microsoft-com:vml" Requires="v">
                <p:oleObj name="Equation" r:id="rId7" imgW="2311400" imgH="355600" progId="Equation.DSMT4">
                  <p:embed/>
                </p:oleObj>
              </mc:Choice>
              <mc:Fallback>
                <p:oleObj name="Equation" r:id="rId7" imgW="2311400" imgH="355600" progId="Equation.DSMT4">
                  <p:embed/>
                  <p:pic>
                    <p:nvPicPr>
                      <p:cNvPr id="15" name="Object 2"/>
                      <p:cNvPicPr>
                        <a:picLocks noChangeAspect="1" noChangeArrowheads="1"/>
                      </p:cNvPicPr>
                      <p:nvPr/>
                    </p:nvPicPr>
                    <p:blipFill>
                      <a:blip r:embed="rId8"/>
                      <a:srcRect/>
                      <a:stretch>
                        <a:fillRect/>
                      </a:stretch>
                    </p:blipFill>
                    <p:spPr bwMode="auto">
                      <a:xfrm>
                        <a:off x="2158357" y="5091791"/>
                        <a:ext cx="5072424" cy="779247"/>
                      </a:xfrm>
                      <a:prstGeom prst="rect">
                        <a:avLst/>
                      </a:prstGeom>
                      <a:noFill/>
                    </p:spPr>
                  </p:pic>
                </p:oleObj>
              </mc:Fallback>
            </mc:AlternateContent>
          </a:graphicData>
        </a:graphic>
      </p:graphicFrame>
    </p:spTree>
    <p:extLst>
      <p:ext uri="{BB962C8B-B14F-4D97-AF65-F5344CB8AC3E}">
        <p14:creationId xmlns:p14="http://schemas.microsoft.com/office/powerpoint/2010/main" val="1288742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POMDPs</a:t>
            </a:r>
          </a:p>
        </p:txBody>
      </p:sp>
      <p:sp>
        <p:nvSpPr>
          <p:cNvPr id="3" name="Content Placeholder 2"/>
          <p:cNvSpPr>
            <a:spLocks noGrp="1"/>
          </p:cNvSpPr>
          <p:nvPr>
            <p:ph idx="1"/>
          </p:nvPr>
        </p:nvSpPr>
        <p:spPr>
          <a:xfrm>
            <a:off x="296988" y="1586411"/>
            <a:ext cx="9298426" cy="4092518"/>
          </a:xfrm>
        </p:spPr>
        <p:txBody>
          <a:bodyPr>
            <a:normAutofit/>
          </a:bodyPr>
          <a:lstStyle/>
          <a:p>
            <a:pPr>
              <a:lnSpc>
                <a:spcPct val="90000"/>
              </a:lnSpc>
            </a:pPr>
            <a:r>
              <a:rPr lang="en-US" dirty="0"/>
              <a:t>Defined with tuple: M = &lt;</a:t>
            </a:r>
            <a:r>
              <a:rPr lang="en-US" i="1" dirty="0"/>
              <a:t>S</a:t>
            </a:r>
            <a:r>
              <a:rPr lang="en-US" dirty="0"/>
              <a:t>, </a:t>
            </a:r>
            <a:r>
              <a:rPr lang="en-US" i="1" dirty="0"/>
              <a:t>A</a:t>
            </a:r>
            <a:r>
              <a:rPr lang="en-US" dirty="0"/>
              <a:t>, </a:t>
            </a:r>
            <a:r>
              <a:rPr lang="en-US" i="1" dirty="0"/>
              <a:t>P</a:t>
            </a:r>
            <a:r>
              <a:rPr lang="en-US" dirty="0"/>
              <a:t>, </a:t>
            </a:r>
            <a:r>
              <a:rPr lang="en-US" i="1" dirty="0"/>
              <a:t>R</a:t>
            </a:r>
            <a:r>
              <a:rPr lang="en-US" dirty="0"/>
              <a:t>, </a:t>
            </a:r>
            <a:r>
              <a:rPr lang="en-US" i="1" dirty="0" err="1"/>
              <a:t>Ω</a:t>
            </a:r>
            <a:r>
              <a:rPr lang="en-US" dirty="0"/>
              <a:t>, </a:t>
            </a:r>
            <a:r>
              <a:rPr lang="en-US" i="1" dirty="0"/>
              <a:t>O</a:t>
            </a:r>
            <a:r>
              <a:rPr lang="en-US" dirty="0"/>
              <a:t>&gt;</a:t>
            </a:r>
            <a:endParaRPr lang="en-US" dirty="0">
              <a:sym typeface="Symbol" charset="2"/>
            </a:endParaRPr>
          </a:p>
          <a:p>
            <a:pPr lvl="1">
              <a:lnSpc>
                <a:spcPct val="90000"/>
              </a:lnSpc>
            </a:pPr>
            <a:r>
              <a:rPr lang="en-US" i="1" dirty="0"/>
              <a:t>S,A,P,R</a:t>
            </a:r>
            <a:r>
              <a:rPr lang="en-US" dirty="0"/>
              <a:t>, the same as the MDP</a:t>
            </a:r>
          </a:p>
          <a:p>
            <a:pPr lvl="1">
              <a:lnSpc>
                <a:spcPct val="90000"/>
              </a:lnSpc>
            </a:pPr>
            <a:r>
              <a:rPr lang="en-US" i="1" dirty="0" err="1">
                <a:sym typeface="Symbol" charset="2"/>
              </a:rPr>
              <a:t>Ω</a:t>
            </a:r>
            <a:r>
              <a:rPr lang="en-US" dirty="0"/>
              <a:t>, discrete or continuous observations</a:t>
            </a:r>
          </a:p>
          <a:p>
            <a:pPr lvl="1">
              <a:lnSpc>
                <a:spcPct val="90000"/>
              </a:lnSpc>
            </a:pPr>
            <a:r>
              <a:rPr lang="en-US" i="1" dirty="0"/>
              <a:t>O</a:t>
            </a:r>
            <a:r>
              <a:rPr lang="en-US" dirty="0"/>
              <a:t>, the observation model:</a:t>
            </a:r>
          </a:p>
          <a:p>
            <a:r>
              <a:rPr lang="en-US" dirty="0"/>
              <a:t>A </a:t>
            </a:r>
            <a:r>
              <a:rPr lang="en-US" i="1" dirty="0"/>
              <a:t>policy</a:t>
            </a:r>
            <a:r>
              <a:rPr lang="en-US" dirty="0"/>
              <a:t> is a mapping 𝜋: </a:t>
            </a:r>
            <a:r>
              <a:rPr lang="en-US" i="1" dirty="0"/>
              <a:t>H</a:t>
            </a:r>
            <a:r>
              <a:rPr lang="en-US" dirty="0"/>
              <a:t> → </a:t>
            </a:r>
            <a:r>
              <a:rPr lang="en-US" i="1" dirty="0"/>
              <a:t>A </a:t>
            </a:r>
            <a:r>
              <a:rPr lang="en-US" dirty="0"/>
              <a:t>or 𝜋: B → </a:t>
            </a:r>
            <a:r>
              <a:rPr lang="en-US" i="1" dirty="0"/>
              <a:t>A</a:t>
            </a:r>
          </a:p>
          <a:p>
            <a:pPr lvl="1"/>
            <a:r>
              <a:rPr lang="en-US" dirty="0"/>
              <a:t>Map </a:t>
            </a:r>
            <a:r>
              <a:rPr lang="en-US" dirty="0" err="1"/>
              <a:t>obs</a:t>
            </a:r>
            <a:r>
              <a:rPr lang="en-US" dirty="0"/>
              <a:t> histories (</a:t>
            </a:r>
            <a:r>
              <a:rPr lang="en-US" i="1" dirty="0"/>
              <a:t>H</a:t>
            </a:r>
            <a:r>
              <a:rPr lang="en-US" dirty="0"/>
              <a:t>) to distributions over states (belief states, </a:t>
            </a:r>
            <a:r>
              <a:rPr lang="en-US" i="1" dirty="0"/>
              <a:t>B</a:t>
            </a:r>
            <a:r>
              <a:rPr lang="en-US" dirty="0"/>
              <a:t>) </a:t>
            </a:r>
          </a:p>
        </p:txBody>
      </p:sp>
      <p:pic>
        <p:nvPicPr>
          <p:cNvPr id="6" name="Picture 5" descr="LunarRover3"/>
          <p:cNvPicPr>
            <a:picLocks noChangeAspect="1" noChangeArrowheads="1"/>
          </p:cNvPicPr>
          <p:nvPr/>
        </p:nvPicPr>
        <p:blipFill>
          <a:blip r:embed="rId2"/>
          <a:srcRect/>
          <a:stretch>
            <a:fillRect/>
          </a:stretch>
        </p:blipFill>
        <p:spPr bwMode="auto">
          <a:xfrm>
            <a:off x="1675493" y="6039951"/>
            <a:ext cx="1152968" cy="950486"/>
          </a:xfrm>
          <a:prstGeom prst="rect">
            <a:avLst/>
          </a:prstGeom>
          <a:ln>
            <a:noFill/>
          </a:ln>
          <a:effectLst>
            <a:outerShdw blurRad="292100" dist="139700" dir="2700000" algn="tl" rotWithShape="0">
              <a:srgbClr val="333333">
                <a:alpha val="65000"/>
              </a:srgbClr>
            </a:outerShdw>
          </a:effectLst>
        </p:spPr>
      </p:pic>
      <p:sp>
        <p:nvSpPr>
          <p:cNvPr id="7" name="Text Box 6"/>
          <p:cNvSpPr txBox="1">
            <a:spLocks noChangeArrowheads="1"/>
          </p:cNvSpPr>
          <p:nvPr/>
        </p:nvSpPr>
        <p:spPr bwMode="auto">
          <a:xfrm rot="51659">
            <a:off x="4346217" y="5750022"/>
            <a:ext cx="398129" cy="620206"/>
          </a:xfrm>
          <a:prstGeom prst="rect">
            <a:avLst/>
          </a:prstGeom>
          <a:noFill/>
          <a:ln w="12700" cap="sq">
            <a:noFill/>
            <a:miter lim="800000"/>
            <a:headEnd type="none" w="sm" len="sm"/>
            <a:tailEnd type="none" w="sm" len="sm"/>
          </a:ln>
          <a:effectLst/>
        </p:spPr>
        <p:txBody>
          <a:bodyPr wrap="square" lIns="110207" tIns="55104" rIns="110207" bIns="55104">
            <a:prstTxWarp prst="textNoShape">
              <a:avLst/>
            </a:prstTxWarp>
            <a:spAutoFit/>
          </a:bodyPr>
          <a:lstStyle/>
          <a:p>
            <a:pPr defTabSz="1102394"/>
            <a:r>
              <a:rPr kumimoji="1" lang="en-US" sz="3307" b="1" dirty="0">
                <a:solidFill>
                  <a:srgbClr val="000090"/>
                </a:solidFill>
                <a:effectLst>
                  <a:outerShdw blurRad="50800" dist="38100" dir="2700000" algn="br">
                    <a:srgbClr val="000000">
                      <a:alpha val="43000"/>
                    </a:srgbClr>
                  </a:outerShdw>
                </a:effectLst>
                <a:latin typeface="Times New Roman" charset="0"/>
              </a:rPr>
              <a:t>a</a:t>
            </a:r>
            <a:endParaRPr kumimoji="1" lang="en-US" sz="3307" dirty="0">
              <a:solidFill>
                <a:srgbClr val="000090"/>
              </a:solidFill>
              <a:effectLst>
                <a:outerShdw blurRad="50800" dist="38100" dir="2700000" algn="br">
                  <a:srgbClr val="000000">
                    <a:alpha val="43000"/>
                  </a:srgbClr>
                </a:outerShdw>
              </a:effectLst>
              <a:latin typeface="Times New Roman" charset="0"/>
            </a:endParaRPr>
          </a:p>
        </p:txBody>
      </p:sp>
      <p:sp>
        <p:nvSpPr>
          <p:cNvPr id="8" name="Text Box 7"/>
          <p:cNvSpPr txBox="1">
            <a:spLocks noChangeArrowheads="1"/>
          </p:cNvSpPr>
          <p:nvPr/>
        </p:nvSpPr>
        <p:spPr bwMode="auto">
          <a:xfrm rot="21591223">
            <a:off x="4227501" y="6579693"/>
            <a:ext cx="868401" cy="620206"/>
          </a:xfrm>
          <a:prstGeom prst="rect">
            <a:avLst/>
          </a:prstGeom>
          <a:noFill/>
          <a:ln w="12700" cap="sq">
            <a:noFill/>
            <a:miter lim="800000"/>
            <a:headEnd type="none" w="sm" len="sm"/>
            <a:tailEnd type="none" w="sm" len="sm"/>
          </a:ln>
          <a:effectLst/>
        </p:spPr>
        <p:txBody>
          <a:bodyPr wrap="square" lIns="110207" tIns="55104" rIns="110207" bIns="55104">
            <a:prstTxWarp prst="textNoShape">
              <a:avLst/>
            </a:prstTxWarp>
            <a:spAutoFit/>
          </a:bodyPr>
          <a:lstStyle/>
          <a:p>
            <a:pPr defTabSz="1102394"/>
            <a:r>
              <a:rPr kumimoji="1" lang="en-US" sz="3307" b="1" dirty="0" err="1">
                <a:solidFill>
                  <a:srgbClr val="339933"/>
                </a:solidFill>
                <a:effectLst>
                  <a:outerShdw blurRad="50800" dist="38100" dir="2700000" algn="br">
                    <a:srgbClr val="000000">
                      <a:alpha val="43000"/>
                    </a:srgbClr>
                  </a:outerShdw>
                </a:effectLst>
                <a:latin typeface="Times New Roman" charset="0"/>
              </a:rPr>
              <a:t>o,r</a:t>
            </a:r>
            <a:r>
              <a:rPr kumimoji="1" lang="en-US" sz="3307" b="1" dirty="0">
                <a:solidFill>
                  <a:srgbClr val="339933"/>
                </a:solidFill>
                <a:effectLst>
                  <a:outerShdw blurRad="50800" dist="38100" dir="2700000" algn="br">
                    <a:srgbClr val="000000">
                      <a:alpha val="43000"/>
                    </a:srgbClr>
                  </a:outerShdw>
                </a:effectLst>
                <a:latin typeface="Times New Roman" charset="0"/>
              </a:rPr>
              <a:t> </a:t>
            </a:r>
            <a:endParaRPr kumimoji="1" lang="en-US" sz="3307" dirty="0">
              <a:solidFill>
                <a:srgbClr val="339933"/>
              </a:solidFill>
              <a:effectLst>
                <a:outerShdw blurRad="50800" dist="38100" dir="2700000" algn="br">
                  <a:srgbClr val="000000">
                    <a:alpha val="43000"/>
                  </a:srgbClr>
                </a:outerShdw>
              </a:effectLst>
              <a:latin typeface="Times New Roman" charset="0"/>
            </a:endParaRPr>
          </a:p>
        </p:txBody>
      </p:sp>
      <p:sp>
        <p:nvSpPr>
          <p:cNvPr id="9" name="AutoShape 8"/>
          <p:cNvSpPr>
            <a:spLocks noChangeArrowheads="1"/>
          </p:cNvSpPr>
          <p:nvPr/>
        </p:nvSpPr>
        <p:spPr bwMode="auto">
          <a:xfrm rot="27310" flipH="1">
            <a:off x="3042208" y="6233920"/>
            <a:ext cx="2899123" cy="285444"/>
          </a:xfrm>
          <a:prstGeom prst="leftArrow">
            <a:avLst>
              <a:gd name="adj1" fmla="val 50000"/>
              <a:gd name="adj2" fmla="val 232833"/>
            </a:avLst>
          </a:prstGeom>
          <a:solidFill>
            <a:srgbClr val="000090"/>
          </a:solidFill>
          <a:ln w="12700" cap="sq">
            <a:solidFill>
              <a:schemeClr val="tx1"/>
            </a:solidFill>
            <a:miter lim="800000"/>
            <a:headEnd type="none" w="sm" len="sm"/>
            <a:tailEnd type="none" w="sm" len="sm"/>
          </a:ln>
          <a:effectLst>
            <a:outerShdw blurRad="50800" dist="38100" dir="2700000" algn="br">
              <a:srgbClr val="000000">
                <a:alpha val="43000"/>
              </a:srgbClr>
            </a:outerShdw>
          </a:effectLst>
        </p:spPr>
        <p:txBody>
          <a:bodyPr wrap="none" lIns="90454" tIns="45227" rIns="90454" bIns="45227" anchor="ctr">
            <a:prstTxWarp prst="textNoShape">
              <a:avLst/>
            </a:prstTxWarp>
          </a:bodyPr>
          <a:lstStyle/>
          <a:p>
            <a:endParaRPr lang="en-US" sz="1984"/>
          </a:p>
        </p:txBody>
      </p:sp>
      <p:sp>
        <p:nvSpPr>
          <p:cNvPr id="10" name="AutoShape 9"/>
          <p:cNvSpPr>
            <a:spLocks noChangeArrowheads="1"/>
          </p:cNvSpPr>
          <p:nvPr/>
        </p:nvSpPr>
        <p:spPr bwMode="auto">
          <a:xfrm rot="39858" flipV="1">
            <a:off x="2948224" y="6592667"/>
            <a:ext cx="2900459" cy="285446"/>
          </a:xfrm>
          <a:prstGeom prst="leftArrow">
            <a:avLst>
              <a:gd name="adj1" fmla="val 50000"/>
              <a:gd name="adj2" fmla="val 232940"/>
            </a:avLst>
          </a:prstGeom>
          <a:solidFill>
            <a:srgbClr val="339933"/>
          </a:solidFill>
          <a:ln w="12700" cap="sq">
            <a:solidFill>
              <a:schemeClr val="tx1"/>
            </a:solidFill>
            <a:miter lim="800000"/>
            <a:headEnd type="none" w="sm" len="sm"/>
            <a:tailEnd type="none" w="sm" len="sm"/>
          </a:ln>
          <a:effectLst>
            <a:outerShdw blurRad="50800" dist="38100" dir="2700000" algn="br">
              <a:srgbClr val="000000">
                <a:alpha val="43000"/>
              </a:srgbClr>
            </a:outerShdw>
          </a:effectLst>
        </p:spPr>
        <p:txBody>
          <a:bodyPr wrap="none" lIns="90454" tIns="45227" rIns="90454" bIns="45227" anchor="ctr">
            <a:prstTxWarp prst="textNoShape">
              <a:avLst/>
            </a:prstTxWarp>
          </a:bodyPr>
          <a:lstStyle/>
          <a:p>
            <a:endParaRPr lang="en-US" sz="1984"/>
          </a:p>
        </p:txBody>
      </p:sp>
      <p:sp>
        <p:nvSpPr>
          <p:cNvPr id="11" name="AutoShape 10"/>
          <p:cNvSpPr>
            <a:spLocks noChangeArrowheads="1"/>
          </p:cNvSpPr>
          <p:nvPr/>
        </p:nvSpPr>
        <p:spPr bwMode="auto">
          <a:xfrm>
            <a:off x="6061449" y="6122236"/>
            <a:ext cx="1959915" cy="927391"/>
          </a:xfrm>
          <a:prstGeom prst="roundRect">
            <a:avLst>
              <a:gd name="adj" fmla="val 16667"/>
            </a:avLst>
          </a:prstGeom>
          <a:solidFill>
            <a:srgbClr val="C80000"/>
          </a:solidFill>
          <a:ln w="12700" cap="sq">
            <a:solidFill>
              <a:schemeClr val="hlink"/>
            </a:solidFill>
            <a:round/>
            <a:headEnd type="none" w="sm" len="sm"/>
            <a:tailEnd type="none" w="sm" len="sm"/>
          </a:ln>
          <a:effectLst>
            <a:outerShdw blurRad="50800" dist="38100" dir="2700000" algn="br">
              <a:srgbClr val="000000">
                <a:alpha val="43000"/>
              </a:srgbClr>
            </a:outerShdw>
          </a:effectLst>
        </p:spPr>
        <p:txBody>
          <a:bodyPr wrap="none" lIns="110207" tIns="55104" rIns="110207" bIns="55104" anchor="ctr">
            <a:prstTxWarp prst="textNoShape">
              <a:avLst/>
            </a:prstTxWarp>
          </a:bodyPr>
          <a:lstStyle/>
          <a:p>
            <a:pPr defTabSz="1102394"/>
            <a:r>
              <a:rPr kumimoji="1" lang="en-US" sz="2646" dirty="0">
                <a:solidFill>
                  <a:schemeClr val="bg1"/>
                </a:solidFill>
                <a:latin typeface="Times New Roman" charset="0"/>
              </a:rPr>
              <a:t>Environment</a:t>
            </a:r>
            <a:endParaRPr kumimoji="1" lang="en-US" sz="2646" dirty="0">
              <a:latin typeface="Times New Roman" charset="0"/>
            </a:endParaRPr>
          </a:p>
        </p:txBody>
      </p:sp>
      <p:graphicFrame>
        <p:nvGraphicFramePr>
          <p:cNvPr id="15" name="Object 14"/>
          <p:cNvGraphicFramePr>
            <a:graphicFrameLocks noChangeAspect="1"/>
          </p:cNvGraphicFramePr>
          <p:nvPr/>
        </p:nvGraphicFramePr>
        <p:xfrm>
          <a:off x="4793902" y="2996831"/>
          <a:ext cx="1284445" cy="402483"/>
        </p:xfrm>
        <a:graphic>
          <a:graphicData uri="http://schemas.openxmlformats.org/presentationml/2006/ole">
            <mc:AlternateContent xmlns:mc="http://schemas.openxmlformats.org/markup-compatibility/2006">
              <mc:Choice xmlns:v="urn:schemas-microsoft-com:vml" Requires="v">
                <p:oleObj name="Equation" r:id="rId3" imgW="647700" imgH="203200" progId="Equation.DSMT4">
                  <p:embed/>
                </p:oleObj>
              </mc:Choice>
              <mc:Fallback>
                <p:oleObj name="Equation" r:id="rId3" imgW="647700" imgH="203200" progId="Equation.DSMT4">
                  <p:embed/>
                  <p:pic>
                    <p:nvPicPr>
                      <p:cNvPr id="15" name="Object 14"/>
                      <p:cNvPicPr/>
                      <p:nvPr/>
                    </p:nvPicPr>
                    <p:blipFill>
                      <a:blip r:embed="rId4"/>
                      <a:stretch>
                        <a:fillRect/>
                      </a:stretch>
                    </p:blipFill>
                    <p:spPr>
                      <a:xfrm>
                        <a:off x="4793902" y="2996831"/>
                        <a:ext cx="1284445" cy="402483"/>
                      </a:xfrm>
                      <a:prstGeom prst="rect">
                        <a:avLst/>
                      </a:prstGeom>
                    </p:spPr>
                  </p:pic>
                </p:oleObj>
              </mc:Fallback>
            </mc:AlternateContent>
          </a:graphicData>
        </a:graphic>
      </p:graphicFrame>
    </p:spTree>
    <p:extLst>
      <p:ext uri="{BB962C8B-B14F-4D97-AF65-F5344CB8AC3E}">
        <p14:creationId xmlns:p14="http://schemas.microsoft.com/office/powerpoint/2010/main" val="8619112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POMDPs</a:t>
            </a:r>
          </a:p>
        </p:txBody>
      </p:sp>
      <p:sp>
        <p:nvSpPr>
          <p:cNvPr id="3" name="Content Placeholder 2"/>
          <p:cNvSpPr>
            <a:spLocks noGrp="1"/>
          </p:cNvSpPr>
          <p:nvPr>
            <p:ph idx="1"/>
          </p:nvPr>
        </p:nvSpPr>
        <p:spPr>
          <a:xfrm>
            <a:off x="296988" y="1586411"/>
            <a:ext cx="9379448" cy="4092518"/>
          </a:xfrm>
        </p:spPr>
        <p:txBody>
          <a:bodyPr>
            <a:normAutofit/>
          </a:bodyPr>
          <a:lstStyle/>
          <a:p>
            <a:r>
              <a:rPr lang="en-US" dirty="0"/>
              <a:t>A </a:t>
            </a:r>
            <a:r>
              <a:rPr lang="en-US" i="1" dirty="0"/>
              <a:t>policy</a:t>
            </a:r>
            <a:r>
              <a:rPr lang="en-US" dirty="0"/>
              <a:t> is a mapping 𝜋: </a:t>
            </a:r>
            <a:r>
              <a:rPr lang="en-US" i="1" dirty="0"/>
              <a:t>H</a:t>
            </a:r>
            <a:r>
              <a:rPr lang="en-US" dirty="0"/>
              <a:t> → </a:t>
            </a:r>
            <a:r>
              <a:rPr lang="en-US" i="1" dirty="0"/>
              <a:t>A </a:t>
            </a:r>
            <a:r>
              <a:rPr lang="en-US" dirty="0"/>
              <a:t>or 𝜋: B → </a:t>
            </a:r>
            <a:r>
              <a:rPr lang="en-US" i="1" dirty="0"/>
              <a:t>A</a:t>
            </a:r>
          </a:p>
          <a:p>
            <a:pPr lvl="1"/>
            <a:r>
              <a:rPr lang="en-US" dirty="0"/>
              <a:t>Map </a:t>
            </a:r>
            <a:r>
              <a:rPr lang="en-US" dirty="0" err="1"/>
              <a:t>obs</a:t>
            </a:r>
            <a:r>
              <a:rPr lang="en-US" dirty="0"/>
              <a:t> histories (</a:t>
            </a:r>
            <a:r>
              <a:rPr lang="en-US" i="1" dirty="0"/>
              <a:t>H</a:t>
            </a:r>
            <a:r>
              <a:rPr lang="en-US" dirty="0"/>
              <a:t>) to distributions over states (belief states, </a:t>
            </a:r>
            <a:r>
              <a:rPr lang="en-US" i="1" dirty="0"/>
              <a:t>B</a:t>
            </a:r>
            <a:r>
              <a:rPr lang="en-US" dirty="0"/>
              <a:t>) </a:t>
            </a:r>
          </a:p>
          <a:p>
            <a:r>
              <a:rPr lang="en-US" dirty="0"/>
              <a:t>Solve (discrete) POMDP as continuous state “belief” MDP</a:t>
            </a:r>
          </a:p>
          <a:p>
            <a:endParaRPr lang="en-US" dirty="0"/>
          </a:p>
          <a:p>
            <a:r>
              <a:rPr lang="en-US" dirty="0"/>
              <a:t>Or directly evaluate histories: </a:t>
            </a:r>
            <a:r>
              <a:rPr lang="en-US" i="1" dirty="0">
                <a:latin typeface="Times New Roman" panose="02020603050405020304" pitchFamily="18" charset="0"/>
                <a:cs typeface="Times New Roman" panose="02020603050405020304" pitchFamily="18" charset="0"/>
              </a:rPr>
              <a:t>V</a:t>
            </a:r>
            <a:r>
              <a:rPr lang="en-US" baseline="30000" dirty="0">
                <a:latin typeface="Times New Roman" panose="02020603050405020304" pitchFamily="18" charset="0"/>
                <a:cs typeface="Times New Roman" panose="02020603050405020304" pitchFamily="18" charset="0"/>
              </a:rPr>
              <a:t>𝜋</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a:t>
            </a:r>
          </a:p>
        </p:txBody>
      </p:sp>
      <p:pic>
        <p:nvPicPr>
          <p:cNvPr id="6" name="Picture 5" descr="LunarRover3"/>
          <p:cNvPicPr>
            <a:picLocks noChangeAspect="1" noChangeArrowheads="1"/>
          </p:cNvPicPr>
          <p:nvPr/>
        </p:nvPicPr>
        <p:blipFill>
          <a:blip r:embed="rId2"/>
          <a:srcRect/>
          <a:stretch>
            <a:fillRect/>
          </a:stretch>
        </p:blipFill>
        <p:spPr bwMode="auto">
          <a:xfrm>
            <a:off x="1675493" y="6039951"/>
            <a:ext cx="1152968" cy="950486"/>
          </a:xfrm>
          <a:prstGeom prst="rect">
            <a:avLst/>
          </a:prstGeom>
          <a:ln>
            <a:noFill/>
          </a:ln>
          <a:effectLst>
            <a:outerShdw blurRad="292100" dist="139700" dir="2700000" algn="tl" rotWithShape="0">
              <a:srgbClr val="333333">
                <a:alpha val="65000"/>
              </a:srgbClr>
            </a:outerShdw>
          </a:effectLst>
        </p:spPr>
      </p:pic>
      <p:sp>
        <p:nvSpPr>
          <p:cNvPr id="7" name="Text Box 6"/>
          <p:cNvSpPr txBox="1">
            <a:spLocks noChangeArrowheads="1"/>
          </p:cNvSpPr>
          <p:nvPr/>
        </p:nvSpPr>
        <p:spPr bwMode="auto">
          <a:xfrm rot="51659">
            <a:off x="4346217" y="5750022"/>
            <a:ext cx="398129" cy="620206"/>
          </a:xfrm>
          <a:prstGeom prst="rect">
            <a:avLst/>
          </a:prstGeom>
          <a:noFill/>
          <a:ln w="12700" cap="sq">
            <a:noFill/>
            <a:miter lim="800000"/>
            <a:headEnd type="none" w="sm" len="sm"/>
            <a:tailEnd type="none" w="sm" len="sm"/>
          </a:ln>
          <a:effectLst/>
        </p:spPr>
        <p:txBody>
          <a:bodyPr wrap="square" lIns="110207" tIns="55104" rIns="110207" bIns="55104">
            <a:prstTxWarp prst="textNoShape">
              <a:avLst/>
            </a:prstTxWarp>
            <a:spAutoFit/>
          </a:bodyPr>
          <a:lstStyle/>
          <a:p>
            <a:pPr defTabSz="1102394"/>
            <a:r>
              <a:rPr kumimoji="1" lang="en-US" sz="3307" b="1" dirty="0">
                <a:solidFill>
                  <a:srgbClr val="000090"/>
                </a:solidFill>
                <a:effectLst>
                  <a:outerShdw blurRad="50800" dist="38100" dir="2700000" algn="br">
                    <a:srgbClr val="000000">
                      <a:alpha val="43000"/>
                    </a:srgbClr>
                  </a:outerShdw>
                </a:effectLst>
                <a:latin typeface="Times New Roman" charset="0"/>
              </a:rPr>
              <a:t>a</a:t>
            </a:r>
            <a:endParaRPr kumimoji="1" lang="en-US" sz="3307" dirty="0">
              <a:solidFill>
                <a:srgbClr val="000090"/>
              </a:solidFill>
              <a:effectLst>
                <a:outerShdw blurRad="50800" dist="38100" dir="2700000" algn="br">
                  <a:srgbClr val="000000">
                    <a:alpha val="43000"/>
                  </a:srgbClr>
                </a:outerShdw>
              </a:effectLst>
              <a:latin typeface="Times New Roman" charset="0"/>
            </a:endParaRPr>
          </a:p>
        </p:txBody>
      </p:sp>
      <p:sp>
        <p:nvSpPr>
          <p:cNvPr id="8" name="Text Box 7"/>
          <p:cNvSpPr txBox="1">
            <a:spLocks noChangeArrowheads="1"/>
          </p:cNvSpPr>
          <p:nvPr/>
        </p:nvSpPr>
        <p:spPr bwMode="auto">
          <a:xfrm rot="21591223">
            <a:off x="4227501" y="6579693"/>
            <a:ext cx="868401" cy="620206"/>
          </a:xfrm>
          <a:prstGeom prst="rect">
            <a:avLst/>
          </a:prstGeom>
          <a:noFill/>
          <a:ln w="12700" cap="sq">
            <a:noFill/>
            <a:miter lim="800000"/>
            <a:headEnd type="none" w="sm" len="sm"/>
            <a:tailEnd type="none" w="sm" len="sm"/>
          </a:ln>
          <a:effectLst/>
        </p:spPr>
        <p:txBody>
          <a:bodyPr wrap="square" lIns="110207" tIns="55104" rIns="110207" bIns="55104">
            <a:prstTxWarp prst="textNoShape">
              <a:avLst/>
            </a:prstTxWarp>
            <a:spAutoFit/>
          </a:bodyPr>
          <a:lstStyle/>
          <a:p>
            <a:pPr defTabSz="1102394"/>
            <a:r>
              <a:rPr kumimoji="1" lang="en-US" sz="3307" b="1" dirty="0" err="1">
                <a:solidFill>
                  <a:srgbClr val="339933"/>
                </a:solidFill>
                <a:effectLst>
                  <a:outerShdw blurRad="50800" dist="38100" dir="2700000" algn="br">
                    <a:srgbClr val="000000">
                      <a:alpha val="43000"/>
                    </a:srgbClr>
                  </a:outerShdw>
                </a:effectLst>
                <a:latin typeface="Times New Roman" charset="0"/>
              </a:rPr>
              <a:t>o,r</a:t>
            </a:r>
            <a:r>
              <a:rPr kumimoji="1" lang="en-US" sz="3307" b="1" dirty="0">
                <a:solidFill>
                  <a:srgbClr val="339933"/>
                </a:solidFill>
                <a:effectLst>
                  <a:outerShdw blurRad="50800" dist="38100" dir="2700000" algn="br">
                    <a:srgbClr val="000000">
                      <a:alpha val="43000"/>
                    </a:srgbClr>
                  </a:outerShdw>
                </a:effectLst>
                <a:latin typeface="Times New Roman" charset="0"/>
              </a:rPr>
              <a:t> </a:t>
            </a:r>
            <a:endParaRPr kumimoji="1" lang="en-US" sz="3307" dirty="0">
              <a:solidFill>
                <a:srgbClr val="339933"/>
              </a:solidFill>
              <a:effectLst>
                <a:outerShdw blurRad="50800" dist="38100" dir="2700000" algn="br">
                  <a:srgbClr val="000000">
                    <a:alpha val="43000"/>
                  </a:srgbClr>
                </a:outerShdw>
              </a:effectLst>
              <a:latin typeface="Times New Roman" charset="0"/>
            </a:endParaRPr>
          </a:p>
        </p:txBody>
      </p:sp>
      <p:sp>
        <p:nvSpPr>
          <p:cNvPr id="9" name="AutoShape 8"/>
          <p:cNvSpPr>
            <a:spLocks noChangeArrowheads="1"/>
          </p:cNvSpPr>
          <p:nvPr/>
        </p:nvSpPr>
        <p:spPr bwMode="auto">
          <a:xfrm rot="27310" flipH="1">
            <a:off x="3042208" y="6233920"/>
            <a:ext cx="2899123" cy="285444"/>
          </a:xfrm>
          <a:prstGeom prst="leftArrow">
            <a:avLst>
              <a:gd name="adj1" fmla="val 50000"/>
              <a:gd name="adj2" fmla="val 232833"/>
            </a:avLst>
          </a:prstGeom>
          <a:solidFill>
            <a:srgbClr val="000090"/>
          </a:solidFill>
          <a:ln w="12700" cap="sq">
            <a:solidFill>
              <a:schemeClr val="tx1"/>
            </a:solidFill>
            <a:miter lim="800000"/>
            <a:headEnd type="none" w="sm" len="sm"/>
            <a:tailEnd type="none" w="sm" len="sm"/>
          </a:ln>
          <a:effectLst>
            <a:outerShdw blurRad="50800" dist="38100" dir="2700000" algn="br">
              <a:srgbClr val="000000">
                <a:alpha val="43000"/>
              </a:srgbClr>
            </a:outerShdw>
          </a:effectLst>
        </p:spPr>
        <p:txBody>
          <a:bodyPr wrap="none" lIns="90454" tIns="45227" rIns="90454" bIns="45227" anchor="ctr">
            <a:prstTxWarp prst="textNoShape">
              <a:avLst/>
            </a:prstTxWarp>
          </a:bodyPr>
          <a:lstStyle/>
          <a:p>
            <a:endParaRPr lang="en-US" sz="1984"/>
          </a:p>
        </p:txBody>
      </p:sp>
      <p:sp>
        <p:nvSpPr>
          <p:cNvPr id="10" name="AutoShape 9"/>
          <p:cNvSpPr>
            <a:spLocks noChangeArrowheads="1"/>
          </p:cNvSpPr>
          <p:nvPr/>
        </p:nvSpPr>
        <p:spPr bwMode="auto">
          <a:xfrm rot="39858" flipV="1">
            <a:off x="2948224" y="6592667"/>
            <a:ext cx="2900459" cy="285446"/>
          </a:xfrm>
          <a:prstGeom prst="leftArrow">
            <a:avLst>
              <a:gd name="adj1" fmla="val 50000"/>
              <a:gd name="adj2" fmla="val 232940"/>
            </a:avLst>
          </a:prstGeom>
          <a:solidFill>
            <a:srgbClr val="339933"/>
          </a:solidFill>
          <a:ln w="12700" cap="sq">
            <a:solidFill>
              <a:schemeClr val="tx1"/>
            </a:solidFill>
            <a:miter lim="800000"/>
            <a:headEnd type="none" w="sm" len="sm"/>
            <a:tailEnd type="none" w="sm" len="sm"/>
          </a:ln>
          <a:effectLst>
            <a:outerShdw blurRad="50800" dist="38100" dir="2700000" algn="br">
              <a:srgbClr val="000000">
                <a:alpha val="43000"/>
              </a:srgbClr>
            </a:outerShdw>
          </a:effectLst>
        </p:spPr>
        <p:txBody>
          <a:bodyPr wrap="none" lIns="90454" tIns="45227" rIns="90454" bIns="45227" anchor="ctr">
            <a:prstTxWarp prst="textNoShape">
              <a:avLst/>
            </a:prstTxWarp>
          </a:bodyPr>
          <a:lstStyle/>
          <a:p>
            <a:endParaRPr lang="en-US" sz="1984"/>
          </a:p>
        </p:txBody>
      </p:sp>
      <p:sp>
        <p:nvSpPr>
          <p:cNvPr id="11" name="AutoShape 10"/>
          <p:cNvSpPr>
            <a:spLocks noChangeArrowheads="1"/>
          </p:cNvSpPr>
          <p:nvPr/>
        </p:nvSpPr>
        <p:spPr bwMode="auto">
          <a:xfrm>
            <a:off x="6061449" y="6122236"/>
            <a:ext cx="1959915" cy="927391"/>
          </a:xfrm>
          <a:prstGeom prst="roundRect">
            <a:avLst>
              <a:gd name="adj" fmla="val 16667"/>
            </a:avLst>
          </a:prstGeom>
          <a:solidFill>
            <a:srgbClr val="C80000"/>
          </a:solidFill>
          <a:ln w="12700" cap="sq">
            <a:solidFill>
              <a:schemeClr val="hlink"/>
            </a:solidFill>
            <a:round/>
            <a:headEnd type="none" w="sm" len="sm"/>
            <a:tailEnd type="none" w="sm" len="sm"/>
          </a:ln>
          <a:effectLst>
            <a:outerShdw blurRad="50800" dist="38100" dir="2700000" algn="br">
              <a:srgbClr val="000000">
                <a:alpha val="43000"/>
              </a:srgbClr>
            </a:outerShdw>
          </a:effectLst>
        </p:spPr>
        <p:txBody>
          <a:bodyPr wrap="none" lIns="110207" tIns="55104" rIns="110207" bIns="55104" anchor="ctr">
            <a:prstTxWarp prst="textNoShape">
              <a:avLst/>
            </a:prstTxWarp>
          </a:bodyPr>
          <a:lstStyle/>
          <a:p>
            <a:pPr defTabSz="1102394"/>
            <a:r>
              <a:rPr kumimoji="1" lang="en-US" sz="2646" dirty="0">
                <a:solidFill>
                  <a:schemeClr val="bg1"/>
                </a:solidFill>
                <a:latin typeface="Times New Roman" charset="0"/>
              </a:rPr>
              <a:t>Environment</a:t>
            </a:r>
            <a:endParaRPr kumimoji="1" lang="en-US" sz="2646" dirty="0">
              <a:latin typeface="Times New Roman" charset="0"/>
            </a:endParaRPr>
          </a:p>
        </p:txBody>
      </p:sp>
      <p:graphicFrame>
        <p:nvGraphicFramePr>
          <p:cNvPr id="16" name="Object 2"/>
          <p:cNvGraphicFramePr>
            <a:graphicFrameLocks noChangeAspect="1"/>
          </p:cNvGraphicFramePr>
          <p:nvPr/>
        </p:nvGraphicFramePr>
        <p:xfrm>
          <a:off x="1558276" y="3779837"/>
          <a:ext cx="6798457" cy="778717"/>
        </p:xfrm>
        <a:graphic>
          <a:graphicData uri="http://schemas.openxmlformats.org/presentationml/2006/ole">
            <mc:AlternateContent xmlns:mc="http://schemas.openxmlformats.org/markup-compatibility/2006">
              <mc:Choice xmlns:v="urn:schemas-microsoft-com:vml" Requires="v">
                <p:oleObj name="Equation" r:id="rId3" imgW="3098800" imgH="355600" progId="Equation.DSMT4">
                  <p:embed/>
                </p:oleObj>
              </mc:Choice>
              <mc:Fallback>
                <p:oleObj name="Equation" r:id="rId3" imgW="3098800" imgH="355600" progId="Equation.DSMT4">
                  <p:embed/>
                  <p:pic>
                    <p:nvPicPr>
                      <p:cNvPr id="16" name="Object 2"/>
                      <p:cNvPicPr>
                        <a:picLocks noChangeAspect="1" noChangeArrowheads="1"/>
                      </p:cNvPicPr>
                      <p:nvPr/>
                    </p:nvPicPr>
                    <p:blipFill>
                      <a:blip r:embed="rId4"/>
                      <a:srcRect/>
                      <a:stretch>
                        <a:fillRect/>
                      </a:stretch>
                    </p:blipFill>
                    <p:spPr bwMode="auto">
                      <a:xfrm>
                        <a:off x="1558276" y="3779837"/>
                        <a:ext cx="6798457" cy="778717"/>
                      </a:xfrm>
                      <a:prstGeom prst="rect">
                        <a:avLst/>
                      </a:prstGeom>
                      <a:noFill/>
                    </p:spPr>
                  </p:pic>
                </p:oleObj>
              </mc:Fallback>
            </mc:AlternateContent>
          </a:graphicData>
        </a:graphic>
      </p:graphicFrame>
    </p:spTree>
    <p:extLst>
      <p:ext uri="{BB962C8B-B14F-4D97-AF65-F5344CB8AC3E}">
        <p14:creationId xmlns:p14="http://schemas.microsoft.com/office/powerpoint/2010/main" val="326110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POMDPs</a:t>
            </a:r>
          </a:p>
        </p:txBody>
      </p:sp>
      <p:sp>
        <p:nvSpPr>
          <p:cNvPr id="3" name="Content Placeholder 2"/>
          <p:cNvSpPr>
            <a:spLocks noGrp="1"/>
          </p:cNvSpPr>
          <p:nvPr>
            <p:ph idx="1"/>
          </p:nvPr>
        </p:nvSpPr>
        <p:spPr>
          <a:xfrm>
            <a:off x="296988" y="1586411"/>
            <a:ext cx="9379448" cy="4635998"/>
          </a:xfrm>
        </p:spPr>
        <p:txBody>
          <a:bodyPr>
            <a:normAutofit/>
          </a:bodyPr>
          <a:lstStyle/>
          <a:p>
            <a:r>
              <a:rPr lang="en-US" dirty="0"/>
              <a:t>A </a:t>
            </a:r>
            <a:r>
              <a:rPr lang="en-US" i="1" dirty="0"/>
              <a:t>policy</a:t>
            </a:r>
            <a:r>
              <a:rPr lang="en-US" dirty="0"/>
              <a:t> is a mapping 𝜋: </a:t>
            </a:r>
            <a:r>
              <a:rPr lang="en-US" i="1" dirty="0"/>
              <a:t>H</a:t>
            </a:r>
            <a:r>
              <a:rPr lang="en-US" dirty="0"/>
              <a:t> → </a:t>
            </a:r>
            <a:r>
              <a:rPr lang="en-US" i="1" dirty="0"/>
              <a:t>A </a:t>
            </a:r>
            <a:r>
              <a:rPr lang="en-US" dirty="0"/>
              <a:t>or 𝜋: B → </a:t>
            </a:r>
            <a:r>
              <a:rPr lang="en-US" i="1" dirty="0"/>
              <a:t>A</a:t>
            </a:r>
          </a:p>
          <a:p>
            <a:pPr lvl="1"/>
            <a:r>
              <a:rPr lang="en-US" dirty="0"/>
              <a:t>Map </a:t>
            </a:r>
            <a:r>
              <a:rPr lang="en-US" dirty="0" err="1"/>
              <a:t>obs</a:t>
            </a:r>
            <a:r>
              <a:rPr lang="en-US" dirty="0"/>
              <a:t> histories (</a:t>
            </a:r>
            <a:r>
              <a:rPr lang="en-US" i="1" dirty="0"/>
              <a:t>H</a:t>
            </a:r>
            <a:r>
              <a:rPr lang="en-US" dirty="0"/>
              <a:t>) to distributions over states (belief states, </a:t>
            </a:r>
            <a:r>
              <a:rPr lang="en-US" i="1" dirty="0"/>
              <a:t>B</a:t>
            </a:r>
            <a:r>
              <a:rPr lang="en-US" dirty="0"/>
              <a:t>) </a:t>
            </a:r>
          </a:p>
          <a:p>
            <a:r>
              <a:rPr lang="en-US" dirty="0"/>
              <a:t>Solve (discrete) POMDP as continuous state “belief” MDP</a:t>
            </a:r>
          </a:p>
          <a:p>
            <a:endParaRPr lang="en-US" dirty="0"/>
          </a:p>
          <a:p>
            <a:r>
              <a:rPr lang="en-US" dirty="0"/>
              <a:t>Or directly evaluate histories: </a:t>
            </a:r>
            <a:r>
              <a:rPr lang="en-US" i="1" dirty="0">
                <a:latin typeface="Times New Roman" panose="02020603050405020304" pitchFamily="18" charset="0"/>
                <a:cs typeface="Times New Roman" panose="02020603050405020304" pitchFamily="18" charset="0"/>
              </a:rPr>
              <a:t>V</a:t>
            </a:r>
            <a:r>
              <a:rPr lang="en-US" baseline="30000" dirty="0">
                <a:latin typeface="Times New Roman" panose="02020603050405020304" pitchFamily="18" charset="0"/>
                <a:cs typeface="Times New Roman" panose="02020603050405020304" pitchFamily="18" charset="0"/>
              </a:rPr>
              <a:t>𝜋</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a:t>
            </a:r>
          </a:p>
          <a:p>
            <a:pPr lvl="1"/>
            <a:r>
              <a:rPr lang="en-US" dirty="0">
                <a:cs typeface="Times New Roman" panose="02020603050405020304" pitchFamily="18" charset="0"/>
              </a:rPr>
              <a:t>Beliefs can be concise but hard to estimate, histories grow with horizon but maybe we can learn an abstraction</a:t>
            </a:r>
          </a:p>
        </p:txBody>
      </p:sp>
      <p:pic>
        <p:nvPicPr>
          <p:cNvPr id="6" name="Picture 5" descr="LunarRover3"/>
          <p:cNvPicPr>
            <a:picLocks noChangeAspect="1" noChangeArrowheads="1"/>
          </p:cNvPicPr>
          <p:nvPr/>
        </p:nvPicPr>
        <p:blipFill>
          <a:blip r:embed="rId2"/>
          <a:srcRect/>
          <a:stretch>
            <a:fillRect/>
          </a:stretch>
        </p:blipFill>
        <p:spPr bwMode="auto">
          <a:xfrm>
            <a:off x="1675493" y="6039951"/>
            <a:ext cx="1152968" cy="950486"/>
          </a:xfrm>
          <a:prstGeom prst="rect">
            <a:avLst/>
          </a:prstGeom>
          <a:ln>
            <a:noFill/>
          </a:ln>
          <a:effectLst>
            <a:outerShdw blurRad="292100" dist="139700" dir="2700000" algn="tl" rotWithShape="0">
              <a:srgbClr val="333333">
                <a:alpha val="65000"/>
              </a:srgbClr>
            </a:outerShdw>
          </a:effectLst>
        </p:spPr>
      </p:pic>
      <p:sp>
        <p:nvSpPr>
          <p:cNvPr id="7" name="Text Box 6"/>
          <p:cNvSpPr txBox="1">
            <a:spLocks noChangeArrowheads="1"/>
          </p:cNvSpPr>
          <p:nvPr/>
        </p:nvSpPr>
        <p:spPr bwMode="auto">
          <a:xfrm rot="51659">
            <a:off x="4346217" y="5750022"/>
            <a:ext cx="398129" cy="620206"/>
          </a:xfrm>
          <a:prstGeom prst="rect">
            <a:avLst/>
          </a:prstGeom>
          <a:noFill/>
          <a:ln w="12700" cap="sq">
            <a:noFill/>
            <a:miter lim="800000"/>
            <a:headEnd type="none" w="sm" len="sm"/>
            <a:tailEnd type="none" w="sm" len="sm"/>
          </a:ln>
          <a:effectLst/>
        </p:spPr>
        <p:txBody>
          <a:bodyPr wrap="square" lIns="110207" tIns="55104" rIns="110207" bIns="55104">
            <a:prstTxWarp prst="textNoShape">
              <a:avLst/>
            </a:prstTxWarp>
            <a:spAutoFit/>
          </a:bodyPr>
          <a:lstStyle/>
          <a:p>
            <a:pPr defTabSz="1102394"/>
            <a:r>
              <a:rPr kumimoji="1" lang="en-US" sz="3307" b="1" dirty="0">
                <a:solidFill>
                  <a:srgbClr val="000090"/>
                </a:solidFill>
                <a:effectLst>
                  <a:outerShdw blurRad="50800" dist="38100" dir="2700000" algn="br">
                    <a:srgbClr val="000000">
                      <a:alpha val="43000"/>
                    </a:srgbClr>
                  </a:outerShdw>
                </a:effectLst>
                <a:latin typeface="Times New Roman" charset="0"/>
              </a:rPr>
              <a:t>a</a:t>
            </a:r>
            <a:endParaRPr kumimoji="1" lang="en-US" sz="3307" dirty="0">
              <a:solidFill>
                <a:srgbClr val="000090"/>
              </a:solidFill>
              <a:effectLst>
                <a:outerShdw blurRad="50800" dist="38100" dir="2700000" algn="br">
                  <a:srgbClr val="000000">
                    <a:alpha val="43000"/>
                  </a:srgbClr>
                </a:outerShdw>
              </a:effectLst>
              <a:latin typeface="Times New Roman" charset="0"/>
            </a:endParaRPr>
          </a:p>
        </p:txBody>
      </p:sp>
      <p:sp>
        <p:nvSpPr>
          <p:cNvPr id="8" name="Text Box 7"/>
          <p:cNvSpPr txBox="1">
            <a:spLocks noChangeArrowheads="1"/>
          </p:cNvSpPr>
          <p:nvPr/>
        </p:nvSpPr>
        <p:spPr bwMode="auto">
          <a:xfrm rot="21591223">
            <a:off x="4227501" y="6579693"/>
            <a:ext cx="868401" cy="620206"/>
          </a:xfrm>
          <a:prstGeom prst="rect">
            <a:avLst/>
          </a:prstGeom>
          <a:noFill/>
          <a:ln w="12700" cap="sq">
            <a:noFill/>
            <a:miter lim="800000"/>
            <a:headEnd type="none" w="sm" len="sm"/>
            <a:tailEnd type="none" w="sm" len="sm"/>
          </a:ln>
          <a:effectLst/>
        </p:spPr>
        <p:txBody>
          <a:bodyPr wrap="square" lIns="110207" tIns="55104" rIns="110207" bIns="55104">
            <a:prstTxWarp prst="textNoShape">
              <a:avLst/>
            </a:prstTxWarp>
            <a:spAutoFit/>
          </a:bodyPr>
          <a:lstStyle/>
          <a:p>
            <a:pPr defTabSz="1102394"/>
            <a:r>
              <a:rPr kumimoji="1" lang="en-US" sz="3307" b="1" dirty="0" err="1">
                <a:solidFill>
                  <a:srgbClr val="339933"/>
                </a:solidFill>
                <a:effectLst>
                  <a:outerShdw blurRad="50800" dist="38100" dir="2700000" algn="br">
                    <a:srgbClr val="000000">
                      <a:alpha val="43000"/>
                    </a:srgbClr>
                  </a:outerShdw>
                </a:effectLst>
                <a:latin typeface="Times New Roman" charset="0"/>
              </a:rPr>
              <a:t>o,r</a:t>
            </a:r>
            <a:r>
              <a:rPr kumimoji="1" lang="en-US" sz="3307" b="1" dirty="0">
                <a:solidFill>
                  <a:srgbClr val="339933"/>
                </a:solidFill>
                <a:effectLst>
                  <a:outerShdw blurRad="50800" dist="38100" dir="2700000" algn="br">
                    <a:srgbClr val="000000">
                      <a:alpha val="43000"/>
                    </a:srgbClr>
                  </a:outerShdw>
                </a:effectLst>
                <a:latin typeface="Times New Roman" charset="0"/>
              </a:rPr>
              <a:t> </a:t>
            </a:r>
            <a:endParaRPr kumimoji="1" lang="en-US" sz="3307" dirty="0">
              <a:solidFill>
                <a:srgbClr val="339933"/>
              </a:solidFill>
              <a:effectLst>
                <a:outerShdw blurRad="50800" dist="38100" dir="2700000" algn="br">
                  <a:srgbClr val="000000">
                    <a:alpha val="43000"/>
                  </a:srgbClr>
                </a:outerShdw>
              </a:effectLst>
              <a:latin typeface="Times New Roman" charset="0"/>
            </a:endParaRPr>
          </a:p>
        </p:txBody>
      </p:sp>
      <p:sp>
        <p:nvSpPr>
          <p:cNvPr id="9" name="AutoShape 8"/>
          <p:cNvSpPr>
            <a:spLocks noChangeArrowheads="1"/>
          </p:cNvSpPr>
          <p:nvPr/>
        </p:nvSpPr>
        <p:spPr bwMode="auto">
          <a:xfrm rot="27310" flipH="1">
            <a:off x="3042208" y="6233920"/>
            <a:ext cx="2899123" cy="285444"/>
          </a:xfrm>
          <a:prstGeom prst="leftArrow">
            <a:avLst>
              <a:gd name="adj1" fmla="val 50000"/>
              <a:gd name="adj2" fmla="val 232833"/>
            </a:avLst>
          </a:prstGeom>
          <a:solidFill>
            <a:srgbClr val="000090"/>
          </a:solidFill>
          <a:ln w="12700" cap="sq">
            <a:solidFill>
              <a:schemeClr val="tx1"/>
            </a:solidFill>
            <a:miter lim="800000"/>
            <a:headEnd type="none" w="sm" len="sm"/>
            <a:tailEnd type="none" w="sm" len="sm"/>
          </a:ln>
          <a:effectLst>
            <a:outerShdw blurRad="50800" dist="38100" dir="2700000" algn="br">
              <a:srgbClr val="000000">
                <a:alpha val="43000"/>
              </a:srgbClr>
            </a:outerShdw>
          </a:effectLst>
        </p:spPr>
        <p:txBody>
          <a:bodyPr wrap="none" lIns="90454" tIns="45227" rIns="90454" bIns="45227" anchor="ctr">
            <a:prstTxWarp prst="textNoShape">
              <a:avLst/>
            </a:prstTxWarp>
          </a:bodyPr>
          <a:lstStyle/>
          <a:p>
            <a:endParaRPr lang="en-US" sz="1984"/>
          </a:p>
        </p:txBody>
      </p:sp>
      <p:sp>
        <p:nvSpPr>
          <p:cNvPr id="10" name="AutoShape 9"/>
          <p:cNvSpPr>
            <a:spLocks noChangeArrowheads="1"/>
          </p:cNvSpPr>
          <p:nvPr/>
        </p:nvSpPr>
        <p:spPr bwMode="auto">
          <a:xfrm rot="39858" flipV="1">
            <a:off x="2948224" y="6592667"/>
            <a:ext cx="2900459" cy="285446"/>
          </a:xfrm>
          <a:prstGeom prst="leftArrow">
            <a:avLst>
              <a:gd name="adj1" fmla="val 50000"/>
              <a:gd name="adj2" fmla="val 232940"/>
            </a:avLst>
          </a:prstGeom>
          <a:solidFill>
            <a:srgbClr val="339933"/>
          </a:solidFill>
          <a:ln w="12700" cap="sq">
            <a:solidFill>
              <a:schemeClr val="tx1"/>
            </a:solidFill>
            <a:miter lim="800000"/>
            <a:headEnd type="none" w="sm" len="sm"/>
            <a:tailEnd type="none" w="sm" len="sm"/>
          </a:ln>
          <a:effectLst>
            <a:outerShdw blurRad="50800" dist="38100" dir="2700000" algn="br">
              <a:srgbClr val="000000">
                <a:alpha val="43000"/>
              </a:srgbClr>
            </a:outerShdw>
          </a:effectLst>
        </p:spPr>
        <p:txBody>
          <a:bodyPr wrap="none" lIns="90454" tIns="45227" rIns="90454" bIns="45227" anchor="ctr">
            <a:prstTxWarp prst="textNoShape">
              <a:avLst/>
            </a:prstTxWarp>
          </a:bodyPr>
          <a:lstStyle/>
          <a:p>
            <a:endParaRPr lang="en-US" sz="1984"/>
          </a:p>
        </p:txBody>
      </p:sp>
      <p:sp>
        <p:nvSpPr>
          <p:cNvPr id="11" name="AutoShape 10"/>
          <p:cNvSpPr>
            <a:spLocks noChangeArrowheads="1"/>
          </p:cNvSpPr>
          <p:nvPr/>
        </p:nvSpPr>
        <p:spPr bwMode="auto">
          <a:xfrm>
            <a:off x="6061449" y="6122236"/>
            <a:ext cx="1959915" cy="927391"/>
          </a:xfrm>
          <a:prstGeom prst="roundRect">
            <a:avLst>
              <a:gd name="adj" fmla="val 16667"/>
            </a:avLst>
          </a:prstGeom>
          <a:solidFill>
            <a:srgbClr val="C80000"/>
          </a:solidFill>
          <a:ln w="12700" cap="sq">
            <a:solidFill>
              <a:schemeClr val="hlink"/>
            </a:solidFill>
            <a:round/>
            <a:headEnd type="none" w="sm" len="sm"/>
            <a:tailEnd type="none" w="sm" len="sm"/>
          </a:ln>
          <a:effectLst>
            <a:outerShdw blurRad="50800" dist="38100" dir="2700000" algn="br">
              <a:srgbClr val="000000">
                <a:alpha val="43000"/>
              </a:srgbClr>
            </a:outerShdw>
          </a:effectLst>
        </p:spPr>
        <p:txBody>
          <a:bodyPr wrap="none" lIns="110207" tIns="55104" rIns="110207" bIns="55104" anchor="ctr">
            <a:prstTxWarp prst="textNoShape">
              <a:avLst/>
            </a:prstTxWarp>
          </a:bodyPr>
          <a:lstStyle/>
          <a:p>
            <a:pPr defTabSz="1102394"/>
            <a:r>
              <a:rPr kumimoji="1" lang="en-US" sz="2646" dirty="0">
                <a:solidFill>
                  <a:schemeClr val="bg1"/>
                </a:solidFill>
                <a:latin typeface="Times New Roman" charset="0"/>
              </a:rPr>
              <a:t>Environment</a:t>
            </a:r>
            <a:endParaRPr kumimoji="1" lang="en-US" sz="2646" dirty="0">
              <a:latin typeface="Times New Roman" charset="0"/>
            </a:endParaRPr>
          </a:p>
        </p:txBody>
      </p:sp>
      <p:graphicFrame>
        <p:nvGraphicFramePr>
          <p:cNvPr id="16" name="Object 2"/>
          <p:cNvGraphicFramePr>
            <a:graphicFrameLocks noChangeAspect="1"/>
          </p:cNvGraphicFramePr>
          <p:nvPr/>
        </p:nvGraphicFramePr>
        <p:xfrm>
          <a:off x="1558276" y="3779837"/>
          <a:ext cx="6798457" cy="778717"/>
        </p:xfrm>
        <a:graphic>
          <a:graphicData uri="http://schemas.openxmlformats.org/presentationml/2006/ole">
            <mc:AlternateContent xmlns:mc="http://schemas.openxmlformats.org/markup-compatibility/2006">
              <mc:Choice xmlns:v="urn:schemas-microsoft-com:vml" Requires="v">
                <p:oleObj name="Equation" r:id="rId3" imgW="3098800" imgH="355600" progId="Equation.DSMT4">
                  <p:embed/>
                </p:oleObj>
              </mc:Choice>
              <mc:Fallback>
                <p:oleObj name="Equation" r:id="rId3" imgW="3098800" imgH="355600" progId="Equation.DSMT4">
                  <p:embed/>
                  <p:pic>
                    <p:nvPicPr>
                      <p:cNvPr id="16" name="Object 2"/>
                      <p:cNvPicPr>
                        <a:picLocks noChangeAspect="1" noChangeArrowheads="1"/>
                      </p:cNvPicPr>
                      <p:nvPr/>
                    </p:nvPicPr>
                    <p:blipFill>
                      <a:blip r:embed="rId4"/>
                      <a:srcRect/>
                      <a:stretch>
                        <a:fillRect/>
                      </a:stretch>
                    </p:blipFill>
                    <p:spPr bwMode="auto">
                      <a:xfrm>
                        <a:off x="1558276" y="3779837"/>
                        <a:ext cx="6798457" cy="778717"/>
                      </a:xfrm>
                      <a:prstGeom prst="rect">
                        <a:avLst/>
                      </a:prstGeom>
                      <a:noFill/>
                    </p:spPr>
                  </p:pic>
                </p:oleObj>
              </mc:Fallback>
            </mc:AlternateContent>
          </a:graphicData>
        </a:graphic>
      </p:graphicFrame>
    </p:spTree>
    <p:extLst>
      <p:ext uri="{BB962C8B-B14F-4D97-AF65-F5344CB8AC3E}">
        <p14:creationId xmlns:p14="http://schemas.microsoft.com/office/powerpoint/2010/main" val="1307713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C5306-3404-1144-89BB-0BB1EDFE95BF}"/>
              </a:ext>
            </a:extLst>
          </p:cNvPr>
          <p:cNvSpPr>
            <a:spLocks noGrp="1"/>
          </p:cNvSpPr>
          <p:nvPr>
            <p:ph type="title"/>
          </p:nvPr>
        </p:nvSpPr>
        <p:spPr/>
        <p:txBody>
          <a:bodyPr/>
          <a:lstStyle/>
          <a:p>
            <a:r>
              <a:rPr lang="en-US" dirty="0"/>
              <a:t>Announcements</a:t>
            </a:r>
          </a:p>
        </p:txBody>
      </p:sp>
      <p:sp>
        <p:nvSpPr>
          <p:cNvPr id="3" name="Content Placeholder 2">
            <a:extLst>
              <a:ext uri="{FF2B5EF4-FFF2-40B4-BE49-F238E27FC236}">
                <a16:creationId xmlns:a16="http://schemas.microsoft.com/office/drawing/2014/main" id="{637F5978-53D7-DC43-B624-DB645C19071D}"/>
              </a:ext>
            </a:extLst>
          </p:cNvPr>
          <p:cNvSpPr>
            <a:spLocks noGrp="1"/>
          </p:cNvSpPr>
          <p:nvPr>
            <p:ph idx="1"/>
          </p:nvPr>
        </p:nvSpPr>
        <p:spPr/>
        <p:txBody>
          <a:bodyPr>
            <a:normAutofit/>
          </a:bodyPr>
          <a:lstStyle/>
          <a:p>
            <a:r>
              <a:rPr lang="en-US" dirty="0"/>
              <a:t>Class website: </a:t>
            </a:r>
            <a:r>
              <a:rPr lang="en-US" dirty="0">
                <a:hlinkClick r:id="rId2"/>
              </a:rPr>
              <a:t>https://www.khoury.northeastern.edu/home/camato/7170scheduleF25.html</a:t>
            </a:r>
            <a:endParaRPr lang="en-US" dirty="0"/>
          </a:p>
          <a:p>
            <a:pPr lvl="1"/>
            <a:r>
              <a:rPr lang="en-US" dirty="0"/>
              <a:t>I’ll put slides there</a:t>
            </a:r>
          </a:p>
          <a:p>
            <a:r>
              <a:rPr lang="en-US" dirty="0"/>
              <a:t>Teams</a:t>
            </a:r>
          </a:p>
          <a:p>
            <a:pPr lvl="1"/>
            <a:r>
              <a:rPr lang="en-US" dirty="0"/>
              <a:t>If you aren’t on it, let me know!</a:t>
            </a:r>
          </a:p>
        </p:txBody>
      </p:sp>
    </p:spTree>
    <p:extLst>
      <p:ext uri="{BB962C8B-B14F-4D97-AF65-F5344CB8AC3E}">
        <p14:creationId xmlns:p14="http://schemas.microsoft.com/office/powerpoint/2010/main" val="644298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Computing belief states"/>
          <p:cNvSpPr txBox="1">
            <a:spLocks noGrp="1"/>
          </p:cNvSpPr>
          <p:nvPr>
            <p:ph type="title"/>
          </p:nvPr>
        </p:nvSpPr>
        <p:spPr>
          <a:prstGeom prst="rect">
            <a:avLst/>
          </a:prstGeom>
        </p:spPr>
        <p:txBody>
          <a:bodyPr/>
          <a:lstStyle/>
          <a:p>
            <a:r>
              <a:t>Computing belief states</a:t>
            </a:r>
          </a:p>
        </p:txBody>
      </p:sp>
      <p:sp>
        <p:nvSpPr>
          <p:cNvPr id="146" name="Begin with some initial belief state b prior to any observations…"/>
          <p:cNvSpPr txBox="1">
            <a:spLocks noGrp="1"/>
          </p:cNvSpPr>
          <p:nvPr>
            <p:ph type="body" idx="1"/>
          </p:nvPr>
        </p:nvSpPr>
        <p:spPr>
          <a:prstGeom prst="rect">
            <a:avLst/>
          </a:prstGeom>
        </p:spPr>
        <p:txBody>
          <a:bodyPr>
            <a:normAutofit fontScale="85000" lnSpcReduction="20000"/>
          </a:bodyPr>
          <a:lstStyle/>
          <a:p>
            <a:pPr marL="234084" indent="-234084" defTabSz="262631">
              <a:spcBef>
                <a:spcPts val="2248"/>
              </a:spcBef>
              <a:defRPr sz="2667"/>
            </a:pPr>
            <a:r>
              <a:t>Begin with some initial belief state b prior to any observations </a:t>
            </a:r>
          </a:p>
          <a:p>
            <a:pPr marL="234084" indent="-234084" defTabSz="262631">
              <a:spcBef>
                <a:spcPts val="2248"/>
              </a:spcBef>
              <a:defRPr sz="2667"/>
            </a:pPr>
            <a:r>
              <a:t>Compute new belief state </a:t>
            </a:r>
            <a:r>
              <a:rPr i="1">
                <a:latin typeface="Times"/>
                <a:ea typeface="Times"/>
                <a:cs typeface="Times"/>
                <a:sym typeface="Times"/>
              </a:rPr>
              <a:t>b′</a:t>
            </a:r>
            <a:r>
              <a:t> based on current belief state </a:t>
            </a:r>
            <a:r>
              <a:rPr i="1">
                <a:latin typeface="Times"/>
                <a:ea typeface="Times"/>
                <a:cs typeface="Times"/>
                <a:sym typeface="Times"/>
              </a:rPr>
              <a:t>b</a:t>
            </a:r>
            <a:r>
              <a:t>, action </a:t>
            </a:r>
            <a:r>
              <a:rPr i="1">
                <a:latin typeface="Times"/>
                <a:ea typeface="Times"/>
                <a:cs typeface="Times"/>
                <a:sym typeface="Times"/>
              </a:rPr>
              <a:t>a</a:t>
            </a:r>
            <a:r>
              <a:t>, and observation </a:t>
            </a:r>
            <a:r>
              <a:rPr i="1">
                <a:latin typeface="Times"/>
                <a:ea typeface="Times"/>
                <a:cs typeface="Times"/>
                <a:sym typeface="Times"/>
              </a:rPr>
              <a:t>o</a:t>
            </a:r>
            <a:r>
              <a:t> </a:t>
            </a:r>
          </a:p>
          <a:p>
            <a:pPr marL="234084" indent="-234084" defTabSz="262631">
              <a:spcBef>
                <a:spcPts val="2248"/>
              </a:spcBef>
              <a:defRPr sz="2667" i="1">
                <a:latin typeface="Times"/>
                <a:ea typeface="Times"/>
                <a:cs typeface="Times"/>
                <a:sym typeface="Times"/>
              </a:defRPr>
            </a:pPr>
            <a:r>
              <a:t>b′(s′) = P(s′</a:t>
            </a:r>
            <a:r>
              <a:rPr i="0"/>
              <a:t>|</a:t>
            </a:r>
            <a:r>
              <a:t>o,a,b) </a:t>
            </a:r>
          </a:p>
          <a:p>
            <a:pPr marL="234084" indent="-234084" defTabSz="262631">
              <a:spcBef>
                <a:spcPts val="2248"/>
              </a:spcBef>
              <a:defRPr sz="2667" i="1">
                <a:latin typeface="Times"/>
                <a:ea typeface="Times"/>
                <a:cs typeface="Times"/>
                <a:sym typeface="Times"/>
              </a:defRPr>
            </a:pPr>
            <a:r>
              <a:t>b′(s′) ∝ P(o</a:t>
            </a:r>
            <a:r>
              <a:rPr i="0"/>
              <a:t>|</a:t>
            </a:r>
            <a:r>
              <a:t>s′,a,b)P(s′|a,b) </a:t>
            </a:r>
          </a:p>
          <a:p>
            <a:pPr marL="234084" indent="-234084" defTabSz="262631">
              <a:spcBef>
                <a:spcPts val="2248"/>
              </a:spcBef>
              <a:defRPr sz="2667" i="1">
                <a:latin typeface="Times"/>
                <a:ea typeface="Times"/>
                <a:cs typeface="Times"/>
                <a:sym typeface="Times"/>
              </a:defRPr>
            </a:pPr>
            <a:r>
              <a:t>b′(s′) ∝ O(o</a:t>
            </a:r>
            <a:r>
              <a:rPr i="0"/>
              <a:t>|</a:t>
            </a:r>
            <a:r>
              <a:t>s′,a)P(s′|a,b) </a:t>
            </a:r>
          </a:p>
          <a:p>
            <a:pPr marL="234084" indent="-234084" defTabSz="262631">
              <a:spcBef>
                <a:spcPts val="2248"/>
              </a:spcBef>
              <a:defRPr sz="2667" i="1">
                <a:latin typeface="Times"/>
                <a:ea typeface="Times"/>
                <a:cs typeface="Times"/>
                <a:sym typeface="Times"/>
              </a:defRPr>
            </a:pPr>
            <a:r>
              <a:t>b′(s′) ∝ O(o</a:t>
            </a:r>
            <a:r>
              <a:rPr i="0"/>
              <a:t>|</a:t>
            </a:r>
            <a:r>
              <a:t>s′,a) </a:t>
            </a:r>
            <a:r>
              <a:rPr sz="2248"/>
              <a:t>∑</a:t>
            </a:r>
            <a:r>
              <a:rPr baseline="-5999"/>
              <a:t>s</a:t>
            </a:r>
            <a:r>
              <a:t>P(s′</a:t>
            </a:r>
            <a:r>
              <a:rPr i="0"/>
              <a:t>|</a:t>
            </a:r>
            <a:r>
              <a:t>a,b,s)P(s</a:t>
            </a:r>
            <a:r>
              <a:rPr i="0"/>
              <a:t>|</a:t>
            </a:r>
            <a:r>
              <a:t>a,b) </a:t>
            </a:r>
          </a:p>
          <a:p>
            <a:pPr marL="234084" indent="-234084" defTabSz="262631">
              <a:spcBef>
                <a:spcPts val="2248"/>
              </a:spcBef>
              <a:defRPr sz="2667" i="1">
                <a:latin typeface="Times"/>
                <a:ea typeface="Times"/>
                <a:cs typeface="Times"/>
                <a:sym typeface="Times"/>
              </a:defRPr>
            </a:pPr>
            <a:r>
              <a:t>b′(s′) ∝ O(o</a:t>
            </a:r>
            <a:r>
              <a:rPr i="0"/>
              <a:t>|</a:t>
            </a:r>
            <a:r>
              <a:t>s′,a) </a:t>
            </a:r>
            <a:r>
              <a:rPr sz="2248"/>
              <a:t>∑</a:t>
            </a:r>
            <a:r>
              <a:rPr baseline="-5999"/>
              <a:t>s</a:t>
            </a:r>
            <a:r>
              <a:t>T(s′</a:t>
            </a:r>
            <a:r>
              <a:rPr i="0"/>
              <a:t>|</a:t>
            </a:r>
            <a:r>
              <a:t>s,a)b(s)</a:t>
            </a:r>
          </a:p>
        </p:txBody>
      </p:sp>
    </p:spTree>
    <p:extLst>
      <p:ext uri="{BB962C8B-B14F-4D97-AF65-F5344CB8AC3E}">
        <p14:creationId xmlns:p14="http://schemas.microsoft.com/office/powerpoint/2010/main" val="28609933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Computing belief states"/>
          <p:cNvSpPr txBox="1">
            <a:spLocks noGrp="1"/>
          </p:cNvSpPr>
          <p:nvPr>
            <p:ph type="title"/>
          </p:nvPr>
        </p:nvSpPr>
        <p:spPr>
          <a:prstGeom prst="rect">
            <a:avLst/>
          </a:prstGeom>
        </p:spPr>
        <p:txBody>
          <a:bodyPr/>
          <a:lstStyle/>
          <a:p>
            <a:r>
              <a:t>Computing belief states</a:t>
            </a:r>
          </a:p>
        </p:txBody>
      </p:sp>
      <p:sp>
        <p:nvSpPr>
          <p:cNvPr id="149" name="Begin with some initial belief state b prior to any observations…"/>
          <p:cNvSpPr txBox="1">
            <a:spLocks noGrp="1"/>
          </p:cNvSpPr>
          <p:nvPr>
            <p:ph type="body" idx="1"/>
          </p:nvPr>
        </p:nvSpPr>
        <p:spPr>
          <a:xfrm>
            <a:off x="984436" y="2145845"/>
            <a:ext cx="8111753" cy="4764241"/>
          </a:xfrm>
          <a:prstGeom prst="rect">
            <a:avLst/>
          </a:prstGeom>
        </p:spPr>
        <p:txBody>
          <a:bodyPr>
            <a:normAutofit fontScale="92500" lnSpcReduction="20000"/>
          </a:bodyPr>
          <a:lstStyle/>
          <a:p>
            <a:pPr marL="177581" indent="-177581" defTabSz="199237">
              <a:spcBef>
                <a:spcPts val="1550"/>
              </a:spcBef>
              <a:defRPr sz="2024"/>
            </a:pPr>
            <a:r>
              <a:rPr dirty="0"/>
              <a:t>Begin with some initial belief state b prior to any observations </a:t>
            </a:r>
          </a:p>
          <a:p>
            <a:pPr marL="177581" indent="-177581" defTabSz="199237">
              <a:spcBef>
                <a:spcPts val="1550"/>
              </a:spcBef>
              <a:defRPr sz="2024"/>
            </a:pPr>
            <a:r>
              <a:rPr dirty="0"/>
              <a:t>Compute new belief state </a:t>
            </a:r>
            <a:r>
              <a:rPr i="1" dirty="0">
                <a:latin typeface="Times"/>
                <a:ea typeface="Times"/>
                <a:cs typeface="Times"/>
                <a:sym typeface="Times"/>
              </a:rPr>
              <a:t>b′</a:t>
            </a:r>
            <a:r>
              <a:rPr dirty="0"/>
              <a:t> based on current belief state </a:t>
            </a:r>
            <a:r>
              <a:rPr i="1" dirty="0">
                <a:latin typeface="Times"/>
                <a:ea typeface="Times"/>
                <a:cs typeface="Times"/>
                <a:sym typeface="Times"/>
              </a:rPr>
              <a:t>b</a:t>
            </a:r>
            <a:r>
              <a:rPr dirty="0"/>
              <a:t>, action </a:t>
            </a:r>
            <a:r>
              <a:rPr i="1" dirty="0">
                <a:latin typeface="Times"/>
                <a:ea typeface="Times"/>
                <a:cs typeface="Times"/>
                <a:sym typeface="Times"/>
              </a:rPr>
              <a:t>a</a:t>
            </a:r>
            <a:r>
              <a:rPr dirty="0"/>
              <a:t>, and observation </a:t>
            </a:r>
            <a:r>
              <a:rPr i="1" dirty="0">
                <a:latin typeface="Times"/>
                <a:ea typeface="Times"/>
                <a:cs typeface="Times"/>
                <a:sym typeface="Times"/>
              </a:rPr>
              <a:t>o</a:t>
            </a:r>
            <a:r>
              <a:rPr dirty="0"/>
              <a:t> </a:t>
            </a:r>
          </a:p>
          <a:p>
            <a:pPr marL="177581" indent="-177581" defTabSz="199237">
              <a:spcBef>
                <a:spcPts val="1550"/>
              </a:spcBef>
              <a:defRPr sz="2024" i="1">
                <a:latin typeface="Times"/>
                <a:ea typeface="Times"/>
                <a:cs typeface="Times"/>
                <a:sym typeface="Times"/>
              </a:defRPr>
            </a:pPr>
            <a:r>
              <a:rPr dirty="0"/>
              <a:t>b′(s′) = P(s′</a:t>
            </a:r>
            <a:r>
              <a:rPr i="0" dirty="0"/>
              <a:t>|</a:t>
            </a:r>
            <a:r>
              <a:rPr dirty="0" err="1"/>
              <a:t>o,a,b</a:t>
            </a:r>
            <a:r>
              <a:rPr dirty="0"/>
              <a:t>) </a:t>
            </a:r>
          </a:p>
          <a:p>
            <a:pPr marL="177581" indent="-177581" defTabSz="199237">
              <a:spcBef>
                <a:spcPts val="1550"/>
              </a:spcBef>
              <a:defRPr sz="2024" i="1">
                <a:latin typeface="Times"/>
                <a:ea typeface="Times"/>
                <a:cs typeface="Times"/>
                <a:sym typeface="Times"/>
              </a:defRPr>
            </a:pPr>
            <a:r>
              <a:rPr dirty="0"/>
              <a:t>b′(s′) ∝ P(</a:t>
            </a:r>
            <a:r>
              <a:rPr dirty="0" err="1"/>
              <a:t>o|s</a:t>
            </a:r>
            <a:r>
              <a:rPr dirty="0"/>
              <a:t>′,</a:t>
            </a:r>
            <a:r>
              <a:rPr dirty="0" err="1"/>
              <a:t>a,b</a:t>
            </a:r>
            <a:r>
              <a:rPr dirty="0"/>
              <a:t>)P(s′|</a:t>
            </a:r>
            <a:r>
              <a:rPr dirty="0" err="1"/>
              <a:t>a,b</a:t>
            </a:r>
            <a:r>
              <a:rPr dirty="0"/>
              <a:t>) </a:t>
            </a:r>
          </a:p>
          <a:p>
            <a:pPr marL="177581" indent="-177581" defTabSz="199237">
              <a:spcBef>
                <a:spcPts val="1550"/>
              </a:spcBef>
              <a:defRPr sz="2024" i="1">
                <a:latin typeface="Times"/>
                <a:ea typeface="Times"/>
                <a:cs typeface="Times"/>
                <a:sym typeface="Times"/>
              </a:defRPr>
            </a:pPr>
            <a:r>
              <a:rPr dirty="0"/>
              <a:t>b′(s′) ∝ O(</a:t>
            </a:r>
            <a:r>
              <a:rPr dirty="0" err="1"/>
              <a:t>o|s</a:t>
            </a:r>
            <a:r>
              <a:rPr dirty="0"/>
              <a:t>′,a)P(s′|</a:t>
            </a:r>
            <a:r>
              <a:rPr dirty="0" err="1"/>
              <a:t>a,b</a:t>
            </a:r>
            <a:r>
              <a:rPr dirty="0"/>
              <a:t>) </a:t>
            </a:r>
          </a:p>
          <a:p>
            <a:pPr marL="177581" indent="-177581" defTabSz="199237">
              <a:spcBef>
                <a:spcPts val="1550"/>
              </a:spcBef>
              <a:defRPr sz="2024" i="1">
                <a:latin typeface="Times"/>
                <a:ea typeface="Times"/>
                <a:cs typeface="Times"/>
                <a:sym typeface="Times"/>
              </a:defRPr>
            </a:pPr>
            <a:r>
              <a:rPr dirty="0"/>
              <a:t>b′(s′) ∝ O(</a:t>
            </a:r>
            <a:r>
              <a:rPr dirty="0" err="1"/>
              <a:t>o</a:t>
            </a:r>
            <a:r>
              <a:rPr i="0" dirty="0" err="1"/>
              <a:t>|</a:t>
            </a:r>
            <a:r>
              <a:rPr dirty="0" err="1"/>
              <a:t>s</a:t>
            </a:r>
            <a:r>
              <a:rPr dirty="0"/>
              <a:t>′,a) </a:t>
            </a:r>
            <a:r>
              <a:rPr sz="1705" dirty="0">
                <a:latin typeface="Abadi MT Condensed Extra Bold"/>
                <a:ea typeface="Abadi MT Condensed Extra Bold"/>
                <a:cs typeface="Abadi MT Condensed Extra Bold"/>
                <a:sym typeface="Abadi MT Condensed Extra Bold"/>
              </a:rPr>
              <a:t>∑</a:t>
            </a:r>
            <a:r>
              <a:rPr baseline="-5999" dirty="0" err="1"/>
              <a:t>s</a:t>
            </a:r>
            <a:r>
              <a:rPr dirty="0" err="1"/>
              <a:t>P</a:t>
            </a:r>
            <a:r>
              <a:rPr dirty="0"/>
              <a:t>(s′</a:t>
            </a:r>
            <a:r>
              <a:rPr i="0" dirty="0"/>
              <a:t>|</a:t>
            </a:r>
            <a:r>
              <a:rPr dirty="0" err="1"/>
              <a:t>a,b,s</a:t>
            </a:r>
            <a:r>
              <a:rPr dirty="0"/>
              <a:t>)P(</a:t>
            </a:r>
            <a:r>
              <a:rPr dirty="0" err="1"/>
              <a:t>s</a:t>
            </a:r>
            <a:r>
              <a:rPr i="0" dirty="0" err="1"/>
              <a:t>|</a:t>
            </a:r>
            <a:r>
              <a:rPr dirty="0" err="1"/>
              <a:t>a,b</a:t>
            </a:r>
            <a:r>
              <a:rPr dirty="0"/>
              <a:t>) </a:t>
            </a:r>
          </a:p>
          <a:p>
            <a:pPr marL="177581" indent="-177581" defTabSz="199237">
              <a:spcBef>
                <a:spcPts val="1550"/>
              </a:spcBef>
              <a:defRPr sz="2024" i="1">
                <a:latin typeface="Times"/>
                <a:ea typeface="Times"/>
                <a:cs typeface="Times"/>
                <a:sym typeface="Times"/>
              </a:defRPr>
            </a:pPr>
            <a:r>
              <a:rPr dirty="0"/>
              <a:t>b′(s′) ∝ O(</a:t>
            </a:r>
            <a:r>
              <a:rPr dirty="0" err="1"/>
              <a:t>o</a:t>
            </a:r>
            <a:r>
              <a:rPr i="0" dirty="0" err="1"/>
              <a:t>|</a:t>
            </a:r>
            <a:r>
              <a:rPr dirty="0" err="1"/>
              <a:t>s</a:t>
            </a:r>
            <a:r>
              <a:rPr dirty="0"/>
              <a:t>′,a) </a:t>
            </a:r>
            <a:r>
              <a:rPr sz="1705" dirty="0">
                <a:latin typeface="Abadi MT Condensed Extra Bold"/>
                <a:ea typeface="Abadi MT Condensed Extra Bold"/>
                <a:cs typeface="Abadi MT Condensed Extra Bold"/>
                <a:sym typeface="Abadi MT Condensed Extra Bold"/>
              </a:rPr>
              <a:t>∑</a:t>
            </a:r>
            <a:r>
              <a:rPr baseline="-5999" dirty="0" err="1"/>
              <a:t>s</a:t>
            </a:r>
            <a:r>
              <a:rPr dirty="0" err="1"/>
              <a:t>T</a:t>
            </a:r>
            <a:r>
              <a:rPr dirty="0"/>
              <a:t>(s′</a:t>
            </a:r>
            <a:r>
              <a:rPr i="0" dirty="0"/>
              <a:t>|</a:t>
            </a:r>
            <a:r>
              <a:rPr dirty="0" err="1"/>
              <a:t>s,a</a:t>
            </a:r>
            <a:r>
              <a:rPr dirty="0"/>
              <a:t>)b(s)</a:t>
            </a:r>
          </a:p>
          <a:p>
            <a:pPr marL="177581" indent="-177581" defTabSz="199237">
              <a:spcBef>
                <a:spcPts val="1550"/>
              </a:spcBef>
              <a:defRPr sz="2024"/>
            </a:pPr>
            <a:r>
              <a:rPr dirty="0"/>
              <a:t>Kalman filter: exact update of the belief state for linear dynamical systems </a:t>
            </a:r>
          </a:p>
          <a:p>
            <a:pPr marL="177581" indent="-177581" defTabSz="199237">
              <a:spcBef>
                <a:spcPts val="1550"/>
              </a:spcBef>
              <a:defRPr sz="2024"/>
            </a:pPr>
            <a:r>
              <a:rPr dirty="0"/>
              <a:t>Particle filter: approximate update for general systems </a:t>
            </a:r>
          </a:p>
        </p:txBody>
      </p:sp>
    </p:spTree>
    <p:extLst>
      <p:ext uri="{BB962C8B-B14F-4D97-AF65-F5344CB8AC3E}">
        <p14:creationId xmlns:p14="http://schemas.microsoft.com/office/powerpoint/2010/main" val="159435428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2286289" y="2109963"/>
            <a:ext cx="533344" cy="533344"/>
          </a:xfrm>
          <a:prstGeom prst="rect">
            <a:avLst/>
          </a:prstGeom>
          <a:solidFill>
            <a:srgbClr val="B2B2B2"/>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07" name="Rectangle 3"/>
          <p:cNvSpPr>
            <a:spLocks noChangeArrowheads="1"/>
          </p:cNvSpPr>
          <p:nvPr/>
        </p:nvSpPr>
        <p:spPr bwMode="auto">
          <a:xfrm>
            <a:off x="2819633" y="2109963"/>
            <a:ext cx="533344" cy="533344"/>
          </a:xfrm>
          <a:prstGeom prst="rect">
            <a:avLst/>
          </a:prstGeom>
          <a:solidFill>
            <a:srgbClr val="B2B2B2"/>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08" name="Rectangle 4"/>
          <p:cNvSpPr>
            <a:spLocks noChangeArrowheads="1"/>
          </p:cNvSpPr>
          <p:nvPr/>
        </p:nvSpPr>
        <p:spPr bwMode="auto">
          <a:xfrm>
            <a:off x="3352977" y="2109963"/>
            <a:ext cx="533344" cy="533344"/>
          </a:xfrm>
          <a:prstGeom prst="rect">
            <a:avLst/>
          </a:prstGeom>
          <a:solidFill>
            <a:srgbClr val="B2B2B2"/>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09" name="Rectangle 5"/>
          <p:cNvSpPr>
            <a:spLocks noChangeArrowheads="1"/>
          </p:cNvSpPr>
          <p:nvPr/>
        </p:nvSpPr>
        <p:spPr bwMode="auto">
          <a:xfrm>
            <a:off x="3886321" y="2109963"/>
            <a:ext cx="533344" cy="533344"/>
          </a:xfrm>
          <a:prstGeom prst="rect">
            <a:avLst/>
          </a:prstGeom>
          <a:solidFill>
            <a:srgbClr val="B2B2B2"/>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10" name="Rectangle 6"/>
          <p:cNvSpPr>
            <a:spLocks noChangeArrowheads="1"/>
          </p:cNvSpPr>
          <p:nvPr/>
        </p:nvSpPr>
        <p:spPr bwMode="auto">
          <a:xfrm>
            <a:off x="4419665" y="2109963"/>
            <a:ext cx="533344" cy="533344"/>
          </a:xfrm>
          <a:prstGeom prst="rect">
            <a:avLst/>
          </a:prstGeom>
          <a:solidFill>
            <a:srgbClr val="B2B2B2"/>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11" name="Rectangle 7"/>
          <p:cNvSpPr>
            <a:spLocks noChangeArrowheads="1"/>
          </p:cNvSpPr>
          <p:nvPr/>
        </p:nvSpPr>
        <p:spPr bwMode="auto">
          <a:xfrm>
            <a:off x="4953009" y="2109963"/>
            <a:ext cx="533344" cy="533344"/>
          </a:xfrm>
          <a:prstGeom prst="rect">
            <a:avLst/>
          </a:prstGeom>
          <a:solidFill>
            <a:srgbClr val="B2B2B2"/>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12" name="Rectangle 8"/>
          <p:cNvSpPr>
            <a:spLocks noChangeArrowheads="1"/>
          </p:cNvSpPr>
          <p:nvPr/>
        </p:nvSpPr>
        <p:spPr bwMode="auto">
          <a:xfrm>
            <a:off x="5486353" y="2109963"/>
            <a:ext cx="533344" cy="533344"/>
          </a:xfrm>
          <a:prstGeom prst="rect">
            <a:avLst/>
          </a:prstGeom>
          <a:solidFill>
            <a:srgbClr val="B2B2B2"/>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13" name="Rectangle 9"/>
          <p:cNvSpPr>
            <a:spLocks noChangeArrowheads="1"/>
          </p:cNvSpPr>
          <p:nvPr/>
        </p:nvSpPr>
        <p:spPr bwMode="auto">
          <a:xfrm>
            <a:off x="6019697" y="2109963"/>
            <a:ext cx="533344" cy="533344"/>
          </a:xfrm>
          <a:prstGeom prst="rect">
            <a:avLst/>
          </a:prstGeom>
          <a:solidFill>
            <a:srgbClr val="B2B2B2"/>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14" name="Rectangle 10"/>
          <p:cNvSpPr>
            <a:spLocks noChangeArrowheads="1"/>
          </p:cNvSpPr>
          <p:nvPr/>
        </p:nvSpPr>
        <p:spPr bwMode="auto">
          <a:xfrm>
            <a:off x="2286289" y="2643307"/>
            <a:ext cx="533344" cy="533344"/>
          </a:xfrm>
          <a:prstGeom prst="rect">
            <a:avLst/>
          </a:prstGeom>
          <a:solidFill>
            <a:srgbClr val="B2B2B2"/>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15" name="Rectangle 11"/>
          <p:cNvSpPr>
            <a:spLocks noChangeArrowheads="1"/>
          </p:cNvSpPr>
          <p:nvPr/>
        </p:nvSpPr>
        <p:spPr bwMode="auto">
          <a:xfrm>
            <a:off x="4953009" y="2643307"/>
            <a:ext cx="533344" cy="533344"/>
          </a:xfrm>
          <a:prstGeom prst="rect">
            <a:avLst/>
          </a:prstGeom>
          <a:solidFill>
            <a:srgbClr val="B2B2B2"/>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16" name="Rectangle 12"/>
          <p:cNvSpPr>
            <a:spLocks noChangeArrowheads="1"/>
          </p:cNvSpPr>
          <p:nvPr/>
        </p:nvSpPr>
        <p:spPr bwMode="auto">
          <a:xfrm>
            <a:off x="6019697" y="2643307"/>
            <a:ext cx="533344" cy="533344"/>
          </a:xfrm>
          <a:prstGeom prst="rect">
            <a:avLst/>
          </a:prstGeom>
          <a:solidFill>
            <a:srgbClr val="B2B2B2"/>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17" name="Rectangle 13"/>
          <p:cNvSpPr>
            <a:spLocks noChangeArrowheads="1"/>
          </p:cNvSpPr>
          <p:nvPr/>
        </p:nvSpPr>
        <p:spPr bwMode="auto">
          <a:xfrm>
            <a:off x="2286289" y="3176651"/>
            <a:ext cx="533344" cy="533344"/>
          </a:xfrm>
          <a:prstGeom prst="rect">
            <a:avLst/>
          </a:prstGeom>
          <a:solidFill>
            <a:srgbClr val="B2B2B2"/>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18" name="Rectangle 14"/>
          <p:cNvSpPr>
            <a:spLocks noChangeArrowheads="1"/>
          </p:cNvSpPr>
          <p:nvPr/>
        </p:nvSpPr>
        <p:spPr bwMode="auto">
          <a:xfrm>
            <a:off x="4953009" y="3176651"/>
            <a:ext cx="533344" cy="533344"/>
          </a:xfrm>
          <a:prstGeom prst="rect">
            <a:avLst/>
          </a:prstGeom>
          <a:solidFill>
            <a:srgbClr val="B2B2B2"/>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19" name="Rectangle 15"/>
          <p:cNvSpPr>
            <a:spLocks noChangeArrowheads="1"/>
          </p:cNvSpPr>
          <p:nvPr/>
        </p:nvSpPr>
        <p:spPr bwMode="auto">
          <a:xfrm>
            <a:off x="6019697" y="3176651"/>
            <a:ext cx="533344" cy="533344"/>
          </a:xfrm>
          <a:prstGeom prst="rect">
            <a:avLst/>
          </a:prstGeom>
          <a:solidFill>
            <a:srgbClr val="B2B2B2"/>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20" name="Rectangle 16"/>
          <p:cNvSpPr>
            <a:spLocks noChangeArrowheads="1"/>
          </p:cNvSpPr>
          <p:nvPr/>
        </p:nvSpPr>
        <p:spPr bwMode="auto">
          <a:xfrm>
            <a:off x="2286289" y="3709995"/>
            <a:ext cx="533344" cy="533344"/>
          </a:xfrm>
          <a:prstGeom prst="rect">
            <a:avLst/>
          </a:prstGeom>
          <a:solidFill>
            <a:srgbClr val="B2B2B2"/>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21" name="Rectangle 17"/>
          <p:cNvSpPr>
            <a:spLocks noChangeArrowheads="1"/>
          </p:cNvSpPr>
          <p:nvPr/>
        </p:nvSpPr>
        <p:spPr bwMode="auto">
          <a:xfrm>
            <a:off x="2819633" y="3709995"/>
            <a:ext cx="533344" cy="533344"/>
          </a:xfrm>
          <a:prstGeom prst="rect">
            <a:avLst/>
          </a:prstGeom>
          <a:solidFill>
            <a:srgbClr val="B2B2B2"/>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22" name="Rectangle 18"/>
          <p:cNvSpPr>
            <a:spLocks noChangeArrowheads="1"/>
          </p:cNvSpPr>
          <p:nvPr/>
        </p:nvSpPr>
        <p:spPr bwMode="auto">
          <a:xfrm>
            <a:off x="3352977" y="3709995"/>
            <a:ext cx="533344" cy="533344"/>
          </a:xfrm>
          <a:prstGeom prst="rect">
            <a:avLst/>
          </a:prstGeom>
          <a:solidFill>
            <a:srgbClr val="B2B2B2"/>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23" name="Rectangle 19"/>
          <p:cNvSpPr>
            <a:spLocks noChangeArrowheads="1"/>
          </p:cNvSpPr>
          <p:nvPr/>
        </p:nvSpPr>
        <p:spPr bwMode="auto">
          <a:xfrm>
            <a:off x="3886321" y="3709995"/>
            <a:ext cx="533344" cy="533344"/>
          </a:xfrm>
          <a:prstGeom prst="rect">
            <a:avLst/>
          </a:prstGeom>
          <a:solidFill>
            <a:srgbClr val="B2B2B2"/>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24" name="Rectangle 20"/>
          <p:cNvSpPr>
            <a:spLocks noChangeArrowheads="1"/>
          </p:cNvSpPr>
          <p:nvPr/>
        </p:nvSpPr>
        <p:spPr bwMode="auto">
          <a:xfrm>
            <a:off x="4419665" y="3709995"/>
            <a:ext cx="533344" cy="533344"/>
          </a:xfrm>
          <a:prstGeom prst="rect">
            <a:avLst/>
          </a:prstGeom>
          <a:solidFill>
            <a:srgbClr val="B2B2B2"/>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25" name="Rectangle 21"/>
          <p:cNvSpPr>
            <a:spLocks noChangeArrowheads="1"/>
          </p:cNvSpPr>
          <p:nvPr/>
        </p:nvSpPr>
        <p:spPr bwMode="auto">
          <a:xfrm>
            <a:off x="4953009" y="3709995"/>
            <a:ext cx="533344" cy="533344"/>
          </a:xfrm>
          <a:prstGeom prst="rect">
            <a:avLst/>
          </a:prstGeom>
          <a:solidFill>
            <a:srgbClr val="B2B2B2"/>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26" name="Rectangle 22"/>
          <p:cNvSpPr>
            <a:spLocks noChangeArrowheads="1"/>
          </p:cNvSpPr>
          <p:nvPr/>
        </p:nvSpPr>
        <p:spPr bwMode="auto">
          <a:xfrm>
            <a:off x="5486353" y="3709995"/>
            <a:ext cx="533344" cy="533344"/>
          </a:xfrm>
          <a:prstGeom prst="rect">
            <a:avLst/>
          </a:prstGeom>
          <a:solidFill>
            <a:srgbClr val="B2B2B2"/>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27" name="Rectangle 23"/>
          <p:cNvSpPr>
            <a:spLocks noChangeArrowheads="1"/>
          </p:cNvSpPr>
          <p:nvPr/>
        </p:nvSpPr>
        <p:spPr bwMode="auto">
          <a:xfrm>
            <a:off x="6019697" y="3709995"/>
            <a:ext cx="533344" cy="533344"/>
          </a:xfrm>
          <a:prstGeom prst="rect">
            <a:avLst/>
          </a:prstGeom>
          <a:solidFill>
            <a:srgbClr val="B2B2B2"/>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28" name="Rectangle 24"/>
          <p:cNvSpPr>
            <a:spLocks noChangeArrowheads="1"/>
          </p:cNvSpPr>
          <p:nvPr/>
        </p:nvSpPr>
        <p:spPr bwMode="auto">
          <a:xfrm>
            <a:off x="2819633" y="2643307"/>
            <a:ext cx="2133376" cy="1066688"/>
          </a:xfrm>
          <a:prstGeom prst="rect">
            <a:avLst/>
          </a:prstGeom>
          <a:solidFill>
            <a:srgbClr val="FFFFFF"/>
          </a:solidFill>
          <a:ln w="381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29" name="Rectangle 25"/>
          <p:cNvSpPr>
            <a:spLocks noChangeArrowheads="1"/>
          </p:cNvSpPr>
          <p:nvPr/>
        </p:nvSpPr>
        <p:spPr bwMode="auto">
          <a:xfrm>
            <a:off x="2286289" y="2109963"/>
            <a:ext cx="4266752" cy="2133376"/>
          </a:xfrm>
          <a:prstGeom prst="rect">
            <a:avLst/>
          </a:prstGeom>
          <a:noFill/>
          <a:ln w="381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30" name="Rectangle 26"/>
          <p:cNvSpPr>
            <a:spLocks noChangeArrowheads="1"/>
          </p:cNvSpPr>
          <p:nvPr/>
        </p:nvSpPr>
        <p:spPr bwMode="auto">
          <a:xfrm>
            <a:off x="5486353" y="2643307"/>
            <a:ext cx="533344" cy="1066688"/>
          </a:xfrm>
          <a:prstGeom prst="rect">
            <a:avLst/>
          </a:prstGeom>
          <a:noFill/>
          <a:ln w="381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31" name="Rectangle 27"/>
          <p:cNvSpPr>
            <a:spLocks noChangeArrowheads="1"/>
          </p:cNvSpPr>
          <p:nvPr/>
        </p:nvSpPr>
        <p:spPr bwMode="auto">
          <a:xfrm>
            <a:off x="2286289" y="4700491"/>
            <a:ext cx="4266752" cy="228576"/>
          </a:xfrm>
          <a:prstGeom prst="rect">
            <a:avLst/>
          </a:prstGeom>
          <a:gradFill rotWithShape="0">
            <a:gsLst>
              <a:gs pos="0">
                <a:srgbClr val="000000"/>
              </a:gs>
              <a:gs pos="100000">
                <a:srgbClr val="FFFFFF"/>
              </a:gs>
            </a:gsLst>
            <a:lin ang="10800000" scaled="1"/>
          </a:gra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32" name="Rectangle 28"/>
          <p:cNvSpPr>
            <a:spLocks noChangeArrowheads="1"/>
          </p:cNvSpPr>
          <p:nvPr/>
        </p:nvSpPr>
        <p:spPr bwMode="auto">
          <a:xfrm>
            <a:off x="4419665" y="4929067"/>
            <a:ext cx="2133376" cy="304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0" tIns="44996" rIns="89990" bIns="44996" anchor="ctr"/>
          <a:lstStyle>
            <a:lvl1pPr>
              <a:tabLst>
                <a:tab pos="457200" algn="l"/>
                <a:tab pos="914400" algn="l"/>
                <a:tab pos="1371600" algn="l"/>
                <a:tab pos="1828800" algn="l"/>
              </a:tabLst>
              <a:defRPr>
                <a:solidFill>
                  <a:srgbClr val="000000"/>
                </a:solidFill>
                <a:latin typeface="Arial" charset="0"/>
                <a:ea typeface="Droid Sans Fallback" charset="0"/>
                <a:cs typeface="Droid Sans Fallback" charset="0"/>
              </a:defRPr>
            </a:lvl1pPr>
            <a:lvl2pPr>
              <a:tabLst>
                <a:tab pos="457200" algn="l"/>
                <a:tab pos="914400" algn="l"/>
                <a:tab pos="1371600" algn="l"/>
                <a:tab pos="1828800" algn="l"/>
              </a:tabLst>
              <a:defRPr>
                <a:solidFill>
                  <a:srgbClr val="000000"/>
                </a:solidFill>
                <a:latin typeface="Arial" charset="0"/>
                <a:ea typeface="Droid Sans Fallback" charset="0"/>
                <a:cs typeface="Droid Sans Fallback" charset="0"/>
              </a:defRPr>
            </a:lvl2pPr>
            <a:lvl3pPr>
              <a:tabLst>
                <a:tab pos="457200" algn="l"/>
                <a:tab pos="914400" algn="l"/>
                <a:tab pos="1371600" algn="l"/>
                <a:tab pos="1828800" algn="l"/>
              </a:tabLst>
              <a:defRPr>
                <a:solidFill>
                  <a:srgbClr val="000000"/>
                </a:solidFill>
                <a:latin typeface="Arial" charset="0"/>
                <a:ea typeface="Droid Sans Fallback" charset="0"/>
                <a:cs typeface="Droid Sans Fallback" charset="0"/>
              </a:defRPr>
            </a:lvl3pPr>
            <a:lvl4pPr>
              <a:tabLst>
                <a:tab pos="457200" algn="l"/>
                <a:tab pos="914400" algn="l"/>
                <a:tab pos="1371600" algn="l"/>
                <a:tab pos="1828800" algn="l"/>
              </a:tabLst>
              <a:defRPr>
                <a:solidFill>
                  <a:srgbClr val="000000"/>
                </a:solidFill>
                <a:latin typeface="Arial" charset="0"/>
                <a:ea typeface="Droid Sans Fallback" charset="0"/>
                <a:cs typeface="Droid Sans Fallback" charset="0"/>
              </a:defRPr>
            </a:lvl4pPr>
            <a:lvl5pPr>
              <a:tabLst>
                <a:tab pos="457200" algn="l"/>
                <a:tab pos="914400" algn="l"/>
                <a:tab pos="1371600" algn="l"/>
                <a:tab pos="18288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9pPr>
          </a:lstStyle>
          <a:p>
            <a:pPr algn="r">
              <a:lnSpc>
                <a:spcPct val="100000"/>
              </a:lnSpc>
            </a:pPr>
            <a:r>
              <a:rPr lang="en-US" altLang="en-US" sz="2000">
                <a:latin typeface="Calibri" charset="0"/>
                <a:ea typeface="ＭＳ Ｐゴシック" charset="-128"/>
              </a:rPr>
              <a:t>1</a:t>
            </a:r>
          </a:p>
        </p:txBody>
      </p:sp>
      <p:sp>
        <p:nvSpPr>
          <p:cNvPr id="47133" name="Rectangle 29"/>
          <p:cNvSpPr>
            <a:spLocks noChangeArrowheads="1"/>
          </p:cNvSpPr>
          <p:nvPr/>
        </p:nvSpPr>
        <p:spPr bwMode="auto">
          <a:xfrm>
            <a:off x="2286289" y="4929067"/>
            <a:ext cx="2133376" cy="304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0" tIns="44996" rIns="89990" bIns="44996" anchor="ctr"/>
          <a:lstStyle>
            <a:lvl1pPr>
              <a:tabLst>
                <a:tab pos="457200" algn="l"/>
                <a:tab pos="914400" algn="l"/>
                <a:tab pos="1371600" algn="l"/>
                <a:tab pos="1828800" algn="l"/>
              </a:tabLst>
              <a:defRPr>
                <a:solidFill>
                  <a:srgbClr val="000000"/>
                </a:solidFill>
                <a:latin typeface="Arial" charset="0"/>
                <a:ea typeface="Droid Sans Fallback" charset="0"/>
                <a:cs typeface="Droid Sans Fallback" charset="0"/>
              </a:defRPr>
            </a:lvl1pPr>
            <a:lvl2pPr>
              <a:tabLst>
                <a:tab pos="457200" algn="l"/>
                <a:tab pos="914400" algn="l"/>
                <a:tab pos="1371600" algn="l"/>
                <a:tab pos="1828800" algn="l"/>
              </a:tabLst>
              <a:defRPr>
                <a:solidFill>
                  <a:srgbClr val="000000"/>
                </a:solidFill>
                <a:latin typeface="Arial" charset="0"/>
                <a:ea typeface="Droid Sans Fallback" charset="0"/>
                <a:cs typeface="Droid Sans Fallback" charset="0"/>
              </a:defRPr>
            </a:lvl2pPr>
            <a:lvl3pPr>
              <a:tabLst>
                <a:tab pos="457200" algn="l"/>
                <a:tab pos="914400" algn="l"/>
                <a:tab pos="1371600" algn="l"/>
                <a:tab pos="1828800" algn="l"/>
              </a:tabLst>
              <a:defRPr>
                <a:solidFill>
                  <a:srgbClr val="000000"/>
                </a:solidFill>
                <a:latin typeface="Arial" charset="0"/>
                <a:ea typeface="Droid Sans Fallback" charset="0"/>
                <a:cs typeface="Droid Sans Fallback" charset="0"/>
              </a:defRPr>
            </a:lvl3pPr>
            <a:lvl4pPr>
              <a:tabLst>
                <a:tab pos="457200" algn="l"/>
                <a:tab pos="914400" algn="l"/>
                <a:tab pos="1371600" algn="l"/>
                <a:tab pos="1828800" algn="l"/>
              </a:tabLst>
              <a:defRPr>
                <a:solidFill>
                  <a:srgbClr val="000000"/>
                </a:solidFill>
                <a:latin typeface="Arial" charset="0"/>
                <a:ea typeface="Droid Sans Fallback" charset="0"/>
                <a:cs typeface="Droid Sans Fallback" charset="0"/>
              </a:defRPr>
            </a:lvl4pPr>
            <a:lvl5pPr>
              <a:tabLst>
                <a:tab pos="457200" algn="l"/>
                <a:tab pos="914400" algn="l"/>
                <a:tab pos="1371600" algn="l"/>
                <a:tab pos="18288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9pPr>
          </a:lstStyle>
          <a:p>
            <a:pPr>
              <a:lnSpc>
                <a:spcPct val="100000"/>
              </a:lnSpc>
            </a:pPr>
            <a:r>
              <a:rPr lang="en-US" altLang="en-US" sz="2000">
                <a:latin typeface="Calibri" charset="0"/>
                <a:ea typeface="ＭＳ Ｐゴシック" charset="-128"/>
              </a:rPr>
              <a:t>0</a:t>
            </a:r>
          </a:p>
        </p:txBody>
      </p:sp>
      <p:sp>
        <p:nvSpPr>
          <p:cNvPr id="47134" name="AutoShape 30"/>
          <p:cNvSpPr>
            <a:spLocks noChangeArrowheads="1"/>
          </p:cNvSpPr>
          <p:nvPr/>
        </p:nvSpPr>
        <p:spPr bwMode="auto">
          <a:xfrm>
            <a:off x="2895825" y="2186155"/>
            <a:ext cx="380960" cy="380960"/>
          </a:xfrm>
          <a:custGeom>
            <a:avLst/>
            <a:gdLst>
              <a:gd name="G0" fmla="*/ 1058 1 2"/>
              <a:gd name="G1" fmla="*/ 1 35987 55552"/>
              <a:gd name="G2" fmla="*/ G1 13024 1"/>
              <a:gd name="G3" fmla="*/ G2 1 52096"/>
              <a:gd name="G4" fmla="cos G0 G3"/>
              <a:gd name="G5" fmla="*/ 1058 1 2"/>
              <a:gd name="G6" fmla="*/ 1 35987 55552"/>
              <a:gd name="G7" fmla="*/ G6 13024 1"/>
              <a:gd name="G8" fmla="*/ G7 1 52096"/>
              <a:gd name="G9" fmla="sin G5 G8"/>
              <a:gd name="G10" fmla="*/ 1058 1 2"/>
              <a:gd name="G11" fmla="+- G10 0 G4"/>
              <a:gd name="G12" fmla="+- G10 G4 0"/>
              <a:gd name="G13" fmla="+- G12 0 0"/>
              <a:gd name="G14" fmla="*/ 1058 1 2"/>
              <a:gd name="G15" fmla="+- G14 0 G9"/>
              <a:gd name="G16" fmla="+- G14 G9 0"/>
              <a:gd name="G17" fmla="+- G16 0 0"/>
              <a:gd name="G18" fmla="+- 1058 0 0"/>
              <a:gd name="G19" fmla="+- 1058 0 0"/>
              <a:gd name="G20" fmla="+- 180 0 0"/>
              <a:gd name="G21" fmla="+- 90 0 0"/>
              <a:gd name="G22" fmla="+- 270 0 0"/>
              <a:gd name="G23" fmla="+- 90 0 0"/>
              <a:gd name="G24" fmla="+- 0 0 0"/>
              <a:gd name="G25" fmla="+- 90 0 0"/>
              <a:gd name="G26" fmla="+- 90 0 0"/>
              <a:gd name="G27" fmla="+- 90 0 0"/>
            </a:gdLst>
            <a:ahLst/>
            <a:cxnLst>
              <a:cxn ang="0">
                <a:pos x="r" y="vc"/>
              </a:cxn>
              <a:cxn ang="5400000">
                <a:pos x="hc" y="b"/>
              </a:cxn>
              <a:cxn ang="10800000">
                <a:pos x="l" y="vc"/>
              </a:cxn>
              <a:cxn ang="16200000">
                <a:pos x="hc" y="t"/>
              </a:cxn>
            </a:cxnLst>
            <a:rect l="0" t="0" r="0" b="0"/>
            <a:pathLst>
              <a:path>
                <a:moveTo>
                  <a:pt x="0" y="529"/>
                </a:moveTo>
                <a:lnTo>
                  <a:pt x="529" y="529"/>
                </a:lnTo>
                <a:lnTo>
                  <a:pt x="180" y="90"/>
                </a:lnTo>
                <a:lnTo>
                  <a:pt x="529" y="529"/>
                </a:lnTo>
                <a:lnTo>
                  <a:pt x="270" y="90"/>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7135" name="Line 31"/>
          <p:cNvSpPr>
            <a:spLocks noChangeShapeType="1"/>
          </p:cNvSpPr>
          <p:nvPr/>
        </p:nvSpPr>
        <p:spPr bwMode="auto">
          <a:xfrm flipV="1">
            <a:off x="3091068" y="1851228"/>
            <a:ext cx="1587" cy="307943"/>
          </a:xfrm>
          <a:prstGeom prst="line">
            <a:avLst/>
          </a:prstGeom>
          <a:noFill/>
          <a:ln w="936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47136" name="Line 32"/>
          <p:cNvSpPr>
            <a:spLocks noChangeShapeType="1"/>
          </p:cNvSpPr>
          <p:nvPr/>
        </p:nvSpPr>
        <p:spPr bwMode="auto">
          <a:xfrm>
            <a:off x="3086305" y="2562353"/>
            <a:ext cx="1588" cy="257148"/>
          </a:xfrm>
          <a:prstGeom prst="line">
            <a:avLst/>
          </a:prstGeom>
          <a:noFill/>
          <a:ln w="936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47137" name="Line 33"/>
          <p:cNvSpPr>
            <a:spLocks noChangeShapeType="1"/>
          </p:cNvSpPr>
          <p:nvPr/>
        </p:nvSpPr>
        <p:spPr bwMode="auto">
          <a:xfrm flipH="1">
            <a:off x="2641853" y="2376636"/>
            <a:ext cx="246037" cy="1587"/>
          </a:xfrm>
          <a:prstGeom prst="line">
            <a:avLst/>
          </a:prstGeom>
          <a:noFill/>
          <a:ln w="936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47138" name="Line 34"/>
          <p:cNvSpPr>
            <a:spLocks noChangeShapeType="1"/>
          </p:cNvSpPr>
          <p:nvPr/>
        </p:nvSpPr>
        <p:spPr bwMode="auto">
          <a:xfrm flipH="1">
            <a:off x="3294246" y="2386160"/>
            <a:ext cx="246036" cy="1587"/>
          </a:xfrm>
          <a:prstGeom prst="line">
            <a:avLst/>
          </a:prstGeom>
          <a:noFill/>
          <a:ln w="9360" cap="flat">
            <a:solidFill>
              <a:srgbClr val="00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47139" name="Rectangle 35"/>
          <p:cNvSpPr>
            <a:spLocks noChangeArrowheads="1"/>
          </p:cNvSpPr>
          <p:nvPr/>
        </p:nvSpPr>
        <p:spPr bwMode="auto">
          <a:xfrm>
            <a:off x="822768" y="4633823"/>
            <a:ext cx="1371456" cy="304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0" tIns="44996" rIns="89990" bIns="44996" anchor="ctr"/>
          <a:lstStyle>
            <a:lvl1pPr>
              <a:tabLst>
                <a:tab pos="457200" algn="l"/>
                <a:tab pos="914400" algn="l"/>
                <a:tab pos="1371600" algn="l"/>
              </a:tabLst>
              <a:defRPr>
                <a:solidFill>
                  <a:srgbClr val="000000"/>
                </a:solidFill>
                <a:latin typeface="Arial" charset="0"/>
                <a:ea typeface="Droid Sans Fallback" charset="0"/>
                <a:cs typeface="Droid Sans Fallback" charset="0"/>
              </a:defRPr>
            </a:lvl1pPr>
            <a:lvl2pPr>
              <a:tabLst>
                <a:tab pos="457200" algn="l"/>
                <a:tab pos="914400" algn="l"/>
                <a:tab pos="1371600" algn="l"/>
              </a:tabLst>
              <a:defRPr>
                <a:solidFill>
                  <a:srgbClr val="000000"/>
                </a:solidFill>
                <a:latin typeface="Arial" charset="0"/>
                <a:ea typeface="Droid Sans Fallback" charset="0"/>
                <a:cs typeface="Droid Sans Fallback" charset="0"/>
              </a:defRPr>
            </a:lvl2pPr>
            <a:lvl3pPr>
              <a:tabLst>
                <a:tab pos="457200" algn="l"/>
                <a:tab pos="914400" algn="l"/>
                <a:tab pos="1371600" algn="l"/>
              </a:tabLst>
              <a:defRPr>
                <a:solidFill>
                  <a:srgbClr val="000000"/>
                </a:solidFill>
                <a:latin typeface="Arial" charset="0"/>
                <a:ea typeface="Droid Sans Fallback" charset="0"/>
                <a:cs typeface="Droid Sans Fallback" charset="0"/>
              </a:defRPr>
            </a:lvl3pPr>
            <a:lvl4pPr>
              <a:tabLst>
                <a:tab pos="457200" algn="l"/>
                <a:tab pos="914400" algn="l"/>
                <a:tab pos="1371600" algn="l"/>
              </a:tabLst>
              <a:defRPr>
                <a:solidFill>
                  <a:srgbClr val="000000"/>
                </a:solidFill>
                <a:latin typeface="Arial" charset="0"/>
                <a:ea typeface="Droid Sans Fallback" charset="0"/>
                <a:cs typeface="Droid Sans Fallback" charset="0"/>
              </a:defRPr>
            </a:lvl4pPr>
            <a:lvl5pPr>
              <a:tabLst>
                <a:tab pos="457200" algn="l"/>
                <a:tab pos="914400" algn="l"/>
                <a:tab pos="13716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9pPr>
          </a:lstStyle>
          <a:p>
            <a:pPr algn="ctr">
              <a:lnSpc>
                <a:spcPct val="100000"/>
              </a:lnSpc>
            </a:pPr>
            <a:r>
              <a:rPr lang="en-US" altLang="en-US" sz="2000">
                <a:latin typeface="Calibri" charset="0"/>
                <a:ea typeface="ＭＳ Ｐゴシック" charset="-128"/>
              </a:rPr>
              <a:t>Prob</a:t>
            </a:r>
          </a:p>
        </p:txBody>
      </p:sp>
      <p:sp>
        <p:nvSpPr>
          <p:cNvPr id="38" name="Oval 33"/>
          <p:cNvSpPr>
            <a:spLocks noChangeArrowheads="1"/>
          </p:cNvSpPr>
          <p:nvPr/>
        </p:nvSpPr>
        <p:spPr bwMode="auto">
          <a:xfrm>
            <a:off x="2943803" y="2229820"/>
            <a:ext cx="295300" cy="295300"/>
          </a:xfrm>
          <a:prstGeom prst="ellipse">
            <a:avLst/>
          </a:prstGeom>
          <a:solidFill>
            <a:srgbClr val="FF0000"/>
          </a:solidFill>
          <a:ln w="9525">
            <a:solidFill>
              <a:schemeClr val="tx1"/>
            </a:solidFill>
            <a:round/>
            <a:headEnd/>
            <a:tailEnd/>
          </a:ln>
        </p:spPr>
        <p:txBody>
          <a:bodyPr wrap="none" anchor="ctr"/>
          <a:lstStyle/>
          <a:p>
            <a:endParaRPr lang="en-US" sz="1395">
              <a:latin typeface="Calibri"/>
              <a:cs typeface="Calibri"/>
            </a:endParaRPr>
          </a:p>
        </p:txBody>
      </p:sp>
      <p:sp>
        <p:nvSpPr>
          <p:cNvPr id="3" name="Title 2">
            <a:extLst>
              <a:ext uri="{FF2B5EF4-FFF2-40B4-BE49-F238E27FC236}">
                <a16:creationId xmlns:a16="http://schemas.microsoft.com/office/drawing/2014/main" id="{A049D8D4-823A-6746-B70B-D5529496AE87}"/>
              </a:ext>
            </a:extLst>
          </p:cNvPr>
          <p:cNvSpPr>
            <a:spLocks noGrp="1"/>
          </p:cNvSpPr>
          <p:nvPr>
            <p:ph type="title"/>
          </p:nvPr>
        </p:nvSpPr>
        <p:spPr/>
        <p:txBody>
          <a:bodyPr/>
          <a:lstStyle/>
          <a:p>
            <a:r>
              <a:rPr lang="en-US" dirty="0"/>
              <a:t>POMDP belief example</a:t>
            </a:r>
          </a:p>
        </p:txBody>
      </p:sp>
      <p:pic>
        <p:nvPicPr>
          <p:cNvPr id="6" name="Graphic 5">
            <a:extLst>
              <a:ext uri="{FF2B5EF4-FFF2-40B4-BE49-F238E27FC236}">
                <a16:creationId xmlns:a16="http://schemas.microsoft.com/office/drawing/2014/main" id="{7CD3C67E-1EB6-5448-9A52-68A9D941E6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17326" y="5548111"/>
            <a:ext cx="4222082" cy="606621"/>
          </a:xfrm>
          <a:prstGeom prst="rect">
            <a:avLst/>
          </a:prstGeom>
        </p:spPr>
      </p:pic>
      <p:pic>
        <p:nvPicPr>
          <p:cNvPr id="10" name="Graphic 9">
            <a:extLst>
              <a:ext uri="{FF2B5EF4-FFF2-40B4-BE49-F238E27FC236}">
                <a16:creationId xmlns:a16="http://schemas.microsoft.com/office/drawing/2014/main" id="{016F83EE-326C-5E4F-9C23-0E8B2D6A47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86337" y="6577343"/>
            <a:ext cx="4307770" cy="533343"/>
          </a:xfrm>
          <a:prstGeom prst="rect">
            <a:avLst/>
          </a:prstGeom>
        </p:spPr>
      </p:pic>
    </p:spTree>
    <p:extLst>
      <p:ext uri="{BB962C8B-B14F-4D97-AF65-F5344CB8AC3E}">
        <p14:creationId xmlns:p14="http://schemas.microsoft.com/office/powerpoint/2010/main" val="12623802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2286289" y="2109963"/>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31" name="Rectangle 3"/>
          <p:cNvSpPr>
            <a:spLocks noChangeArrowheads="1"/>
          </p:cNvSpPr>
          <p:nvPr/>
        </p:nvSpPr>
        <p:spPr bwMode="auto">
          <a:xfrm>
            <a:off x="2819633" y="2109963"/>
            <a:ext cx="533344" cy="533344"/>
          </a:xfrm>
          <a:prstGeom prst="rect">
            <a:avLst/>
          </a:prstGeom>
          <a:solidFill>
            <a:srgbClr val="777777"/>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32" name="Rectangle 4"/>
          <p:cNvSpPr>
            <a:spLocks noChangeArrowheads="1"/>
          </p:cNvSpPr>
          <p:nvPr/>
        </p:nvSpPr>
        <p:spPr bwMode="auto">
          <a:xfrm>
            <a:off x="3352977" y="2109963"/>
            <a:ext cx="533344" cy="533344"/>
          </a:xfrm>
          <a:prstGeom prst="rect">
            <a:avLst/>
          </a:prstGeom>
          <a:solidFill>
            <a:srgbClr val="777777"/>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33" name="Rectangle 5"/>
          <p:cNvSpPr>
            <a:spLocks noChangeArrowheads="1"/>
          </p:cNvSpPr>
          <p:nvPr/>
        </p:nvSpPr>
        <p:spPr bwMode="auto">
          <a:xfrm>
            <a:off x="3886321" y="2109963"/>
            <a:ext cx="533344" cy="533344"/>
          </a:xfrm>
          <a:prstGeom prst="rect">
            <a:avLst/>
          </a:prstGeom>
          <a:solidFill>
            <a:srgbClr val="777777"/>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34" name="Rectangle 6"/>
          <p:cNvSpPr>
            <a:spLocks noChangeArrowheads="1"/>
          </p:cNvSpPr>
          <p:nvPr/>
        </p:nvSpPr>
        <p:spPr bwMode="auto">
          <a:xfrm>
            <a:off x="4419665" y="2109963"/>
            <a:ext cx="533344" cy="533344"/>
          </a:xfrm>
          <a:prstGeom prst="rect">
            <a:avLst/>
          </a:prstGeom>
          <a:solidFill>
            <a:srgbClr val="777777"/>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35" name="Rectangle 7"/>
          <p:cNvSpPr>
            <a:spLocks noChangeArrowheads="1"/>
          </p:cNvSpPr>
          <p:nvPr/>
        </p:nvSpPr>
        <p:spPr bwMode="auto">
          <a:xfrm>
            <a:off x="4953009" y="2109963"/>
            <a:ext cx="533344" cy="533344"/>
          </a:xfrm>
          <a:prstGeom prst="rect">
            <a:avLst/>
          </a:prstGeom>
          <a:solidFill>
            <a:srgbClr val="C0C0C0"/>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36" name="Rectangle 8"/>
          <p:cNvSpPr>
            <a:spLocks noChangeArrowheads="1"/>
          </p:cNvSpPr>
          <p:nvPr/>
        </p:nvSpPr>
        <p:spPr bwMode="auto">
          <a:xfrm>
            <a:off x="5486353" y="2109963"/>
            <a:ext cx="533344" cy="533344"/>
          </a:xfrm>
          <a:prstGeom prst="rect">
            <a:avLst/>
          </a:prstGeom>
          <a:solidFill>
            <a:srgbClr val="777777"/>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37" name="Rectangle 9"/>
          <p:cNvSpPr>
            <a:spLocks noChangeArrowheads="1"/>
          </p:cNvSpPr>
          <p:nvPr/>
        </p:nvSpPr>
        <p:spPr bwMode="auto">
          <a:xfrm>
            <a:off x="6019697" y="2109963"/>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38" name="Rectangle 10"/>
          <p:cNvSpPr>
            <a:spLocks noChangeArrowheads="1"/>
          </p:cNvSpPr>
          <p:nvPr/>
        </p:nvSpPr>
        <p:spPr bwMode="auto">
          <a:xfrm>
            <a:off x="2286289" y="2643307"/>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39" name="Rectangle 11"/>
          <p:cNvSpPr>
            <a:spLocks noChangeArrowheads="1"/>
          </p:cNvSpPr>
          <p:nvPr/>
        </p:nvSpPr>
        <p:spPr bwMode="auto">
          <a:xfrm>
            <a:off x="4953009" y="2643307"/>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40" name="Rectangle 12"/>
          <p:cNvSpPr>
            <a:spLocks noChangeArrowheads="1"/>
          </p:cNvSpPr>
          <p:nvPr/>
        </p:nvSpPr>
        <p:spPr bwMode="auto">
          <a:xfrm>
            <a:off x="6019697" y="2643307"/>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41" name="Rectangle 13"/>
          <p:cNvSpPr>
            <a:spLocks noChangeArrowheads="1"/>
          </p:cNvSpPr>
          <p:nvPr/>
        </p:nvSpPr>
        <p:spPr bwMode="auto">
          <a:xfrm>
            <a:off x="2286289" y="3176651"/>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42" name="Rectangle 14"/>
          <p:cNvSpPr>
            <a:spLocks noChangeArrowheads="1"/>
          </p:cNvSpPr>
          <p:nvPr/>
        </p:nvSpPr>
        <p:spPr bwMode="auto">
          <a:xfrm>
            <a:off x="4953009" y="3176651"/>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43" name="Rectangle 15"/>
          <p:cNvSpPr>
            <a:spLocks noChangeArrowheads="1"/>
          </p:cNvSpPr>
          <p:nvPr/>
        </p:nvSpPr>
        <p:spPr bwMode="auto">
          <a:xfrm>
            <a:off x="6019697" y="3176651"/>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44" name="Rectangle 16"/>
          <p:cNvSpPr>
            <a:spLocks noChangeArrowheads="1"/>
          </p:cNvSpPr>
          <p:nvPr/>
        </p:nvSpPr>
        <p:spPr bwMode="auto">
          <a:xfrm>
            <a:off x="2286289" y="3709995"/>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45" name="Rectangle 17"/>
          <p:cNvSpPr>
            <a:spLocks noChangeArrowheads="1"/>
          </p:cNvSpPr>
          <p:nvPr/>
        </p:nvSpPr>
        <p:spPr bwMode="auto">
          <a:xfrm>
            <a:off x="2819633" y="3709995"/>
            <a:ext cx="533344" cy="533344"/>
          </a:xfrm>
          <a:prstGeom prst="rect">
            <a:avLst/>
          </a:prstGeom>
          <a:solidFill>
            <a:srgbClr val="777777"/>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46" name="Rectangle 18"/>
          <p:cNvSpPr>
            <a:spLocks noChangeArrowheads="1"/>
          </p:cNvSpPr>
          <p:nvPr/>
        </p:nvSpPr>
        <p:spPr bwMode="auto">
          <a:xfrm>
            <a:off x="3352977" y="3709995"/>
            <a:ext cx="533344" cy="533344"/>
          </a:xfrm>
          <a:prstGeom prst="rect">
            <a:avLst/>
          </a:prstGeom>
          <a:solidFill>
            <a:srgbClr val="777777"/>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47" name="Rectangle 19"/>
          <p:cNvSpPr>
            <a:spLocks noChangeArrowheads="1"/>
          </p:cNvSpPr>
          <p:nvPr/>
        </p:nvSpPr>
        <p:spPr bwMode="auto">
          <a:xfrm>
            <a:off x="3886321" y="3709995"/>
            <a:ext cx="533344" cy="533344"/>
          </a:xfrm>
          <a:prstGeom prst="rect">
            <a:avLst/>
          </a:prstGeom>
          <a:solidFill>
            <a:srgbClr val="777777"/>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48" name="Rectangle 20"/>
          <p:cNvSpPr>
            <a:spLocks noChangeArrowheads="1"/>
          </p:cNvSpPr>
          <p:nvPr/>
        </p:nvSpPr>
        <p:spPr bwMode="auto">
          <a:xfrm>
            <a:off x="4419665" y="3709995"/>
            <a:ext cx="533344" cy="533344"/>
          </a:xfrm>
          <a:prstGeom prst="rect">
            <a:avLst/>
          </a:prstGeom>
          <a:solidFill>
            <a:srgbClr val="777777"/>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49" name="Rectangle 21"/>
          <p:cNvSpPr>
            <a:spLocks noChangeArrowheads="1"/>
          </p:cNvSpPr>
          <p:nvPr/>
        </p:nvSpPr>
        <p:spPr bwMode="auto">
          <a:xfrm>
            <a:off x="4953009" y="3709995"/>
            <a:ext cx="533344" cy="533344"/>
          </a:xfrm>
          <a:prstGeom prst="rect">
            <a:avLst/>
          </a:prstGeom>
          <a:solidFill>
            <a:srgbClr val="C0C0C0"/>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50" name="Rectangle 22"/>
          <p:cNvSpPr>
            <a:spLocks noChangeArrowheads="1"/>
          </p:cNvSpPr>
          <p:nvPr/>
        </p:nvSpPr>
        <p:spPr bwMode="auto">
          <a:xfrm>
            <a:off x="5486353" y="3709995"/>
            <a:ext cx="533344" cy="533344"/>
          </a:xfrm>
          <a:prstGeom prst="rect">
            <a:avLst/>
          </a:prstGeom>
          <a:solidFill>
            <a:srgbClr val="777777"/>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51" name="Rectangle 23"/>
          <p:cNvSpPr>
            <a:spLocks noChangeArrowheads="1"/>
          </p:cNvSpPr>
          <p:nvPr/>
        </p:nvSpPr>
        <p:spPr bwMode="auto">
          <a:xfrm>
            <a:off x="6019697" y="3709995"/>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52" name="Rectangle 24"/>
          <p:cNvSpPr>
            <a:spLocks noChangeArrowheads="1"/>
          </p:cNvSpPr>
          <p:nvPr/>
        </p:nvSpPr>
        <p:spPr bwMode="auto">
          <a:xfrm>
            <a:off x="2819633" y="2643307"/>
            <a:ext cx="2133376" cy="1066688"/>
          </a:xfrm>
          <a:prstGeom prst="rect">
            <a:avLst/>
          </a:prstGeom>
          <a:solidFill>
            <a:srgbClr val="FFFFFF"/>
          </a:solidFill>
          <a:ln w="381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53" name="Rectangle 25"/>
          <p:cNvSpPr>
            <a:spLocks noChangeArrowheads="1"/>
          </p:cNvSpPr>
          <p:nvPr/>
        </p:nvSpPr>
        <p:spPr bwMode="auto">
          <a:xfrm>
            <a:off x="2286289" y="2109963"/>
            <a:ext cx="4266752" cy="2133376"/>
          </a:xfrm>
          <a:prstGeom prst="rect">
            <a:avLst/>
          </a:prstGeom>
          <a:noFill/>
          <a:ln w="381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54" name="Rectangle 26"/>
          <p:cNvSpPr>
            <a:spLocks noChangeArrowheads="1"/>
          </p:cNvSpPr>
          <p:nvPr/>
        </p:nvSpPr>
        <p:spPr bwMode="auto">
          <a:xfrm>
            <a:off x="5486353" y="2643307"/>
            <a:ext cx="533344" cy="1066688"/>
          </a:xfrm>
          <a:prstGeom prst="rect">
            <a:avLst/>
          </a:prstGeom>
          <a:noFill/>
          <a:ln w="381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55" name="Line 27"/>
          <p:cNvSpPr>
            <a:spLocks noChangeShapeType="1"/>
          </p:cNvSpPr>
          <p:nvPr/>
        </p:nvSpPr>
        <p:spPr bwMode="auto">
          <a:xfrm>
            <a:off x="3300596" y="2376636"/>
            <a:ext cx="271433" cy="1587"/>
          </a:xfrm>
          <a:prstGeom prst="line">
            <a:avLst/>
          </a:prstGeom>
          <a:noFill/>
          <a:ln w="9360" cap="flat">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48156" name="AutoShape 28"/>
          <p:cNvSpPr>
            <a:spLocks noChangeArrowheads="1"/>
          </p:cNvSpPr>
          <p:nvPr/>
        </p:nvSpPr>
        <p:spPr bwMode="auto">
          <a:xfrm>
            <a:off x="2895825" y="2186155"/>
            <a:ext cx="380960" cy="380960"/>
          </a:xfrm>
          <a:custGeom>
            <a:avLst/>
            <a:gdLst>
              <a:gd name="G0" fmla="*/ 1058 1 2"/>
              <a:gd name="G1" fmla="*/ 1 35987 55552"/>
              <a:gd name="G2" fmla="*/ G1 13024 1"/>
              <a:gd name="G3" fmla="*/ G2 1 52096"/>
              <a:gd name="G4" fmla="cos G0 G3"/>
              <a:gd name="G5" fmla="*/ 1058 1 2"/>
              <a:gd name="G6" fmla="*/ 1 35987 55552"/>
              <a:gd name="G7" fmla="*/ G6 13024 1"/>
              <a:gd name="G8" fmla="*/ G7 1 52096"/>
              <a:gd name="G9" fmla="sin G5 G8"/>
              <a:gd name="G10" fmla="*/ 1058 1 2"/>
              <a:gd name="G11" fmla="+- G10 0 G4"/>
              <a:gd name="G12" fmla="+- G10 G4 0"/>
              <a:gd name="G13" fmla="+- G12 0 0"/>
              <a:gd name="G14" fmla="*/ 1058 1 2"/>
              <a:gd name="G15" fmla="+- G14 0 G9"/>
              <a:gd name="G16" fmla="+- G14 G9 0"/>
              <a:gd name="G17" fmla="+- G16 0 0"/>
              <a:gd name="G18" fmla="+- 1058 0 0"/>
              <a:gd name="G19" fmla="+- 1058 0 0"/>
              <a:gd name="G20" fmla="+- 180 0 0"/>
              <a:gd name="G21" fmla="+- 90 0 0"/>
              <a:gd name="G22" fmla="+- 270 0 0"/>
              <a:gd name="G23" fmla="+- 90 0 0"/>
              <a:gd name="G24" fmla="+- 0 0 0"/>
              <a:gd name="G25" fmla="+- 90 0 0"/>
              <a:gd name="G26" fmla="+- 90 0 0"/>
              <a:gd name="G27" fmla="+- 90 0 0"/>
            </a:gdLst>
            <a:ahLst/>
            <a:cxnLst>
              <a:cxn ang="0">
                <a:pos x="r" y="vc"/>
              </a:cxn>
              <a:cxn ang="5400000">
                <a:pos x="hc" y="b"/>
              </a:cxn>
              <a:cxn ang="10800000">
                <a:pos x="l" y="vc"/>
              </a:cxn>
              <a:cxn ang="16200000">
                <a:pos x="hc" y="t"/>
              </a:cxn>
            </a:cxnLst>
            <a:rect l="0" t="0" r="0" b="0"/>
            <a:pathLst>
              <a:path>
                <a:moveTo>
                  <a:pt x="0" y="529"/>
                </a:moveTo>
                <a:lnTo>
                  <a:pt x="529" y="529"/>
                </a:lnTo>
                <a:lnTo>
                  <a:pt x="180" y="90"/>
                </a:lnTo>
                <a:lnTo>
                  <a:pt x="529" y="529"/>
                </a:lnTo>
                <a:lnTo>
                  <a:pt x="270" y="90"/>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57" name="Line 29"/>
          <p:cNvSpPr>
            <a:spLocks noChangeShapeType="1"/>
          </p:cNvSpPr>
          <p:nvPr/>
        </p:nvSpPr>
        <p:spPr bwMode="auto">
          <a:xfrm flipV="1">
            <a:off x="3091068" y="1851228"/>
            <a:ext cx="1587" cy="307943"/>
          </a:xfrm>
          <a:prstGeom prst="line">
            <a:avLst/>
          </a:prstGeom>
          <a:noFill/>
          <a:ln w="9360" cap="flat">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48158" name="Line 30"/>
          <p:cNvSpPr>
            <a:spLocks noChangeShapeType="1"/>
          </p:cNvSpPr>
          <p:nvPr/>
        </p:nvSpPr>
        <p:spPr bwMode="auto">
          <a:xfrm>
            <a:off x="3086305" y="2562353"/>
            <a:ext cx="1588" cy="257148"/>
          </a:xfrm>
          <a:prstGeom prst="line">
            <a:avLst/>
          </a:prstGeom>
          <a:noFill/>
          <a:ln w="9360" cap="flat">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48159" name="Line 31"/>
          <p:cNvSpPr>
            <a:spLocks noChangeShapeType="1"/>
          </p:cNvSpPr>
          <p:nvPr/>
        </p:nvSpPr>
        <p:spPr bwMode="auto">
          <a:xfrm flipH="1">
            <a:off x="2641853" y="2376636"/>
            <a:ext cx="246037" cy="1587"/>
          </a:xfrm>
          <a:prstGeom prst="line">
            <a:avLst/>
          </a:prstGeom>
          <a:noFill/>
          <a:ln w="9360" cap="flat">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48160" name="Rectangle 32"/>
          <p:cNvSpPr>
            <a:spLocks noChangeArrowheads="1"/>
          </p:cNvSpPr>
          <p:nvPr/>
        </p:nvSpPr>
        <p:spPr bwMode="auto">
          <a:xfrm>
            <a:off x="2286289" y="4700491"/>
            <a:ext cx="4266752" cy="228576"/>
          </a:xfrm>
          <a:prstGeom prst="rect">
            <a:avLst/>
          </a:prstGeom>
          <a:gradFill rotWithShape="0">
            <a:gsLst>
              <a:gs pos="0">
                <a:srgbClr val="000000"/>
              </a:gs>
              <a:gs pos="100000">
                <a:srgbClr val="FFFFFF"/>
              </a:gs>
            </a:gsLst>
            <a:lin ang="10800000" scaled="1"/>
          </a:gra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61" name="Rectangle 33"/>
          <p:cNvSpPr>
            <a:spLocks noChangeArrowheads="1"/>
          </p:cNvSpPr>
          <p:nvPr/>
        </p:nvSpPr>
        <p:spPr bwMode="auto">
          <a:xfrm>
            <a:off x="4419665" y="4929067"/>
            <a:ext cx="2133376" cy="304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0" tIns="44996" rIns="89990" bIns="44996" anchor="ctr"/>
          <a:lstStyle>
            <a:lvl1pPr>
              <a:tabLst>
                <a:tab pos="457200" algn="l"/>
                <a:tab pos="914400" algn="l"/>
                <a:tab pos="1371600" algn="l"/>
                <a:tab pos="1828800" algn="l"/>
              </a:tabLst>
              <a:defRPr>
                <a:solidFill>
                  <a:srgbClr val="000000"/>
                </a:solidFill>
                <a:latin typeface="Arial" charset="0"/>
                <a:ea typeface="Droid Sans Fallback" charset="0"/>
                <a:cs typeface="Droid Sans Fallback" charset="0"/>
              </a:defRPr>
            </a:lvl1pPr>
            <a:lvl2pPr>
              <a:tabLst>
                <a:tab pos="457200" algn="l"/>
                <a:tab pos="914400" algn="l"/>
                <a:tab pos="1371600" algn="l"/>
                <a:tab pos="1828800" algn="l"/>
              </a:tabLst>
              <a:defRPr>
                <a:solidFill>
                  <a:srgbClr val="000000"/>
                </a:solidFill>
                <a:latin typeface="Arial" charset="0"/>
                <a:ea typeface="Droid Sans Fallback" charset="0"/>
                <a:cs typeface="Droid Sans Fallback" charset="0"/>
              </a:defRPr>
            </a:lvl2pPr>
            <a:lvl3pPr>
              <a:tabLst>
                <a:tab pos="457200" algn="l"/>
                <a:tab pos="914400" algn="l"/>
                <a:tab pos="1371600" algn="l"/>
                <a:tab pos="1828800" algn="l"/>
              </a:tabLst>
              <a:defRPr>
                <a:solidFill>
                  <a:srgbClr val="000000"/>
                </a:solidFill>
                <a:latin typeface="Arial" charset="0"/>
                <a:ea typeface="Droid Sans Fallback" charset="0"/>
                <a:cs typeface="Droid Sans Fallback" charset="0"/>
              </a:defRPr>
            </a:lvl3pPr>
            <a:lvl4pPr>
              <a:tabLst>
                <a:tab pos="457200" algn="l"/>
                <a:tab pos="914400" algn="l"/>
                <a:tab pos="1371600" algn="l"/>
                <a:tab pos="1828800" algn="l"/>
              </a:tabLst>
              <a:defRPr>
                <a:solidFill>
                  <a:srgbClr val="000000"/>
                </a:solidFill>
                <a:latin typeface="Arial" charset="0"/>
                <a:ea typeface="Droid Sans Fallback" charset="0"/>
                <a:cs typeface="Droid Sans Fallback" charset="0"/>
              </a:defRPr>
            </a:lvl4pPr>
            <a:lvl5pPr>
              <a:tabLst>
                <a:tab pos="457200" algn="l"/>
                <a:tab pos="914400" algn="l"/>
                <a:tab pos="1371600" algn="l"/>
                <a:tab pos="18288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9pPr>
          </a:lstStyle>
          <a:p>
            <a:pPr algn="r">
              <a:lnSpc>
                <a:spcPct val="100000"/>
              </a:lnSpc>
            </a:pPr>
            <a:r>
              <a:rPr lang="en-US" altLang="en-US" sz="2000">
                <a:latin typeface="Calibri" charset="0"/>
                <a:ea typeface="ＭＳ Ｐゴシック" charset="-128"/>
              </a:rPr>
              <a:t>1</a:t>
            </a:r>
          </a:p>
        </p:txBody>
      </p:sp>
      <p:sp>
        <p:nvSpPr>
          <p:cNvPr id="48162" name="Rectangle 34"/>
          <p:cNvSpPr>
            <a:spLocks noChangeArrowheads="1"/>
          </p:cNvSpPr>
          <p:nvPr/>
        </p:nvSpPr>
        <p:spPr bwMode="auto">
          <a:xfrm>
            <a:off x="2286289" y="4929067"/>
            <a:ext cx="2133376" cy="304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0" tIns="44996" rIns="89990" bIns="44996" anchor="ctr"/>
          <a:lstStyle>
            <a:lvl1pPr>
              <a:tabLst>
                <a:tab pos="457200" algn="l"/>
                <a:tab pos="914400" algn="l"/>
                <a:tab pos="1371600" algn="l"/>
                <a:tab pos="1828800" algn="l"/>
              </a:tabLst>
              <a:defRPr>
                <a:solidFill>
                  <a:srgbClr val="000000"/>
                </a:solidFill>
                <a:latin typeface="Arial" charset="0"/>
                <a:ea typeface="Droid Sans Fallback" charset="0"/>
                <a:cs typeface="Droid Sans Fallback" charset="0"/>
              </a:defRPr>
            </a:lvl1pPr>
            <a:lvl2pPr>
              <a:tabLst>
                <a:tab pos="457200" algn="l"/>
                <a:tab pos="914400" algn="l"/>
                <a:tab pos="1371600" algn="l"/>
                <a:tab pos="1828800" algn="l"/>
              </a:tabLst>
              <a:defRPr>
                <a:solidFill>
                  <a:srgbClr val="000000"/>
                </a:solidFill>
                <a:latin typeface="Arial" charset="0"/>
                <a:ea typeface="Droid Sans Fallback" charset="0"/>
                <a:cs typeface="Droid Sans Fallback" charset="0"/>
              </a:defRPr>
            </a:lvl2pPr>
            <a:lvl3pPr>
              <a:tabLst>
                <a:tab pos="457200" algn="l"/>
                <a:tab pos="914400" algn="l"/>
                <a:tab pos="1371600" algn="l"/>
                <a:tab pos="1828800" algn="l"/>
              </a:tabLst>
              <a:defRPr>
                <a:solidFill>
                  <a:srgbClr val="000000"/>
                </a:solidFill>
                <a:latin typeface="Arial" charset="0"/>
                <a:ea typeface="Droid Sans Fallback" charset="0"/>
                <a:cs typeface="Droid Sans Fallback" charset="0"/>
              </a:defRPr>
            </a:lvl3pPr>
            <a:lvl4pPr>
              <a:tabLst>
                <a:tab pos="457200" algn="l"/>
                <a:tab pos="914400" algn="l"/>
                <a:tab pos="1371600" algn="l"/>
                <a:tab pos="1828800" algn="l"/>
              </a:tabLst>
              <a:defRPr>
                <a:solidFill>
                  <a:srgbClr val="000000"/>
                </a:solidFill>
                <a:latin typeface="Arial" charset="0"/>
                <a:ea typeface="Droid Sans Fallback" charset="0"/>
                <a:cs typeface="Droid Sans Fallback" charset="0"/>
              </a:defRPr>
            </a:lvl4pPr>
            <a:lvl5pPr>
              <a:tabLst>
                <a:tab pos="457200" algn="l"/>
                <a:tab pos="914400" algn="l"/>
                <a:tab pos="1371600" algn="l"/>
                <a:tab pos="18288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9pPr>
          </a:lstStyle>
          <a:p>
            <a:pPr>
              <a:lnSpc>
                <a:spcPct val="100000"/>
              </a:lnSpc>
            </a:pPr>
            <a:r>
              <a:rPr lang="en-US" altLang="en-US" sz="2000">
                <a:latin typeface="Calibri" charset="0"/>
                <a:ea typeface="ＭＳ Ｐゴシック" charset="-128"/>
              </a:rPr>
              <a:t>0</a:t>
            </a:r>
          </a:p>
        </p:txBody>
      </p:sp>
      <p:sp>
        <p:nvSpPr>
          <p:cNvPr id="48163" name="AutoShape 35"/>
          <p:cNvSpPr>
            <a:spLocks noChangeArrowheads="1"/>
          </p:cNvSpPr>
          <p:nvPr/>
        </p:nvSpPr>
        <p:spPr bwMode="auto">
          <a:xfrm>
            <a:off x="3276785" y="2262347"/>
            <a:ext cx="457152" cy="228576"/>
          </a:xfrm>
          <a:custGeom>
            <a:avLst/>
            <a:gdLst>
              <a:gd name="G0" fmla="min 1270 635"/>
              <a:gd name="G1" fmla="*/ 34464 1270 1"/>
              <a:gd name="G2" fmla="*/ G1 1 G0"/>
              <a:gd name="G3" fmla="+- 0 0 50000"/>
              <a:gd name="G4" fmla="+- 34464 0 50000"/>
              <a:gd name="G5" fmla="?: G4 50000 34464"/>
              <a:gd name="G6" fmla="?: G3 0 G4"/>
              <a:gd name="G7" fmla="+- 0 0 50000"/>
              <a:gd name="G8" fmla="+- G2 0 50000"/>
              <a:gd name="G9" fmla="?: G8 50000 G2"/>
              <a:gd name="G10" fmla="?: G7 0 G8"/>
              <a:gd name="G11" fmla="*/ G0 G10 1"/>
              <a:gd name="G12" fmla="*/ G11 1 34464"/>
              <a:gd name="G13" fmla="+- 1270 0 G12"/>
              <a:gd name="G14" fmla="*/ 635 G6 1"/>
              <a:gd name="G15" fmla="*/ G14 1 3392"/>
              <a:gd name="G16" fmla="*/ 635 1 2"/>
              <a:gd name="G17" fmla="+- G16 0 G15"/>
              <a:gd name="G18" fmla="+- G16 G15 0"/>
              <a:gd name="G19" fmla="+- G18 0 0"/>
              <a:gd name="G20" fmla="*/ 635 1 2"/>
              <a:gd name="G21" fmla="*/ G17 G12 1"/>
              <a:gd name="G22" fmla="*/ G21 1 G20"/>
              <a:gd name="G23" fmla="+- G13 G22 0"/>
              <a:gd name="G24" fmla="+- G23 0 0"/>
              <a:gd name="G25" fmla="+- 635 0 0"/>
              <a:gd name="G26" fmla="+- 1270 0 0"/>
            </a:gdLst>
            <a:ahLst/>
            <a:cxnLst>
              <a:cxn ang="0">
                <a:pos x="r" y="vc"/>
              </a:cxn>
              <a:cxn ang="5400000">
                <a:pos x="hc" y="b"/>
              </a:cxn>
              <a:cxn ang="10800000">
                <a:pos x="l" y="vc"/>
              </a:cxn>
              <a:cxn ang="16200000">
                <a:pos x="hc" y="t"/>
              </a:cxn>
            </a:cxnLst>
            <a:rect l="0" t="0" r="0" b="0"/>
            <a:pathLst>
              <a:path>
                <a:moveTo>
                  <a:pt x="0" y="3226"/>
                </a:moveTo>
                <a:lnTo>
                  <a:pt x="921" y="3226"/>
                </a:lnTo>
                <a:lnTo>
                  <a:pt x="921" y="0"/>
                </a:lnTo>
                <a:lnTo>
                  <a:pt x="1270" y="318"/>
                </a:lnTo>
                <a:lnTo>
                  <a:pt x="921" y="635"/>
                </a:lnTo>
                <a:lnTo>
                  <a:pt x="921" y="-2590"/>
                </a:lnTo>
                <a:lnTo>
                  <a:pt x="0" y="-2590"/>
                </a:lnTo>
                <a:close/>
              </a:path>
            </a:pathLst>
          </a:custGeom>
          <a:solidFill>
            <a:srgbClr val="BBE0E3"/>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8164" name="Rectangle 36"/>
          <p:cNvSpPr>
            <a:spLocks noChangeArrowheads="1"/>
          </p:cNvSpPr>
          <p:nvPr/>
        </p:nvSpPr>
        <p:spPr bwMode="auto">
          <a:xfrm>
            <a:off x="829117" y="4640172"/>
            <a:ext cx="1371456" cy="304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0" tIns="44996" rIns="89990" bIns="44996" anchor="ctr"/>
          <a:lstStyle>
            <a:lvl1pPr>
              <a:tabLst>
                <a:tab pos="457200" algn="l"/>
                <a:tab pos="914400" algn="l"/>
                <a:tab pos="1371600" algn="l"/>
              </a:tabLst>
              <a:defRPr>
                <a:solidFill>
                  <a:srgbClr val="000000"/>
                </a:solidFill>
                <a:latin typeface="Arial" charset="0"/>
                <a:ea typeface="Droid Sans Fallback" charset="0"/>
                <a:cs typeface="Droid Sans Fallback" charset="0"/>
              </a:defRPr>
            </a:lvl1pPr>
            <a:lvl2pPr>
              <a:tabLst>
                <a:tab pos="457200" algn="l"/>
                <a:tab pos="914400" algn="l"/>
                <a:tab pos="1371600" algn="l"/>
              </a:tabLst>
              <a:defRPr>
                <a:solidFill>
                  <a:srgbClr val="000000"/>
                </a:solidFill>
                <a:latin typeface="Arial" charset="0"/>
                <a:ea typeface="Droid Sans Fallback" charset="0"/>
                <a:cs typeface="Droid Sans Fallback" charset="0"/>
              </a:defRPr>
            </a:lvl2pPr>
            <a:lvl3pPr>
              <a:tabLst>
                <a:tab pos="457200" algn="l"/>
                <a:tab pos="914400" algn="l"/>
                <a:tab pos="1371600" algn="l"/>
              </a:tabLst>
              <a:defRPr>
                <a:solidFill>
                  <a:srgbClr val="000000"/>
                </a:solidFill>
                <a:latin typeface="Arial" charset="0"/>
                <a:ea typeface="Droid Sans Fallback" charset="0"/>
                <a:cs typeface="Droid Sans Fallback" charset="0"/>
              </a:defRPr>
            </a:lvl3pPr>
            <a:lvl4pPr>
              <a:tabLst>
                <a:tab pos="457200" algn="l"/>
                <a:tab pos="914400" algn="l"/>
                <a:tab pos="1371600" algn="l"/>
              </a:tabLst>
              <a:defRPr>
                <a:solidFill>
                  <a:srgbClr val="000000"/>
                </a:solidFill>
                <a:latin typeface="Arial" charset="0"/>
                <a:ea typeface="Droid Sans Fallback" charset="0"/>
                <a:cs typeface="Droid Sans Fallback" charset="0"/>
              </a:defRPr>
            </a:lvl4pPr>
            <a:lvl5pPr>
              <a:tabLst>
                <a:tab pos="457200" algn="l"/>
                <a:tab pos="914400" algn="l"/>
                <a:tab pos="13716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9pPr>
          </a:lstStyle>
          <a:p>
            <a:pPr algn="ctr">
              <a:lnSpc>
                <a:spcPct val="100000"/>
              </a:lnSpc>
            </a:pPr>
            <a:r>
              <a:rPr lang="en-US" altLang="en-US" sz="2000">
                <a:latin typeface="Calibri" charset="0"/>
                <a:ea typeface="ＭＳ Ｐゴシック" charset="-128"/>
              </a:rPr>
              <a:t>Prob</a:t>
            </a:r>
          </a:p>
        </p:txBody>
      </p:sp>
      <p:sp>
        <p:nvSpPr>
          <p:cNvPr id="39" name="Oval 33">
            <a:extLst>
              <a:ext uri="{FF2B5EF4-FFF2-40B4-BE49-F238E27FC236}">
                <a16:creationId xmlns:a16="http://schemas.microsoft.com/office/drawing/2014/main" id="{9612CBC3-CF35-E34F-820B-343082220836}"/>
              </a:ext>
            </a:extLst>
          </p:cNvPr>
          <p:cNvSpPr>
            <a:spLocks noChangeArrowheads="1"/>
          </p:cNvSpPr>
          <p:nvPr/>
        </p:nvSpPr>
        <p:spPr bwMode="auto">
          <a:xfrm>
            <a:off x="2943803" y="2229820"/>
            <a:ext cx="295300" cy="295300"/>
          </a:xfrm>
          <a:prstGeom prst="ellipse">
            <a:avLst/>
          </a:prstGeom>
          <a:solidFill>
            <a:srgbClr val="FF0000"/>
          </a:solidFill>
          <a:ln w="9525">
            <a:solidFill>
              <a:schemeClr val="tx1"/>
            </a:solidFill>
            <a:round/>
            <a:headEnd/>
            <a:tailEnd/>
          </a:ln>
        </p:spPr>
        <p:txBody>
          <a:bodyPr wrap="none" anchor="ctr"/>
          <a:lstStyle/>
          <a:p>
            <a:endParaRPr lang="en-US" sz="1395">
              <a:latin typeface="Calibri"/>
              <a:cs typeface="Calibri"/>
            </a:endParaRPr>
          </a:p>
        </p:txBody>
      </p:sp>
      <p:sp>
        <p:nvSpPr>
          <p:cNvPr id="3" name="Title 2">
            <a:extLst>
              <a:ext uri="{FF2B5EF4-FFF2-40B4-BE49-F238E27FC236}">
                <a16:creationId xmlns:a16="http://schemas.microsoft.com/office/drawing/2014/main" id="{8D79D91C-C9B0-2344-800F-9735D07E26C0}"/>
              </a:ext>
            </a:extLst>
          </p:cNvPr>
          <p:cNvSpPr>
            <a:spLocks noGrp="1"/>
          </p:cNvSpPr>
          <p:nvPr>
            <p:ph type="title"/>
          </p:nvPr>
        </p:nvSpPr>
        <p:spPr/>
        <p:txBody>
          <a:bodyPr/>
          <a:lstStyle/>
          <a:p>
            <a:r>
              <a:rPr lang="en-US" dirty="0"/>
              <a:t>POMDP belief example</a:t>
            </a:r>
          </a:p>
        </p:txBody>
      </p:sp>
    </p:spTree>
    <p:extLst>
      <p:ext uri="{BB962C8B-B14F-4D97-AF65-F5344CB8AC3E}">
        <p14:creationId xmlns:p14="http://schemas.microsoft.com/office/powerpoint/2010/main" val="16457530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2286289" y="2109963"/>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55" name="Rectangle 3"/>
          <p:cNvSpPr>
            <a:spLocks noChangeArrowheads="1"/>
          </p:cNvSpPr>
          <p:nvPr/>
        </p:nvSpPr>
        <p:spPr bwMode="auto">
          <a:xfrm>
            <a:off x="2819633" y="2109963"/>
            <a:ext cx="533344" cy="533344"/>
          </a:xfrm>
          <a:prstGeom prst="rect">
            <a:avLst/>
          </a:prstGeom>
          <a:solidFill>
            <a:srgbClr val="C0C0C0"/>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56" name="Rectangle 4"/>
          <p:cNvSpPr>
            <a:spLocks noChangeArrowheads="1"/>
          </p:cNvSpPr>
          <p:nvPr/>
        </p:nvSpPr>
        <p:spPr bwMode="auto">
          <a:xfrm>
            <a:off x="3352977" y="2109963"/>
            <a:ext cx="533344" cy="533344"/>
          </a:xfrm>
          <a:prstGeom prst="rect">
            <a:avLst/>
          </a:prstGeom>
          <a:solidFill>
            <a:srgbClr val="5F5F5F"/>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57" name="Rectangle 5"/>
          <p:cNvSpPr>
            <a:spLocks noChangeArrowheads="1"/>
          </p:cNvSpPr>
          <p:nvPr/>
        </p:nvSpPr>
        <p:spPr bwMode="auto">
          <a:xfrm>
            <a:off x="3886321" y="2109963"/>
            <a:ext cx="533344" cy="533344"/>
          </a:xfrm>
          <a:prstGeom prst="rect">
            <a:avLst/>
          </a:prstGeom>
          <a:solidFill>
            <a:srgbClr val="5F5F5F"/>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58" name="Rectangle 6"/>
          <p:cNvSpPr>
            <a:spLocks noChangeArrowheads="1"/>
          </p:cNvSpPr>
          <p:nvPr/>
        </p:nvSpPr>
        <p:spPr bwMode="auto">
          <a:xfrm>
            <a:off x="4419665" y="2109963"/>
            <a:ext cx="533344" cy="533344"/>
          </a:xfrm>
          <a:prstGeom prst="rect">
            <a:avLst/>
          </a:prstGeom>
          <a:solidFill>
            <a:srgbClr val="5F5F5F"/>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59" name="Rectangle 7"/>
          <p:cNvSpPr>
            <a:spLocks noChangeArrowheads="1"/>
          </p:cNvSpPr>
          <p:nvPr/>
        </p:nvSpPr>
        <p:spPr bwMode="auto">
          <a:xfrm>
            <a:off x="4953009" y="2109963"/>
            <a:ext cx="533344" cy="533344"/>
          </a:xfrm>
          <a:prstGeom prst="rect">
            <a:avLst/>
          </a:prstGeom>
          <a:solidFill>
            <a:srgbClr val="C0C0C0"/>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60" name="Rectangle 8"/>
          <p:cNvSpPr>
            <a:spLocks noChangeArrowheads="1"/>
          </p:cNvSpPr>
          <p:nvPr/>
        </p:nvSpPr>
        <p:spPr bwMode="auto">
          <a:xfrm>
            <a:off x="5486353" y="2109963"/>
            <a:ext cx="533344" cy="533344"/>
          </a:xfrm>
          <a:prstGeom prst="rect">
            <a:avLst/>
          </a:prstGeom>
          <a:solidFill>
            <a:srgbClr val="C0C0C0"/>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61" name="Rectangle 9"/>
          <p:cNvSpPr>
            <a:spLocks noChangeArrowheads="1"/>
          </p:cNvSpPr>
          <p:nvPr/>
        </p:nvSpPr>
        <p:spPr bwMode="auto">
          <a:xfrm>
            <a:off x="6019697" y="2109963"/>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62" name="Rectangle 10"/>
          <p:cNvSpPr>
            <a:spLocks noChangeArrowheads="1"/>
          </p:cNvSpPr>
          <p:nvPr/>
        </p:nvSpPr>
        <p:spPr bwMode="auto">
          <a:xfrm>
            <a:off x="2286289" y="2643307"/>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63" name="Rectangle 11"/>
          <p:cNvSpPr>
            <a:spLocks noChangeArrowheads="1"/>
          </p:cNvSpPr>
          <p:nvPr/>
        </p:nvSpPr>
        <p:spPr bwMode="auto">
          <a:xfrm>
            <a:off x="4953009" y="2643307"/>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64" name="Rectangle 12"/>
          <p:cNvSpPr>
            <a:spLocks noChangeArrowheads="1"/>
          </p:cNvSpPr>
          <p:nvPr/>
        </p:nvSpPr>
        <p:spPr bwMode="auto">
          <a:xfrm>
            <a:off x="6019697" y="2643307"/>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65" name="Rectangle 13"/>
          <p:cNvSpPr>
            <a:spLocks noChangeArrowheads="1"/>
          </p:cNvSpPr>
          <p:nvPr/>
        </p:nvSpPr>
        <p:spPr bwMode="auto">
          <a:xfrm>
            <a:off x="2286289" y="3176651"/>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66" name="Rectangle 14"/>
          <p:cNvSpPr>
            <a:spLocks noChangeArrowheads="1"/>
          </p:cNvSpPr>
          <p:nvPr/>
        </p:nvSpPr>
        <p:spPr bwMode="auto">
          <a:xfrm>
            <a:off x="4953009" y="3176651"/>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67" name="Rectangle 15"/>
          <p:cNvSpPr>
            <a:spLocks noChangeArrowheads="1"/>
          </p:cNvSpPr>
          <p:nvPr/>
        </p:nvSpPr>
        <p:spPr bwMode="auto">
          <a:xfrm>
            <a:off x="6019697" y="3176651"/>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68" name="Rectangle 16"/>
          <p:cNvSpPr>
            <a:spLocks noChangeArrowheads="1"/>
          </p:cNvSpPr>
          <p:nvPr/>
        </p:nvSpPr>
        <p:spPr bwMode="auto">
          <a:xfrm>
            <a:off x="2286289" y="3709995"/>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69" name="Rectangle 17"/>
          <p:cNvSpPr>
            <a:spLocks noChangeArrowheads="1"/>
          </p:cNvSpPr>
          <p:nvPr/>
        </p:nvSpPr>
        <p:spPr bwMode="auto">
          <a:xfrm>
            <a:off x="2819633" y="3709995"/>
            <a:ext cx="533344" cy="533344"/>
          </a:xfrm>
          <a:prstGeom prst="rect">
            <a:avLst/>
          </a:prstGeom>
          <a:solidFill>
            <a:srgbClr val="C0C0C0"/>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70" name="Rectangle 18"/>
          <p:cNvSpPr>
            <a:spLocks noChangeArrowheads="1"/>
          </p:cNvSpPr>
          <p:nvPr/>
        </p:nvSpPr>
        <p:spPr bwMode="auto">
          <a:xfrm>
            <a:off x="3352977" y="3709995"/>
            <a:ext cx="533344" cy="533344"/>
          </a:xfrm>
          <a:prstGeom prst="rect">
            <a:avLst/>
          </a:prstGeom>
          <a:solidFill>
            <a:srgbClr val="5F5F5F"/>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71" name="Rectangle 19"/>
          <p:cNvSpPr>
            <a:spLocks noChangeArrowheads="1"/>
          </p:cNvSpPr>
          <p:nvPr/>
        </p:nvSpPr>
        <p:spPr bwMode="auto">
          <a:xfrm>
            <a:off x="3886321" y="3709995"/>
            <a:ext cx="533344" cy="533344"/>
          </a:xfrm>
          <a:prstGeom prst="rect">
            <a:avLst/>
          </a:prstGeom>
          <a:solidFill>
            <a:srgbClr val="5F5F5F"/>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72" name="Rectangle 20"/>
          <p:cNvSpPr>
            <a:spLocks noChangeArrowheads="1"/>
          </p:cNvSpPr>
          <p:nvPr/>
        </p:nvSpPr>
        <p:spPr bwMode="auto">
          <a:xfrm>
            <a:off x="4419665" y="3709995"/>
            <a:ext cx="533344" cy="533344"/>
          </a:xfrm>
          <a:prstGeom prst="rect">
            <a:avLst/>
          </a:prstGeom>
          <a:solidFill>
            <a:srgbClr val="5F5F5F"/>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73" name="Rectangle 21"/>
          <p:cNvSpPr>
            <a:spLocks noChangeArrowheads="1"/>
          </p:cNvSpPr>
          <p:nvPr/>
        </p:nvSpPr>
        <p:spPr bwMode="auto">
          <a:xfrm>
            <a:off x="4953009" y="3709995"/>
            <a:ext cx="533344" cy="533344"/>
          </a:xfrm>
          <a:prstGeom prst="rect">
            <a:avLst/>
          </a:prstGeom>
          <a:solidFill>
            <a:srgbClr val="C0C0C0"/>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74" name="Rectangle 22"/>
          <p:cNvSpPr>
            <a:spLocks noChangeArrowheads="1"/>
          </p:cNvSpPr>
          <p:nvPr/>
        </p:nvSpPr>
        <p:spPr bwMode="auto">
          <a:xfrm>
            <a:off x="5486353" y="3709995"/>
            <a:ext cx="533344" cy="533344"/>
          </a:xfrm>
          <a:prstGeom prst="rect">
            <a:avLst/>
          </a:prstGeom>
          <a:solidFill>
            <a:srgbClr val="C0C0C0"/>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75" name="Rectangle 23"/>
          <p:cNvSpPr>
            <a:spLocks noChangeArrowheads="1"/>
          </p:cNvSpPr>
          <p:nvPr/>
        </p:nvSpPr>
        <p:spPr bwMode="auto">
          <a:xfrm>
            <a:off x="6019697" y="3709995"/>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76" name="Rectangle 24"/>
          <p:cNvSpPr>
            <a:spLocks noChangeArrowheads="1"/>
          </p:cNvSpPr>
          <p:nvPr/>
        </p:nvSpPr>
        <p:spPr bwMode="auto">
          <a:xfrm>
            <a:off x="2819633" y="2643307"/>
            <a:ext cx="2133376" cy="1066688"/>
          </a:xfrm>
          <a:prstGeom prst="rect">
            <a:avLst/>
          </a:prstGeom>
          <a:solidFill>
            <a:srgbClr val="FFFFFF"/>
          </a:solidFill>
          <a:ln w="381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77" name="Rectangle 25"/>
          <p:cNvSpPr>
            <a:spLocks noChangeArrowheads="1"/>
          </p:cNvSpPr>
          <p:nvPr/>
        </p:nvSpPr>
        <p:spPr bwMode="auto">
          <a:xfrm>
            <a:off x="2286289" y="2109963"/>
            <a:ext cx="4266752" cy="2133376"/>
          </a:xfrm>
          <a:prstGeom prst="rect">
            <a:avLst/>
          </a:prstGeom>
          <a:noFill/>
          <a:ln w="381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78" name="Rectangle 26"/>
          <p:cNvSpPr>
            <a:spLocks noChangeArrowheads="1"/>
          </p:cNvSpPr>
          <p:nvPr/>
        </p:nvSpPr>
        <p:spPr bwMode="auto">
          <a:xfrm>
            <a:off x="5486353" y="2643307"/>
            <a:ext cx="533344" cy="1066688"/>
          </a:xfrm>
          <a:prstGeom prst="rect">
            <a:avLst/>
          </a:prstGeom>
          <a:noFill/>
          <a:ln w="381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79" name="Line 27"/>
          <p:cNvSpPr>
            <a:spLocks noChangeShapeType="1"/>
          </p:cNvSpPr>
          <p:nvPr/>
        </p:nvSpPr>
        <p:spPr bwMode="auto">
          <a:xfrm>
            <a:off x="3829178" y="2400445"/>
            <a:ext cx="271435" cy="1588"/>
          </a:xfrm>
          <a:prstGeom prst="line">
            <a:avLst/>
          </a:prstGeom>
          <a:noFill/>
          <a:ln w="9360" cap="flat">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49180" name="Rectangle 28"/>
          <p:cNvSpPr>
            <a:spLocks noChangeArrowheads="1"/>
          </p:cNvSpPr>
          <p:nvPr/>
        </p:nvSpPr>
        <p:spPr bwMode="auto">
          <a:xfrm>
            <a:off x="2286289" y="4700491"/>
            <a:ext cx="4266752" cy="228576"/>
          </a:xfrm>
          <a:prstGeom prst="rect">
            <a:avLst/>
          </a:prstGeom>
          <a:gradFill rotWithShape="0">
            <a:gsLst>
              <a:gs pos="0">
                <a:srgbClr val="000000"/>
              </a:gs>
              <a:gs pos="100000">
                <a:srgbClr val="FFFFFF"/>
              </a:gs>
            </a:gsLst>
            <a:lin ang="10800000" scaled="1"/>
          </a:gra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81" name="Rectangle 29"/>
          <p:cNvSpPr>
            <a:spLocks noChangeArrowheads="1"/>
          </p:cNvSpPr>
          <p:nvPr/>
        </p:nvSpPr>
        <p:spPr bwMode="auto">
          <a:xfrm>
            <a:off x="4419665" y="4929067"/>
            <a:ext cx="2133376" cy="304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0" tIns="44996" rIns="89990" bIns="44996" anchor="ctr"/>
          <a:lstStyle>
            <a:lvl1pPr>
              <a:tabLst>
                <a:tab pos="457200" algn="l"/>
                <a:tab pos="914400" algn="l"/>
                <a:tab pos="1371600" algn="l"/>
                <a:tab pos="1828800" algn="l"/>
              </a:tabLst>
              <a:defRPr>
                <a:solidFill>
                  <a:srgbClr val="000000"/>
                </a:solidFill>
                <a:latin typeface="Arial" charset="0"/>
                <a:ea typeface="Droid Sans Fallback" charset="0"/>
                <a:cs typeface="Droid Sans Fallback" charset="0"/>
              </a:defRPr>
            </a:lvl1pPr>
            <a:lvl2pPr>
              <a:tabLst>
                <a:tab pos="457200" algn="l"/>
                <a:tab pos="914400" algn="l"/>
                <a:tab pos="1371600" algn="l"/>
                <a:tab pos="1828800" algn="l"/>
              </a:tabLst>
              <a:defRPr>
                <a:solidFill>
                  <a:srgbClr val="000000"/>
                </a:solidFill>
                <a:latin typeface="Arial" charset="0"/>
                <a:ea typeface="Droid Sans Fallback" charset="0"/>
                <a:cs typeface="Droid Sans Fallback" charset="0"/>
              </a:defRPr>
            </a:lvl2pPr>
            <a:lvl3pPr>
              <a:tabLst>
                <a:tab pos="457200" algn="l"/>
                <a:tab pos="914400" algn="l"/>
                <a:tab pos="1371600" algn="l"/>
                <a:tab pos="1828800" algn="l"/>
              </a:tabLst>
              <a:defRPr>
                <a:solidFill>
                  <a:srgbClr val="000000"/>
                </a:solidFill>
                <a:latin typeface="Arial" charset="0"/>
                <a:ea typeface="Droid Sans Fallback" charset="0"/>
                <a:cs typeface="Droid Sans Fallback" charset="0"/>
              </a:defRPr>
            </a:lvl3pPr>
            <a:lvl4pPr>
              <a:tabLst>
                <a:tab pos="457200" algn="l"/>
                <a:tab pos="914400" algn="l"/>
                <a:tab pos="1371600" algn="l"/>
                <a:tab pos="1828800" algn="l"/>
              </a:tabLst>
              <a:defRPr>
                <a:solidFill>
                  <a:srgbClr val="000000"/>
                </a:solidFill>
                <a:latin typeface="Arial" charset="0"/>
                <a:ea typeface="Droid Sans Fallback" charset="0"/>
                <a:cs typeface="Droid Sans Fallback" charset="0"/>
              </a:defRPr>
            </a:lvl4pPr>
            <a:lvl5pPr>
              <a:tabLst>
                <a:tab pos="457200" algn="l"/>
                <a:tab pos="914400" algn="l"/>
                <a:tab pos="1371600" algn="l"/>
                <a:tab pos="18288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9pPr>
          </a:lstStyle>
          <a:p>
            <a:pPr algn="r">
              <a:lnSpc>
                <a:spcPct val="100000"/>
              </a:lnSpc>
            </a:pPr>
            <a:r>
              <a:rPr lang="en-US" altLang="en-US" sz="2000">
                <a:latin typeface="Calibri" charset="0"/>
                <a:ea typeface="ＭＳ Ｐゴシック" charset="-128"/>
              </a:rPr>
              <a:t>1</a:t>
            </a:r>
          </a:p>
        </p:txBody>
      </p:sp>
      <p:sp>
        <p:nvSpPr>
          <p:cNvPr id="49182" name="Rectangle 30"/>
          <p:cNvSpPr>
            <a:spLocks noChangeArrowheads="1"/>
          </p:cNvSpPr>
          <p:nvPr/>
        </p:nvSpPr>
        <p:spPr bwMode="auto">
          <a:xfrm>
            <a:off x="2286289" y="4929067"/>
            <a:ext cx="2133376" cy="304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0" tIns="44996" rIns="89990" bIns="44996" anchor="ctr"/>
          <a:lstStyle>
            <a:lvl1pPr>
              <a:tabLst>
                <a:tab pos="457200" algn="l"/>
                <a:tab pos="914400" algn="l"/>
                <a:tab pos="1371600" algn="l"/>
                <a:tab pos="1828800" algn="l"/>
              </a:tabLst>
              <a:defRPr>
                <a:solidFill>
                  <a:srgbClr val="000000"/>
                </a:solidFill>
                <a:latin typeface="Arial" charset="0"/>
                <a:ea typeface="Droid Sans Fallback" charset="0"/>
                <a:cs typeface="Droid Sans Fallback" charset="0"/>
              </a:defRPr>
            </a:lvl1pPr>
            <a:lvl2pPr>
              <a:tabLst>
                <a:tab pos="457200" algn="l"/>
                <a:tab pos="914400" algn="l"/>
                <a:tab pos="1371600" algn="l"/>
                <a:tab pos="1828800" algn="l"/>
              </a:tabLst>
              <a:defRPr>
                <a:solidFill>
                  <a:srgbClr val="000000"/>
                </a:solidFill>
                <a:latin typeface="Arial" charset="0"/>
                <a:ea typeface="Droid Sans Fallback" charset="0"/>
                <a:cs typeface="Droid Sans Fallback" charset="0"/>
              </a:defRPr>
            </a:lvl2pPr>
            <a:lvl3pPr>
              <a:tabLst>
                <a:tab pos="457200" algn="l"/>
                <a:tab pos="914400" algn="l"/>
                <a:tab pos="1371600" algn="l"/>
                <a:tab pos="1828800" algn="l"/>
              </a:tabLst>
              <a:defRPr>
                <a:solidFill>
                  <a:srgbClr val="000000"/>
                </a:solidFill>
                <a:latin typeface="Arial" charset="0"/>
                <a:ea typeface="Droid Sans Fallback" charset="0"/>
                <a:cs typeface="Droid Sans Fallback" charset="0"/>
              </a:defRPr>
            </a:lvl3pPr>
            <a:lvl4pPr>
              <a:tabLst>
                <a:tab pos="457200" algn="l"/>
                <a:tab pos="914400" algn="l"/>
                <a:tab pos="1371600" algn="l"/>
                <a:tab pos="1828800" algn="l"/>
              </a:tabLst>
              <a:defRPr>
                <a:solidFill>
                  <a:srgbClr val="000000"/>
                </a:solidFill>
                <a:latin typeface="Arial" charset="0"/>
                <a:ea typeface="Droid Sans Fallback" charset="0"/>
                <a:cs typeface="Droid Sans Fallback" charset="0"/>
              </a:defRPr>
            </a:lvl4pPr>
            <a:lvl5pPr>
              <a:tabLst>
                <a:tab pos="457200" algn="l"/>
                <a:tab pos="914400" algn="l"/>
                <a:tab pos="1371600" algn="l"/>
                <a:tab pos="18288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9pPr>
          </a:lstStyle>
          <a:p>
            <a:pPr>
              <a:lnSpc>
                <a:spcPct val="100000"/>
              </a:lnSpc>
            </a:pPr>
            <a:r>
              <a:rPr lang="en-US" altLang="en-US" sz="2000">
                <a:latin typeface="Calibri" charset="0"/>
                <a:ea typeface="ＭＳ Ｐゴシック" charset="-128"/>
              </a:rPr>
              <a:t>0</a:t>
            </a:r>
          </a:p>
        </p:txBody>
      </p:sp>
      <p:sp>
        <p:nvSpPr>
          <p:cNvPr id="49183" name="AutoShape 31"/>
          <p:cNvSpPr>
            <a:spLocks noChangeArrowheads="1"/>
          </p:cNvSpPr>
          <p:nvPr/>
        </p:nvSpPr>
        <p:spPr bwMode="auto">
          <a:xfrm>
            <a:off x="3452979" y="2214727"/>
            <a:ext cx="380960" cy="380960"/>
          </a:xfrm>
          <a:custGeom>
            <a:avLst/>
            <a:gdLst>
              <a:gd name="G0" fmla="*/ 1058 1 2"/>
              <a:gd name="G1" fmla="*/ 1 35987 55552"/>
              <a:gd name="G2" fmla="*/ G1 13024 1"/>
              <a:gd name="G3" fmla="*/ G2 1 52096"/>
              <a:gd name="G4" fmla="cos G0 G3"/>
              <a:gd name="G5" fmla="*/ 1058 1 2"/>
              <a:gd name="G6" fmla="*/ 1 35987 55552"/>
              <a:gd name="G7" fmla="*/ G6 13024 1"/>
              <a:gd name="G8" fmla="*/ G7 1 52096"/>
              <a:gd name="G9" fmla="sin G5 G8"/>
              <a:gd name="G10" fmla="*/ 1058 1 2"/>
              <a:gd name="G11" fmla="+- G10 0 G4"/>
              <a:gd name="G12" fmla="+- G10 G4 0"/>
              <a:gd name="G13" fmla="+- G12 0 0"/>
              <a:gd name="G14" fmla="*/ 1058 1 2"/>
              <a:gd name="G15" fmla="+- G14 0 G9"/>
              <a:gd name="G16" fmla="+- G14 G9 0"/>
              <a:gd name="G17" fmla="+- G16 0 0"/>
              <a:gd name="G18" fmla="+- 1058 0 0"/>
              <a:gd name="G19" fmla="+- 1058 0 0"/>
              <a:gd name="G20" fmla="+- 180 0 0"/>
              <a:gd name="G21" fmla="+- 90 0 0"/>
              <a:gd name="G22" fmla="+- 270 0 0"/>
              <a:gd name="G23" fmla="+- 90 0 0"/>
              <a:gd name="G24" fmla="+- 0 0 0"/>
              <a:gd name="G25" fmla="+- 90 0 0"/>
              <a:gd name="G26" fmla="+- 90 0 0"/>
              <a:gd name="G27" fmla="+- 90 0 0"/>
            </a:gdLst>
            <a:ahLst/>
            <a:cxnLst>
              <a:cxn ang="0">
                <a:pos x="r" y="vc"/>
              </a:cxn>
              <a:cxn ang="5400000">
                <a:pos x="hc" y="b"/>
              </a:cxn>
              <a:cxn ang="10800000">
                <a:pos x="l" y="vc"/>
              </a:cxn>
              <a:cxn ang="16200000">
                <a:pos x="hc" y="t"/>
              </a:cxn>
            </a:cxnLst>
            <a:rect l="0" t="0" r="0" b="0"/>
            <a:pathLst>
              <a:path>
                <a:moveTo>
                  <a:pt x="0" y="529"/>
                </a:moveTo>
                <a:lnTo>
                  <a:pt x="529" y="529"/>
                </a:lnTo>
                <a:lnTo>
                  <a:pt x="180" y="90"/>
                </a:lnTo>
                <a:lnTo>
                  <a:pt x="529" y="529"/>
                </a:lnTo>
                <a:lnTo>
                  <a:pt x="270" y="90"/>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84" name="Line 32"/>
          <p:cNvSpPr>
            <a:spLocks noChangeShapeType="1"/>
          </p:cNvSpPr>
          <p:nvPr/>
        </p:nvSpPr>
        <p:spPr bwMode="auto">
          <a:xfrm flipV="1">
            <a:off x="3648221" y="1879800"/>
            <a:ext cx="1588" cy="307943"/>
          </a:xfrm>
          <a:prstGeom prst="line">
            <a:avLst/>
          </a:prstGeom>
          <a:noFill/>
          <a:ln w="9360" cap="flat">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49185" name="Line 33"/>
          <p:cNvSpPr>
            <a:spLocks noChangeShapeType="1"/>
          </p:cNvSpPr>
          <p:nvPr/>
        </p:nvSpPr>
        <p:spPr bwMode="auto">
          <a:xfrm>
            <a:off x="3643460" y="2590925"/>
            <a:ext cx="1587" cy="257148"/>
          </a:xfrm>
          <a:prstGeom prst="line">
            <a:avLst/>
          </a:prstGeom>
          <a:noFill/>
          <a:ln w="9360" cap="flat">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49186" name="Line 34"/>
          <p:cNvSpPr>
            <a:spLocks noChangeShapeType="1"/>
          </p:cNvSpPr>
          <p:nvPr/>
        </p:nvSpPr>
        <p:spPr bwMode="auto">
          <a:xfrm flipH="1">
            <a:off x="3199006" y="2405208"/>
            <a:ext cx="246036" cy="1587"/>
          </a:xfrm>
          <a:prstGeom prst="line">
            <a:avLst/>
          </a:prstGeom>
          <a:noFill/>
          <a:ln w="9360" cap="flat">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49187" name="AutoShape 35"/>
          <p:cNvSpPr>
            <a:spLocks noChangeArrowheads="1"/>
          </p:cNvSpPr>
          <p:nvPr/>
        </p:nvSpPr>
        <p:spPr bwMode="auto">
          <a:xfrm>
            <a:off x="3833939" y="2281395"/>
            <a:ext cx="457152" cy="228576"/>
          </a:xfrm>
          <a:custGeom>
            <a:avLst/>
            <a:gdLst>
              <a:gd name="G0" fmla="min 1270 635"/>
              <a:gd name="G1" fmla="*/ 34464 1270 1"/>
              <a:gd name="G2" fmla="*/ G1 1 G0"/>
              <a:gd name="G3" fmla="+- 0 0 50000"/>
              <a:gd name="G4" fmla="+- 34464 0 50000"/>
              <a:gd name="G5" fmla="?: G4 50000 34464"/>
              <a:gd name="G6" fmla="?: G3 0 G4"/>
              <a:gd name="G7" fmla="+- 0 0 50000"/>
              <a:gd name="G8" fmla="+- G2 0 50000"/>
              <a:gd name="G9" fmla="?: G8 50000 G2"/>
              <a:gd name="G10" fmla="?: G7 0 G8"/>
              <a:gd name="G11" fmla="*/ G0 G10 1"/>
              <a:gd name="G12" fmla="*/ G11 1 34464"/>
              <a:gd name="G13" fmla="+- 1270 0 G12"/>
              <a:gd name="G14" fmla="*/ 635 G6 1"/>
              <a:gd name="G15" fmla="*/ G14 1 3392"/>
              <a:gd name="G16" fmla="*/ 635 1 2"/>
              <a:gd name="G17" fmla="+- G16 0 G15"/>
              <a:gd name="G18" fmla="+- G16 G15 0"/>
              <a:gd name="G19" fmla="+- G18 0 0"/>
              <a:gd name="G20" fmla="*/ 635 1 2"/>
              <a:gd name="G21" fmla="*/ G17 G12 1"/>
              <a:gd name="G22" fmla="*/ G21 1 G20"/>
              <a:gd name="G23" fmla="+- G13 G22 0"/>
              <a:gd name="G24" fmla="+- G23 0 0"/>
              <a:gd name="G25" fmla="+- 635 0 0"/>
              <a:gd name="G26" fmla="+- 1270 0 0"/>
            </a:gdLst>
            <a:ahLst/>
            <a:cxnLst>
              <a:cxn ang="0">
                <a:pos x="r" y="vc"/>
              </a:cxn>
              <a:cxn ang="5400000">
                <a:pos x="hc" y="b"/>
              </a:cxn>
              <a:cxn ang="10800000">
                <a:pos x="l" y="vc"/>
              </a:cxn>
              <a:cxn ang="16200000">
                <a:pos x="hc" y="t"/>
              </a:cxn>
            </a:cxnLst>
            <a:rect l="0" t="0" r="0" b="0"/>
            <a:pathLst>
              <a:path>
                <a:moveTo>
                  <a:pt x="0" y="3226"/>
                </a:moveTo>
                <a:lnTo>
                  <a:pt x="921" y="3226"/>
                </a:lnTo>
                <a:lnTo>
                  <a:pt x="921" y="0"/>
                </a:lnTo>
                <a:lnTo>
                  <a:pt x="1270" y="318"/>
                </a:lnTo>
                <a:lnTo>
                  <a:pt x="921" y="635"/>
                </a:lnTo>
                <a:lnTo>
                  <a:pt x="921" y="-2590"/>
                </a:lnTo>
                <a:lnTo>
                  <a:pt x="0" y="-2590"/>
                </a:lnTo>
                <a:close/>
              </a:path>
            </a:pathLst>
          </a:custGeom>
          <a:solidFill>
            <a:srgbClr val="BBE0E3"/>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49188" name="Rectangle 36"/>
          <p:cNvSpPr>
            <a:spLocks noChangeArrowheads="1"/>
          </p:cNvSpPr>
          <p:nvPr/>
        </p:nvSpPr>
        <p:spPr bwMode="auto">
          <a:xfrm>
            <a:off x="829117" y="4640172"/>
            <a:ext cx="1371456" cy="304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0" tIns="44996" rIns="89990" bIns="44996" anchor="ctr"/>
          <a:lstStyle>
            <a:lvl1pPr>
              <a:tabLst>
                <a:tab pos="457200" algn="l"/>
                <a:tab pos="914400" algn="l"/>
                <a:tab pos="1371600" algn="l"/>
              </a:tabLst>
              <a:defRPr>
                <a:solidFill>
                  <a:srgbClr val="000000"/>
                </a:solidFill>
                <a:latin typeface="Arial" charset="0"/>
                <a:ea typeface="Droid Sans Fallback" charset="0"/>
                <a:cs typeface="Droid Sans Fallback" charset="0"/>
              </a:defRPr>
            </a:lvl1pPr>
            <a:lvl2pPr>
              <a:tabLst>
                <a:tab pos="457200" algn="l"/>
                <a:tab pos="914400" algn="l"/>
                <a:tab pos="1371600" algn="l"/>
              </a:tabLst>
              <a:defRPr>
                <a:solidFill>
                  <a:srgbClr val="000000"/>
                </a:solidFill>
                <a:latin typeface="Arial" charset="0"/>
                <a:ea typeface="Droid Sans Fallback" charset="0"/>
                <a:cs typeface="Droid Sans Fallback" charset="0"/>
              </a:defRPr>
            </a:lvl2pPr>
            <a:lvl3pPr>
              <a:tabLst>
                <a:tab pos="457200" algn="l"/>
                <a:tab pos="914400" algn="l"/>
                <a:tab pos="1371600" algn="l"/>
              </a:tabLst>
              <a:defRPr>
                <a:solidFill>
                  <a:srgbClr val="000000"/>
                </a:solidFill>
                <a:latin typeface="Arial" charset="0"/>
                <a:ea typeface="Droid Sans Fallback" charset="0"/>
                <a:cs typeface="Droid Sans Fallback" charset="0"/>
              </a:defRPr>
            </a:lvl3pPr>
            <a:lvl4pPr>
              <a:tabLst>
                <a:tab pos="457200" algn="l"/>
                <a:tab pos="914400" algn="l"/>
                <a:tab pos="1371600" algn="l"/>
              </a:tabLst>
              <a:defRPr>
                <a:solidFill>
                  <a:srgbClr val="000000"/>
                </a:solidFill>
                <a:latin typeface="Arial" charset="0"/>
                <a:ea typeface="Droid Sans Fallback" charset="0"/>
                <a:cs typeface="Droid Sans Fallback" charset="0"/>
              </a:defRPr>
            </a:lvl4pPr>
            <a:lvl5pPr>
              <a:tabLst>
                <a:tab pos="457200" algn="l"/>
                <a:tab pos="914400" algn="l"/>
                <a:tab pos="13716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9pPr>
          </a:lstStyle>
          <a:p>
            <a:pPr algn="ctr">
              <a:lnSpc>
                <a:spcPct val="100000"/>
              </a:lnSpc>
            </a:pPr>
            <a:r>
              <a:rPr lang="en-US" altLang="en-US" sz="2000">
                <a:latin typeface="Calibri" charset="0"/>
                <a:ea typeface="ＭＳ Ｐゴシック" charset="-128"/>
              </a:rPr>
              <a:t>Prob</a:t>
            </a:r>
          </a:p>
        </p:txBody>
      </p:sp>
      <p:sp>
        <p:nvSpPr>
          <p:cNvPr id="39" name="Oval 33">
            <a:extLst>
              <a:ext uri="{FF2B5EF4-FFF2-40B4-BE49-F238E27FC236}">
                <a16:creationId xmlns:a16="http://schemas.microsoft.com/office/drawing/2014/main" id="{7B0E6FC6-B7CD-F54B-B06D-2AAB6AAA91B9}"/>
              </a:ext>
            </a:extLst>
          </p:cNvPr>
          <p:cNvSpPr>
            <a:spLocks noChangeArrowheads="1"/>
          </p:cNvSpPr>
          <p:nvPr/>
        </p:nvSpPr>
        <p:spPr bwMode="auto">
          <a:xfrm>
            <a:off x="3487701" y="2229820"/>
            <a:ext cx="295300" cy="295300"/>
          </a:xfrm>
          <a:prstGeom prst="ellipse">
            <a:avLst/>
          </a:prstGeom>
          <a:solidFill>
            <a:srgbClr val="FF0000"/>
          </a:solidFill>
          <a:ln w="9525">
            <a:solidFill>
              <a:schemeClr val="tx1"/>
            </a:solidFill>
            <a:round/>
            <a:headEnd/>
            <a:tailEnd/>
          </a:ln>
        </p:spPr>
        <p:txBody>
          <a:bodyPr wrap="none" anchor="ctr"/>
          <a:lstStyle/>
          <a:p>
            <a:endParaRPr lang="en-US" sz="1395">
              <a:latin typeface="Calibri"/>
              <a:cs typeface="Calibri"/>
            </a:endParaRPr>
          </a:p>
        </p:txBody>
      </p:sp>
      <p:sp>
        <p:nvSpPr>
          <p:cNvPr id="3" name="Title 2">
            <a:extLst>
              <a:ext uri="{FF2B5EF4-FFF2-40B4-BE49-F238E27FC236}">
                <a16:creationId xmlns:a16="http://schemas.microsoft.com/office/drawing/2014/main" id="{90ABA7C7-80DF-DA43-9EEF-C9E95B1AAB64}"/>
              </a:ext>
            </a:extLst>
          </p:cNvPr>
          <p:cNvSpPr>
            <a:spLocks noGrp="1"/>
          </p:cNvSpPr>
          <p:nvPr>
            <p:ph type="title"/>
          </p:nvPr>
        </p:nvSpPr>
        <p:spPr/>
        <p:txBody>
          <a:bodyPr/>
          <a:lstStyle/>
          <a:p>
            <a:r>
              <a:rPr lang="en-US" dirty="0"/>
              <a:t>POMDP belief example</a:t>
            </a:r>
          </a:p>
        </p:txBody>
      </p:sp>
    </p:spTree>
    <p:extLst>
      <p:ext uri="{BB962C8B-B14F-4D97-AF65-F5344CB8AC3E}">
        <p14:creationId xmlns:p14="http://schemas.microsoft.com/office/powerpoint/2010/main" val="12796740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2286289" y="2109963"/>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179" name="Rectangle 3"/>
          <p:cNvSpPr>
            <a:spLocks noChangeArrowheads="1"/>
          </p:cNvSpPr>
          <p:nvPr/>
        </p:nvSpPr>
        <p:spPr bwMode="auto">
          <a:xfrm>
            <a:off x="2819633" y="2109963"/>
            <a:ext cx="533344" cy="533344"/>
          </a:xfrm>
          <a:prstGeom prst="rect">
            <a:avLst/>
          </a:prstGeom>
          <a:solidFill>
            <a:srgbClr val="DDDDDD"/>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180" name="Rectangle 4"/>
          <p:cNvSpPr>
            <a:spLocks noChangeArrowheads="1"/>
          </p:cNvSpPr>
          <p:nvPr/>
        </p:nvSpPr>
        <p:spPr bwMode="auto">
          <a:xfrm>
            <a:off x="3352977" y="2109963"/>
            <a:ext cx="533344" cy="533344"/>
          </a:xfrm>
          <a:prstGeom prst="rect">
            <a:avLst/>
          </a:prstGeom>
          <a:solidFill>
            <a:srgbClr val="C0C0C0"/>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181" name="Rectangle 5"/>
          <p:cNvSpPr>
            <a:spLocks noChangeArrowheads="1"/>
          </p:cNvSpPr>
          <p:nvPr/>
        </p:nvSpPr>
        <p:spPr bwMode="auto">
          <a:xfrm>
            <a:off x="3886321" y="2109963"/>
            <a:ext cx="533344" cy="533344"/>
          </a:xfrm>
          <a:prstGeom prst="rect">
            <a:avLst/>
          </a:prstGeom>
          <a:solidFill>
            <a:srgbClr val="4D4D4D"/>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182" name="Rectangle 6"/>
          <p:cNvSpPr>
            <a:spLocks noChangeArrowheads="1"/>
          </p:cNvSpPr>
          <p:nvPr/>
        </p:nvSpPr>
        <p:spPr bwMode="auto">
          <a:xfrm>
            <a:off x="4419665" y="2109963"/>
            <a:ext cx="533344" cy="533344"/>
          </a:xfrm>
          <a:prstGeom prst="rect">
            <a:avLst/>
          </a:prstGeom>
          <a:solidFill>
            <a:srgbClr val="4D4D4D"/>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183" name="Rectangle 7"/>
          <p:cNvSpPr>
            <a:spLocks noChangeArrowheads="1"/>
          </p:cNvSpPr>
          <p:nvPr/>
        </p:nvSpPr>
        <p:spPr bwMode="auto">
          <a:xfrm>
            <a:off x="4953009" y="2109963"/>
            <a:ext cx="533344" cy="533344"/>
          </a:xfrm>
          <a:prstGeom prst="rect">
            <a:avLst/>
          </a:prstGeom>
          <a:solidFill>
            <a:srgbClr val="C0C0C0"/>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184" name="Rectangle 8"/>
          <p:cNvSpPr>
            <a:spLocks noChangeArrowheads="1"/>
          </p:cNvSpPr>
          <p:nvPr/>
        </p:nvSpPr>
        <p:spPr bwMode="auto">
          <a:xfrm>
            <a:off x="5486353" y="2109963"/>
            <a:ext cx="533344" cy="533344"/>
          </a:xfrm>
          <a:prstGeom prst="rect">
            <a:avLst/>
          </a:prstGeom>
          <a:solidFill>
            <a:srgbClr val="DDDDDD"/>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185" name="Rectangle 9"/>
          <p:cNvSpPr>
            <a:spLocks noChangeArrowheads="1"/>
          </p:cNvSpPr>
          <p:nvPr/>
        </p:nvSpPr>
        <p:spPr bwMode="auto">
          <a:xfrm>
            <a:off x="6019697" y="2109963"/>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186" name="Rectangle 10"/>
          <p:cNvSpPr>
            <a:spLocks noChangeArrowheads="1"/>
          </p:cNvSpPr>
          <p:nvPr/>
        </p:nvSpPr>
        <p:spPr bwMode="auto">
          <a:xfrm>
            <a:off x="2286289" y="2643307"/>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187" name="Rectangle 11"/>
          <p:cNvSpPr>
            <a:spLocks noChangeArrowheads="1"/>
          </p:cNvSpPr>
          <p:nvPr/>
        </p:nvSpPr>
        <p:spPr bwMode="auto">
          <a:xfrm>
            <a:off x="4953009" y="2643307"/>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188" name="Rectangle 12"/>
          <p:cNvSpPr>
            <a:spLocks noChangeArrowheads="1"/>
          </p:cNvSpPr>
          <p:nvPr/>
        </p:nvSpPr>
        <p:spPr bwMode="auto">
          <a:xfrm>
            <a:off x="6019697" y="2643307"/>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189" name="Rectangle 13"/>
          <p:cNvSpPr>
            <a:spLocks noChangeArrowheads="1"/>
          </p:cNvSpPr>
          <p:nvPr/>
        </p:nvSpPr>
        <p:spPr bwMode="auto">
          <a:xfrm>
            <a:off x="2286289" y="3176651"/>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190" name="Rectangle 14"/>
          <p:cNvSpPr>
            <a:spLocks noChangeArrowheads="1"/>
          </p:cNvSpPr>
          <p:nvPr/>
        </p:nvSpPr>
        <p:spPr bwMode="auto">
          <a:xfrm>
            <a:off x="4953009" y="3176651"/>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191" name="Rectangle 15"/>
          <p:cNvSpPr>
            <a:spLocks noChangeArrowheads="1"/>
          </p:cNvSpPr>
          <p:nvPr/>
        </p:nvSpPr>
        <p:spPr bwMode="auto">
          <a:xfrm>
            <a:off x="6019697" y="3176651"/>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192" name="Rectangle 16"/>
          <p:cNvSpPr>
            <a:spLocks noChangeArrowheads="1"/>
          </p:cNvSpPr>
          <p:nvPr/>
        </p:nvSpPr>
        <p:spPr bwMode="auto">
          <a:xfrm>
            <a:off x="2286289" y="3709995"/>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193" name="Rectangle 17"/>
          <p:cNvSpPr>
            <a:spLocks noChangeArrowheads="1"/>
          </p:cNvSpPr>
          <p:nvPr/>
        </p:nvSpPr>
        <p:spPr bwMode="auto">
          <a:xfrm>
            <a:off x="2819633" y="3709995"/>
            <a:ext cx="533344" cy="533344"/>
          </a:xfrm>
          <a:prstGeom prst="rect">
            <a:avLst/>
          </a:prstGeom>
          <a:solidFill>
            <a:srgbClr val="DDDDDD"/>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194" name="Rectangle 18"/>
          <p:cNvSpPr>
            <a:spLocks noChangeArrowheads="1"/>
          </p:cNvSpPr>
          <p:nvPr/>
        </p:nvSpPr>
        <p:spPr bwMode="auto">
          <a:xfrm>
            <a:off x="3352977" y="3709995"/>
            <a:ext cx="533344" cy="533344"/>
          </a:xfrm>
          <a:prstGeom prst="rect">
            <a:avLst/>
          </a:prstGeom>
          <a:solidFill>
            <a:srgbClr val="C0C0C0"/>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195" name="Rectangle 19"/>
          <p:cNvSpPr>
            <a:spLocks noChangeArrowheads="1"/>
          </p:cNvSpPr>
          <p:nvPr/>
        </p:nvSpPr>
        <p:spPr bwMode="auto">
          <a:xfrm>
            <a:off x="3886321" y="3709995"/>
            <a:ext cx="533344" cy="533344"/>
          </a:xfrm>
          <a:prstGeom prst="rect">
            <a:avLst/>
          </a:prstGeom>
          <a:solidFill>
            <a:srgbClr val="4D4D4D"/>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196" name="Rectangle 20"/>
          <p:cNvSpPr>
            <a:spLocks noChangeArrowheads="1"/>
          </p:cNvSpPr>
          <p:nvPr/>
        </p:nvSpPr>
        <p:spPr bwMode="auto">
          <a:xfrm>
            <a:off x="4419665" y="3709995"/>
            <a:ext cx="533344" cy="533344"/>
          </a:xfrm>
          <a:prstGeom prst="rect">
            <a:avLst/>
          </a:prstGeom>
          <a:solidFill>
            <a:srgbClr val="4D4D4D"/>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197" name="Rectangle 21"/>
          <p:cNvSpPr>
            <a:spLocks noChangeArrowheads="1"/>
          </p:cNvSpPr>
          <p:nvPr/>
        </p:nvSpPr>
        <p:spPr bwMode="auto">
          <a:xfrm>
            <a:off x="4953009" y="3709995"/>
            <a:ext cx="533344" cy="533344"/>
          </a:xfrm>
          <a:prstGeom prst="rect">
            <a:avLst/>
          </a:prstGeom>
          <a:solidFill>
            <a:srgbClr val="C0C0C0"/>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198" name="Rectangle 22"/>
          <p:cNvSpPr>
            <a:spLocks noChangeArrowheads="1"/>
          </p:cNvSpPr>
          <p:nvPr/>
        </p:nvSpPr>
        <p:spPr bwMode="auto">
          <a:xfrm>
            <a:off x="5486353" y="3709995"/>
            <a:ext cx="533344" cy="533344"/>
          </a:xfrm>
          <a:prstGeom prst="rect">
            <a:avLst/>
          </a:prstGeom>
          <a:solidFill>
            <a:srgbClr val="DDDDDD"/>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199" name="Rectangle 23"/>
          <p:cNvSpPr>
            <a:spLocks noChangeArrowheads="1"/>
          </p:cNvSpPr>
          <p:nvPr/>
        </p:nvSpPr>
        <p:spPr bwMode="auto">
          <a:xfrm>
            <a:off x="6019697" y="3709995"/>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200" name="Rectangle 24"/>
          <p:cNvSpPr>
            <a:spLocks noChangeArrowheads="1"/>
          </p:cNvSpPr>
          <p:nvPr/>
        </p:nvSpPr>
        <p:spPr bwMode="auto">
          <a:xfrm>
            <a:off x="2819633" y="2643307"/>
            <a:ext cx="2133376" cy="1066688"/>
          </a:xfrm>
          <a:prstGeom prst="rect">
            <a:avLst/>
          </a:prstGeom>
          <a:solidFill>
            <a:srgbClr val="FFFFFF"/>
          </a:solidFill>
          <a:ln w="381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201" name="Rectangle 25"/>
          <p:cNvSpPr>
            <a:spLocks noChangeArrowheads="1"/>
          </p:cNvSpPr>
          <p:nvPr/>
        </p:nvSpPr>
        <p:spPr bwMode="auto">
          <a:xfrm>
            <a:off x="2286289" y="2109963"/>
            <a:ext cx="4266752" cy="2133376"/>
          </a:xfrm>
          <a:prstGeom prst="rect">
            <a:avLst/>
          </a:prstGeom>
          <a:noFill/>
          <a:ln w="381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202" name="Rectangle 26"/>
          <p:cNvSpPr>
            <a:spLocks noChangeArrowheads="1"/>
          </p:cNvSpPr>
          <p:nvPr/>
        </p:nvSpPr>
        <p:spPr bwMode="auto">
          <a:xfrm>
            <a:off x="5486353" y="2643307"/>
            <a:ext cx="533344" cy="1066688"/>
          </a:xfrm>
          <a:prstGeom prst="rect">
            <a:avLst/>
          </a:prstGeom>
          <a:noFill/>
          <a:ln w="381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203" name="Line 27"/>
          <p:cNvSpPr>
            <a:spLocks noChangeShapeType="1"/>
          </p:cNvSpPr>
          <p:nvPr/>
        </p:nvSpPr>
        <p:spPr bwMode="auto">
          <a:xfrm>
            <a:off x="4376808" y="2405208"/>
            <a:ext cx="271433" cy="1587"/>
          </a:xfrm>
          <a:prstGeom prst="line">
            <a:avLst/>
          </a:prstGeom>
          <a:noFill/>
          <a:ln w="9360" cap="flat">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50204" name="Rectangle 28"/>
          <p:cNvSpPr>
            <a:spLocks noChangeArrowheads="1"/>
          </p:cNvSpPr>
          <p:nvPr/>
        </p:nvSpPr>
        <p:spPr bwMode="auto">
          <a:xfrm>
            <a:off x="2286289" y="4700491"/>
            <a:ext cx="4266752" cy="228576"/>
          </a:xfrm>
          <a:prstGeom prst="rect">
            <a:avLst/>
          </a:prstGeom>
          <a:gradFill rotWithShape="0">
            <a:gsLst>
              <a:gs pos="0">
                <a:srgbClr val="000000"/>
              </a:gs>
              <a:gs pos="100000">
                <a:srgbClr val="FFFFFF"/>
              </a:gs>
            </a:gsLst>
            <a:lin ang="10800000" scaled="1"/>
          </a:gra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205" name="Rectangle 29"/>
          <p:cNvSpPr>
            <a:spLocks noChangeArrowheads="1"/>
          </p:cNvSpPr>
          <p:nvPr/>
        </p:nvSpPr>
        <p:spPr bwMode="auto">
          <a:xfrm>
            <a:off x="4419665" y="4929067"/>
            <a:ext cx="2133376" cy="304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0" tIns="44996" rIns="89990" bIns="44996" anchor="ctr"/>
          <a:lstStyle>
            <a:lvl1pPr>
              <a:tabLst>
                <a:tab pos="457200" algn="l"/>
                <a:tab pos="914400" algn="l"/>
                <a:tab pos="1371600" algn="l"/>
                <a:tab pos="1828800" algn="l"/>
              </a:tabLst>
              <a:defRPr>
                <a:solidFill>
                  <a:srgbClr val="000000"/>
                </a:solidFill>
                <a:latin typeface="Arial" charset="0"/>
                <a:ea typeface="Droid Sans Fallback" charset="0"/>
                <a:cs typeface="Droid Sans Fallback" charset="0"/>
              </a:defRPr>
            </a:lvl1pPr>
            <a:lvl2pPr>
              <a:tabLst>
                <a:tab pos="457200" algn="l"/>
                <a:tab pos="914400" algn="l"/>
                <a:tab pos="1371600" algn="l"/>
                <a:tab pos="1828800" algn="l"/>
              </a:tabLst>
              <a:defRPr>
                <a:solidFill>
                  <a:srgbClr val="000000"/>
                </a:solidFill>
                <a:latin typeface="Arial" charset="0"/>
                <a:ea typeface="Droid Sans Fallback" charset="0"/>
                <a:cs typeface="Droid Sans Fallback" charset="0"/>
              </a:defRPr>
            </a:lvl2pPr>
            <a:lvl3pPr>
              <a:tabLst>
                <a:tab pos="457200" algn="l"/>
                <a:tab pos="914400" algn="l"/>
                <a:tab pos="1371600" algn="l"/>
                <a:tab pos="1828800" algn="l"/>
              </a:tabLst>
              <a:defRPr>
                <a:solidFill>
                  <a:srgbClr val="000000"/>
                </a:solidFill>
                <a:latin typeface="Arial" charset="0"/>
                <a:ea typeface="Droid Sans Fallback" charset="0"/>
                <a:cs typeface="Droid Sans Fallback" charset="0"/>
              </a:defRPr>
            </a:lvl3pPr>
            <a:lvl4pPr>
              <a:tabLst>
                <a:tab pos="457200" algn="l"/>
                <a:tab pos="914400" algn="l"/>
                <a:tab pos="1371600" algn="l"/>
                <a:tab pos="1828800" algn="l"/>
              </a:tabLst>
              <a:defRPr>
                <a:solidFill>
                  <a:srgbClr val="000000"/>
                </a:solidFill>
                <a:latin typeface="Arial" charset="0"/>
                <a:ea typeface="Droid Sans Fallback" charset="0"/>
                <a:cs typeface="Droid Sans Fallback" charset="0"/>
              </a:defRPr>
            </a:lvl4pPr>
            <a:lvl5pPr>
              <a:tabLst>
                <a:tab pos="457200" algn="l"/>
                <a:tab pos="914400" algn="l"/>
                <a:tab pos="1371600" algn="l"/>
                <a:tab pos="18288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9pPr>
          </a:lstStyle>
          <a:p>
            <a:pPr algn="r">
              <a:lnSpc>
                <a:spcPct val="100000"/>
              </a:lnSpc>
            </a:pPr>
            <a:r>
              <a:rPr lang="en-US" altLang="en-US" sz="2000">
                <a:latin typeface="Calibri" charset="0"/>
                <a:ea typeface="ＭＳ Ｐゴシック" charset="-128"/>
              </a:rPr>
              <a:t>1</a:t>
            </a:r>
          </a:p>
        </p:txBody>
      </p:sp>
      <p:sp>
        <p:nvSpPr>
          <p:cNvPr id="50206" name="Rectangle 30"/>
          <p:cNvSpPr>
            <a:spLocks noChangeArrowheads="1"/>
          </p:cNvSpPr>
          <p:nvPr/>
        </p:nvSpPr>
        <p:spPr bwMode="auto">
          <a:xfrm>
            <a:off x="2286289" y="4929067"/>
            <a:ext cx="2133376" cy="304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0" tIns="44996" rIns="89990" bIns="44996" anchor="ctr"/>
          <a:lstStyle>
            <a:lvl1pPr>
              <a:tabLst>
                <a:tab pos="457200" algn="l"/>
                <a:tab pos="914400" algn="l"/>
                <a:tab pos="1371600" algn="l"/>
                <a:tab pos="1828800" algn="l"/>
              </a:tabLst>
              <a:defRPr>
                <a:solidFill>
                  <a:srgbClr val="000000"/>
                </a:solidFill>
                <a:latin typeface="Arial" charset="0"/>
                <a:ea typeface="Droid Sans Fallback" charset="0"/>
                <a:cs typeface="Droid Sans Fallback" charset="0"/>
              </a:defRPr>
            </a:lvl1pPr>
            <a:lvl2pPr>
              <a:tabLst>
                <a:tab pos="457200" algn="l"/>
                <a:tab pos="914400" algn="l"/>
                <a:tab pos="1371600" algn="l"/>
                <a:tab pos="1828800" algn="l"/>
              </a:tabLst>
              <a:defRPr>
                <a:solidFill>
                  <a:srgbClr val="000000"/>
                </a:solidFill>
                <a:latin typeface="Arial" charset="0"/>
                <a:ea typeface="Droid Sans Fallback" charset="0"/>
                <a:cs typeface="Droid Sans Fallback" charset="0"/>
              </a:defRPr>
            </a:lvl2pPr>
            <a:lvl3pPr>
              <a:tabLst>
                <a:tab pos="457200" algn="l"/>
                <a:tab pos="914400" algn="l"/>
                <a:tab pos="1371600" algn="l"/>
                <a:tab pos="1828800" algn="l"/>
              </a:tabLst>
              <a:defRPr>
                <a:solidFill>
                  <a:srgbClr val="000000"/>
                </a:solidFill>
                <a:latin typeface="Arial" charset="0"/>
                <a:ea typeface="Droid Sans Fallback" charset="0"/>
                <a:cs typeface="Droid Sans Fallback" charset="0"/>
              </a:defRPr>
            </a:lvl3pPr>
            <a:lvl4pPr>
              <a:tabLst>
                <a:tab pos="457200" algn="l"/>
                <a:tab pos="914400" algn="l"/>
                <a:tab pos="1371600" algn="l"/>
                <a:tab pos="1828800" algn="l"/>
              </a:tabLst>
              <a:defRPr>
                <a:solidFill>
                  <a:srgbClr val="000000"/>
                </a:solidFill>
                <a:latin typeface="Arial" charset="0"/>
                <a:ea typeface="Droid Sans Fallback" charset="0"/>
                <a:cs typeface="Droid Sans Fallback" charset="0"/>
              </a:defRPr>
            </a:lvl4pPr>
            <a:lvl5pPr>
              <a:tabLst>
                <a:tab pos="457200" algn="l"/>
                <a:tab pos="914400" algn="l"/>
                <a:tab pos="1371600" algn="l"/>
                <a:tab pos="18288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9pPr>
          </a:lstStyle>
          <a:p>
            <a:pPr>
              <a:lnSpc>
                <a:spcPct val="100000"/>
              </a:lnSpc>
            </a:pPr>
            <a:r>
              <a:rPr lang="en-US" altLang="en-US" sz="2000">
                <a:latin typeface="Calibri" charset="0"/>
                <a:ea typeface="ＭＳ Ｐゴシック" charset="-128"/>
              </a:rPr>
              <a:t>0</a:t>
            </a:r>
          </a:p>
        </p:txBody>
      </p:sp>
      <p:sp>
        <p:nvSpPr>
          <p:cNvPr id="50207" name="AutoShape 31"/>
          <p:cNvSpPr>
            <a:spLocks noChangeArrowheads="1"/>
          </p:cNvSpPr>
          <p:nvPr/>
        </p:nvSpPr>
        <p:spPr bwMode="auto">
          <a:xfrm>
            <a:off x="3986323" y="2214727"/>
            <a:ext cx="380960" cy="380960"/>
          </a:xfrm>
          <a:custGeom>
            <a:avLst/>
            <a:gdLst>
              <a:gd name="G0" fmla="*/ 1058 1 2"/>
              <a:gd name="G1" fmla="*/ 1 35987 55552"/>
              <a:gd name="G2" fmla="*/ G1 13024 1"/>
              <a:gd name="G3" fmla="*/ G2 1 52096"/>
              <a:gd name="G4" fmla="cos G0 G3"/>
              <a:gd name="G5" fmla="*/ 1058 1 2"/>
              <a:gd name="G6" fmla="*/ 1 35987 55552"/>
              <a:gd name="G7" fmla="*/ G6 13024 1"/>
              <a:gd name="G8" fmla="*/ G7 1 52096"/>
              <a:gd name="G9" fmla="sin G5 G8"/>
              <a:gd name="G10" fmla="*/ 1058 1 2"/>
              <a:gd name="G11" fmla="+- G10 0 G4"/>
              <a:gd name="G12" fmla="+- G10 G4 0"/>
              <a:gd name="G13" fmla="+- G12 0 0"/>
              <a:gd name="G14" fmla="*/ 1058 1 2"/>
              <a:gd name="G15" fmla="+- G14 0 G9"/>
              <a:gd name="G16" fmla="+- G14 G9 0"/>
              <a:gd name="G17" fmla="+- G16 0 0"/>
              <a:gd name="G18" fmla="+- 1058 0 0"/>
              <a:gd name="G19" fmla="+- 1058 0 0"/>
              <a:gd name="G20" fmla="+- 180 0 0"/>
              <a:gd name="G21" fmla="+- 90 0 0"/>
              <a:gd name="G22" fmla="+- 270 0 0"/>
              <a:gd name="G23" fmla="+- 90 0 0"/>
              <a:gd name="G24" fmla="+- 0 0 0"/>
              <a:gd name="G25" fmla="+- 90 0 0"/>
              <a:gd name="G26" fmla="+- 90 0 0"/>
              <a:gd name="G27" fmla="+- 90 0 0"/>
            </a:gdLst>
            <a:ahLst/>
            <a:cxnLst>
              <a:cxn ang="0">
                <a:pos x="r" y="vc"/>
              </a:cxn>
              <a:cxn ang="5400000">
                <a:pos x="hc" y="b"/>
              </a:cxn>
              <a:cxn ang="10800000">
                <a:pos x="l" y="vc"/>
              </a:cxn>
              <a:cxn ang="16200000">
                <a:pos x="hc" y="t"/>
              </a:cxn>
            </a:cxnLst>
            <a:rect l="0" t="0" r="0" b="0"/>
            <a:pathLst>
              <a:path>
                <a:moveTo>
                  <a:pt x="0" y="529"/>
                </a:moveTo>
                <a:lnTo>
                  <a:pt x="529" y="529"/>
                </a:lnTo>
                <a:lnTo>
                  <a:pt x="180" y="90"/>
                </a:lnTo>
                <a:lnTo>
                  <a:pt x="529" y="529"/>
                </a:lnTo>
                <a:lnTo>
                  <a:pt x="270" y="90"/>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208" name="Line 32"/>
          <p:cNvSpPr>
            <a:spLocks noChangeShapeType="1"/>
          </p:cNvSpPr>
          <p:nvPr/>
        </p:nvSpPr>
        <p:spPr bwMode="auto">
          <a:xfrm flipV="1">
            <a:off x="4181565" y="1879800"/>
            <a:ext cx="1588" cy="307943"/>
          </a:xfrm>
          <a:prstGeom prst="line">
            <a:avLst/>
          </a:prstGeom>
          <a:noFill/>
          <a:ln w="9360" cap="flat">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50209" name="Line 33"/>
          <p:cNvSpPr>
            <a:spLocks noChangeShapeType="1"/>
          </p:cNvSpPr>
          <p:nvPr/>
        </p:nvSpPr>
        <p:spPr bwMode="auto">
          <a:xfrm>
            <a:off x="4176804" y="2590925"/>
            <a:ext cx="1587" cy="257148"/>
          </a:xfrm>
          <a:prstGeom prst="line">
            <a:avLst/>
          </a:prstGeom>
          <a:noFill/>
          <a:ln w="9360" cap="flat">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50210" name="Line 34"/>
          <p:cNvSpPr>
            <a:spLocks noChangeShapeType="1"/>
          </p:cNvSpPr>
          <p:nvPr/>
        </p:nvSpPr>
        <p:spPr bwMode="auto">
          <a:xfrm flipH="1">
            <a:off x="3732350" y="2405208"/>
            <a:ext cx="246036" cy="1587"/>
          </a:xfrm>
          <a:prstGeom prst="line">
            <a:avLst/>
          </a:prstGeom>
          <a:noFill/>
          <a:ln w="9360" cap="flat">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50211" name="AutoShape 35"/>
          <p:cNvSpPr>
            <a:spLocks noChangeArrowheads="1"/>
          </p:cNvSpPr>
          <p:nvPr/>
        </p:nvSpPr>
        <p:spPr bwMode="auto">
          <a:xfrm>
            <a:off x="4362521" y="2286157"/>
            <a:ext cx="457152" cy="228576"/>
          </a:xfrm>
          <a:custGeom>
            <a:avLst/>
            <a:gdLst>
              <a:gd name="G0" fmla="min 1270 635"/>
              <a:gd name="G1" fmla="*/ 34464 1270 1"/>
              <a:gd name="G2" fmla="*/ G1 1 G0"/>
              <a:gd name="G3" fmla="+- 0 0 50000"/>
              <a:gd name="G4" fmla="+- 34464 0 50000"/>
              <a:gd name="G5" fmla="?: G4 50000 34464"/>
              <a:gd name="G6" fmla="?: G3 0 G4"/>
              <a:gd name="G7" fmla="+- 0 0 50000"/>
              <a:gd name="G8" fmla="+- G2 0 50000"/>
              <a:gd name="G9" fmla="?: G8 50000 G2"/>
              <a:gd name="G10" fmla="?: G7 0 G8"/>
              <a:gd name="G11" fmla="*/ G0 G10 1"/>
              <a:gd name="G12" fmla="*/ G11 1 34464"/>
              <a:gd name="G13" fmla="+- 1270 0 G12"/>
              <a:gd name="G14" fmla="*/ 635 G6 1"/>
              <a:gd name="G15" fmla="*/ G14 1 3392"/>
              <a:gd name="G16" fmla="*/ 635 1 2"/>
              <a:gd name="G17" fmla="+- G16 0 G15"/>
              <a:gd name="G18" fmla="+- G16 G15 0"/>
              <a:gd name="G19" fmla="+- G18 0 0"/>
              <a:gd name="G20" fmla="*/ 635 1 2"/>
              <a:gd name="G21" fmla="*/ G17 G12 1"/>
              <a:gd name="G22" fmla="*/ G21 1 G20"/>
              <a:gd name="G23" fmla="+- G13 G22 0"/>
              <a:gd name="G24" fmla="+- G23 0 0"/>
              <a:gd name="G25" fmla="+- 635 0 0"/>
              <a:gd name="G26" fmla="+- 1270 0 0"/>
            </a:gdLst>
            <a:ahLst/>
            <a:cxnLst>
              <a:cxn ang="0">
                <a:pos x="r" y="vc"/>
              </a:cxn>
              <a:cxn ang="5400000">
                <a:pos x="hc" y="b"/>
              </a:cxn>
              <a:cxn ang="10800000">
                <a:pos x="l" y="vc"/>
              </a:cxn>
              <a:cxn ang="16200000">
                <a:pos x="hc" y="t"/>
              </a:cxn>
            </a:cxnLst>
            <a:rect l="0" t="0" r="0" b="0"/>
            <a:pathLst>
              <a:path>
                <a:moveTo>
                  <a:pt x="0" y="3226"/>
                </a:moveTo>
                <a:lnTo>
                  <a:pt x="921" y="3226"/>
                </a:lnTo>
                <a:lnTo>
                  <a:pt x="921" y="0"/>
                </a:lnTo>
                <a:lnTo>
                  <a:pt x="1270" y="318"/>
                </a:lnTo>
                <a:lnTo>
                  <a:pt x="921" y="635"/>
                </a:lnTo>
                <a:lnTo>
                  <a:pt x="921" y="-2590"/>
                </a:lnTo>
                <a:lnTo>
                  <a:pt x="0" y="-2590"/>
                </a:lnTo>
                <a:close/>
              </a:path>
            </a:pathLst>
          </a:custGeom>
          <a:solidFill>
            <a:srgbClr val="BBE0E3"/>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0212" name="Rectangle 36"/>
          <p:cNvSpPr>
            <a:spLocks noChangeArrowheads="1"/>
          </p:cNvSpPr>
          <p:nvPr/>
        </p:nvSpPr>
        <p:spPr bwMode="auto">
          <a:xfrm>
            <a:off x="829117" y="4640172"/>
            <a:ext cx="1371456" cy="304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0" tIns="44996" rIns="89990" bIns="44996" anchor="ctr"/>
          <a:lstStyle>
            <a:lvl1pPr>
              <a:tabLst>
                <a:tab pos="457200" algn="l"/>
                <a:tab pos="914400" algn="l"/>
                <a:tab pos="1371600" algn="l"/>
              </a:tabLst>
              <a:defRPr>
                <a:solidFill>
                  <a:srgbClr val="000000"/>
                </a:solidFill>
                <a:latin typeface="Arial" charset="0"/>
                <a:ea typeface="Droid Sans Fallback" charset="0"/>
                <a:cs typeface="Droid Sans Fallback" charset="0"/>
              </a:defRPr>
            </a:lvl1pPr>
            <a:lvl2pPr>
              <a:tabLst>
                <a:tab pos="457200" algn="l"/>
                <a:tab pos="914400" algn="l"/>
                <a:tab pos="1371600" algn="l"/>
              </a:tabLst>
              <a:defRPr>
                <a:solidFill>
                  <a:srgbClr val="000000"/>
                </a:solidFill>
                <a:latin typeface="Arial" charset="0"/>
                <a:ea typeface="Droid Sans Fallback" charset="0"/>
                <a:cs typeface="Droid Sans Fallback" charset="0"/>
              </a:defRPr>
            </a:lvl2pPr>
            <a:lvl3pPr>
              <a:tabLst>
                <a:tab pos="457200" algn="l"/>
                <a:tab pos="914400" algn="l"/>
                <a:tab pos="1371600" algn="l"/>
              </a:tabLst>
              <a:defRPr>
                <a:solidFill>
                  <a:srgbClr val="000000"/>
                </a:solidFill>
                <a:latin typeface="Arial" charset="0"/>
                <a:ea typeface="Droid Sans Fallback" charset="0"/>
                <a:cs typeface="Droid Sans Fallback" charset="0"/>
              </a:defRPr>
            </a:lvl3pPr>
            <a:lvl4pPr>
              <a:tabLst>
                <a:tab pos="457200" algn="l"/>
                <a:tab pos="914400" algn="l"/>
                <a:tab pos="1371600" algn="l"/>
              </a:tabLst>
              <a:defRPr>
                <a:solidFill>
                  <a:srgbClr val="000000"/>
                </a:solidFill>
                <a:latin typeface="Arial" charset="0"/>
                <a:ea typeface="Droid Sans Fallback" charset="0"/>
                <a:cs typeface="Droid Sans Fallback" charset="0"/>
              </a:defRPr>
            </a:lvl4pPr>
            <a:lvl5pPr>
              <a:tabLst>
                <a:tab pos="457200" algn="l"/>
                <a:tab pos="914400" algn="l"/>
                <a:tab pos="13716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9pPr>
          </a:lstStyle>
          <a:p>
            <a:pPr algn="ctr">
              <a:lnSpc>
                <a:spcPct val="100000"/>
              </a:lnSpc>
            </a:pPr>
            <a:r>
              <a:rPr lang="en-US" altLang="en-US" sz="2000">
                <a:latin typeface="Calibri" charset="0"/>
                <a:ea typeface="ＭＳ Ｐゴシック" charset="-128"/>
              </a:rPr>
              <a:t>Prob</a:t>
            </a:r>
          </a:p>
        </p:txBody>
      </p:sp>
      <p:sp>
        <p:nvSpPr>
          <p:cNvPr id="39" name="Oval 33">
            <a:extLst>
              <a:ext uri="{FF2B5EF4-FFF2-40B4-BE49-F238E27FC236}">
                <a16:creationId xmlns:a16="http://schemas.microsoft.com/office/drawing/2014/main" id="{B786C6E2-1390-EB40-9B50-2E70BB66DF41}"/>
              </a:ext>
            </a:extLst>
          </p:cNvPr>
          <p:cNvSpPr>
            <a:spLocks noChangeArrowheads="1"/>
          </p:cNvSpPr>
          <p:nvPr/>
        </p:nvSpPr>
        <p:spPr bwMode="auto">
          <a:xfrm>
            <a:off x="4031603" y="2229820"/>
            <a:ext cx="295300" cy="295300"/>
          </a:xfrm>
          <a:prstGeom prst="ellipse">
            <a:avLst/>
          </a:prstGeom>
          <a:solidFill>
            <a:srgbClr val="FF0000"/>
          </a:solidFill>
          <a:ln w="9525">
            <a:solidFill>
              <a:schemeClr val="tx1"/>
            </a:solidFill>
            <a:round/>
            <a:headEnd/>
            <a:tailEnd/>
          </a:ln>
        </p:spPr>
        <p:txBody>
          <a:bodyPr wrap="none" anchor="ctr"/>
          <a:lstStyle/>
          <a:p>
            <a:endParaRPr lang="en-US" sz="1395">
              <a:latin typeface="Calibri"/>
              <a:cs typeface="Calibri"/>
            </a:endParaRPr>
          </a:p>
        </p:txBody>
      </p:sp>
      <p:sp>
        <p:nvSpPr>
          <p:cNvPr id="3" name="Title 2">
            <a:extLst>
              <a:ext uri="{FF2B5EF4-FFF2-40B4-BE49-F238E27FC236}">
                <a16:creationId xmlns:a16="http://schemas.microsoft.com/office/drawing/2014/main" id="{E2EF56D9-201D-8443-BF6C-3146FF21F62F}"/>
              </a:ext>
            </a:extLst>
          </p:cNvPr>
          <p:cNvSpPr>
            <a:spLocks noGrp="1"/>
          </p:cNvSpPr>
          <p:nvPr>
            <p:ph type="title"/>
          </p:nvPr>
        </p:nvSpPr>
        <p:spPr/>
        <p:txBody>
          <a:bodyPr/>
          <a:lstStyle/>
          <a:p>
            <a:r>
              <a:rPr lang="en-US" dirty="0"/>
              <a:t>POMDP belief example</a:t>
            </a:r>
          </a:p>
        </p:txBody>
      </p:sp>
    </p:spTree>
    <p:extLst>
      <p:ext uri="{BB962C8B-B14F-4D97-AF65-F5344CB8AC3E}">
        <p14:creationId xmlns:p14="http://schemas.microsoft.com/office/powerpoint/2010/main" val="2585573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2286289" y="2109963"/>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03" name="Rectangle 3"/>
          <p:cNvSpPr>
            <a:spLocks noChangeArrowheads="1"/>
          </p:cNvSpPr>
          <p:nvPr/>
        </p:nvSpPr>
        <p:spPr bwMode="auto">
          <a:xfrm>
            <a:off x="2819633" y="2109963"/>
            <a:ext cx="533344" cy="533344"/>
          </a:xfrm>
          <a:prstGeom prst="rect">
            <a:avLst/>
          </a:prstGeom>
          <a:solidFill>
            <a:srgbClr val="EAEAEA"/>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04" name="Rectangle 4"/>
          <p:cNvSpPr>
            <a:spLocks noChangeArrowheads="1"/>
          </p:cNvSpPr>
          <p:nvPr/>
        </p:nvSpPr>
        <p:spPr bwMode="auto">
          <a:xfrm>
            <a:off x="3352977" y="2109963"/>
            <a:ext cx="533344" cy="533344"/>
          </a:xfrm>
          <a:prstGeom prst="rect">
            <a:avLst/>
          </a:prstGeom>
          <a:solidFill>
            <a:srgbClr val="DDDDDD"/>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05" name="Rectangle 5"/>
          <p:cNvSpPr>
            <a:spLocks noChangeArrowheads="1"/>
          </p:cNvSpPr>
          <p:nvPr/>
        </p:nvSpPr>
        <p:spPr bwMode="auto">
          <a:xfrm>
            <a:off x="3886321" y="2109963"/>
            <a:ext cx="533344" cy="533344"/>
          </a:xfrm>
          <a:prstGeom prst="rect">
            <a:avLst/>
          </a:prstGeom>
          <a:solidFill>
            <a:srgbClr val="C0C0C0"/>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06" name="Rectangle 6"/>
          <p:cNvSpPr>
            <a:spLocks noChangeArrowheads="1"/>
          </p:cNvSpPr>
          <p:nvPr/>
        </p:nvSpPr>
        <p:spPr bwMode="auto">
          <a:xfrm>
            <a:off x="4419665" y="2109963"/>
            <a:ext cx="533344" cy="533344"/>
          </a:xfrm>
          <a:prstGeom prst="rect">
            <a:avLst/>
          </a:prstGeom>
          <a:solidFill>
            <a:srgbClr val="1C1C1C"/>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07" name="Rectangle 7"/>
          <p:cNvSpPr>
            <a:spLocks noChangeArrowheads="1"/>
          </p:cNvSpPr>
          <p:nvPr/>
        </p:nvSpPr>
        <p:spPr bwMode="auto">
          <a:xfrm>
            <a:off x="4953009" y="2109963"/>
            <a:ext cx="533344" cy="533344"/>
          </a:xfrm>
          <a:prstGeom prst="rect">
            <a:avLst/>
          </a:prstGeom>
          <a:solidFill>
            <a:srgbClr val="C0C0C0"/>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08" name="Rectangle 8"/>
          <p:cNvSpPr>
            <a:spLocks noChangeArrowheads="1"/>
          </p:cNvSpPr>
          <p:nvPr/>
        </p:nvSpPr>
        <p:spPr bwMode="auto">
          <a:xfrm>
            <a:off x="5486353" y="2109963"/>
            <a:ext cx="533344" cy="533344"/>
          </a:xfrm>
          <a:prstGeom prst="rect">
            <a:avLst/>
          </a:prstGeom>
          <a:solidFill>
            <a:srgbClr val="DDDDDD"/>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09" name="Rectangle 9"/>
          <p:cNvSpPr>
            <a:spLocks noChangeArrowheads="1"/>
          </p:cNvSpPr>
          <p:nvPr/>
        </p:nvSpPr>
        <p:spPr bwMode="auto">
          <a:xfrm>
            <a:off x="6019697" y="2109963"/>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10" name="Rectangle 10"/>
          <p:cNvSpPr>
            <a:spLocks noChangeArrowheads="1"/>
          </p:cNvSpPr>
          <p:nvPr/>
        </p:nvSpPr>
        <p:spPr bwMode="auto">
          <a:xfrm>
            <a:off x="2286289" y="2643307"/>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11" name="Rectangle 11"/>
          <p:cNvSpPr>
            <a:spLocks noChangeArrowheads="1"/>
          </p:cNvSpPr>
          <p:nvPr/>
        </p:nvSpPr>
        <p:spPr bwMode="auto">
          <a:xfrm>
            <a:off x="4953009" y="2643307"/>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12" name="Rectangle 12"/>
          <p:cNvSpPr>
            <a:spLocks noChangeArrowheads="1"/>
          </p:cNvSpPr>
          <p:nvPr/>
        </p:nvSpPr>
        <p:spPr bwMode="auto">
          <a:xfrm>
            <a:off x="6019697" y="2643307"/>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13" name="Rectangle 13"/>
          <p:cNvSpPr>
            <a:spLocks noChangeArrowheads="1"/>
          </p:cNvSpPr>
          <p:nvPr/>
        </p:nvSpPr>
        <p:spPr bwMode="auto">
          <a:xfrm>
            <a:off x="2286289" y="3176651"/>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14" name="Rectangle 14"/>
          <p:cNvSpPr>
            <a:spLocks noChangeArrowheads="1"/>
          </p:cNvSpPr>
          <p:nvPr/>
        </p:nvSpPr>
        <p:spPr bwMode="auto">
          <a:xfrm>
            <a:off x="4953009" y="3176651"/>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15" name="Rectangle 15"/>
          <p:cNvSpPr>
            <a:spLocks noChangeArrowheads="1"/>
          </p:cNvSpPr>
          <p:nvPr/>
        </p:nvSpPr>
        <p:spPr bwMode="auto">
          <a:xfrm>
            <a:off x="6019697" y="3176651"/>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16" name="Rectangle 16"/>
          <p:cNvSpPr>
            <a:spLocks noChangeArrowheads="1"/>
          </p:cNvSpPr>
          <p:nvPr/>
        </p:nvSpPr>
        <p:spPr bwMode="auto">
          <a:xfrm>
            <a:off x="2286289" y="3709995"/>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17" name="Rectangle 17"/>
          <p:cNvSpPr>
            <a:spLocks noChangeArrowheads="1"/>
          </p:cNvSpPr>
          <p:nvPr/>
        </p:nvSpPr>
        <p:spPr bwMode="auto">
          <a:xfrm>
            <a:off x="2819633" y="3709995"/>
            <a:ext cx="533344" cy="533344"/>
          </a:xfrm>
          <a:prstGeom prst="rect">
            <a:avLst/>
          </a:prstGeom>
          <a:solidFill>
            <a:srgbClr val="EAEAEA"/>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18" name="Rectangle 18"/>
          <p:cNvSpPr>
            <a:spLocks noChangeArrowheads="1"/>
          </p:cNvSpPr>
          <p:nvPr/>
        </p:nvSpPr>
        <p:spPr bwMode="auto">
          <a:xfrm>
            <a:off x="3352977" y="3709995"/>
            <a:ext cx="533344" cy="533344"/>
          </a:xfrm>
          <a:prstGeom prst="rect">
            <a:avLst/>
          </a:prstGeom>
          <a:solidFill>
            <a:srgbClr val="DDDDDD"/>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19" name="Rectangle 19"/>
          <p:cNvSpPr>
            <a:spLocks noChangeArrowheads="1"/>
          </p:cNvSpPr>
          <p:nvPr/>
        </p:nvSpPr>
        <p:spPr bwMode="auto">
          <a:xfrm>
            <a:off x="3886321" y="3709995"/>
            <a:ext cx="533344" cy="533344"/>
          </a:xfrm>
          <a:prstGeom prst="rect">
            <a:avLst/>
          </a:prstGeom>
          <a:solidFill>
            <a:srgbClr val="C0C0C0"/>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20" name="Rectangle 20"/>
          <p:cNvSpPr>
            <a:spLocks noChangeArrowheads="1"/>
          </p:cNvSpPr>
          <p:nvPr/>
        </p:nvSpPr>
        <p:spPr bwMode="auto">
          <a:xfrm>
            <a:off x="4419665" y="3709995"/>
            <a:ext cx="533344" cy="533344"/>
          </a:xfrm>
          <a:prstGeom prst="rect">
            <a:avLst/>
          </a:prstGeom>
          <a:solidFill>
            <a:srgbClr val="1C1C1C"/>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21" name="Rectangle 21"/>
          <p:cNvSpPr>
            <a:spLocks noChangeArrowheads="1"/>
          </p:cNvSpPr>
          <p:nvPr/>
        </p:nvSpPr>
        <p:spPr bwMode="auto">
          <a:xfrm>
            <a:off x="4953009" y="3709995"/>
            <a:ext cx="533344" cy="533344"/>
          </a:xfrm>
          <a:prstGeom prst="rect">
            <a:avLst/>
          </a:prstGeom>
          <a:solidFill>
            <a:srgbClr val="C0C0C0"/>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22" name="Rectangle 22"/>
          <p:cNvSpPr>
            <a:spLocks noChangeArrowheads="1"/>
          </p:cNvSpPr>
          <p:nvPr/>
        </p:nvSpPr>
        <p:spPr bwMode="auto">
          <a:xfrm>
            <a:off x="5486353" y="3709995"/>
            <a:ext cx="533344" cy="533344"/>
          </a:xfrm>
          <a:prstGeom prst="rect">
            <a:avLst/>
          </a:prstGeom>
          <a:solidFill>
            <a:srgbClr val="DDDDDD"/>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23" name="Rectangle 23"/>
          <p:cNvSpPr>
            <a:spLocks noChangeArrowheads="1"/>
          </p:cNvSpPr>
          <p:nvPr/>
        </p:nvSpPr>
        <p:spPr bwMode="auto">
          <a:xfrm>
            <a:off x="6019697" y="3709995"/>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24" name="Rectangle 24"/>
          <p:cNvSpPr>
            <a:spLocks noChangeArrowheads="1"/>
          </p:cNvSpPr>
          <p:nvPr/>
        </p:nvSpPr>
        <p:spPr bwMode="auto">
          <a:xfrm>
            <a:off x="2819633" y="2643307"/>
            <a:ext cx="2133376" cy="1066688"/>
          </a:xfrm>
          <a:prstGeom prst="rect">
            <a:avLst/>
          </a:prstGeom>
          <a:solidFill>
            <a:srgbClr val="FFFFFF"/>
          </a:solidFill>
          <a:ln w="381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25" name="Rectangle 25"/>
          <p:cNvSpPr>
            <a:spLocks noChangeArrowheads="1"/>
          </p:cNvSpPr>
          <p:nvPr/>
        </p:nvSpPr>
        <p:spPr bwMode="auto">
          <a:xfrm>
            <a:off x="2286289" y="2109963"/>
            <a:ext cx="4266752" cy="2133376"/>
          </a:xfrm>
          <a:prstGeom prst="rect">
            <a:avLst/>
          </a:prstGeom>
          <a:noFill/>
          <a:ln w="381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26" name="Rectangle 26"/>
          <p:cNvSpPr>
            <a:spLocks noChangeArrowheads="1"/>
          </p:cNvSpPr>
          <p:nvPr/>
        </p:nvSpPr>
        <p:spPr bwMode="auto">
          <a:xfrm>
            <a:off x="5486353" y="2643307"/>
            <a:ext cx="533344" cy="1066688"/>
          </a:xfrm>
          <a:prstGeom prst="rect">
            <a:avLst/>
          </a:prstGeom>
          <a:noFill/>
          <a:ln w="381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27" name="Line 27"/>
          <p:cNvSpPr>
            <a:spLocks noChangeShapeType="1"/>
          </p:cNvSpPr>
          <p:nvPr/>
        </p:nvSpPr>
        <p:spPr bwMode="auto">
          <a:xfrm>
            <a:off x="4886342" y="2376636"/>
            <a:ext cx="271435" cy="1587"/>
          </a:xfrm>
          <a:prstGeom prst="line">
            <a:avLst/>
          </a:prstGeom>
          <a:noFill/>
          <a:ln w="9360" cap="flat">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51228" name="Rectangle 28"/>
          <p:cNvSpPr>
            <a:spLocks noChangeArrowheads="1"/>
          </p:cNvSpPr>
          <p:nvPr/>
        </p:nvSpPr>
        <p:spPr bwMode="auto">
          <a:xfrm>
            <a:off x="2286289" y="4700491"/>
            <a:ext cx="4266752" cy="228576"/>
          </a:xfrm>
          <a:prstGeom prst="rect">
            <a:avLst/>
          </a:prstGeom>
          <a:gradFill rotWithShape="0">
            <a:gsLst>
              <a:gs pos="0">
                <a:srgbClr val="000000"/>
              </a:gs>
              <a:gs pos="100000">
                <a:srgbClr val="FFFFFF"/>
              </a:gs>
            </a:gsLst>
            <a:lin ang="10800000" scaled="1"/>
          </a:gra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29" name="Rectangle 29"/>
          <p:cNvSpPr>
            <a:spLocks noChangeArrowheads="1"/>
          </p:cNvSpPr>
          <p:nvPr/>
        </p:nvSpPr>
        <p:spPr bwMode="auto">
          <a:xfrm>
            <a:off x="4419665" y="4929067"/>
            <a:ext cx="2133376" cy="304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0" tIns="44996" rIns="89990" bIns="44996" anchor="ctr"/>
          <a:lstStyle>
            <a:lvl1pPr>
              <a:tabLst>
                <a:tab pos="457200" algn="l"/>
                <a:tab pos="914400" algn="l"/>
                <a:tab pos="1371600" algn="l"/>
                <a:tab pos="1828800" algn="l"/>
              </a:tabLst>
              <a:defRPr>
                <a:solidFill>
                  <a:srgbClr val="000000"/>
                </a:solidFill>
                <a:latin typeface="Arial" charset="0"/>
                <a:ea typeface="Droid Sans Fallback" charset="0"/>
                <a:cs typeface="Droid Sans Fallback" charset="0"/>
              </a:defRPr>
            </a:lvl1pPr>
            <a:lvl2pPr>
              <a:tabLst>
                <a:tab pos="457200" algn="l"/>
                <a:tab pos="914400" algn="l"/>
                <a:tab pos="1371600" algn="l"/>
                <a:tab pos="1828800" algn="l"/>
              </a:tabLst>
              <a:defRPr>
                <a:solidFill>
                  <a:srgbClr val="000000"/>
                </a:solidFill>
                <a:latin typeface="Arial" charset="0"/>
                <a:ea typeface="Droid Sans Fallback" charset="0"/>
                <a:cs typeface="Droid Sans Fallback" charset="0"/>
              </a:defRPr>
            </a:lvl2pPr>
            <a:lvl3pPr>
              <a:tabLst>
                <a:tab pos="457200" algn="l"/>
                <a:tab pos="914400" algn="l"/>
                <a:tab pos="1371600" algn="l"/>
                <a:tab pos="1828800" algn="l"/>
              </a:tabLst>
              <a:defRPr>
                <a:solidFill>
                  <a:srgbClr val="000000"/>
                </a:solidFill>
                <a:latin typeface="Arial" charset="0"/>
                <a:ea typeface="Droid Sans Fallback" charset="0"/>
                <a:cs typeface="Droid Sans Fallback" charset="0"/>
              </a:defRPr>
            </a:lvl3pPr>
            <a:lvl4pPr>
              <a:tabLst>
                <a:tab pos="457200" algn="l"/>
                <a:tab pos="914400" algn="l"/>
                <a:tab pos="1371600" algn="l"/>
                <a:tab pos="1828800" algn="l"/>
              </a:tabLst>
              <a:defRPr>
                <a:solidFill>
                  <a:srgbClr val="000000"/>
                </a:solidFill>
                <a:latin typeface="Arial" charset="0"/>
                <a:ea typeface="Droid Sans Fallback" charset="0"/>
                <a:cs typeface="Droid Sans Fallback" charset="0"/>
              </a:defRPr>
            </a:lvl4pPr>
            <a:lvl5pPr>
              <a:tabLst>
                <a:tab pos="457200" algn="l"/>
                <a:tab pos="914400" algn="l"/>
                <a:tab pos="1371600" algn="l"/>
                <a:tab pos="18288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9pPr>
          </a:lstStyle>
          <a:p>
            <a:pPr algn="r">
              <a:lnSpc>
                <a:spcPct val="100000"/>
              </a:lnSpc>
            </a:pPr>
            <a:r>
              <a:rPr lang="en-US" altLang="en-US" sz="2000">
                <a:latin typeface="Calibri" charset="0"/>
                <a:ea typeface="ＭＳ Ｐゴシック" charset="-128"/>
              </a:rPr>
              <a:t>1</a:t>
            </a:r>
          </a:p>
        </p:txBody>
      </p:sp>
      <p:sp>
        <p:nvSpPr>
          <p:cNvPr id="51230" name="Rectangle 30"/>
          <p:cNvSpPr>
            <a:spLocks noChangeArrowheads="1"/>
          </p:cNvSpPr>
          <p:nvPr/>
        </p:nvSpPr>
        <p:spPr bwMode="auto">
          <a:xfrm>
            <a:off x="2286289" y="4929067"/>
            <a:ext cx="2133376" cy="304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0" tIns="44996" rIns="89990" bIns="44996" anchor="ctr"/>
          <a:lstStyle>
            <a:lvl1pPr>
              <a:tabLst>
                <a:tab pos="457200" algn="l"/>
                <a:tab pos="914400" algn="l"/>
                <a:tab pos="1371600" algn="l"/>
                <a:tab pos="1828800" algn="l"/>
              </a:tabLst>
              <a:defRPr>
                <a:solidFill>
                  <a:srgbClr val="000000"/>
                </a:solidFill>
                <a:latin typeface="Arial" charset="0"/>
                <a:ea typeface="Droid Sans Fallback" charset="0"/>
                <a:cs typeface="Droid Sans Fallback" charset="0"/>
              </a:defRPr>
            </a:lvl1pPr>
            <a:lvl2pPr>
              <a:tabLst>
                <a:tab pos="457200" algn="l"/>
                <a:tab pos="914400" algn="l"/>
                <a:tab pos="1371600" algn="l"/>
                <a:tab pos="1828800" algn="l"/>
              </a:tabLst>
              <a:defRPr>
                <a:solidFill>
                  <a:srgbClr val="000000"/>
                </a:solidFill>
                <a:latin typeface="Arial" charset="0"/>
                <a:ea typeface="Droid Sans Fallback" charset="0"/>
                <a:cs typeface="Droid Sans Fallback" charset="0"/>
              </a:defRPr>
            </a:lvl2pPr>
            <a:lvl3pPr>
              <a:tabLst>
                <a:tab pos="457200" algn="l"/>
                <a:tab pos="914400" algn="l"/>
                <a:tab pos="1371600" algn="l"/>
                <a:tab pos="1828800" algn="l"/>
              </a:tabLst>
              <a:defRPr>
                <a:solidFill>
                  <a:srgbClr val="000000"/>
                </a:solidFill>
                <a:latin typeface="Arial" charset="0"/>
                <a:ea typeface="Droid Sans Fallback" charset="0"/>
                <a:cs typeface="Droid Sans Fallback" charset="0"/>
              </a:defRPr>
            </a:lvl3pPr>
            <a:lvl4pPr>
              <a:tabLst>
                <a:tab pos="457200" algn="l"/>
                <a:tab pos="914400" algn="l"/>
                <a:tab pos="1371600" algn="l"/>
                <a:tab pos="1828800" algn="l"/>
              </a:tabLst>
              <a:defRPr>
                <a:solidFill>
                  <a:srgbClr val="000000"/>
                </a:solidFill>
                <a:latin typeface="Arial" charset="0"/>
                <a:ea typeface="Droid Sans Fallback" charset="0"/>
                <a:cs typeface="Droid Sans Fallback" charset="0"/>
              </a:defRPr>
            </a:lvl4pPr>
            <a:lvl5pPr>
              <a:tabLst>
                <a:tab pos="457200" algn="l"/>
                <a:tab pos="914400" algn="l"/>
                <a:tab pos="1371600" algn="l"/>
                <a:tab pos="18288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9pPr>
          </a:lstStyle>
          <a:p>
            <a:pPr>
              <a:lnSpc>
                <a:spcPct val="100000"/>
              </a:lnSpc>
            </a:pPr>
            <a:r>
              <a:rPr lang="en-US" altLang="en-US" sz="2000">
                <a:latin typeface="Calibri" charset="0"/>
                <a:ea typeface="ＭＳ Ｐゴシック" charset="-128"/>
              </a:rPr>
              <a:t>0</a:t>
            </a:r>
          </a:p>
        </p:txBody>
      </p:sp>
      <p:sp>
        <p:nvSpPr>
          <p:cNvPr id="51231" name="AutoShape 31"/>
          <p:cNvSpPr>
            <a:spLocks noChangeArrowheads="1"/>
          </p:cNvSpPr>
          <p:nvPr/>
        </p:nvSpPr>
        <p:spPr bwMode="auto">
          <a:xfrm>
            <a:off x="4495857" y="2186155"/>
            <a:ext cx="380960" cy="380960"/>
          </a:xfrm>
          <a:custGeom>
            <a:avLst/>
            <a:gdLst>
              <a:gd name="G0" fmla="*/ 1058 1 2"/>
              <a:gd name="G1" fmla="*/ 1 35987 55552"/>
              <a:gd name="G2" fmla="*/ G1 13024 1"/>
              <a:gd name="G3" fmla="*/ G2 1 52096"/>
              <a:gd name="G4" fmla="cos G0 G3"/>
              <a:gd name="G5" fmla="*/ 1058 1 2"/>
              <a:gd name="G6" fmla="*/ 1 35987 55552"/>
              <a:gd name="G7" fmla="*/ G6 13024 1"/>
              <a:gd name="G8" fmla="*/ G7 1 52096"/>
              <a:gd name="G9" fmla="sin G5 G8"/>
              <a:gd name="G10" fmla="*/ 1058 1 2"/>
              <a:gd name="G11" fmla="+- G10 0 G4"/>
              <a:gd name="G12" fmla="+- G10 G4 0"/>
              <a:gd name="G13" fmla="+- G12 0 0"/>
              <a:gd name="G14" fmla="*/ 1058 1 2"/>
              <a:gd name="G15" fmla="+- G14 0 G9"/>
              <a:gd name="G16" fmla="+- G14 G9 0"/>
              <a:gd name="G17" fmla="+- G16 0 0"/>
              <a:gd name="G18" fmla="+- 1058 0 0"/>
              <a:gd name="G19" fmla="+- 1058 0 0"/>
              <a:gd name="G20" fmla="+- 180 0 0"/>
              <a:gd name="G21" fmla="+- 90 0 0"/>
              <a:gd name="G22" fmla="+- 270 0 0"/>
              <a:gd name="G23" fmla="+- 90 0 0"/>
              <a:gd name="G24" fmla="+- 0 0 0"/>
              <a:gd name="G25" fmla="+- 90 0 0"/>
              <a:gd name="G26" fmla="+- 90 0 0"/>
              <a:gd name="G27" fmla="+- 90 0 0"/>
            </a:gdLst>
            <a:ahLst/>
            <a:cxnLst>
              <a:cxn ang="0">
                <a:pos x="r" y="vc"/>
              </a:cxn>
              <a:cxn ang="5400000">
                <a:pos x="hc" y="b"/>
              </a:cxn>
              <a:cxn ang="10800000">
                <a:pos x="l" y="vc"/>
              </a:cxn>
              <a:cxn ang="16200000">
                <a:pos x="hc" y="t"/>
              </a:cxn>
            </a:cxnLst>
            <a:rect l="0" t="0" r="0" b="0"/>
            <a:pathLst>
              <a:path>
                <a:moveTo>
                  <a:pt x="0" y="529"/>
                </a:moveTo>
                <a:lnTo>
                  <a:pt x="529" y="529"/>
                </a:lnTo>
                <a:lnTo>
                  <a:pt x="180" y="90"/>
                </a:lnTo>
                <a:lnTo>
                  <a:pt x="529" y="529"/>
                </a:lnTo>
                <a:lnTo>
                  <a:pt x="270" y="90"/>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32" name="Line 32"/>
          <p:cNvSpPr>
            <a:spLocks noChangeShapeType="1"/>
          </p:cNvSpPr>
          <p:nvPr/>
        </p:nvSpPr>
        <p:spPr bwMode="auto">
          <a:xfrm flipV="1">
            <a:off x="4691100" y="1851228"/>
            <a:ext cx="1587" cy="307943"/>
          </a:xfrm>
          <a:prstGeom prst="line">
            <a:avLst/>
          </a:prstGeom>
          <a:noFill/>
          <a:ln w="9360" cap="flat">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51233" name="Line 33"/>
          <p:cNvSpPr>
            <a:spLocks noChangeShapeType="1"/>
          </p:cNvSpPr>
          <p:nvPr/>
        </p:nvSpPr>
        <p:spPr bwMode="auto">
          <a:xfrm>
            <a:off x="4686337" y="2562353"/>
            <a:ext cx="1588" cy="257148"/>
          </a:xfrm>
          <a:prstGeom prst="line">
            <a:avLst/>
          </a:prstGeom>
          <a:noFill/>
          <a:ln w="9360" cap="flat">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51234" name="Line 34"/>
          <p:cNvSpPr>
            <a:spLocks noChangeShapeType="1"/>
          </p:cNvSpPr>
          <p:nvPr/>
        </p:nvSpPr>
        <p:spPr bwMode="auto">
          <a:xfrm flipH="1">
            <a:off x="4241885" y="2376636"/>
            <a:ext cx="246037" cy="1587"/>
          </a:xfrm>
          <a:prstGeom prst="line">
            <a:avLst/>
          </a:prstGeom>
          <a:noFill/>
          <a:ln w="9360" cap="flat">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51235" name="AutoShape 35"/>
          <p:cNvSpPr>
            <a:spLocks noChangeArrowheads="1"/>
          </p:cNvSpPr>
          <p:nvPr/>
        </p:nvSpPr>
        <p:spPr bwMode="auto">
          <a:xfrm>
            <a:off x="4872055" y="2257585"/>
            <a:ext cx="457152" cy="228576"/>
          </a:xfrm>
          <a:custGeom>
            <a:avLst/>
            <a:gdLst>
              <a:gd name="G0" fmla="min 1270 635"/>
              <a:gd name="G1" fmla="*/ 34464 1270 1"/>
              <a:gd name="G2" fmla="*/ G1 1 G0"/>
              <a:gd name="G3" fmla="+- 0 0 50000"/>
              <a:gd name="G4" fmla="+- 34464 0 50000"/>
              <a:gd name="G5" fmla="?: G4 50000 34464"/>
              <a:gd name="G6" fmla="?: G3 0 G4"/>
              <a:gd name="G7" fmla="+- 0 0 50000"/>
              <a:gd name="G8" fmla="+- G2 0 50000"/>
              <a:gd name="G9" fmla="?: G8 50000 G2"/>
              <a:gd name="G10" fmla="?: G7 0 G8"/>
              <a:gd name="G11" fmla="*/ G0 G10 1"/>
              <a:gd name="G12" fmla="*/ G11 1 34464"/>
              <a:gd name="G13" fmla="+- 1270 0 G12"/>
              <a:gd name="G14" fmla="*/ 635 G6 1"/>
              <a:gd name="G15" fmla="*/ G14 1 3392"/>
              <a:gd name="G16" fmla="*/ 635 1 2"/>
              <a:gd name="G17" fmla="+- G16 0 G15"/>
              <a:gd name="G18" fmla="+- G16 G15 0"/>
              <a:gd name="G19" fmla="+- G18 0 0"/>
              <a:gd name="G20" fmla="*/ 635 1 2"/>
              <a:gd name="G21" fmla="*/ G17 G12 1"/>
              <a:gd name="G22" fmla="*/ G21 1 G20"/>
              <a:gd name="G23" fmla="+- G13 G22 0"/>
              <a:gd name="G24" fmla="+- G23 0 0"/>
              <a:gd name="G25" fmla="+- 635 0 0"/>
              <a:gd name="G26" fmla="+- 1270 0 0"/>
            </a:gdLst>
            <a:ahLst/>
            <a:cxnLst>
              <a:cxn ang="0">
                <a:pos x="r" y="vc"/>
              </a:cxn>
              <a:cxn ang="5400000">
                <a:pos x="hc" y="b"/>
              </a:cxn>
              <a:cxn ang="10800000">
                <a:pos x="l" y="vc"/>
              </a:cxn>
              <a:cxn ang="16200000">
                <a:pos x="hc" y="t"/>
              </a:cxn>
            </a:cxnLst>
            <a:rect l="0" t="0" r="0" b="0"/>
            <a:pathLst>
              <a:path>
                <a:moveTo>
                  <a:pt x="0" y="3226"/>
                </a:moveTo>
                <a:lnTo>
                  <a:pt x="921" y="3226"/>
                </a:lnTo>
                <a:lnTo>
                  <a:pt x="921" y="0"/>
                </a:lnTo>
                <a:lnTo>
                  <a:pt x="1270" y="318"/>
                </a:lnTo>
                <a:lnTo>
                  <a:pt x="921" y="635"/>
                </a:lnTo>
                <a:lnTo>
                  <a:pt x="921" y="-2590"/>
                </a:lnTo>
                <a:lnTo>
                  <a:pt x="0" y="-2590"/>
                </a:lnTo>
                <a:close/>
              </a:path>
            </a:pathLst>
          </a:custGeom>
          <a:solidFill>
            <a:srgbClr val="BBE0E3"/>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1236" name="Rectangle 36"/>
          <p:cNvSpPr>
            <a:spLocks noChangeArrowheads="1"/>
          </p:cNvSpPr>
          <p:nvPr/>
        </p:nvSpPr>
        <p:spPr bwMode="auto">
          <a:xfrm>
            <a:off x="829117" y="4640172"/>
            <a:ext cx="1371456" cy="304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0" tIns="44996" rIns="89990" bIns="44996" anchor="ctr"/>
          <a:lstStyle>
            <a:lvl1pPr>
              <a:tabLst>
                <a:tab pos="457200" algn="l"/>
                <a:tab pos="914400" algn="l"/>
                <a:tab pos="1371600" algn="l"/>
              </a:tabLst>
              <a:defRPr>
                <a:solidFill>
                  <a:srgbClr val="000000"/>
                </a:solidFill>
                <a:latin typeface="Arial" charset="0"/>
                <a:ea typeface="Droid Sans Fallback" charset="0"/>
                <a:cs typeface="Droid Sans Fallback" charset="0"/>
              </a:defRPr>
            </a:lvl1pPr>
            <a:lvl2pPr>
              <a:tabLst>
                <a:tab pos="457200" algn="l"/>
                <a:tab pos="914400" algn="l"/>
                <a:tab pos="1371600" algn="l"/>
              </a:tabLst>
              <a:defRPr>
                <a:solidFill>
                  <a:srgbClr val="000000"/>
                </a:solidFill>
                <a:latin typeface="Arial" charset="0"/>
                <a:ea typeface="Droid Sans Fallback" charset="0"/>
                <a:cs typeface="Droid Sans Fallback" charset="0"/>
              </a:defRPr>
            </a:lvl2pPr>
            <a:lvl3pPr>
              <a:tabLst>
                <a:tab pos="457200" algn="l"/>
                <a:tab pos="914400" algn="l"/>
                <a:tab pos="1371600" algn="l"/>
              </a:tabLst>
              <a:defRPr>
                <a:solidFill>
                  <a:srgbClr val="000000"/>
                </a:solidFill>
                <a:latin typeface="Arial" charset="0"/>
                <a:ea typeface="Droid Sans Fallback" charset="0"/>
                <a:cs typeface="Droid Sans Fallback" charset="0"/>
              </a:defRPr>
            </a:lvl3pPr>
            <a:lvl4pPr>
              <a:tabLst>
                <a:tab pos="457200" algn="l"/>
                <a:tab pos="914400" algn="l"/>
                <a:tab pos="1371600" algn="l"/>
              </a:tabLst>
              <a:defRPr>
                <a:solidFill>
                  <a:srgbClr val="000000"/>
                </a:solidFill>
                <a:latin typeface="Arial" charset="0"/>
                <a:ea typeface="Droid Sans Fallback" charset="0"/>
                <a:cs typeface="Droid Sans Fallback" charset="0"/>
              </a:defRPr>
            </a:lvl4pPr>
            <a:lvl5pPr>
              <a:tabLst>
                <a:tab pos="457200" algn="l"/>
                <a:tab pos="914400" algn="l"/>
                <a:tab pos="13716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9pPr>
          </a:lstStyle>
          <a:p>
            <a:pPr algn="ctr">
              <a:lnSpc>
                <a:spcPct val="100000"/>
              </a:lnSpc>
            </a:pPr>
            <a:r>
              <a:rPr lang="en-US" altLang="en-US" sz="2000">
                <a:latin typeface="Calibri" charset="0"/>
                <a:ea typeface="ＭＳ Ｐゴシック" charset="-128"/>
              </a:rPr>
              <a:t>Prob</a:t>
            </a:r>
          </a:p>
        </p:txBody>
      </p:sp>
      <p:sp>
        <p:nvSpPr>
          <p:cNvPr id="39" name="Oval 33">
            <a:extLst>
              <a:ext uri="{FF2B5EF4-FFF2-40B4-BE49-F238E27FC236}">
                <a16:creationId xmlns:a16="http://schemas.microsoft.com/office/drawing/2014/main" id="{82AC8574-93E0-954E-AEC1-EFBD211250BC}"/>
              </a:ext>
            </a:extLst>
          </p:cNvPr>
          <p:cNvSpPr>
            <a:spLocks noChangeArrowheads="1"/>
          </p:cNvSpPr>
          <p:nvPr/>
        </p:nvSpPr>
        <p:spPr bwMode="auto">
          <a:xfrm>
            <a:off x="4541649" y="2212262"/>
            <a:ext cx="295300" cy="295300"/>
          </a:xfrm>
          <a:prstGeom prst="ellipse">
            <a:avLst/>
          </a:prstGeom>
          <a:solidFill>
            <a:srgbClr val="FF0000"/>
          </a:solidFill>
          <a:ln w="9525">
            <a:solidFill>
              <a:schemeClr val="tx1"/>
            </a:solidFill>
            <a:round/>
            <a:headEnd/>
            <a:tailEnd/>
          </a:ln>
        </p:spPr>
        <p:txBody>
          <a:bodyPr wrap="none" anchor="ctr"/>
          <a:lstStyle/>
          <a:p>
            <a:endParaRPr lang="en-US" sz="1395">
              <a:latin typeface="Calibri"/>
              <a:cs typeface="Calibri"/>
            </a:endParaRPr>
          </a:p>
        </p:txBody>
      </p:sp>
      <p:sp>
        <p:nvSpPr>
          <p:cNvPr id="3" name="Title 2">
            <a:extLst>
              <a:ext uri="{FF2B5EF4-FFF2-40B4-BE49-F238E27FC236}">
                <a16:creationId xmlns:a16="http://schemas.microsoft.com/office/drawing/2014/main" id="{9B94AB89-E889-0C4B-A622-16441DFA48A1}"/>
              </a:ext>
            </a:extLst>
          </p:cNvPr>
          <p:cNvSpPr>
            <a:spLocks noGrp="1"/>
          </p:cNvSpPr>
          <p:nvPr>
            <p:ph type="title"/>
          </p:nvPr>
        </p:nvSpPr>
        <p:spPr/>
        <p:txBody>
          <a:bodyPr/>
          <a:lstStyle/>
          <a:p>
            <a:r>
              <a:rPr lang="en-US" dirty="0"/>
              <a:t>POMDP belief example</a:t>
            </a:r>
          </a:p>
        </p:txBody>
      </p:sp>
    </p:spTree>
    <p:extLst>
      <p:ext uri="{BB962C8B-B14F-4D97-AF65-F5344CB8AC3E}">
        <p14:creationId xmlns:p14="http://schemas.microsoft.com/office/powerpoint/2010/main" val="6499370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2286289" y="2109963"/>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27" name="Rectangle 3"/>
          <p:cNvSpPr>
            <a:spLocks noChangeArrowheads="1"/>
          </p:cNvSpPr>
          <p:nvPr/>
        </p:nvSpPr>
        <p:spPr bwMode="auto">
          <a:xfrm>
            <a:off x="2819633" y="2109963"/>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28" name="Rectangle 4"/>
          <p:cNvSpPr>
            <a:spLocks noChangeArrowheads="1"/>
          </p:cNvSpPr>
          <p:nvPr/>
        </p:nvSpPr>
        <p:spPr bwMode="auto">
          <a:xfrm>
            <a:off x="3352977" y="2109963"/>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29" name="Rectangle 5"/>
          <p:cNvSpPr>
            <a:spLocks noChangeArrowheads="1"/>
          </p:cNvSpPr>
          <p:nvPr/>
        </p:nvSpPr>
        <p:spPr bwMode="auto">
          <a:xfrm>
            <a:off x="3886321" y="2109963"/>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30" name="Rectangle 6"/>
          <p:cNvSpPr>
            <a:spLocks noChangeArrowheads="1"/>
          </p:cNvSpPr>
          <p:nvPr/>
        </p:nvSpPr>
        <p:spPr bwMode="auto">
          <a:xfrm>
            <a:off x="4419665" y="2109963"/>
            <a:ext cx="533344" cy="533344"/>
          </a:xfrm>
          <a:prstGeom prst="rect">
            <a:avLst/>
          </a:prstGeom>
          <a:solidFill>
            <a:srgbClr val="DDDDDD"/>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31" name="Rectangle 7"/>
          <p:cNvSpPr>
            <a:spLocks noChangeArrowheads="1"/>
          </p:cNvSpPr>
          <p:nvPr/>
        </p:nvSpPr>
        <p:spPr bwMode="auto">
          <a:xfrm>
            <a:off x="4953009" y="2109963"/>
            <a:ext cx="533344" cy="533344"/>
          </a:xfrm>
          <a:prstGeom prst="rect">
            <a:avLst/>
          </a:prstGeom>
          <a:solidFill>
            <a:srgbClr val="000000"/>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32" name="Rectangle 8"/>
          <p:cNvSpPr>
            <a:spLocks noChangeArrowheads="1"/>
          </p:cNvSpPr>
          <p:nvPr/>
        </p:nvSpPr>
        <p:spPr bwMode="auto">
          <a:xfrm>
            <a:off x="5486353" y="2109963"/>
            <a:ext cx="533344" cy="533344"/>
          </a:xfrm>
          <a:prstGeom prst="rect">
            <a:avLst/>
          </a:prstGeom>
          <a:solidFill>
            <a:srgbClr val="DDDDDD"/>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33" name="Rectangle 9"/>
          <p:cNvSpPr>
            <a:spLocks noChangeArrowheads="1"/>
          </p:cNvSpPr>
          <p:nvPr/>
        </p:nvSpPr>
        <p:spPr bwMode="auto">
          <a:xfrm>
            <a:off x="6019697" y="2109963"/>
            <a:ext cx="533344" cy="533344"/>
          </a:xfrm>
          <a:prstGeom prst="rect">
            <a:avLst/>
          </a:prstGeom>
          <a:solidFill>
            <a:srgbClr val="EAEAEA"/>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34" name="Rectangle 10"/>
          <p:cNvSpPr>
            <a:spLocks noChangeArrowheads="1"/>
          </p:cNvSpPr>
          <p:nvPr/>
        </p:nvSpPr>
        <p:spPr bwMode="auto">
          <a:xfrm>
            <a:off x="2286289" y="2643307"/>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35" name="Rectangle 11"/>
          <p:cNvSpPr>
            <a:spLocks noChangeArrowheads="1"/>
          </p:cNvSpPr>
          <p:nvPr/>
        </p:nvSpPr>
        <p:spPr bwMode="auto">
          <a:xfrm>
            <a:off x="4953009" y="2643307"/>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36" name="Rectangle 12"/>
          <p:cNvSpPr>
            <a:spLocks noChangeArrowheads="1"/>
          </p:cNvSpPr>
          <p:nvPr/>
        </p:nvSpPr>
        <p:spPr bwMode="auto">
          <a:xfrm>
            <a:off x="6019697" y="2643307"/>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37" name="Rectangle 13"/>
          <p:cNvSpPr>
            <a:spLocks noChangeArrowheads="1"/>
          </p:cNvSpPr>
          <p:nvPr/>
        </p:nvSpPr>
        <p:spPr bwMode="auto">
          <a:xfrm>
            <a:off x="2286289" y="3176651"/>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38" name="Rectangle 14"/>
          <p:cNvSpPr>
            <a:spLocks noChangeArrowheads="1"/>
          </p:cNvSpPr>
          <p:nvPr/>
        </p:nvSpPr>
        <p:spPr bwMode="auto">
          <a:xfrm>
            <a:off x="4953009" y="3176651"/>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39" name="Rectangle 15"/>
          <p:cNvSpPr>
            <a:spLocks noChangeArrowheads="1"/>
          </p:cNvSpPr>
          <p:nvPr/>
        </p:nvSpPr>
        <p:spPr bwMode="auto">
          <a:xfrm>
            <a:off x="6019697" y="3176651"/>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40" name="Rectangle 16"/>
          <p:cNvSpPr>
            <a:spLocks noChangeArrowheads="1"/>
          </p:cNvSpPr>
          <p:nvPr/>
        </p:nvSpPr>
        <p:spPr bwMode="auto">
          <a:xfrm>
            <a:off x="2286289" y="3709995"/>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41" name="Rectangle 17"/>
          <p:cNvSpPr>
            <a:spLocks noChangeArrowheads="1"/>
          </p:cNvSpPr>
          <p:nvPr/>
        </p:nvSpPr>
        <p:spPr bwMode="auto">
          <a:xfrm>
            <a:off x="2819633" y="3709995"/>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42" name="Rectangle 18"/>
          <p:cNvSpPr>
            <a:spLocks noChangeArrowheads="1"/>
          </p:cNvSpPr>
          <p:nvPr/>
        </p:nvSpPr>
        <p:spPr bwMode="auto">
          <a:xfrm>
            <a:off x="3352977" y="3709995"/>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43" name="Rectangle 19"/>
          <p:cNvSpPr>
            <a:spLocks noChangeArrowheads="1"/>
          </p:cNvSpPr>
          <p:nvPr/>
        </p:nvSpPr>
        <p:spPr bwMode="auto">
          <a:xfrm>
            <a:off x="3886321" y="3709995"/>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44" name="Rectangle 20"/>
          <p:cNvSpPr>
            <a:spLocks noChangeArrowheads="1"/>
          </p:cNvSpPr>
          <p:nvPr/>
        </p:nvSpPr>
        <p:spPr bwMode="auto">
          <a:xfrm>
            <a:off x="4419665" y="3709995"/>
            <a:ext cx="533344" cy="533344"/>
          </a:xfrm>
          <a:prstGeom prst="rect">
            <a:avLst/>
          </a:prstGeom>
          <a:solidFill>
            <a:srgbClr val="EAEAEA"/>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45" name="Rectangle 21"/>
          <p:cNvSpPr>
            <a:spLocks noChangeArrowheads="1"/>
          </p:cNvSpPr>
          <p:nvPr/>
        </p:nvSpPr>
        <p:spPr bwMode="auto">
          <a:xfrm>
            <a:off x="5486353" y="3709995"/>
            <a:ext cx="533344" cy="533344"/>
          </a:xfrm>
          <a:prstGeom prst="rect">
            <a:avLst/>
          </a:prstGeom>
          <a:solidFill>
            <a:srgbClr val="EAEAEA"/>
          </a:soli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46" name="Rectangle 22"/>
          <p:cNvSpPr>
            <a:spLocks noChangeArrowheads="1"/>
          </p:cNvSpPr>
          <p:nvPr/>
        </p:nvSpPr>
        <p:spPr bwMode="auto">
          <a:xfrm>
            <a:off x="6019697" y="3709995"/>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47" name="Rectangle 23"/>
          <p:cNvSpPr>
            <a:spLocks noChangeArrowheads="1"/>
          </p:cNvSpPr>
          <p:nvPr/>
        </p:nvSpPr>
        <p:spPr bwMode="auto">
          <a:xfrm>
            <a:off x="2819633" y="2643307"/>
            <a:ext cx="2133376" cy="1066688"/>
          </a:xfrm>
          <a:prstGeom prst="rect">
            <a:avLst/>
          </a:prstGeom>
          <a:solidFill>
            <a:srgbClr val="FFFFFF"/>
          </a:solidFill>
          <a:ln w="381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48" name="Rectangle 24"/>
          <p:cNvSpPr>
            <a:spLocks noChangeArrowheads="1"/>
          </p:cNvSpPr>
          <p:nvPr/>
        </p:nvSpPr>
        <p:spPr bwMode="auto">
          <a:xfrm>
            <a:off x="2286289" y="2109963"/>
            <a:ext cx="4266752" cy="2133376"/>
          </a:xfrm>
          <a:prstGeom prst="rect">
            <a:avLst/>
          </a:prstGeom>
          <a:noFill/>
          <a:ln w="381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49" name="Rectangle 25"/>
          <p:cNvSpPr>
            <a:spLocks noChangeArrowheads="1"/>
          </p:cNvSpPr>
          <p:nvPr/>
        </p:nvSpPr>
        <p:spPr bwMode="auto">
          <a:xfrm>
            <a:off x="5486353" y="2643307"/>
            <a:ext cx="533344" cy="1066688"/>
          </a:xfrm>
          <a:prstGeom prst="rect">
            <a:avLst/>
          </a:prstGeom>
          <a:noFill/>
          <a:ln w="381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50" name="Line 26"/>
          <p:cNvSpPr>
            <a:spLocks noChangeShapeType="1"/>
          </p:cNvSpPr>
          <p:nvPr/>
        </p:nvSpPr>
        <p:spPr bwMode="auto">
          <a:xfrm>
            <a:off x="4886342" y="2376636"/>
            <a:ext cx="271435" cy="1587"/>
          </a:xfrm>
          <a:prstGeom prst="line">
            <a:avLst/>
          </a:prstGeom>
          <a:noFill/>
          <a:ln w="9360" cap="flat">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52251" name="Rectangle 27"/>
          <p:cNvSpPr>
            <a:spLocks noChangeArrowheads="1"/>
          </p:cNvSpPr>
          <p:nvPr/>
        </p:nvSpPr>
        <p:spPr bwMode="auto">
          <a:xfrm>
            <a:off x="2286289" y="4700491"/>
            <a:ext cx="4266752" cy="228576"/>
          </a:xfrm>
          <a:prstGeom prst="rect">
            <a:avLst/>
          </a:prstGeom>
          <a:gradFill rotWithShape="0">
            <a:gsLst>
              <a:gs pos="0">
                <a:srgbClr val="000000"/>
              </a:gs>
              <a:gs pos="100000">
                <a:srgbClr val="FFFFFF"/>
              </a:gs>
            </a:gsLst>
            <a:lin ang="10800000" scaled="1"/>
          </a:gradFill>
          <a:ln w="9360" cap="flat">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52" name="Rectangle 28"/>
          <p:cNvSpPr>
            <a:spLocks noChangeArrowheads="1"/>
          </p:cNvSpPr>
          <p:nvPr/>
        </p:nvSpPr>
        <p:spPr bwMode="auto">
          <a:xfrm>
            <a:off x="4419665" y="4929067"/>
            <a:ext cx="2133376" cy="304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0" tIns="44996" rIns="89990" bIns="44996" anchor="ctr"/>
          <a:lstStyle>
            <a:lvl1pPr>
              <a:tabLst>
                <a:tab pos="457200" algn="l"/>
                <a:tab pos="914400" algn="l"/>
                <a:tab pos="1371600" algn="l"/>
                <a:tab pos="1828800" algn="l"/>
              </a:tabLst>
              <a:defRPr>
                <a:solidFill>
                  <a:srgbClr val="000000"/>
                </a:solidFill>
                <a:latin typeface="Arial" charset="0"/>
                <a:ea typeface="Droid Sans Fallback" charset="0"/>
                <a:cs typeface="Droid Sans Fallback" charset="0"/>
              </a:defRPr>
            </a:lvl1pPr>
            <a:lvl2pPr>
              <a:tabLst>
                <a:tab pos="457200" algn="l"/>
                <a:tab pos="914400" algn="l"/>
                <a:tab pos="1371600" algn="l"/>
                <a:tab pos="1828800" algn="l"/>
              </a:tabLst>
              <a:defRPr>
                <a:solidFill>
                  <a:srgbClr val="000000"/>
                </a:solidFill>
                <a:latin typeface="Arial" charset="0"/>
                <a:ea typeface="Droid Sans Fallback" charset="0"/>
                <a:cs typeface="Droid Sans Fallback" charset="0"/>
              </a:defRPr>
            </a:lvl2pPr>
            <a:lvl3pPr>
              <a:tabLst>
                <a:tab pos="457200" algn="l"/>
                <a:tab pos="914400" algn="l"/>
                <a:tab pos="1371600" algn="l"/>
                <a:tab pos="1828800" algn="l"/>
              </a:tabLst>
              <a:defRPr>
                <a:solidFill>
                  <a:srgbClr val="000000"/>
                </a:solidFill>
                <a:latin typeface="Arial" charset="0"/>
                <a:ea typeface="Droid Sans Fallback" charset="0"/>
                <a:cs typeface="Droid Sans Fallback" charset="0"/>
              </a:defRPr>
            </a:lvl3pPr>
            <a:lvl4pPr>
              <a:tabLst>
                <a:tab pos="457200" algn="l"/>
                <a:tab pos="914400" algn="l"/>
                <a:tab pos="1371600" algn="l"/>
                <a:tab pos="1828800" algn="l"/>
              </a:tabLst>
              <a:defRPr>
                <a:solidFill>
                  <a:srgbClr val="000000"/>
                </a:solidFill>
                <a:latin typeface="Arial" charset="0"/>
                <a:ea typeface="Droid Sans Fallback" charset="0"/>
                <a:cs typeface="Droid Sans Fallback" charset="0"/>
              </a:defRPr>
            </a:lvl4pPr>
            <a:lvl5pPr>
              <a:tabLst>
                <a:tab pos="457200" algn="l"/>
                <a:tab pos="914400" algn="l"/>
                <a:tab pos="1371600" algn="l"/>
                <a:tab pos="18288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9pPr>
          </a:lstStyle>
          <a:p>
            <a:pPr algn="r">
              <a:lnSpc>
                <a:spcPct val="100000"/>
              </a:lnSpc>
            </a:pPr>
            <a:r>
              <a:rPr lang="en-US" altLang="en-US" sz="2000">
                <a:latin typeface="Calibri" charset="0"/>
                <a:ea typeface="ＭＳ Ｐゴシック" charset="-128"/>
              </a:rPr>
              <a:t>1</a:t>
            </a:r>
          </a:p>
        </p:txBody>
      </p:sp>
      <p:sp>
        <p:nvSpPr>
          <p:cNvPr id="52253" name="Rectangle 29"/>
          <p:cNvSpPr>
            <a:spLocks noChangeArrowheads="1"/>
          </p:cNvSpPr>
          <p:nvPr/>
        </p:nvSpPr>
        <p:spPr bwMode="auto">
          <a:xfrm>
            <a:off x="2286289" y="4929067"/>
            <a:ext cx="2133376" cy="304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0" tIns="44996" rIns="89990" bIns="44996" anchor="ctr"/>
          <a:lstStyle>
            <a:lvl1pPr>
              <a:tabLst>
                <a:tab pos="457200" algn="l"/>
                <a:tab pos="914400" algn="l"/>
                <a:tab pos="1371600" algn="l"/>
                <a:tab pos="1828800" algn="l"/>
              </a:tabLst>
              <a:defRPr>
                <a:solidFill>
                  <a:srgbClr val="000000"/>
                </a:solidFill>
                <a:latin typeface="Arial" charset="0"/>
                <a:ea typeface="Droid Sans Fallback" charset="0"/>
                <a:cs typeface="Droid Sans Fallback" charset="0"/>
              </a:defRPr>
            </a:lvl1pPr>
            <a:lvl2pPr>
              <a:tabLst>
                <a:tab pos="457200" algn="l"/>
                <a:tab pos="914400" algn="l"/>
                <a:tab pos="1371600" algn="l"/>
                <a:tab pos="1828800" algn="l"/>
              </a:tabLst>
              <a:defRPr>
                <a:solidFill>
                  <a:srgbClr val="000000"/>
                </a:solidFill>
                <a:latin typeface="Arial" charset="0"/>
                <a:ea typeface="Droid Sans Fallback" charset="0"/>
                <a:cs typeface="Droid Sans Fallback" charset="0"/>
              </a:defRPr>
            </a:lvl2pPr>
            <a:lvl3pPr>
              <a:tabLst>
                <a:tab pos="457200" algn="l"/>
                <a:tab pos="914400" algn="l"/>
                <a:tab pos="1371600" algn="l"/>
                <a:tab pos="1828800" algn="l"/>
              </a:tabLst>
              <a:defRPr>
                <a:solidFill>
                  <a:srgbClr val="000000"/>
                </a:solidFill>
                <a:latin typeface="Arial" charset="0"/>
                <a:ea typeface="Droid Sans Fallback" charset="0"/>
                <a:cs typeface="Droid Sans Fallback" charset="0"/>
              </a:defRPr>
            </a:lvl3pPr>
            <a:lvl4pPr>
              <a:tabLst>
                <a:tab pos="457200" algn="l"/>
                <a:tab pos="914400" algn="l"/>
                <a:tab pos="1371600" algn="l"/>
                <a:tab pos="1828800" algn="l"/>
              </a:tabLst>
              <a:defRPr>
                <a:solidFill>
                  <a:srgbClr val="000000"/>
                </a:solidFill>
                <a:latin typeface="Arial" charset="0"/>
                <a:ea typeface="Droid Sans Fallback" charset="0"/>
                <a:cs typeface="Droid Sans Fallback" charset="0"/>
              </a:defRPr>
            </a:lvl4pPr>
            <a:lvl5pPr>
              <a:tabLst>
                <a:tab pos="457200" algn="l"/>
                <a:tab pos="914400" algn="l"/>
                <a:tab pos="1371600" algn="l"/>
                <a:tab pos="18288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 pos="1828800" algn="l"/>
              </a:tabLst>
              <a:defRPr>
                <a:solidFill>
                  <a:srgbClr val="000000"/>
                </a:solidFill>
                <a:latin typeface="Arial" charset="0"/>
                <a:ea typeface="Droid Sans Fallback" charset="0"/>
                <a:cs typeface="Droid Sans Fallback" charset="0"/>
              </a:defRPr>
            </a:lvl9pPr>
          </a:lstStyle>
          <a:p>
            <a:pPr>
              <a:lnSpc>
                <a:spcPct val="100000"/>
              </a:lnSpc>
            </a:pPr>
            <a:r>
              <a:rPr lang="en-US" altLang="en-US" sz="2000">
                <a:latin typeface="Calibri" charset="0"/>
                <a:ea typeface="ＭＳ Ｐゴシック" charset="-128"/>
              </a:rPr>
              <a:t>0</a:t>
            </a:r>
          </a:p>
        </p:txBody>
      </p:sp>
      <p:sp>
        <p:nvSpPr>
          <p:cNvPr id="52254" name="AutoShape 30"/>
          <p:cNvSpPr>
            <a:spLocks noChangeArrowheads="1"/>
          </p:cNvSpPr>
          <p:nvPr/>
        </p:nvSpPr>
        <p:spPr bwMode="auto">
          <a:xfrm>
            <a:off x="5029201" y="2186155"/>
            <a:ext cx="380960" cy="380960"/>
          </a:xfrm>
          <a:custGeom>
            <a:avLst/>
            <a:gdLst>
              <a:gd name="G0" fmla="*/ 1058 1 2"/>
              <a:gd name="G1" fmla="*/ 1 35987 55552"/>
              <a:gd name="G2" fmla="*/ G1 13024 1"/>
              <a:gd name="G3" fmla="*/ G2 1 52096"/>
              <a:gd name="G4" fmla="cos G0 G3"/>
              <a:gd name="G5" fmla="*/ 1058 1 2"/>
              <a:gd name="G6" fmla="*/ 1 35987 55552"/>
              <a:gd name="G7" fmla="*/ G6 13024 1"/>
              <a:gd name="G8" fmla="*/ G7 1 52096"/>
              <a:gd name="G9" fmla="sin G5 G8"/>
              <a:gd name="G10" fmla="*/ 1058 1 2"/>
              <a:gd name="G11" fmla="+- G10 0 G4"/>
              <a:gd name="G12" fmla="+- G10 G4 0"/>
              <a:gd name="G13" fmla="+- G12 0 0"/>
              <a:gd name="G14" fmla="*/ 1058 1 2"/>
              <a:gd name="G15" fmla="+- G14 0 G9"/>
              <a:gd name="G16" fmla="+- G14 G9 0"/>
              <a:gd name="G17" fmla="+- G16 0 0"/>
              <a:gd name="G18" fmla="+- 1058 0 0"/>
              <a:gd name="G19" fmla="+- 1058 0 0"/>
              <a:gd name="G20" fmla="+- 180 0 0"/>
              <a:gd name="G21" fmla="+- 90 0 0"/>
              <a:gd name="G22" fmla="+- 270 0 0"/>
              <a:gd name="G23" fmla="+- 90 0 0"/>
              <a:gd name="G24" fmla="+- 0 0 0"/>
              <a:gd name="G25" fmla="+- 90 0 0"/>
              <a:gd name="G26" fmla="+- 90 0 0"/>
              <a:gd name="G27" fmla="+- 90 0 0"/>
            </a:gdLst>
            <a:ahLst/>
            <a:cxnLst>
              <a:cxn ang="0">
                <a:pos x="r" y="vc"/>
              </a:cxn>
              <a:cxn ang="5400000">
                <a:pos x="hc" y="b"/>
              </a:cxn>
              <a:cxn ang="10800000">
                <a:pos x="l" y="vc"/>
              </a:cxn>
              <a:cxn ang="16200000">
                <a:pos x="hc" y="t"/>
              </a:cxn>
            </a:cxnLst>
            <a:rect l="0" t="0" r="0" b="0"/>
            <a:pathLst>
              <a:path>
                <a:moveTo>
                  <a:pt x="0" y="529"/>
                </a:moveTo>
                <a:lnTo>
                  <a:pt x="529" y="529"/>
                </a:lnTo>
                <a:lnTo>
                  <a:pt x="180" y="90"/>
                </a:lnTo>
                <a:lnTo>
                  <a:pt x="529" y="529"/>
                </a:lnTo>
                <a:lnTo>
                  <a:pt x="270" y="90"/>
                </a:lnTo>
                <a:close/>
              </a:path>
            </a:pathLst>
          </a:custGeom>
          <a:solidFill>
            <a:srgbClr val="FF0000"/>
          </a:solidFill>
          <a:ln w="9360" cap="flat">
            <a:solidFill>
              <a:srgbClr val="00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55" name="Line 31"/>
          <p:cNvSpPr>
            <a:spLocks noChangeShapeType="1"/>
          </p:cNvSpPr>
          <p:nvPr/>
        </p:nvSpPr>
        <p:spPr bwMode="auto">
          <a:xfrm flipV="1">
            <a:off x="5224444" y="1851228"/>
            <a:ext cx="1587" cy="307943"/>
          </a:xfrm>
          <a:prstGeom prst="line">
            <a:avLst/>
          </a:prstGeom>
          <a:noFill/>
          <a:ln w="9360" cap="flat">
            <a:solidFill>
              <a:srgbClr val="00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52256" name="Line 32"/>
          <p:cNvSpPr>
            <a:spLocks noChangeShapeType="1"/>
          </p:cNvSpPr>
          <p:nvPr/>
        </p:nvSpPr>
        <p:spPr bwMode="auto">
          <a:xfrm>
            <a:off x="5219681" y="2562353"/>
            <a:ext cx="1588" cy="257148"/>
          </a:xfrm>
          <a:prstGeom prst="line">
            <a:avLst/>
          </a:prstGeom>
          <a:noFill/>
          <a:ln w="9360" cap="flat">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52257" name="Line 33"/>
          <p:cNvSpPr>
            <a:spLocks noChangeShapeType="1"/>
          </p:cNvSpPr>
          <p:nvPr/>
        </p:nvSpPr>
        <p:spPr bwMode="auto">
          <a:xfrm>
            <a:off x="5414925" y="2376636"/>
            <a:ext cx="242861" cy="1587"/>
          </a:xfrm>
          <a:prstGeom prst="line">
            <a:avLst/>
          </a:prstGeom>
          <a:noFill/>
          <a:ln w="9360" cap="flat">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52258" name="Line 34"/>
          <p:cNvSpPr>
            <a:spLocks noChangeShapeType="1"/>
          </p:cNvSpPr>
          <p:nvPr/>
        </p:nvSpPr>
        <p:spPr bwMode="auto">
          <a:xfrm flipH="1">
            <a:off x="4775229" y="2376636"/>
            <a:ext cx="246037" cy="1587"/>
          </a:xfrm>
          <a:prstGeom prst="line">
            <a:avLst/>
          </a:prstGeom>
          <a:noFill/>
          <a:ln w="9360" cap="flat">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sz="3600"/>
          </a:p>
        </p:txBody>
      </p:sp>
      <p:sp>
        <p:nvSpPr>
          <p:cNvPr id="52259" name="Rectangle 35"/>
          <p:cNvSpPr>
            <a:spLocks noChangeArrowheads="1"/>
          </p:cNvSpPr>
          <p:nvPr/>
        </p:nvSpPr>
        <p:spPr bwMode="auto">
          <a:xfrm>
            <a:off x="4953009" y="3709995"/>
            <a:ext cx="533344" cy="533344"/>
          </a:xfrm>
          <a:prstGeom prst="rect">
            <a:avLst/>
          </a:prstGeom>
          <a:noFill/>
          <a:ln w="9360" cap="flat">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a:p>
        </p:txBody>
      </p:sp>
      <p:sp>
        <p:nvSpPr>
          <p:cNvPr id="52260" name="Rectangle 36"/>
          <p:cNvSpPr>
            <a:spLocks noChangeArrowheads="1"/>
          </p:cNvSpPr>
          <p:nvPr/>
        </p:nvSpPr>
        <p:spPr bwMode="auto">
          <a:xfrm>
            <a:off x="829117" y="4640172"/>
            <a:ext cx="1371456" cy="304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9990" tIns="44996" rIns="89990" bIns="44996" anchor="ctr"/>
          <a:lstStyle>
            <a:lvl1pPr>
              <a:tabLst>
                <a:tab pos="457200" algn="l"/>
                <a:tab pos="914400" algn="l"/>
                <a:tab pos="1371600" algn="l"/>
              </a:tabLst>
              <a:defRPr>
                <a:solidFill>
                  <a:srgbClr val="000000"/>
                </a:solidFill>
                <a:latin typeface="Arial" charset="0"/>
                <a:ea typeface="Droid Sans Fallback" charset="0"/>
                <a:cs typeface="Droid Sans Fallback" charset="0"/>
              </a:defRPr>
            </a:lvl1pPr>
            <a:lvl2pPr>
              <a:tabLst>
                <a:tab pos="457200" algn="l"/>
                <a:tab pos="914400" algn="l"/>
                <a:tab pos="1371600" algn="l"/>
              </a:tabLst>
              <a:defRPr>
                <a:solidFill>
                  <a:srgbClr val="000000"/>
                </a:solidFill>
                <a:latin typeface="Arial" charset="0"/>
                <a:ea typeface="Droid Sans Fallback" charset="0"/>
                <a:cs typeface="Droid Sans Fallback" charset="0"/>
              </a:defRPr>
            </a:lvl2pPr>
            <a:lvl3pPr>
              <a:tabLst>
                <a:tab pos="457200" algn="l"/>
                <a:tab pos="914400" algn="l"/>
                <a:tab pos="1371600" algn="l"/>
              </a:tabLst>
              <a:defRPr>
                <a:solidFill>
                  <a:srgbClr val="000000"/>
                </a:solidFill>
                <a:latin typeface="Arial" charset="0"/>
                <a:ea typeface="Droid Sans Fallback" charset="0"/>
                <a:cs typeface="Droid Sans Fallback" charset="0"/>
              </a:defRPr>
            </a:lvl3pPr>
            <a:lvl4pPr>
              <a:tabLst>
                <a:tab pos="457200" algn="l"/>
                <a:tab pos="914400" algn="l"/>
                <a:tab pos="1371600" algn="l"/>
              </a:tabLst>
              <a:defRPr>
                <a:solidFill>
                  <a:srgbClr val="000000"/>
                </a:solidFill>
                <a:latin typeface="Arial" charset="0"/>
                <a:ea typeface="Droid Sans Fallback" charset="0"/>
                <a:cs typeface="Droid Sans Fallback" charset="0"/>
              </a:defRPr>
            </a:lvl4pPr>
            <a:lvl5pPr>
              <a:tabLst>
                <a:tab pos="457200" algn="l"/>
                <a:tab pos="914400" algn="l"/>
                <a:tab pos="1371600" algn="l"/>
              </a:tabLst>
              <a:defRPr>
                <a:solidFill>
                  <a:srgbClr val="000000"/>
                </a:solidFill>
                <a:latin typeface="Arial" charset="0"/>
                <a:ea typeface="Droid Sans Fallback" charset="0"/>
                <a:cs typeface="Droid Sans Fallback" charset="0"/>
              </a:defRPr>
            </a:lvl5pPr>
            <a:lvl6pPr marL="25146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6pPr>
            <a:lvl7pPr marL="29718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7pPr>
            <a:lvl8pPr marL="34290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8pPr>
            <a:lvl9pPr marL="3886200" indent="-228600" defTabSz="457200" fontAlgn="base" hangingPunct="0">
              <a:lnSpc>
                <a:spcPct val="93000"/>
              </a:lnSpc>
              <a:spcBef>
                <a:spcPct val="0"/>
              </a:spcBef>
              <a:spcAft>
                <a:spcPct val="0"/>
              </a:spcAft>
              <a:buClr>
                <a:srgbClr val="000000"/>
              </a:buClr>
              <a:buSzPct val="100000"/>
              <a:buFont typeface="Times New Roman" charset="0"/>
              <a:tabLst>
                <a:tab pos="457200" algn="l"/>
                <a:tab pos="914400" algn="l"/>
                <a:tab pos="1371600" algn="l"/>
              </a:tabLst>
              <a:defRPr>
                <a:solidFill>
                  <a:srgbClr val="000000"/>
                </a:solidFill>
                <a:latin typeface="Arial" charset="0"/>
                <a:ea typeface="Droid Sans Fallback" charset="0"/>
                <a:cs typeface="Droid Sans Fallback" charset="0"/>
              </a:defRPr>
            </a:lvl9pPr>
          </a:lstStyle>
          <a:p>
            <a:pPr algn="ctr">
              <a:lnSpc>
                <a:spcPct val="100000"/>
              </a:lnSpc>
            </a:pPr>
            <a:r>
              <a:rPr lang="en-US" altLang="en-US" sz="2000">
                <a:latin typeface="Calibri" charset="0"/>
                <a:ea typeface="ＭＳ Ｐゴシック" charset="-128"/>
              </a:rPr>
              <a:t>Prob</a:t>
            </a:r>
          </a:p>
        </p:txBody>
      </p:sp>
      <p:sp>
        <p:nvSpPr>
          <p:cNvPr id="39" name="Oval 33">
            <a:extLst>
              <a:ext uri="{FF2B5EF4-FFF2-40B4-BE49-F238E27FC236}">
                <a16:creationId xmlns:a16="http://schemas.microsoft.com/office/drawing/2014/main" id="{DBEB0CC3-ED58-A54E-ADB9-A573A6BF26AB}"/>
              </a:ext>
            </a:extLst>
          </p:cNvPr>
          <p:cNvSpPr>
            <a:spLocks noChangeArrowheads="1"/>
          </p:cNvSpPr>
          <p:nvPr/>
        </p:nvSpPr>
        <p:spPr bwMode="auto">
          <a:xfrm>
            <a:off x="5086443" y="2229820"/>
            <a:ext cx="295300" cy="295300"/>
          </a:xfrm>
          <a:prstGeom prst="ellipse">
            <a:avLst/>
          </a:prstGeom>
          <a:solidFill>
            <a:srgbClr val="FF0000"/>
          </a:solidFill>
          <a:ln w="9525">
            <a:solidFill>
              <a:schemeClr val="tx1"/>
            </a:solidFill>
            <a:round/>
            <a:headEnd/>
            <a:tailEnd/>
          </a:ln>
        </p:spPr>
        <p:txBody>
          <a:bodyPr wrap="none" anchor="ctr"/>
          <a:lstStyle/>
          <a:p>
            <a:endParaRPr lang="en-US" sz="1395">
              <a:latin typeface="Calibri"/>
              <a:cs typeface="Calibri"/>
            </a:endParaRPr>
          </a:p>
        </p:txBody>
      </p:sp>
      <p:sp>
        <p:nvSpPr>
          <p:cNvPr id="3" name="Title 2">
            <a:extLst>
              <a:ext uri="{FF2B5EF4-FFF2-40B4-BE49-F238E27FC236}">
                <a16:creationId xmlns:a16="http://schemas.microsoft.com/office/drawing/2014/main" id="{0B62EDDC-B837-6543-B888-C356930880BB}"/>
              </a:ext>
            </a:extLst>
          </p:cNvPr>
          <p:cNvSpPr>
            <a:spLocks noGrp="1"/>
          </p:cNvSpPr>
          <p:nvPr>
            <p:ph type="title"/>
          </p:nvPr>
        </p:nvSpPr>
        <p:spPr/>
        <p:txBody>
          <a:bodyPr/>
          <a:lstStyle/>
          <a:p>
            <a:r>
              <a:rPr lang="en-US" dirty="0"/>
              <a:t>POMDP belief example</a:t>
            </a:r>
          </a:p>
        </p:txBody>
      </p:sp>
    </p:spTree>
    <p:extLst>
      <p:ext uri="{BB962C8B-B14F-4D97-AF65-F5344CB8AC3E}">
        <p14:creationId xmlns:p14="http://schemas.microsoft.com/office/powerpoint/2010/main" val="23245275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Crying Baby problem"/>
          <p:cNvSpPr txBox="1">
            <a:spLocks noGrp="1"/>
          </p:cNvSpPr>
          <p:nvPr>
            <p:ph type="title"/>
          </p:nvPr>
        </p:nvSpPr>
        <p:spPr>
          <a:prstGeom prst="rect">
            <a:avLst/>
          </a:prstGeom>
        </p:spPr>
        <p:txBody>
          <a:bodyPr/>
          <a:lstStyle/>
          <a:p>
            <a:r>
              <a:rPr dirty="0"/>
              <a:t>Crying Baby problem</a:t>
            </a:r>
          </a:p>
        </p:txBody>
      </p:sp>
      <p:sp>
        <p:nvSpPr>
          <p:cNvPr id="134" name="Need to decide whether to feed baby given whether baby is crying…"/>
          <p:cNvSpPr txBox="1">
            <a:spLocks noGrp="1"/>
          </p:cNvSpPr>
          <p:nvPr>
            <p:ph type="body" sz="half" idx="1"/>
          </p:nvPr>
        </p:nvSpPr>
        <p:spPr>
          <a:xfrm>
            <a:off x="4243221" y="2116315"/>
            <a:ext cx="5561262" cy="4882290"/>
          </a:xfrm>
          <a:prstGeom prst="rect">
            <a:avLst/>
          </a:prstGeom>
        </p:spPr>
        <p:txBody>
          <a:bodyPr>
            <a:noAutofit/>
          </a:bodyPr>
          <a:lstStyle/>
          <a:p>
            <a:pPr marL="343055" indent="-343055" defTabSz="384891">
              <a:spcBef>
                <a:spcPts val="3023"/>
              </a:spcBef>
              <a:defRPr sz="3910"/>
            </a:pPr>
            <a:r>
              <a:rPr sz="3000" dirty="0"/>
              <a:t>Need to decide whether to feed baby given whether baby is crying</a:t>
            </a:r>
          </a:p>
          <a:p>
            <a:pPr marL="343055" indent="-343055" defTabSz="384891">
              <a:spcBef>
                <a:spcPts val="3023"/>
              </a:spcBef>
              <a:defRPr sz="3910"/>
            </a:pPr>
            <a:r>
              <a:rPr sz="3000" dirty="0"/>
              <a:t>Crying is a </a:t>
            </a:r>
            <a:r>
              <a:rPr sz="3000" i="1" dirty="0">
                <a:latin typeface="Gill Sans"/>
                <a:ea typeface="Gill Sans"/>
                <a:cs typeface="Gill Sans"/>
                <a:sym typeface="Gill Sans"/>
              </a:rPr>
              <a:t>noisy</a:t>
            </a:r>
            <a:r>
              <a:rPr sz="3000" dirty="0"/>
              <a:t> indication that the baby is hungry </a:t>
            </a:r>
          </a:p>
          <a:p>
            <a:pPr marL="343055" indent="-343055" defTabSz="384891">
              <a:spcBef>
                <a:spcPts val="3023"/>
              </a:spcBef>
              <a:defRPr sz="3910"/>
            </a:pPr>
            <a:r>
              <a:rPr sz="3000" dirty="0"/>
              <a:t>Costs 5 to feed and 10 for hungry </a:t>
            </a:r>
          </a:p>
          <a:p>
            <a:pPr marL="343055" indent="-343055" defTabSz="384891">
              <a:spcBef>
                <a:spcPts val="3023"/>
              </a:spcBef>
              <a:defRPr sz="3910"/>
            </a:pPr>
            <a:r>
              <a:rPr sz="3000" dirty="0"/>
              <a:t>Infinite horizon with discount </a:t>
            </a:r>
            <a:r>
              <a:rPr sz="3000" i="1" dirty="0" err="1">
                <a:latin typeface="Times"/>
                <a:ea typeface="Times"/>
                <a:cs typeface="Times"/>
                <a:sym typeface="Times"/>
              </a:rPr>
              <a:t>γ</a:t>
            </a:r>
            <a:r>
              <a:rPr sz="3000" dirty="0"/>
              <a:t> </a:t>
            </a:r>
          </a:p>
        </p:txBody>
      </p:sp>
      <p:pic>
        <p:nvPicPr>
          <p:cNvPr id="135" name="Image" descr="Image"/>
          <p:cNvPicPr>
            <a:picLocks noChangeAspect="1"/>
          </p:cNvPicPr>
          <p:nvPr/>
        </p:nvPicPr>
        <p:blipFill>
          <a:blip r:embed="rId2"/>
          <a:stretch>
            <a:fillRect/>
          </a:stretch>
        </p:blipFill>
        <p:spPr>
          <a:xfrm>
            <a:off x="868276" y="2492351"/>
            <a:ext cx="2825654" cy="3886145"/>
          </a:xfrm>
          <a:prstGeom prst="rect">
            <a:avLst/>
          </a:prstGeom>
          <a:ln w="12700">
            <a:miter lim="400000"/>
          </a:ln>
        </p:spPr>
      </p:pic>
    </p:spTree>
    <p:extLst>
      <p:ext uri="{BB962C8B-B14F-4D97-AF65-F5344CB8AC3E}">
        <p14:creationId xmlns:p14="http://schemas.microsoft.com/office/powerpoint/2010/main" val="106695490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Crying baby Problem"/>
          <p:cNvSpPr txBox="1">
            <a:spLocks noGrp="1"/>
          </p:cNvSpPr>
          <p:nvPr>
            <p:ph type="title"/>
          </p:nvPr>
        </p:nvSpPr>
        <p:spPr>
          <a:prstGeom prst="rect">
            <a:avLst/>
          </a:prstGeom>
        </p:spPr>
        <p:txBody>
          <a:bodyPr/>
          <a:lstStyle/>
          <a:p>
            <a:r>
              <a:t>Crying baby Problem</a:t>
            </a:r>
          </a:p>
        </p:txBody>
      </p:sp>
      <p:sp>
        <p:nvSpPr>
          <p:cNvPr id="138" name="P(c1 | h0) = 0.1 (cry when not hungry)…"/>
          <p:cNvSpPr txBox="1">
            <a:spLocks noGrp="1"/>
          </p:cNvSpPr>
          <p:nvPr>
            <p:ph type="body" sz="quarter" idx="1"/>
          </p:nvPr>
        </p:nvSpPr>
        <p:spPr>
          <a:xfrm>
            <a:off x="276142" y="5701568"/>
            <a:ext cx="9528340" cy="1297037"/>
          </a:xfrm>
          <a:prstGeom prst="rect">
            <a:avLst/>
          </a:prstGeom>
        </p:spPr>
        <p:txBody>
          <a:bodyPr>
            <a:normAutofit fontScale="85000" lnSpcReduction="20000"/>
          </a:bodyPr>
          <a:lstStyle/>
          <a:p>
            <a:pPr marL="294624" indent="-294624" defTabSz="330554">
              <a:spcBef>
                <a:spcPts val="2558"/>
              </a:spcBef>
              <a:defRPr sz="3358"/>
            </a:pPr>
            <a:r>
              <a:rPr sz="3200" i="1" dirty="0">
                <a:latin typeface="Times"/>
                <a:ea typeface="Times"/>
                <a:cs typeface="Times"/>
                <a:sym typeface="Times"/>
              </a:rPr>
              <a:t>P</a:t>
            </a:r>
            <a:r>
              <a:rPr sz="3200" dirty="0">
                <a:latin typeface="Times"/>
                <a:ea typeface="Times"/>
                <a:cs typeface="Times"/>
                <a:sym typeface="Times"/>
              </a:rPr>
              <a:t>(</a:t>
            </a:r>
            <a:r>
              <a:rPr sz="3200" i="1" dirty="0">
                <a:latin typeface="Times"/>
                <a:ea typeface="Times"/>
                <a:cs typeface="Times"/>
                <a:sym typeface="Times"/>
              </a:rPr>
              <a:t>c</a:t>
            </a:r>
            <a:r>
              <a:rPr sz="3200" i="1" baseline="31999" dirty="0">
                <a:latin typeface="Times"/>
                <a:ea typeface="Times"/>
                <a:cs typeface="Times"/>
                <a:sym typeface="Times"/>
              </a:rPr>
              <a:t>1</a:t>
            </a:r>
            <a:r>
              <a:rPr sz="3200" i="1" dirty="0">
                <a:latin typeface="Times"/>
                <a:ea typeface="Times"/>
                <a:cs typeface="Times"/>
                <a:sym typeface="Times"/>
              </a:rPr>
              <a:t> </a:t>
            </a:r>
            <a:r>
              <a:rPr sz="3200" dirty="0">
                <a:latin typeface="Times"/>
                <a:ea typeface="Times"/>
                <a:cs typeface="Times"/>
                <a:sym typeface="Times"/>
              </a:rPr>
              <a:t>|</a:t>
            </a:r>
            <a:r>
              <a:rPr sz="3200" i="1" dirty="0">
                <a:latin typeface="Times"/>
                <a:ea typeface="Times"/>
                <a:cs typeface="Times"/>
                <a:sym typeface="Times"/>
              </a:rPr>
              <a:t> h</a:t>
            </a:r>
            <a:r>
              <a:rPr sz="3200" i="1" baseline="31999" dirty="0">
                <a:latin typeface="Times"/>
                <a:ea typeface="Times"/>
                <a:cs typeface="Times"/>
                <a:sym typeface="Times"/>
              </a:rPr>
              <a:t>0</a:t>
            </a:r>
            <a:r>
              <a:rPr sz="3200" dirty="0">
                <a:latin typeface="Times"/>
                <a:ea typeface="Times"/>
                <a:cs typeface="Times"/>
                <a:sym typeface="Times"/>
              </a:rPr>
              <a:t>)</a:t>
            </a:r>
            <a:r>
              <a:rPr sz="3200" i="1" dirty="0">
                <a:latin typeface="Times"/>
                <a:ea typeface="Times"/>
                <a:cs typeface="Times"/>
                <a:sym typeface="Times"/>
              </a:rPr>
              <a:t> = 0.1</a:t>
            </a:r>
            <a:r>
              <a:rPr sz="3200" dirty="0"/>
              <a:t> (cry when not hungry) </a:t>
            </a:r>
          </a:p>
          <a:p>
            <a:pPr marL="294624" indent="-294624" defTabSz="330554">
              <a:spcBef>
                <a:spcPts val="2558"/>
              </a:spcBef>
              <a:defRPr sz="3358"/>
            </a:pPr>
            <a:r>
              <a:rPr sz="3200" i="1" dirty="0">
                <a:latin typeface="Times"/>
                <a:ea typeface="Times"/>
                <a:cs typeface="Times"/>
                <a:sym typeface="Times"/>
              </a:rPr>
              <a:t>P</a:t>
            </a:r>
            <a:r>
              <a:rPr sz="3200" dirty="0">
                <a:latin typeface="Times"/>
                <a:ea typeface="Times"/>
                <a:cs typeface="Times"/>
                <a:sym typeface="Times"/>
              </a:rPr>
              <a:t>(</a:t>
            </a:r>
            <a:r>
              <a:rPr sz="3200" i="1" dirty="0">
                <a:latin typeface="Times"/>
                <a:ea typeface="Times"/>
                <a:cs typeface="Times"/>
                <a:sym typeface="Times"/>
              </a:rPr>
              <a:t>c</a:t>
            </a:r>
            <a:r>
              <a:rPr sz="3200" i="1" baseline="31999" dirty="0">
                <a:latin typeface="Times"/>
                <a:ea typeface="Times"/>
                <a:cs typeface="Times"/>
                <a:sym typeface="Times"/>
              </a:rPr>
              <a:t>1</a:t>
            </a:r>
            <a:r>
              <a:rPr sz="3200" i="1" dirty="0">
                <a:latin typeface="Times"/>
                <a:ea typeface="Times"/>
                <a:cs typeface="Times"/>
                <a:sym typeface="Times"/>
              </a:rPr>
              <a:t> </a:t>
            </a:r>
            <a:r>
              <a:rPr sz="3200" dirty="0">
                <a:latin typeface="Times"/>
                <a:ea typeface="Times"/>
                <a:cs typeface="Times"/>
                <a:sym typeface="Times"/>
              </a:rPr>
              <a:t>|</a:t>
            </a:r>
            <a:r>
              <a:rPr sz="3200" i="1" dirty="0">
                <a:latin typeface="Times"/>
                <a:ea typeface="Times"/>
                <a:cs typeface="Times"/>
                <a:sym typeface="Times"/>
              </a:rPr>
              <a:t> h</a:t>
            </a:r>
            <a:r>
              <a:rPr sz="3200" i="1" baseline="31999" dirty="0">
                <a:latin typeface="Times"/>
                <a:ea typeface="Times"/>
                <a:cs typeface="Times"/>
                <a:sym typeface="Times"/>
              </a:rPr>
              <a:t>1</a:t>
            </a:r>
            <a:r>
              <a:rPr sz="3200" dirty="0">
                <a:latin typeface="Times"/>
                <a:ea typeface="Times"/>
                <a:cs typeface="Times"/>
                <a:sym typeface="Times"/>
              </a:rPr>
              <a:t>)</a:t>
            </a:r>
            <a:r>
              <a:rPr sz="3200" i="1" dirty="0">
                <a:latin typeface="Times"/>
                <a:ea typeface="Times"/>
                <a:cs typeface="Times"/>
                <a:sym typeface="Times"/>
              </a:rPr>
              <a:t> = 0.8</a:t>
            </a:r>
            <a:r>
              <a:rPr sz="3200" dirty="0"/>
              <a:t> (cry when hungry) </a:t>
            </a:r>
          </a:p>
        </p:txBody>
      </p:sp>
      <p:pic>
        <p:nvPicPr>
          <p:cNvPr id="139" name="Image" descr="Image"/>
          <p:cNvPicPr>
            <a:picLocks noChangeAspect="1"/>
          </p:cNvPicPr>
          <p:nvPr/>
        </p:nvPicPr>
        <p:blipFill>
          <a:blip r:embed="rId2"/>
          <a:stretch>
            <a:fillRect/>
          </a:stretch>
        </p:blipFill>
        <p:spPr>
          <a:xfrm>
            <a:off x="2882459" y="2371738"/>
            <a:ext cx="4315706" cy="2656619"/>
          </a:xfrm>
          <a:prstGeom prst="rect">
            <a:avLst/>
          </a:prstGeom>
          <a:ln w="12700">
            <a:miter lim="400000"/>
          </a:ln>
        </p:spPr>
      </p:pic>
    </p:spTree>
    <p:extLst>
      <p:ext uri="{BB962C8B-B14F-4D97-AF65-F5344CB8AC3E}">
        <p14:creationId xmlns:p14="http://schemas.microsoft.com/office/powerpoint/2010/main" val="162879160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B6115-3FAF-C587-245F-C53DBC8BFF74}"/>
              </a:ext>
            </a:extLst>
          </p:cNvPr>
          <p:cNvSpPr>
            <a:spLocks noGrp="1"/>
          </p:cNvSpPr>
          <p:nvPr>
            <p:ph type="title"/>
          </p:nvPr>
        </p:nvSpPr>
        <p:spPr/>
        <p:txBody>
          <a:bodyPr/>
          <a:lstStyle/>
          <a:p>
            <a:r>
              <a:rPr lang="en-US" dirty="0"/>
              <a:t>This week</a:t>
            </a:r>
          </a:p>
        </p:txBody>
      </p:sp>
      <p:sp>
        <p:nvSpPr>
          <p:cNvPr id="3" name="Content Placeholder 2">
            <a:extLst>
              <a:ext uri="{FF2B5EF4-FFF2-40B4-BE49-F238E27FC236}">
                <a16:creationId xmlns:a16="http://schemas.microsoft.com/office/drawing/2014/main" id="{FB9EBD72-4F5C-D799-DED6-8F16830F1DC7}"/>
              </a:ext>
            </a:extLst>
          </p:cNvPr>
          <p:cNvSpPr>
            <a:spLocks noGrp="1"/>
          </p:cNvSpPr>
          <p:nvPr>
            <p:ph idx="1"/>
          </p:nvPr>
        </p:nvSpPr>
        <p:spPr>
          <a:xfrm>
            <a:off x="693043" y="2012413"/>
            <a:ext cx="8694539" cy="5144777"/>
          </a:xfrm>
        </p:spPr>
        <p:txBody>
          <a:bodyPr>
            <a:normAutofit/>
          </a:bodyPr>
          <a:lstStyle/>
          <a:p>
            <a:r>
              <a:rPr lang="en-US" dirty="0"/>
              <a:t>Start reading my book draft</a:t>
            </a:r>
          </a:p>
          <a:p>
            <a:pPr lvl="1"/>
            <a:r>
              <a:rPr lang="en-US" b="1" dirty="0"/>
              <a:t>An Initial Introduction to Cooperative Multi-Agent Reinforcement Learning</a:t>
            </a:r>
          </a:p>
          <a:p>
            <a:pPr lvl="1"/>
            <a:r>
              <a:rPr lang="en-US" dirty="0">
                <a:hlinkClick r:id="rId2"/>
              </a:rPr>
              <a:t>https://arxiv.org/abs/2405.06161</a:t>
            </a:r>
            <a:endParaRPr lang="en-US" dirty="0"/>
          </a:p>
          <a:p>
            <a:pPr lvl="1"/>
            <a:r>
              <a:rPr lang="en-US" dirty="0"/>
              <a:t>Read at least the first 2 chapters (they are short and easy) for Thursday (or today)</a:t>
            </a:r>
          </a:p>
          <a:p>
            <a:pPr lvl="2"/>
            <a:r>
              <a:rPr lang="en-US" dirty="0"/>
              <a:t>Email me at least one suggestion for each chapter</a:t>
            </a:r>
          </a:p>
          <a:p>
            <a:pPr lvl="1"/>
            <a:r>
              <a:rPr lang="en-US" dirty="0"/>
              <a:t>Read chapter 3 for Monday (or Thursday)</a:t>
            </a:r>
          </a:p>
          <a:p>
            <a:pPr lvl="2"/>
            <a:r>
              <a:rPr lang="en-US" dirty="0"/>
              <a:t>Email me at least </a:t>
            </a:r>
            <a:r>
              <a:rPr lang="en-US" i="1" dirty="0"/>
              <a:t>two</a:t>
            </a:r>
            <a:r>
              <a:rPr lang="en-US" dirty="0"/>
              <a:t> suggestions for this chapter</a:t>
            </a:r>
          </a:p>
          <a:p>
            <a:pPr lvl="1"/>
            <a:r>
              <a:rPr lang="en-US" dirty="0"/>
              <a:t>Read chapter 4 through 4.2 for Thursday or next Monday</a:t>
            </a:r>
          </a:p>
          <a:p>
            <a:pPr lvl="2"/>
            <a:r>
              <a:rPr lang="en-US" dirty="0"/>
              <a:t>Email me at least </a:t>
            </a:r>
            <a:r>
              <a:rPr lang="en-US" i="1" dirty="0"/>
              <a:t>two</a:t>
            </a:r>
            <a:r>
              <a:rPr lang="en-US" dirty="0"/>
              <a:t> suggestions for these sections</a:t>
            </a:r>
          </a:p>
          <a:p>
            <a:r>
              <a:rPr lang="en-US" dirty="0"/>
              <a:t>Also send me paper ideas (one each)</a:t>
            </a:r>
          </a:p>
          <a:p>
            <a:pPr marL="1007943" lvl="2" indent="0">
              <a:buNone/>
            </a:pPr>
            <a:endParaRPr lang="en-US" dirty="0"/>
          </a:p>
          <a:p>
            <a:endParaRPr lang="en-US" dirty="0"/>
          </a:p>
        </p:txBody>
      </p:sp>
    </p:spTree>
    <p:extLst>
      <p:ext uri="{BB962C8B-B14F-4D97-AF65-F5344CB8AC3E}">
        <p14:creationId xmlns:p14="http://schemas.microsoft.com/office/powerpoint/2010/main" val="18284253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Crying baby example"/>
          <p:cNvSpPr txBox="1">
            <a:spLocks noGrp="1"/>
          </p:cNvSpPr>
          <p:nvPr>
            <p:ph type="title"/>
          </p:nvPr>
        </p:nvSpPr>
        <p:spPr>
          <a:prstGeom prst="rect">
            <a:avLst/>
          </a:prstGeom>
        </p:spPr>
        <p:txBody>
          <a:bodyPr/>
          <a:lstStyle/>
          <a:p>
            <a:r>
              <a:t>Crying baby example</a:t>
            </a:r>
          </a:p>
        </p:txBody>
      </p:sp>
      <p:sp>
        <p:nvSpPr>
          <p:cNvPr id="155" name="b=(h0,h1)=(0.5, 0.5)…"/>
          <p:cNvSpPr txBox="1">
            <a:spLocks noGrp="1"/>
          </p:cNvSpPr>
          <p:nvPr>
            <p:ph type="body" idx="1"/>
          </p:nvPr>
        </p:nvSpPr>
        <p:spPr>
          <a:xfrm>
            <a:off x="984436" y="2145845"/>
            <a:ext cx="8111753" cy="4752666"/>
          </a:xfrm>
          <a:prstGeom prst="rect">
            <a:avLst/>
          </a:prstGeom>
        </p:spPr>
        <p:txBody>
          <a:bodyPr>
            <a:normAutofit fontScale="70000" lnSpcReduction="20000"/>
          </a:bodyPr>
          <a:lstStyle/>
          <a:p>
            <a:pPr marL="250229" indent="-250229" defTabSz="280744">
              <a:spcBef>
                <a:spcPts val="910"/>
              </a:spcBef>
              <a:defRPr sz="2852" i="1">
                <a:latin typeface="Times"/>
                <a:ea typeface="Times"/>
                <a:cs typeface="Times"/>
                <a:sym typeface="Times"/>
              </a:defRPr>
            </a:pPr>
            <a:r>
              <a:rPr dirty="0"/>
              <a:t>b=(h</a:t>
            </a:r>
            <a:r>
              <a:rPr baseline="31999" dirty="0"/>
              <a:t>0</a:t>
            </a:r>
            <a:r>
              <a:rPr dirty="0"/>
              <a:t>,h</a:t>
            </a:r>
            <a:r>
              <a:rPr baseline="31999" dirty="0"/>
              <a:t>1</a:t>
            </a:r>
            <a:r>
              <a:rPr dirty="0"/>
              <a:t>)=(0.5, 0.5)</a:t>
            </a:r>
          </a:p>
          <a:p>
            <a:pPr marL="250229" indent="-250229" defTabSz="280744">
              <a:spcBef>
                <a:spcPts val="910"/>
              </a:spcBef>
              <a:defRPr sz="2852"/>
            </a:pPr>
            <a:r>
              <a:rPr dirty="0"/>
              <a:t>No feed, cry</a:t>
            </a:r>
          </a:p>
          <a:p>
            <a:pPr marL="250229" indent="-250229" defTabSz="280744">
              <a:spcBef>
                <a:spcPts val="910"/>
              </a:spcBef>
              <a:defRPr sz="2852" i="1">
                <a:latin typeface="Times"/>
                <a:ea typeface="Times"/>
                <a:cs typeface="Times"/>
                <a:sym typeface="Times"/>
              </a:defRPr>
            </a:pPr>
            <a:r>
              <a:rPr dirty="0"/>
              <a:t>b=(0.0928, 0.9072)</a:t>
            </a:r>
          </a:p>
          <a:p>
            <a:pPr marL="250229" indent="-250229" defTabSz="280744">
              <a:spcBef>
                <a:spcPts val="910"/>
              </a:spcBef>
              <a:defRPr sz="2852"/>
            </a:pPr>
            <a:r>
              <a:rPr dirty="0"/>
              <a:t>Feed, no cry </a:t>
            </a:r>
          </a:p>
          <a:p>
            <a:pPr marL="250229" indent="-250229" defTabSz="280744">
              <a:spcBef>
                <a:spcPts val="910"/>
              </a:spcBef>
              <a:defRPr sz="2852" i="1">
                <a:latin typeface="Times"/>
                <a:ea typeface="Times"/>
                <a:cs typeface="Times"/>
                <a:sym typeface="Times"/>
              </a:defRPr>
            </a:pPr>
            <a:r>
              <a:rPr dirty="0"/>
              <a:t>b=(1,0)</a:t>
            </a:r>
          </a:p>
          <a:p>
            <a:pPr marL="250229" indent="-250229" defTabSz="280744">
              <a:spcBef>
                <a:spcPts val="910"/>
              </a:spcBef>
              <a:defRPr sz="2852"/>
            </a:pPr>
            <a:r>
              <a:rPr dirty="0"/>
              <a:t>No feed, no cry</a:t>
            </a:r>
          </a:p>
          <a:p>
            <a:pPr marL="250229" indent="-250229" defTabSz="280744">
              <a:spcBef>
                <a:spcPts val="910"/>
              </a:spcBef>
              <a:defRPr sz="2852" i="1">
                <a:latin typeface="Times"/>
                <a:ea typeface="Times"/>
                <a:cs typeface="Times"/>
                <a:sym typeface="Times"/>
              </a:defRPr>
            </a:pPr>
            <a:r>
              <a:rPr dirty="0"/>
              <a:t>b=(0.9759, 0.0241) </a:t>
            </a:r>
          </a:p>
          <a:p>
            <a:pPr marL="250229" indent="-250229" defTabSz="280744">
              <a:spcBef>
                <a:spcPts val="910"/>
              </a:spcBef>
              <a:defRPr sz="2852"/>
            </a:pPr>
            <a:r>
              <a:rPr dirty="0"/>
              <a:t>No feed, no cry</a:t>
            </a:r>
          </a:p>
          <a:p>
            <a:pPr marL="250229" indent="-250229" defTabSz="280744">
              <a:spcBef>
                <a:spcPts val="910"/>
              </a:spcBef>
              <a:defRPr sz="2852" i="1">
                <a:latin typeface="Times"/>
                <a:ea typeface="Times"/>
                <a:cs typeface="Times"/>
                <a:sym typeface="Times"/>
              </a:defRPr>
            </a:pPr>
            <a:r>
              <a:rPr dirty="0"/>
              <a:t>b=(0.9701, 0.0299) </a:t>
            </a:r>
          </a:p>
          <a:p>
            <a:pPr marL="250229" indent="-250229" defTabSz="280744">
              <a:spcBef>
                <a:spcPts val="910"/>
              </a:spcBef>
              <a:defRPr sz="2852"/>
            </a:pPr>
            <a:r>
              <a:rPr dirty="0"/>
              <a:t>No feed, cry</a:t>
            </a:r>
          </a:p>
          <a:p>
            <a:pPr marL="250229" indent="-250229" defTabSz="280744">
              <a:spcBef>
                <a:spcPts val="910"/>
              </a:spcBef>
              <a:defRPr sz="2852" i="1">
                <a:latin typeface="Times"/>
                <a:ea typeface="Times"/>
                <a:cs typeface="Times"/>
                <a:sym typeface="Times"/>
              </a:defRPr>
            </a:pPr>
            <a:r>
              <a:rPr dirty="0"/>
              <a:t>b=(0.4624, 0.5376) </a:t>
            </a:r>
          </a:p>
        </p:txBody>
      </p:sp>
      <p:pic>
        <p:nvPicPr>
          <p:cNvPr id="156" name="Image" descr="Image"/>
          <p:cNvPicPr>
            <a:picLocks noChangeAspect="1"/>
          </p:cNvPicPr>
          <p:nvPr/>
        </p:nvPicPr>
        <p:blipFill>
          <a:blip r:embed="rId2"/>
          <a:stretch>
            <a:fillRect/>
          </a:stretch>
        </p:blipFill>
        <p:spPr>
          <a:xfrm>
            <a:off x="5448390" y="2153275"/>
            <a:ext cx="3562324" cy="2192860"/>
          </a:xfrm>
          <a:prstGeom prst="rect">
            <a:avLst/>
          </a:prstGeom>
          <a:ln w="12700">
            <a:miter lim="400000"/>
          </a:ln>
        </p:spPr>
      </p:pic>
      <p:sp>
        <p:nvSpPr>
          <p:cNvPr id="157" name="Observation model:…"/>
          <p:cNvSpPr txBox="1"/>
          <p:nvPr/>
        </p:nvSpPr>
        <p:spPr>
          <a:xfrm>
            <a:off x="5448390" y="4563974"/>
            <a:ext cx="4086236" cy="119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9373" tIns="39373" rIns="39373" bIns="39373" anchor="ctr">
            <a:normAutofit lnSpcReduction="10000"/>
          </a:bodyPr>
          <a:lstStyle/>
          <a:p>
            <a:pPr defTabSz="249047">
              <a:lnSpc>
                <a:spcPct val="120000"/>
              </a:lnSpc>
              <a:spcBef>
                <a:spcPts val="698"/>
              </a:spcBef>
              <a:defRPr sz="2310"/>
            </a:pPr>
            <a:r>
              <a:rPr sz="1790"/>
              <a:t>Observation model:</a:t>
            </a:r>
          </a:p>
          <a:p>
            <a:pPr marL="221977" indent="-221977" defTabSz="249047">
              <a:lnSpc>
                <a:spcPct val="120000"/>
              </a:lnSpc>
              <a:spcBef>
                <a:spcPts val="698"/>
              </a:spcBef>
              <a:buSzPct val="82000"/>
              <a:buChar char="•"/>
              <a:defRPr sz="2310"/>
            </a:pPr>
            <a:r>
              <a:rPr sz="1790" i="1">
                <a:latin typeface="Times"/>
                <a:ea typeface="Times"/>
                <a:cs typeface="Times"/>
                <a:sym typeface="Times"/>
              </a:rPr>
              <a:t>P</a:t>
            </a:r>
            <a:r>
              <a:rPr sz="1790">
                <a:latin typeface="Times"/>
                <a:ea typeface="Times"/>
                <a:cs typeface="Times"/>
                <a:sym typeface="Times"/>
              </a:rPr>
              <a:t>(</a:t>
            </a:r>
            <a:r>
              <a:rPr sz="1790" i="1">
                <a:latin typeface="Times"/>
                <a:ea typeface="Times"/>
                <a:cs typeface="Times"/>
                <a:sym typeface="Times"/>
              </a:rPr>
              <a:t>c</a:t>
            </a:r>
            <a:r>
              <a:rPr sz="1790" i="1" baseline="31999">
                <a:latin typeface="Times"/>
                <a:ea typeface="Times"/>
                <a:cs typeface="Times"/>
                <a:sym typeface="Times"/>
              </a:rPr>
              <a:t>1</a:t>
            </a:r>
            <a:r>
              <a:rPr sz="1790" i="1">
                <a:latin typeface="Times"/>
                <a:ea typeface="Times"/>
                <a:cs typeface="Times"/>
                <a:sym typeface="Times"/>
              </a:rPr>
              <a:t> </a:t>
            </a:r>
            <a:r>
              <a:rPr sz="1790">
                <a:latin typeface="Times"/>
                <a:ea typeface="Times"/>
                <a:cs typeface="Times"/>
                <a:sym typeface="Times"/>
              </a:rPr>
              <a:t>|</a:t>
            </a:r>
            <a:r>
              <a:rPr sz="1790" i="1">
                <a:latin typeface="Times"/>
                <a:ea typeface="Times"/>
                <a:cs typeface="Times"/>
                <a:sym typeface="Times"/>
              </a:rPr>
              <a:t> h</a:t>
            </a:r>
            <a:r>
              <a:rPr sz="1790" i="1" baseline="31999">
                <a:latin typeface="Times"/>
                <a:ea typeface="Times"/>
                <a:cs typeface="Times"/>
                <a:sym typeface="Times"/>
              </a:rPr>
              <a:t>0</a:t>
            </a:r>
            <a:r>
              <a:rPr sz="1790">
                <a:latin typeface="Times"/>
                <a:ea typeface="Times"/>
                <a:cs typeface="Times"/>
                <a:sym typeface="Times"/>
              </a:rPr>
              <a:t>)</a:t>
            </a:r>
            <a:r>
              <a:rPr sz="1790" i="1">
                <a:latin typeface="Times"/>
                <a:ea typeface="Times"/>
                <a:cs typeface="Times"/>
                <a:sym typeface="Times"/>
              </a:rPr>
              <a:t> = 0.1</a:t>
            </a:r>
            <a:r>
              <a:rPr sz="1790"/>
              <a:t> (cry when not hungry) </a:t>
            </a:r>
          </a:p>
          <a:p>
            <a:pPr marL="221977" indent="-221977" defTabSz="249047">
              <a:lnSpc>
                <a:spcPct val="120000"/>
              </a:lnSpc>
              <a:spcBef>
                <a:spcPts val="698"/>
              </a:spcBef>
              <a:buSzPct val="82000"/>
              <a:buChar char="•"/>
              <a:defRPr sz="2310"/>
            </a:pPr>
            <a:r>
              <a:rPr sz="1790" i="1">
                <a:latin typeface="Times"/>
                <a:ea typeface="Times"/>
                <a:cs typeface="Times"/>
                <a:sym typeface="Times"/>
              </a:rPr>
              <a:t>P</a:t>
            </a:r>
            <a:r>
              <a:rPr sz="1790">
                <a:latin typeface="Times"/>
                <a:ea typeface="Times"/>
                <a:cs typeface="Times"/>
                <a:sym typeface="Times"/>
              </a:rPr>
              <a:t>(</a:t>
            </a:r>
            <a:r>
              <a:rPr sz="1790" i="1">
                <a:latin typeface="Times"/>
                <a:ea typeface="Times"/>
                <a:cs typeface="Times"/>
                <a:sym typeface="Times"/>
              </a:rPr>
              <a:t>c</a:t>
            </a:r>
            <a:r>
              <a:rPr sz="1790" i="1" baseline="31999">
                <a:latin typeface="Times"/>
                <a:ea typeface="Times"/>
                <a:cs typeface="Times"/>
                <a:sym typeface="Times"/>
              </a:rPr>
              <a:t>1</a:t>
            </a:r>
            <a:r>
              <a:rPr sz="1790" i="1">
                <a:latin typeface="Times"/>
                <a:ea typeface="Times"/>
                <a:cs typeface="Times"/>
                <a:sym typeface="Times"/>
              </a:rPr>
              <a:t> </a:t>
            </a:r>
            <a:r>
              <a:rPr sz="1790">
                <a:latin typeface="Times"/>
                <a:ea typeface="Times"/>
                <a:cs typeface="Times"/>
                <a:sym typeface="Times"/>
              </a:rPr>
              <a:t>|</a:t>
            </a:r>
            <a:r>
              <a:rPr sz="1790" i="1">
                <a:latin typeface="Times"/>
                <a:ea typeface="Times"/>
                <a:cs typeface="Times"/>
                <a:sym typeface="Times"/>
              </a:rPr>
              <a:t> h</a:t>
            </a:r>
            <a:r>
              <a:rPr sz="1790" i="1" baseline="31999">
                <a:latin typeface="Times"/>
                <a:ea typeface="Times"/>
                <a:cs typeface="Times"/>
                <a:sym typeface="Times"/>
              </a:rPr>
              <a:t>1</a:t>
            </a:r>
            <a:r>
              <a:rPr sz="1790">
                <a:latin typeface="Times"/>
                <a:ea typeface="Times"/>
                <a:cs typeface="Times"/>
                <a:sym typeface="Times"/>
              </a:rPr>
              <a:t>)</a:t>
            </a:r>
            <a:r>
              <a:rPr sz="1790" i="1">
                <a:latin typeface="Times"/>
                <a:ea typeface="Times"/>
                <a:cs typeface="Times"/>
                <a:sym typeface="Times"/>
              </a:rPr>
              <a:t> = 0.8</a:t>
            </a:r>
            <a:r>
              <a:rPr sz="1790"/>
              <a:t> (cry when hungry) </a:t>
            </a:r>
          </a:p>
        </p:txBody>
      </p:sp>
    </p:spTree>
    <p:extLst>
      <p:ext uri="{BB962C8B-B14F-4D97-AF65-F5344CB8AC3E}">
        <p14:creationId xmlns:p14="http://schemas.microsoft.com/office/powerpoint/2010/main" val="126344258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 name="object 29"/>
          <p:cNvSpPr txBox="1"/>
          <p:nvPr/>
        </p:nvSpPr>
        <p:spPr>
          <a:xfrm>
            <a:off x="213326" y="411053"/>
            <a:ext cx="1697806" cy="952992"/>
          </a:xfrm>
          <a:prstGeom prst="rect">
            <a:avLst/>
          </a:prstGeom>
        </p:spPr>
        <p:txBody>
          <a:bodyPr vert="horz" wrap="square" lIns="0" tIns="163677" rIns="0" bIns="0" rtlCol="0">
            <a:spAutoFit/>
          </a:bodyPr>
          <a:lstStyle/>
          <a:p>
            <a:pPr marL="27742">
              <a:spcBef>
                <a:spcPts val="1289"/>
              </a:spcBef>
            </a:pPr>
            <a:r>
              <a:rPr sz="2403" b="1" spc="-22" dirty="0">
                <a:solidFill>
                  <a:srgbClr val="D41A2C"/>
                </a:solidFill>
                <a:latin typeface="Arial"/>
                <a:cs typeface="Arial"/>
              </a:rPr>
              <a:t>Histories</a:t>
            </a:r>
            <a:endParaRPr sz="2403">
              <a:latin typeface="Arial"/>
              <a:cs typeface="Arial"/>
            </a:endParaRPr>
          </a:p>
          <a:p>
            <a:pPr marL="577031">
              <a:spcBef>
                <a:spcPts val="885"/>
              </a:spcBef>
            </a:pPr>
            <a:r>
              <a:rPr sz="1966" b="1" spc="-22" dirty="0">
                <a:latin typeface="Arial"/>
                <a:cs typeface="Arial"/>
              </a:rPr>
              <a:t>Notation:</a:t>
            </a:r>
            <a:endParaRPr sz="1966">
              <a:latin typeface="Arial"/>
              <a:cs typeface="Arial"/>
            </a:endParaRPr>
          </a:p>
        </p:txBody>
      </p:sp>
      <p:sp>
        <p:nvSpPr>
          <p:cNvPr id="30" name="object 30"/>
          <p:cNvSpPr txBox="1"/>
          <p:nvPr/>
        </p:nvSpPr>
        <p:spPr>
          <a:xfrm>
            <a:off x="3252927" y="1269459"/>
            <a:ext cx="127611" cy="329131"/>
          </a:xfrm>
          <a:prstGeom prst="rect">
            <a:avLst/>
          </a:prstGeom>
        </p:spPr>
        <p:txBody>
          <a:bodyPr vert="horz" wrap="square" lIns="0" tIns="26355" rIns="0" bIns="0" rtlCol="0">
            <a:spAutoFit/>
          </a:bodyPr>
          <a:lstStyle/>
          <a:p>
            <a:pPr marL="27742">
              <a:spcBef>
                <a:spcPts val="208"/>
              </a:spcBef>
            </a:pPr>
            <a:r>
              <a:rPr sz="1966" i="1" spc="-109" dirty="0">
                <a:latin typeface="Times New Roman"/>
                <a:cs typeface="Times New Roman"/>
              </a:rPr>
              <a:t>.</a:t>
            </a:r>
            <a:endParaRPr sz="1966">
              <a:latin typeface="Times New Roman"/>
              <a:cs typeface="Times New Roman"/>
            </a:endParaRPr>
          </a:p>
        </p:txBody>
      </p:sp>
      <p:sp>
        <p:nvSpPr>
          <p:cNvPr id="31" name="object 31"/>
          <p:cNvSpPr txBox="1"/>
          <p:nvPr/>
        </p:nvSpPr>
        <p:spPr>
          <a:xfrm>
            <a:off x="1019453" y="1411831"/>
            <a:ext cx="3943515" cy="329131"/>
          </a:xfrm>
          <a:prstGeom prst="rect">
            <a:avLst/>
          </a:prstGeom>
        </p:spPr>
        <p:txBody>
          <a:bodyPr vert="horz" wrap="square" lIns="0" tIns="26355" rIns="0" bIns="0" rtlCol="0">
            <a:spAutoFit/>
          </a:bodyPr>
          <a:lstStyle/>
          <a:p>
            <a:pPr marL="280193" indent="-252451">
              <a:spcBef>
                <a:spcPts val="208"/>
              </a:spcBef>
              <a:buClr>
                <a:srgbClr val="D41A2C"/>
              </a:buClr>
              <a:buFont typeface="Menlo"/>
              <a:buChar char="•"/>
              <a:tabLst>
                <a:tab pos="280193" algn="l"/>
              </a:tabLst>
            </a:pPr>
            <a:r>
              <a:rPr sz="1966" dirty="0">
                <a:latin typeface="Arial"/>
                <a:cs typeface="Arial"/>
              </a:rPr>
              <a:t>History</a:t>
            </a:r>
            <a:r>
              <a:rPr sz="1966" spc="-33" dirty="0">
                <a:latin typeface="Arial"/>
                <a:cs typeface="Arial"/>
              </a:rPr>
              <a:t> </a:t>
            </a:r>
            <a:r>
              <a:rPr sz="1966" dirty="0">
                <a:latin typeface="Arial"/>
                <a:cs typeface="Arial"/>
              </a:rPr>
              <a:t>Space</a:t>
            </a:r>
            <a:r>
              <a:rPr sz="1966" spc="-22" dirty="0">
                <a:latin typeface="Arial"/>
                <a:cs typeface="Arial"/>
              </a:rPr>
              <a:t> </a:t>
            </a:r>
            <a:r>
              <a:rPr sz="1966" i="1" spc="524" dirty="0">
                <a:latin typeface="Menlo"/>
                <a:cs typeface="Menlo"/>
              </a:rPr>
              <a:t>H</a:t>
            </a:r>
            <a:r>
              <a:rPr sz="1966" i="1" spc="-623" dirty="0">
                <a:latin typeface="Menlo"/>
                <a:cs typeface="Menlo"/>
              </a:rPr>
              <a:t> </a:t>
            </a:r>
            <a:r>
              <a:rPr sz="1966" spc="426" dirty="0">
                <a:latin typeface="Times New Roman"/>
                <a:cs typeface="Times New Roman"/>
              </a:rPr>
              <a:t>=</a:t>
            </a:r>
            <a:r>
              <a:rPr sz="1966" spc="66" dirty="0">
                <a:latin typeface="Times New Roman"/>
                <a:cs typeface="Times New Roman"/>
              </a:rPr>
              <a:t> </a:t>
            </a:r>
            <a:r>
              <a:rPr sz="1966" i="1" spc="415" dirty="0">
                <a:latin typeface="Menlo"/>
                <a:cs typeface="Menlo"/>
              </a:rPr>
              <a:t>O</a:t>
            </a:r>
            <a:r>
              <a:rPr sz="1966" i="1" spc="-688" dirty="0">
                <a:latin typeface="Menlo"/>
                <a:cs typeface="Menlo"/>
              </a:rPr>
              <a:t> </a:t>
            </a:r>
            <a:r>
              <a:rPr sz="1966" i="1" spc="382" dirty="0">
                <a:latin typeface="Menlo"/>
                <a:cs typeface="Menlo"/>
              </a:rPr>
              <a:t>×</a:t>
            </a:r>
            <a:r>
              <a:rPr sz="1966" i="1" spc="-743" dirty="0">
                <a:latin typeface="Menlo"/>
                <a:cs typeface="Menlo"/>
              </a:rPr>
              <a:t> </a:t>
            </a:r>
            <a:r>
              <a:rPr sz="1966" spc="273" dirty="0">
                <a:latin typeface="Times New Roman"/>
                <a:cs typeface="Times New Roman"/>
              </a:rPr>
              <a:t>(</a:t>
            </a:r>
            <a:r>
              <a:rPr sz="1966" i="1" spc="273" dirty="0">
                <a:latin typeface="Menlo"/>
                <a:cs typeface="Menlo"/>
              </a:rPr>
              <a:t>A</a:t>
            </a:r>
            <a:r>
              <a:rPr sz="1966" i="1" spc="-743" dirty="0">
                <a:latin typeface="Menlo"/>
                <a:cs typeface="Menlo"/>
              </a:rPr>
              <a:t> </a:t>
            </a:r>
            <a:r>
              <a:rPr sz="1966" i="1" spc="382" dirty="0">
                <a:latin typeface="Menlo"/>
                <a:cs typeface="Menlo"/>
              </a:rPr>
              <a:t>×</a:t>
            </a:r>
            <a:r>
              <a:rPr sz="1966" i="1" spc="-743" dirty="0">
                <a:latin typeface="Menlo"/>
                <a:cs typeface="Menlo"/>
              </a:rPr>
              <a:t> </a:t>
            </a:r>
            <a:r>
              <a:rPr sz="1966" i="1" spc="240" dirty="0">
                <a:latin typeface="Menlo"/>
                <a:cs typeface="Menlo"/>
              </a:rPr>
              <a:t>O</a:t>
            </a:r>
            <a:r>
              <a:rPr sz="1966" spc="240" dirty="0">
                <a:latin typeface="Times New Roman"/>
                <a:cs typeface="Times New Roman"/>
              </a:rPr>
              <a:t>)</a:t>
            </a:r>
            <a:endParaRPr sz="1966">
              <a:latin typeface="Times New Roman"/>
              <a:cs typeface="Times New Roman"/>
            </a:endParaRPr>
          </a:p>
        </p:txBody>
      </p:sp>
      <p:sp>
        <p:nvSpPr>
          <p:cNvPr id="32" name="object 32"/>
          <p:cNvSpPr txBox="1"/>
          <p:nvPr/>
        </p:nvSpPr>
        <p:spPr>
          <a:xfrm>
            <a:off x="4907207" y="1376509"/>
            <a:ext cx="162290" cy="228334"/>
          </a:xfrm>
          <a:prstGeom prst="rect">
            <a:avLst/>
          </a:prstGeom>
        </p:spPr>
        <p:txBody>
          <a:bodyPr vert="horz" wrap="square" lIns="0" tIns="26355" rIns="0" bIns="0" rtlCol="0">
            <a:spAutoFit/>
          </a:bodyPr>
          <a:lstStyle/>
          <a:p>
            <a:pPr marL="27742">
              <a:spcBef>
                <a:spcPts val="208"/>
              </a:spcBef>
            </a:pPr>
            <a:r>
              <a:rPr sz="1311" i="1" spc="109" dirty="0">
                <a:latin typeface="Euclid Symbol"/>
                <a:cs typeface="Euclid Symbol"/>
              </a:rPr>
              <a:t>∗</a:t>
            </a:r>
            <a:endParaRPr sz="1311">
              <a:latin typeface="Euclid Symbol"/>
              <a:cs typeface="Euclid Symbol"/>
            </a:endParaRPr>
          </a:p>
        </p:txBody>
      </p:sp>
      <p:sp>
        <p:nvSpPr>
          <p:cNvPr id="33" name="object 33"/>
          <p:cNvSpPr txBox="1"/>
          <p:nvPr/>
        </p:nvSpPr>
        <p:spPr>
          <a:xfrm>
            <a:off x="680558" y="1627404"/>
            <a:ext cx="7307221" cy="2327508"/>
          </a:xfrm>
          <a:prstGeom prst="rect">
            <a:avLst/>
          </a:prstGeom>
        </p:spPr>
        <p:txBody>
          <a:bodyPr vert="horz" wrap="square" lIns="0" tIns="113740" rIns="0" bIns="0" rtlCol="0">
            <a:spAutoFit/>
          </a:bodyPr>
          <a:lstStyle/>
          <a:p>
            <a:pPr marL="621418">
              <a:spcBef>
                <a:spcPts val="893"/>
              </a:spcBef>
            </a:pPr>
            <a:r>
              <a:rPr sz="1966" dirty="0">
                <a:latin typeface="Arial"/>
                <a:cs typeface="Arial"/>
              </a:rPr>
              <a:t>e.g.,</a:t>
            </a:r>
            <a:r>
              <a:rPr sz="1966" spc="55" dirty="0">
                <a:latin typeface="Arial"/>
                <a:cs typeface="Arial"/>
              </a:rPr>
              <a:t> </a:t>
            </a:r>
            <a:r>
              <a:rPr sz="1966" i="1" spc="164" dirty="0">
                <a:latin typeface="Times New Roman"/>
                <a:cs typeface="Times New Roman"/>
              </a:rPr>
              <a:t>h</a:t>
            </a:r>
            <a:r>
              <a:rPr sz="1966" i="1" spc="131" dirty="0">
                <a:latin typeface="Times New Roman"/>
                <a:cs typeface="Times New Roman"/>
              </a:rPr>
              <a:t> </a:t>
            </a:r>
            <a:r>
              <a:rPr sz="1966" spc="426" dirty="0">
                <a:latin typeface="Times New Roman"/>
                <a:cs typeface="Times New Roman"/>
              </a:rPr>
              <a:t>=</a:t>
            </a:r>
            <a:r>
              <a:rPr sz="1966" spc="131" dirty="0">
                <a:latin typeface="Times New Roman"/>
                <a:cs typeface="Times New Roman"/>
              </a:rPr>
              <a:t> </a:t>
            </a:r>
            <a:r>
              <a:rPr sz="1966" dirty="0">
                <a:latin typeface="Times New Roman"/>
                <a:cs typeface="Times New Roman"/>
              </a:rPr>
              <a:t>(</a:t>
            </a:r>
            <a:r>
              <a:rPr sz="1966" i="1" dirty="0">
                <a:latin typeface="Times New Roman"/>
                <a:cs typeface="Times New Roman"/>
              </a:rPr>
              <a:t>o</a:t>
            </a:r>
            <a:r>
              <a:rPr sz="1966" baseline="-9259" dirty="0">
                <a:latin typeface="Times New Roman"/>
                <a:cs typeface="Times New Roman"/>
              </a:rPr>
              <a:t>0</a:t>
            </a:r>
            <a:r>
              <a:rPr sz="1966" i="1" dirty="0">
                <a:latin typeface="Times New Roman"/>
                <a:cs typeface="Times New Roman"/>
              </a:rPr>
              <a:t>,</a:t>
            </a:r>
            <a:r>
              <a:rPr sz="1966" i="1" spc="-120" dirty="0">
                <a:latin typeface="Times New Roman"/>
                <a:cs typeface="Times New Roman"/>
              </a:rPr>
              <a:t> </a:t>
            </a:r>
            <a:r>
              <a:rPr sz="1966" i="1" spc="120" dirty="0">
                <a:latin typeface="Times New Roman"/>
                <a:cs typeface="Times New Roman"/>
              </a:rPr>
              <a:t>a</a:t>
            </a:r>
            <a:r>
              <a:rPr sz="1966" spc="179" baseline="-9259" dirty="0">
                <a:latin typeface="Times New Roman"/>
                <a:cs typeface="Times New Roman"/>
              </a:rPr>
              <a:t>0</a:t>
            </a:r>
            <a:r>
              <a:rPr sz="1966" i="1" spc="120" dirty="0">
                <a:latin typeface="Times New Roman"/>
                <a:cs typeface="Times New Roman"/>
              </a:rPr>
              <a:t>,</a:t>
            </a:r>
            <a:r>
              <a:rPr sz="1966" i="1" spc="-120" dirty="0">
                <a:latin typeface="Times New Roman"/>
                <a:cs typeface="Times New Roman"/>
              </a:rPr>
              <a:t> </a:t>
            </a:r>
            <a:r>
              <a:rPr sz="1966" i="1" dirty="0">
                <a:latin typeface="Times New Roman"/>
                <a:cs typeface="Times New Roman"/>
              </a:rPr>
              <a:t>o</a:t>
            </a:r>
            <a:r>
              <a:rPr sz="1966" baseline="-9259" dirty="0">
                <a:latin typeface="Times New Roman"/>
                <a:cs typeface="Times New Roman"/>
              </a:rPr>
              <a:t>1</a:t>
            </a:r>
            <a:r>
              <a:rPr sz="1966" i="1" dirty="0">
                <a:latin typeface="Times New Roman"/>
                <a:cs typeface="Times New Roman"/>
              </a:rPr>
              <a:t>,</a:t>
            </a:r>
            <a:r>
              <a:rPr sz="1966" i="1" spc="-131" dirty="0">
                <a:latin typeface="Times New Roman"/>
                <a:cs typeface="Times New Roman"/>
              </a:rPr>
              <a:t> </a:t>
            </a:r>
            <a:r>
              <a:rPr sz="1966" i="1" dirty="0">
                <a:latin typeface="Times New Roman"/>
                <a:cs typeface="Times New Roman"/>
              </a:rPr>
              <a:t>.</a:t>
            </a:r>
            <a:r>
              <a:rPr sz="1966" i="1" spc="-120" dirty="0">
                <a:latin typeface="Times New Roman"/>
                <a:cs typeface="Times New Roman"/>
              </a:rPr>
              <a:t> </a:t>
            </a:r>
            <a:r>
              <a:rPr sz="1966" i="1" dirty="0">
                <a:latin typeface="Times New Roman"/>
                <a:cs typeface="Times New Roman"/>
              </a:rPr>
              <a:t>.</a:t>
            </a:r>
            <a:r>
              <a:rPr sz="1966" i="1" spc="-120" dirty="0">
                <a:latin typeface="Times New Roman"/>
                <a:cs typeface="Times New Roman"/>
              </a:rPr>
              <a:t> </a:t>
            </a:r>
            <a:r>
              <a:rPr sz="1966" i="1" dirty="0">
                <a:latin typeface="Times New Roman"/>
                <a:cs typeface="Times New Roman"/>
              </a:rPr>
              <a:t>.</a:t>
            </a:r>
            <a:r>
              <a:rPr sz="1966" i="1" spc="-131" dirty="0">
                <a:latin typeface="Times New Roman"/>
                <a:cs typeface="Times New Roman"/>
              </a:rPr>
              <a:t> </a:t>
            </a:r>
            <a:r>
              <a:rPr sz="1966" i="1" spc="153" dirty="0">
                <a:latin typeface="Times New Roman"/>
                <a:cs typeface="Times New Roman"/>
              </a:rPr>
              <a:t>a</a:t>
            </a:r>
            <a:r>
              <a:rPr sz="1966" i="1" spc="227" baseline="-9259" dirty="0">
                <a:latin typeface="Times New Roman"/>
                <a:cs typeface="Times New Roman"/>
              </a:rPr>
              <a:t>l</a:t>
            </a:r>
            <a:r>
              <a:rPr sz="1966" i="1" spc="227" baseline="-9259" dirty="0">
                <a:latin typeface="Euclid Symbol"/>
                <a:cs typeface="Euclid Symbol"/>
              </a:rPr>
              <a:t>−</a:t>
            </a:r>
            <a:r>
              <a:rPr sz="1966" spc="227" baseline="-9259" dirty="0">
                <a:latin typeface="Times New Roman"/>
                <a:cs typeface="Times New Roman"/>
              </a:rPr>
              <a:t>1</a:t>
            </a:r>
            <a:r>
              <a:rPr sz="1966" i="1" spc="153" dirty="0">
                <a:latin typeface="Times New Roman"/>
                <a:cs typeface="Times New Roman"/>
              </a:rPr>
              <a:t>,</a:t>
            </a:r>
            <a:r>
              <a:rPr sz="1966" i="1" spc="-120" dirty="0">
                <a:latin typeface="Times New Roman"/>
                <a:cs typeface="Times New Roman"/>
              </a:rPr>
              <a:t> </a:t>
            </a:r>
            <a:r>
              <a:rPr sz="1966" i="1" spc="142" dirty="0">
                <a:latin typeface="Times New Roman"/>
                <a:cs typeface="Times New Roman"/>
              </a:rPr>
              <a:t>o</a:t>
            </a:r>
            <a:r>
              <a:rPr sz="1966" i="1" spc="212" baseline="-9259" dirty="0">
                <a:latin typeface="Times New Roman"/>
                <a:cs typeface="Times New Roman"/>
              </a:rPr>
              <a:t>l</a:t>
            </a:r>
            <a:r>
              <a:rPr sz="1966" i="1" spc="212" baseline="-9259" dirty="0">
                <a:latin typeface="Euclid Symbol"/>
                <a:cs typeface="Euclid Symbol"/>
              </a:rPr>
              <a:t>−</a:t>
            </a:r>
            <a:r>
              <a:rPr sz="1966" spc="212" baseline="-9259" dirty="0">
                <a:latin typeface="Times New Roman"/>
                <a:cs typeface="Times New Roman"/>
              </a:rPr>
              <a:t>1</a:t>
            </a:r>
            <a:r>
              <a:rPr sz="1966" spc="142" dirty="0">
                <a:latin typeface="Times New Roman"/>
                <a:cs typeface="Times New Roman"/>
              </a:rPr>
              <a:t>)</a:t>
            </a:r>
            <a:r>
              <a:rPr sz="1966" spc="109" dirty="0">
                <a:latin typeface="Times New Roman"/>
                <a:cs typeface="Times New Roman"/>
              </a:rPr>
              <a:t> </a:t>
            </a:r>
            <a:r>
              <a:rPr sz="1966" dirty="0">
                <a:latin typeface="Arial"/>
                <a:cs typeface="Arial"/>
              </a:rPr>
              <a:t>history</a:t>
            </a:r>
            <a:r>
              <a:rPr sz="1966" spc="55" dirty="0">
                <a:latin typeface="Arial"/>
                <a:cs typeface="Arial"/>
              </a:rPr>
              <a:t> </a:t>
            </a:r>
            <a:r>
              <a:rPr sz="1966" dirty="0">
                <a:latin typeface="Arial"/>
                <a:cs typeface="Arial"/>
              </a:rPr>
              <a:t>with</a:t>
            </a:r>
            <a:r>
              <a:rPr sz="1966" spc="55" dirty="0">
                <a:latin typeface="Arial"/>
                <a:cs typeface="Arial"/>
              </a:rPr>
              <a:t> </a:t>
            </a:r>
            <a:r>
              <a:rPr sz="1966" dirty="0">
                <a:latin typeface="Arial"/>
                <a:cs typeface="Arial"/>
              </a:rPr>
              <a:t>length</a:t>
            </a:r>
            <a:r>
              <a:rPr sz="1966" spc="55" dirty="0">
                <a:latin typeface="Arial"/>
                <a:cs typeface="Arial"/>
              </a:rPr>
              <a:t> </a:t>
            </a:r>
            <a:r>
              <a:rPr sz="1966" i="1" spc="-371" dirty="0">
                <a:latin typeface="Menlo"/>
                <a:cs typeface="Menlo"/>
              </a:rPr>
              <a:t>|</a:t>
            </a:r>
            <a:r>
              <a:rPr sz="1966" i="1" spc="-371" dirty="0">
                <a:latin typeface="Times New Roman"/>
                <a:cs typeface="Times New Roman"/>
              </a:rPr>
              <a:t>h</a:t>
            </a:r>
            <a:r>
              <a:rPr sz="1966" i="1" spc="-371" dirty="0">
                <a:latin typeface="Menlo"/>
                <a:cs typeface="Menlo"/>
              </a:rPr>
              <a:t>|</a:t>
            </a:r>
            <a:r>
              <a:rPr sz="1966" i="1" spc="-568" dirty="0">
                <a:latin typeface="Menlo"/>
                <a:cs typeface="Menlo"/>
              </a:rPr>
              <a:t> </a:t>
            </a:r>
            <a:r>
              <a:rPr sz="1966" spc="426" dirty="0">
                <a:latin typeface="Times New Roman"/>
                <a:cs typeface="Times New Roman"/>
              </a:rPr>
              <a:t>=</a:t>
            </a:r>
            <a:r>
              <a:rPr sz="1966" spc="142" dirty="0">
                <a:latin typeface="Times New Roman"/>
                <a:cs typeface="Times New Roman"/>
              </a:rPr>
              <a:t> </a:t>
            </a:r>
            <a:r>
              <a:rPr sz="1966" i="1" spc="-109" dirty="0">
                <a:latin typeface="Times New Roman"/>
                <a:cs typeface="Times New Roman"/>
              </a:rPr>
              <a:t>l</a:t>
            </a:r>
            <a:endParaRPr sz="1966" dirty="0">
              <a:latin typeface="Times New Roman"/>
              <a:cs typeface="Times New Roman"/>
            </a:endParaRPr>
          </a:p>
          <a:p>
            <a:pPr marL="618644" indent="-252451">
              <a:spcBef>
                <a:spcPts val="677"/>
              </a:spcBef>
              <a:buClr>
                <a:srgbClr val="D41A2C"/>
              </a:buClr>
              <a:buFont typeface="Menlo"/>
              <a:buChar char="•"/>
              <a:tabLst>
                <a:tab pos="618644" algn="l"/>
              </a:tabLst>
            </a:pPr>
            <a:r>
              <a:rPr sz="1966" spc="-22" dirty="0">
                <a:latin typeface="Arial"/>
                <a:cs typeface="Arial"/>
              </a:rPr>
              <a:t>Concatenation</a:t>
            </a:r>
            <a:r>
              <a:rPr sz="1966" spc="109" dirty="0">
                <a:latin typeface="Arial"/>
                <a:cs typeface="Arial"/>
              </a:rPr>
              <a:t> </a:t>
            </a:r>
            <a:r>
              <a:rPr sz="1966" dirty="0">
                <a:latin typeface="Arial"/>
                <a:cs typeface="Arial"/>
              </a:rPr>
              <a:t>notation</a:t>
            </a:r>
            <a:r>
              <a:rPr sz="1966" spc="109" dirty="0">
                <a:latin typeface="Arial"/>
                <a:cs typeface="Arial"/>
              </a:rPr>
              <a:t> </a:t>
            </a:r>
            <a:r>
              <a:rPr sz="1966" i="1" dirty="0">
                <a:latin typeface="Times New Roman"/>
                <a:cs typeface="Times New Roman"/>
              </a:rPr>
              <a:t>hao</a:t>
            </a:r>
            <a:r>
              <a:rPr sz="1966" i="1" spc="197" dirty="0">
                <a:latin typeface="Times New Roman"/>
                <a:cs typeface="Times New Roman"/>
              </a:rPr>
              <a:t> </a:t>
            </a:r>
            <a:r>
              <a:rPr sz="1966" spc="426" dirty="0">
                <a:latin typeface="Times New Roman"/>
                <a:cs typeface="Times New Roman"/>
              </a:rPr>
              <a:t>=</a:t>
            </a:r>
            <a:r>
              <a:rPr sz="1966" spc="197" dirty="0">
                <a:latin typeface="Times New Roman"/>
                <a:cs typeface="Times New Roman"/>
              </a:rPr>
              <a:t> </a:t>
            </a:r>
            <a:r>
              <a:rPr sz="1966" dirty="0">
                <a:latin typeface="Times New Roman"/>
                <a:cs typeface="Times New Roman"/>
              </a:rPr>
              <a:t>(</a:t>
            </a:r>
            <a:r>
              <a:rPr lang="en-US" sz="1966" i="1" dirty="0">
                <a:latin typeface="Menlo"/>
                <a:cs typeface="Menlo"/>
              </a:rPr>
              <a:t>*</a:t>
            </a:r>
            <a:r>
              <a:rPr sz="1966" i="1" dirty="0">
                <a:latin typeface="Times New Roman"/>
                <a:cs typeface="Times New Roman"/>
              </a:rPr>
              <a:t>h,</a:t>
            </a:r>
            <a:r>
              <a:rPr sz="1966" i="1" spc="-87" dirty="0">
                <a:latin typeface="Times New Roman"/>
                <a:cs typeface="Times New Roman"/>
              </a:rPr>
              <a:t> </a:t>
            </a:r>
            <a:r>
              <a:rPr sz="1966" i="1" dirty="0">
                <a:latin typeface="Times New Roman"/>
                <a:cs typeface="Times New Roman"/>
              </a:rPr>
              <a:t>a,</a:t>
            </a:r>
            <a:r>
              <a:rPr sz="1966" i="1" spc="-87" dirty="0">
                <a:latin typeface="Times New Roman"/>
                <a:cs typeface="Times New Roman"/>
              </a:rPr>
              <a:t> </a:t>
            </a:r>
            <a:r>
              <a:rPr sz="1966" i="1" spc="-55" dirty="0">
                <a:latin typeface="Times New Roman"/>
                <a:cs typeface="Times New Roman"/>
              </a:rPr>
              <a:t>o</a:t>
            </a:r>
            <a:r>
              <a:rPr sz="1966" spc="-55" dirty="0">
                <a:latin typeface="Times New Roman"/>
                <a:cs typeface="Times New Roman"/>
              </a:rPr>
              <a:t>)</a:t>
            </a:r>
            <a:endParaRPr sz="1966" dirty="0">
              <a:latin typeface="Times New Roman"/>
              <a:cs typeface="Times New Roman"/>
            </a:endParaRPr>
          </a:p>
          <a:p>
            <a:pPr>
              <a:spcBef>
                <a:spcPts val="1027"/>
              </a:spcBef>
              <a:buClr>
                <a:srgbClr val="D41A2C"/>
              </a:buClr>
              <a:buFont typeface="Menlo"/>
              <a:buChar char="•"/>
            </a:pPr>
            <a:endParaRPr sz="1966" dirty="0">
              <a:latin typeface="Times New Roman"/>
              <a:cs typeface="Times New Roman"/>
            </a:endParaRPr>
          </a:p>
          <a:p>
            <a:pPr marL="110968"/>
            <a:r>
              <a:rPr sz="1966" b="1" spc="-22" dirty="0">
                <a:latin typeface="Arial"/>
                <a:cs typeface="Arial"/>
              </a:rPr>
              <a:t>History-</a:t>
            </a:r>
            <a:r>
              <a:rPr sz="1966" b="1" dirty="0">
                <a:latin typeface="Arial"/>
                <a:cs typeface="Arial"/>
              </a:rPr>
              <a:t>based</a:t>
            </a:r>
            <a:r>
              <a:rPr sz="1966" b="1" spc="44" dirty="0">
                <a:latin typeface="Arial"/>
                <a:cs typeface="Arial"/>
              </a:rPr>
              <a:t> </a:t>
            </a:r>
            <a:r>
              <a:rPr sz="1966" b="1" spc="-22" dirty="0">
                <a:latin typeface="Arial"/>
                <a:cs typeface="Arial"/>
              </a:rPr>
              <a:t>Control:</a:t>
            </a:r>
            <a:endParaRPr sz="1966" dirty="0">
              <a:latin typeface="Arial"/>
              <a:cs typeface="Arial"/>
            </a:endParaRPr>
          </a:p>
          <a:p>
            <a:pPr marL="618644" indent="-252451">
              <a:spcBef>
                <a:spcPts val="677"/>
              </a:spcBef>
              <a:buClr>
                <a:srgbClr val="D41A2C"/>
              </a:buClr>
              <a:buFont typeface="Menlo"/>
              <a:buChar char="•"/>
              <a:tabLst>
                <a:tab pos="618644" algn="l"/>
              </a:tabLst>
            </a:pPr>
            <a:r>
              <a:rPr sz="1966" dirty="0">
                <a:latin typeface="Arial"/>
                <a:cs typeface="Arial"/>
              </a:rPr>
              <a:t>History</a:t>
            </a:r>
            <a:r>
              <a:rPr sz="1966" spc="-33" dirty="0">
                <a:latin typeface="Arial"/>
                <a:cs typeface="Arial"/>
              </a:rPr>
              <a:t> </a:t>
            </a:r>
            <a:r>
              <a:rPr sz="1966" dirty="0">
                <a:latin typeface="Arial"/>
                <a:cs typeface="Arial"/>
              </a:rPr>
              <a:t>policy</a:t>
            </a:r>
            <a:r>
              <a:rPr sz="1966" spc="-22" dirty="0">
                <a:latin typeface="Arial"/>
                <a:cs typeface="Arial"/>
              </a:rPr>
              <a:t> </a:t>
            </a:r>
            <a:r>
              <a:rPr sz="1966" i="1" spc="164" dirty="0">
                <a:latin typeface="Times New Roman"/>
                <a:cs typeface="Times New Roman"/>
              </a:rPr>
              <a:t>π</a:t>
            </a:r>
            <a:r>
              <a:rPr sz="1966" i="1" spc="-208" dirty="0">
                <a:latin typeface="Times New Roman"/>
                <a:cs typeface="Times New Roman"/>
              </a:rPr>
              <a:t> </a:t>
            </a:r>
            <a:r>
              <a:rPr sz="1966" dirty="0">
                <a:latin typeface="Times New Roman"/>
                <a:cs typeface="Times New Roman"/>
              </a:rPr>
              <a:t>:</a:t>
            </a:r>
            <a:r>
              <a:rPr sz="1966" spc="164" dirty="0">
                <a:latin typeface="Times New Roman"/>
                <a:cs typeface="Times New Roman"/>
              </a:rPr>
              <a:t> </a:t>
            </a:r>
            <a:r>
              <a:rPr sz="1966" i="1" spc="524" dirty="0">
                <a:latin typeface="Menlo"/>
                <a:cs typeface="Menlo"/>
              </a:rPr>
              <a:t>H</a:t>
            </a:r>
            <a:r>
              <a:rPr sz="1966" i="1" spc="-623" dirty="0">
                <a:latin typeface="Menlo"/>
                <a:cs typeface="Menlo"/>
              </a:rPr>
              <a:t> </a:t>
            </a:r>
            <a:r>
              <a:rPr sz="1966" i="1" spc="830" dirty="0">
                <a:latin typeface="Menlo"/>
                <a:cs typeface="Menlo"/>
              </a:rPr>
              <a:t>→</a:t>
            </a:r>
            <a:r>
              <a:rPr sz="1966" i="1" spc="-623" dirty="0">
                <a:latin typeface="Menlo"/>
                <a:cs typeface="Menlo"/>
              </a:rPr>
              <a:t> </a:t>
            </a:r>
            <a:r>
              <a:rPr sz="1966" spc="382" dirty="0">
                <a:latin typeface="Times New Roman"/>
                <a:cs typeface="Times New Roman"/>
              </a:rPr>
              <a:t>∆</a:t>
            </a:r>
            <a:r>
              <a:rPr sz="1966" i="1" spc="382" dirty="0">
                <a:latin typeface="Menlo"/>
                <a:cs typeface="Menlo"/>
              </a:rPr>
              <a:t>A</a:t>
            </a:r>
            <a:endParaRPr sz="1966" dirty="0">
              <a:latin typeface="Menlo"/>
              <a:cs typeface="Menlo"/>
            </a:endParaRPr>
          </a:p>
          <a:p>
            <a:pPr marL="618644" indent="-252451">
              <a:spcBef>
                <a:spcPts val="677"/>
              </a:spcBef>
              <a:buClr>
                <a:srgbClr val="D41A2C"/>
              </a:buClr>
              <a:buFont typeface="Menlo"/>
              <a:buChar char="•"/>
              <a:tabLst>
                <a:tab pos="618644" algn="l"/>
              </a:tabLst>
            </a:pPr>
            <a:r>
              <a:rPr sz="1966" dirty="0">
                <a:latin typeface="Arial"/>
                <a:cs typeface="Arial"/>
              </a:rPr>
              <a:t>History</a:t>
            </a:r>
            <a:r>
              <a:rPr sz="1966" spc="-66" dirty="0">
                <a:latin typeface="Arial"/>
                <a:cs typeface="Arial"/>
              </a:rPr>
              <a:t> </a:t>
            </a:r>
            <a:r>
              <a:rPr sz="1966" dirty="0">
                <a:latin typeface="Arial"/>
                <a:cs typeface="Arial"/>
              </a:rPr>
              <a:t>values</a:t>
            </a:r>
            <a:r>
              <a:rPr sz="1966" spc="-66" dirty="0">
                <a:latin typeface="Arial"/>
                <a:cs typeface="Arial"/>
              </a:rPr>
              <a:t> </a:t>
            </a:r>
            <a:r>
              <a:rPr sz="1966" dirty="0">
                <a:latin typeface="Arial"/>
                <a:cs typeface="Arial"/>
              </a:rPr>
              <a:t>via</a:t>
            </a:r>
            <a:r>
              <a:rPr sz="1966" spc="-66" dirty="0">
                <a:latin typeface="Arial"/>
                <a:cs typeface="Arial"/>
              </a:rPr>
              <a:t> </a:t>
            </a:r>
            <a:r>
              <a:rPr sz="1966" dirty="0">
                <a:latin typeface="Arial"/>
                <a:cs typeface="Arial"/>
              </a:rPr>
              <a:t>Bellman</a:t>
            </a:r>
            <a:r>
              <a:rPr sz="1966" spc="-66" dirty="0">
                <a:latin typeface="Arial"/>
                <a:cs typeface="Arial"/>
              </a:rPr>
              <a:t> </a:t>
            </a:r>
            <a:r>
              <a:rPr sz="1966" spc="-22" dirty="0">
                <a:latin typeface="Arial"/>
                <a:cs typeface="Arial"/>
              </a:rPr>
              <a:t>equations</a:t>
            </a:r>
            <a:endParaRPr sz="1966" dirty="0">
              <a:latin typeface="Arial"/>
              <a:cs typeface="Arial"/>
            </a:endParaRPr>
          </a:p>
        </p:txBody>
      </p:sp>
      <p:sp>
        <p:nvSpPr>
          <p:cNvPr id="35" name="object 35"/>
          <p:cNvSpPr txBox="1"/>
          <p:nvPr/>
        </p:nvSpPr>
        <p:spPr>
          <a:xfrm>
            <a:off x="8952782" y="4025028"/>
            <a:ext cx="360645" cy="809656"/>
          </a:xfrm>
          <a:prstGeom prst="rect">
            <a:avLst/>
          </a:prstGeom>
        </p:spPr>
        <p:txBody>
          <a:bodyPr vert="horz" wrap="square" lIns="0" tIns="113740" rIns="0" bIns="0" rtlCol="0">
            <a:spAutoFit/>
          </a:bodyPr>
          <a:lstStyle/>
          <a:p>
            <a:pPr marL="27742">
              <a:spcBef>
                <a:spcPts val="893"/>
              </a:spcBef>
            </a:pPr>
            <a:r>
              <a:rPr sz="1966" spc="-55" dirty="0">
                <a:latin typeface="Arial"/>
                <a:cs typeface="Arial"/>
              </a:rPr>
              <a:t>(3)</a:t>
            </a:r>
            <a:endParaRPr sz="1966">
              <a:latin typeface="Arial"/>
              <a:cs typeface="Arial"/>
            </a:endParaRPr>
          </a:p>
          <a:p>
            <a:pPr marL="27742">
              <a:spcBef>
                <a:spcPts val="677"/>
              </a:spcBef>
            </a:pPr>
            <a:r>
              <a:rPr sz="1966" spc="-55" dirty="0">
                <a:latin typeface="Arial"/>
                <a:cs typeface="Arial"/>
              </a:rPr>
              <a:t>(4)</a:t>
            </a:r>
            <a:endParaRPr sz="1966">
              <a:latin typeface="Arial"/>
              <a:cs typeface="Arial"/>
            </a:endParaRPr>
          </a:p>
        </p:txBody>
      </p:sp>
      <p:sp>
        <p:nvSpPr>
          <p:cNvPr id="36" name="object 36"/>
          <p:cNvSpPr txBox="1"/>
          <p:nvPr/>
        </p:nvSpPr>
        <p:spPr>
          <a:xfrm>
            <a:off x="1275094" y="5104310"/>
            <a:ext cx="733774" cy="329131"/>
          </a:xfrm>
          <a:prstGeom prst="rect">
            <a:avLst/>
          </a:prstGeom>
        </p:spPr>
        <p:txBody>
          <a:bodyPr vert="horz" wrap="square" lIns="0" tIns="26355" rIns="0" bIns="0" rtlCol="0">
            <a:spAutoFit/>
          </a:bodyPr>
          <a:lstStyle/>
          <a:p>
            <a:pPr marL="27742">
              <a:spcBef>
                <a:spcPts val="208"/>
              </a:spcBef>
            </a:pPr>
            <a:r>
              <a:rPr sz="1966" spc="-22" dirty="0">
                <a:latin typeface="Arial"/>
                <a:cs typeface="Arial"/>
              </a:rPr>
              <a:t>where</a:t>
            </a:r>
            <a:endParaRPr sz="1966">
              <a:latin typeface="Arial"/>
              <a:cs typeface="Arial"/>
            </a:endParaRPr>
          </a:p>
        </p:txBody>
      </p:sp>
      <p:sp>
        <p:nvSpPr>
          <p:cNvPr id="39" name="object 39"/>
          <p:cNvSpPr txBox="1"/>
          <p:nvPr/>
        </p:nvSpPr>
        <p:spPr>
          <a:xfrm>
            <a:off x="8952782" y="5546951"/>
            <a:ext cx="360645" cy="963638"/>
          </a:xfrm>
          <a:prstGeom prst="rect">
            <a:avLst/>
          </a:prstGeom>
        </p:spPr>
        <p:txBody>
          <a:bodyPr vert="horz" wrap="square" lIns="0" tIns="190032" rIns="0" bIns="0" rtlCol="0">
            <a:spAutoFit/>
          </a:bodyPr>
          <a:lstStyle/>
          <a:p>
            <a:pPr marL="27742">
              <a:spcBef>
                <a:spcPts val="1496"/>
              </a:spcBef>
            </a:pPr>
            <a:r>
              <a:rPr sz="1966" spc="-55" dirty="0">
                <a:latin typeface="Arial"/>
                <a:cs typeface="Arial"/>
              </a:rPr>
              <a:t>(5)</a:t>
            </a:r>
            <a:endParaRPr sz="1966">
              <a:latin typeface="Arial"/>
              <a:cs typeface="Arial"/>
            </a:endParaRPr>
          </a:p>
          <a:p>
            <a:pPr marL="27742">
              <a:spcBef>
                <a:spcPts val="1289"/>
              </a:spcBef>
            </a:pPr>
            <a:r>
              <a:rPr sz="1966" spc="-55" dirty="0">
                <a:latin typeface="Arial"/>
                <a:cs typeface="Arial"/>
              </a:rPr>
              <a:t>(6)</a:t>
            </a:r>
            <a:endParaRPr sz="1966">
              <a:latin typeface="Arial"/>
              <a:cs typeface="Arial"/>
            </a:endParaRPr>
          </a:p>
        </p:txBody>
      </p:sp>
      <p:sp>
        <p:nvSpPr>
          <p:cNvPr id="45" name="object 45"/>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49" name="object 49"/>
          <p:cNvSpPr txBox="1">
            <a:spLocks noGrp="1"/>
          </p:cNvSpPr>
          <p:nvPr>
            <p:ph type="dt" sz="half" idx="6"/>
          </p:nvPr>
        </p:nvSpPr>
        <p:spPr>
          <a:xfrm>
            <a:off x="3570742" y="3350180"/>
            <a:ext cx="429958"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CS</a:t>
            </a:r>
            <a:r>
              <a:rPr lang="en-US" spc="-20"/>
              <a:t> </a:t>
            </a:r>
            <a:r>
              <a:rPr lang="en-US" spc="-10"/>
              <a:t>4180/5180</a:t>
            </a:r>
            <a:endParaRPr spc="-22" dirty="0"/>
          </a:p>
        </p:txBody>
      </p:sp>
      <p:sp>
        <p:nvSpPr>
          <p:cNvPr id="50" name="object 50"/>
          <p:cNvSpPr txBox="1">
            <a:spLocks noGrp="1"/>
          </p:cNvSpPr>
          <p:nvPr>
            <p:ph type="sldNum" sz="quarter" idx="7"/>
          </p:nvPr>
        </p:nvSpPr>
        <p:spPr>
          <a:xfrm>
            <a:off x="4295597" y="3357216"/>
            <a:ext cx="244729"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73025">
              <a:spcBef>
                <a:spcPts val="70"/>
              </a:spcBef>
            </a:pPr>
            <a:fld id="{81D60167-4931-47E6-BA6A-407CBD079E47}" type="slidenum">
              <a:rPr lang="en-US" smtClean="0"/>
              <a:pPr marL="73025">
                <a:spcBef>
                  <a:spcPts val="70"/>
                </a:spcBef>
              </a:pPr>
              <a:t>31</a:t>
            </a:fld>
            <a:r>
              <a:rPr lang="en-US" spc="-15"/>
              <a:t> </a:t>
            </a:r>
            <a:r>
              <a:rPr lang="en-US"/>
              <a:t>/</a:t>
            </a:r>
            <a:r>
              <a:rPr lang="en-US" spc="-5"/>
              <a:t> </a:t>
            </a:r>
            <a:r>
              <a:rPr lang="en-US" spc="-25"/>
              <a:t>53</a:t>
            </a:r>
            <a:endParaRPr spc="-55" dirty="0"/>
          </a:p>
        </p:txBody>
      </p:sp>
      <p:pic>
        <p:nvPicPr>
          <p:cNvPr id="52" name="Picture 51" descr="A close up of a math equation&#10;&#10;AI-generated content may be incorrect.">
            <a:extLst>
              <a:ext uri="{FF2B5EF4-FFF2-40B4-BE49-F238E27FC236}">
                <a16:creationId xmlns:a16="http://schemas.microsoft.com/office/drawing/2014/main" id="{F43EA995-2567-CD63-DE2B-ABE508D56005}"/>
              </a:ext>
            </a:extLst>
          </p:cNvPr>
          <p:cNvPicPr>
            <a:picLocks noChangeAspect="1"/>
          </p:cNvPicPr>
          <p:nvPr/>
        </p:nvPicPr>
        <p:blipFill>
          <a:blip r:embed="rId2"/>
          <a:stretch>
            <a:fillRect/>
          </a:stretch>
        </p:blipFill>
        <p:spPr>
          <a:xfrm>
            <a:off x="1430947" y="3903646"/>
            <a:ext cx="7277100" cy="1104900"/>
          </a:xfrm>
          <a:prstGeom prst="rect">
            <a:avLst/>
          </a:prstGeom>
        </p:spPr>
      </p:pic>
      <p:pic>
        <p:nvPicPr>
          <p:cNvPr id="54" name="Picture 53" descr="A black text on a white background&#10;&#10;AI-generated content may be incorrect.">
            <a:extLst>
              <a:ext uri="{FF2B5EF4-FFF2-40B4-BE49-F238E27FC236}">
                <a16:creationId xmlns:a16="http://schemas.microsoft.com/office/drawing/2014/main" id="{1BC01D71-0102-35FE-4123-BBAC8495B331}"/>
              </a:ext>
            </a:extLst>
          </p:cNvPr>
          <p:cNvPicPr>
            <a:picLocks noChangeAspect="1"/>
          </p:cNvPicPr>
          <p:nvPr/>
        </p:nvPicPr>
        <p:blipFill>
          <a:blip r:embed="rId3"/>
          <a:stretch>
            <a:fillRect/>
          </a:stretch>
        </p:blipFill>
        <p:spPr>
          <a:xfrm>
            <a:off x="2780843" y="5616660"/>
            <a:ext cx="5720776" cy="1228988"/>
          </a:xfrm>
          <a:prstGeom prst="rect">
            <a:avLst/>
          </a:prstGeom>
        </p:spPr>
      </p:pic>
    </p:spTree>
  </p:cSld>
  <p:clrMapOvr>
    <a:masterClrMapping/>
  </p:clrMapOvr>
  <p:transition>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POMDP as belief MDP"/>
          <p:cNvSpPr txBox="1">
            <a:spLocks noGrp="1"/>
          </p:cNvSpPr>
          <p:nvPr>
            <p:ph type="title"/>
          </p:nvPr>
        </p:nvSpPr>
        <p:spPr>
          <a:prstGeom prst="rect">
            <a:avLst/>
          </a:prstGeom>
        </p:spPr>
        <p:txBody>
          <a:bodyPr/>
          <a:lstStyle/>
          <a:p>
            <a:r>
              <a:t>POMDP as belief MDP</a:t>
            </a:r>
          </a:p>
        </p:txBody>
      </p:sp>
      <p:sp>
        <p:nvSpPr>
          <p:cNvPr id="160" name="POMDP is really an MDP where the states are belief states…"/>
          <p:cNvSpPr txBox="1">
            <a:spLocks noGrp="1"/>
          </p:cNvSpPr>
          <p:nvPr>
            <p:ph type="body" idx="1"/>
          </p:nvPr>
        </p:nvSpPr>
        <p:spPr>
          <a:xfrm>
            <a:off x="984436" y="1632857"/>
            <a:ext cx="8111753" cy="4247061"/>
          </a:xfrm>
          <a:prstGeom prst="rect">
            <a:avLst/>
          </a:prstGeom>
        </p:spPr>
        <p:txBody>
          <a:bodyPr>
            <a:normAutofit fontScale="62500" lnSpcReduction="20000"/>
          </a:bodyPr>
          <a:lstStyle/>
          <a:p>
            <a:pPr marL="246193" indent="-246193" defTabSz="276216">
              <a:spcBef>
                <a:spcPts val="1183"/>
              </a:spcBef>
              <a:defRPr sz="2806"/>
            </a:pPr>
            <a:r>
              <a:rPr dirty="0"/>
              <a:t>POMDP is really an MDP where the states are belief states </a:t>
            </a:r>
          </a:p>
          <a:p>
            <a:pPr marL="246193" indent="-246193" defTabSz="276216">
              <a:spcBef>
                <a:spcPts val="1183"/>
              </a:spcBef>
              <a:defRPr sz="2806"/>
            </a:pPr>
            <a:r>
              <a:rPr i="1" dirty="0">
                <a:latin typeface="Times"/>
                <a:ea typeface="Times"/>
                <a:cs typeface="Times"/>
                <a:sym typeface="Times"/>
              </a:rPr>
              <a:t>B</a:t>
            </a:r>
            <a:r>
              <a:rPr dirty="0"/>
              <a:t>, the set of belief states, comprise the state space </a:t>
            </a:r>
          </a:p>
          <a:p>
            <a:pPr marL="492385" lvl="1" indent="-246193" defTabSz="276216">
              <a:spcBef>
                <a:spcPts val="1183"/>
              </a:spcBef>
              <a:defRPr sz="2806"/>
            </a:pPr>
            <a:r>
              <a:rPr dirty="0"/>
              <a:t>If there are n discrete states, then </a:t>
            </a:r>
            <a:r>
              <a:rPr i="1" dirty="0">
                <a:latin typeface="Times"/>
                <a:ea typeface="Times"/>
                <a:cs typeface="Times"/>
                <a:sym typeface="Times"/>
              </a:rPr>
              <a:t>B ⊂ </a:t>
            </a:r>
            <a:r>
              <a:rPr dirty="0" err="1">
                <a:latin typeface="Cambria Math"/>
                <a:ea typeface="Cambria Math"/>
                <a:cs typeface="Cambria Math"/>
                <a:sym typeface="Cambria Math"/>
              </a:rPr>
              <a:t>ℝ</a:t>
            </a:r>
            <a:r>
              <a:rPr i="1" baseline="31999" dirty="0" err="1">
                <a:latin typeface="Times"/>
                <a:ea typeface="Times"/>
                <a:cs typeface="Times"/>
                <a:sym typeface="Times"/>
              </a:rPr>
              <a:t>n</a:t>
            </a:r>
            <a:r>
              <a:rPr i="1" dirty="0">
                <a:latin typeface="Times"/>
                <a:ea typeface="Times"/>
                <a:cs typeface="Times"/>
                <a:sym typeface="Times"/>
              </a:rPr>
              <a:t> </a:t>
            </a:r>
          </a:p>
          <a:p>
            <a:pPr marL="246193" indent="-246193" defTabSz="276216">
              <a:spcBef>
                <a:spcPts val="1183"/>
              </a:spcBef>
              <a:defRPr sz="2806"/>
            </a:pPr>
            <a:r>
              <a:rPr i="1" dirty="0">
                <a:latin typeface="Times"/>
                <a:ea typeface="Times"/>
                <a:cs typeface="Times"/>
                <a:sym typeface="Times"/>
              </a:rPr>
              <a:t>A</a:t>
            </a:r>
            <a:r>
              <a:rPr dirty="0"/>
              <a:t>, the set of actions, remains the same</a:t>
            </a:r>
          </a:p>
          <a:p>
            <a:pPr marL="246193" indent="-246193" defTabSz="276216">
              <a:spcBef>
                <a:spcPts val="1183"/>
              </a:spcBef>
              <a:defRPr sz="2806"/>
            </a:pPr>
            <a:r>
              <a:rPr i="1" dirty="0" err="1">
                <a:latin typeface="Times"/>
                <a:ea typeface="Times"/>
                <a:cs typeface="Times"/>
                <a:sym typeface="Times"/>
              </a:rPr>
              <a:t>τ</a:t>
            </a:r>
            <a:r>
              <a:rPr dirty="0">
                <a:latin typeface="Times"/>
                <a:ea typeface="Times"/>
                <a:cs typeface="Times"/>
                <a:sym typeface="Times"/>
              </a:rPr>
              <a:t>(</a:t>
            </a:r>
            <a:r>
              <a:rPr i="1" dirty="0">
                <a:latin typeface="Times"/>
                <a:ea typeface="Times"/>
                <a:cs typeface="Times"/>
                <a:sym typeface="Times"/>
              </a:rPr>
              <a:t>b′</a:t>
            </a:r>
            <a:r>
              <a:rPr dirty="0">
                <a:latin typeface="Times"/>
                <a:ea typeface="Times"/>
                <a:cs typeface="Times"/>
                <a:sym typeface="Times"/>
              </a:rPr>
              <a:t>|</a:t>
            </a:r>
            <a:r>
              <a:rPr i="1" dirty="0" err="1">
                <a:latin typeface="Times"/>
                <a:ea typeface="Times"/>
                <a:cs typeface="Times"/>
                <a:sym typeface="Times"/>
              </a:rPr>
              <a:t>b,a</a:t>
            </a:r>
            <a:r>
              <a:rPr dirty="0">
                <a:latin typeface="Times"/>
                <a:ea typeface="Times"/>
                <a:cs typeface="Times"/>
                <a:sym typeface="Times"/>
              </a:rPr>
              <a:t>)</a:t>
            </a:r>
            <a:r>
              <a:rPr dirty="0"/>
              <a:t> is the state transition function </a:t>
            </a:r>
          </a:p>
          <a:p>
            <a:pPr marL="492385" lvl="1" indent="-246193" defTabSz="276216">
              <a:spcBef>
                <a:spcPts val="1183"/>
              </a:spcBef>
              <a:defRPr sz="2806"/>
            </a:pPr>
            <a:r>
              <a:rPr dirty="0"/>
              <a:t>See DMU equation 6.5: </a:t>
            </a:r>
          </a:p>
          <a:p>
            <a:pPr marL="246193" indent="-246193" defTabSz="276216">
              <a:spcBef>
                <a:spcPts val="1183"/>
              </a:spcBef>
              <a:defRPr sz="2806"/>
            </a:pPr>
            <a:r>
              <a:rPr i="1" dirty="0" err="1">
                <a:latin typeface="Gill Sans"/>
                <a:ea typeface="Gill Sans"/>
                <a:cs typeface="Gill Sans"/>
                <a:sym typeface="Gill Sans"/>
              </a:rPr>
              <a:t>ρ</a:t>
            </a:r>
            <a:r>
              <a:rPr dirty="0">
                <a:latin typeface="Times"/>
                <a:ea typeface="Times"/>
                <a:cs typeface="Times"/>
                <a:sym typeface="Times"/>
              </a:rPr>
              <a:t>(</a:t>
            </a:r>
            <a:r>
              <a:rPr i="1" dirty="0" err="1">
                <a:latin typeface="Times"/>
                <a:ea typeface="Times"/>
                <a:cs typeface="Times"/>
                <a:sym typeface="Times"/>
              </a:rPr>
              <a:t>b,a</a:t>
            </a:r>
            <a:r>
              <a:rPr dirty="0">
                <a:latin typeface="Times"/>
                <a:ea typeface="Times"/>
                <a:cs typeface="Times"/>
                <a:sym typeface="Times"/>
              </a:rPr>
              <a:t>)</a:t>
            </a:r>
            <a:r>
              <a:rPr dirty="0"/>
              <a:t>,the immediate reward, is equal to </a:t>
            </a:r>
            <a:r>
              <a:rPr sz="2364" dirty="0">
                <a:latin typeface="Times"/>
                <a:ea typeface="Times"/>
                <a:cs typeface="Times"/>
                <a:sym typeface="Times"/>
              </a:rPr>
              <a:t>∑</a:t>
            </a:r>
            <a:r>
              <a:rPr i="1" baseline="-25000" dirty="0">
                <a:latin typeface="Times"/>
                <a:ea typeface="Times"/>
                <a:cs typeface="Times"/>
                <a:sym typeface="Times"/>
              </a:rPr>
              <a:t>s</a:t>
            </a:r>
            <a:r>
              <a:rPr lang="en-US" i="1" baseline="-25000" dirty="0">
                <a:latin typeface="Times"/>
                <a:ea typeface="Times"/>
                <a:cs typeface="Times"/>
                <a:sym typeface="Times"/>
              </a:rPr>
              <a:t> </a:t>
            </a:r>
            <a:r>
              <a:rPr i="1" dirty="0">
                <a:latin typeface="Times"/>
                <a:ea typeface="Times"/>
                <a:cs typeface="Times"/>
                <a:sym typeface="Times"/>
              </a:rPr>
              <a:t>b</a:t>
            </a:r>
            <a:r>
              <a:rPr dirty="0">
                <a:latin typeface="Times"/>
                <a:ea typeface="Times"/>
                <a:cs typeface="Times"/>
                <a:sym typeface="Times"/>
              </a:rPr>
              <a:t>(</a:t>
            </a:r>
            <a:r>
              <a:rPr i="1" dirty="0">
                <a:latin typeface="Times"/>
                <a:ea typeface="Times"/>
                <a:cs typeface="Times"/>
                <a:sym typeface="Times"/>
              </a:rPr>
              <a:t>s</a:t>
            </a:r>
            <a:r>
              <a:rPr dirty="0">
                <a:latin typeface="Times"/>
                <a:ea typeface="Times"/>
                <a:cs typeface="Times"/>
                <a:sym typeface="Times"/>
              </a:rPr>
              <a:t>)</a:t>
            </a:r>
            <a:r>
              <a:rPr i="1" dirty="0">
                <a:latin typeface="Times"/>
                <a:ea typeface="Times"/>
                <a:cs typeface="Times"/>
                <a:sym typeface="Times"/>
              </a:rPr>
              <a:t>R</a:t>
            </a:r>
            <a:r>
              <a:rPr dirty="0">
                <a:latin typeface="Times"/>
                <a:ea typeface="Times"/>
                <a:cs typeface="Times"/>
                <a:sym typeface="Times"/>
              </a:rPr>
              <a:t>(</a:t>
            </a:r>
            <a:r>
              <a:rPr i="1" dirty="0" err="1">
                <a:latin typeface="Times"/>
                <a:ea typeface="Times"/>
                <a:cs typeface="Times"/>
                <a:sym typeface="Times"/>
              </a:rPr>
              <a:t>s,a</a:t>
            </a:r>
            <a:r>
              <a:rPr dirty="0">
                <a:latin typeface="Times"/>
                <a:ea typeface="Times"/>
                <a:cs typeface="Times"/>
                <a:sym typeface="Times"/>
              </a:rPr>
              <a:t>)</a:t>
            </a:r>
          </a:p>
          <a:p>
            <a:pPr marL="246193" indent="-246193" defTabSz="276216">
              <a:spcBef>
                <a:spcPts val="1183"/>
              </a:spcBef>
              <a:defRPr sz="2806"/>
            </a:pPr>
            <a:r>
              <a:rPr lang="en-US" dirty="0"/>
              <a:t>Now in a continuous MDP (with some added structure)</a:t>
            </a:r>
          </a:p>
          <a:p>
            <a:pPr marL="246193" indent="-246193" defTabSz="276216">
              <a:spcBef>
                <a:spcPts val="1183"/>
              </a:spcBef>
              <a:defRPr sz="2806"/>
            </a:pPr>
            <a:r>
              <a:rPr lang="en-US" dirty="0"/>
              <a:t>There are extensions of dynamic programming to POMDPs, but we won’t discuss them</a:t>
            </a:r>
            <a:endParaRPr dirty="0"/>
          </a:p>
        </p:txBody>
      </p:sp>
      <p:pic>
        <p:nvPicPr>
          <p:cNvPr id="2" name="Picture 1">
            <a:extLst>
              <a:ext uri="{FF2B5EF4-FFF2-40B4-BE49-F238E27FC236}">
                <a16:creationId xmlns:a16="http://schemas.microsoft.com/office/drawing/2014/main" id="{F803FC66-0F60-F847-ADE4-2BABE536B62C}"/>
              </a:ext>
            </a:extLst>
          </p:cNvPr>
          <p:cNvPicPr>
            <a:picLocks noChangeAspect="1"/>
          </p:cNvPicPr>
          <p:nvPr/>
        </p:nvPicPr>
        <p:blipFill>
          <a:blip r:embed="rId2"/>
          <a:stretch>
            <a:fillRect/>
          </a:stretch>
        </p:blipFill>
        <p:spPr>
          <a:xfrm>
            <a:off x="3825348" y="3756387"/>
            <a:ext cx="4229675" cy="513005"/>
          </a:xfrm>
          <a:prstGeom prst="rect">
            <a:avLst/>
          </a:prstGeom>
        </p:spPr>
      </p:pic>
    </p:spTree>
    <p:extLst>
      <p:ext uri="{BB962C8B-B14F-4D97-AF65-F5344CB8AC3E}">
        <p14:creationId xmlns:p14="http://schemas.microsoft.com/office/powerpoint/2010/main" val="2524376154"/>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FDF34-9275-83B9-5DE4-4C890486DA0D}"/>
            </a:ext>
          </a:extLst>
        </p:cNvPr>
        <p:cNvGrpSpPr/>
        <p:nvPr/>
      </p:nvGrpSpPr>
      <p:grpSpPr>
        <a:xfrm>
          <a:off x="0" y="0"/>
          <a:ext cx="0" cy="0"/>
          <a:chOff x="0" y="0"/>
          <a:chExt cx="0" cy="0"/>
        </a:xfrm>
      </p:grpSpPr>
      <p:sp>
        <p:nvSpPr>
          <p:cNvPr id="159" name="POMDP as belief MDP">
            <a:extLst>
              <a:ext uri="{FF2B5EF4-FFF2-40B4-BE49-F238E27FC236}">
                <a16:creationId xmlns:a16="http://schemas.microsoft.com/office/drawing/2014/main" id="{29D19D2F-792D-CEBC-1A45-9289273D3E65}"/>
              </a:ext>
            </a:extLst>
          </p:cNvPr>
          <p:cNvSpPr txBox="1">
            <a:spLocks noGrp="1"/>
          </p:cNvSpPr>
          <p:nvPr>
            <p:ph type="title"/>
          </p:nvPr>
        </p:nvSpPr>
        <p:spPr>
          <a:prstGeom prst="rect">
            <a:avLst/>
          </a:prstGeom>
        </p:spPr>
        <p:txBody>
          <a:bodyPr/>
          <a:lstStyle/>
          <a:p>
            <a:r>
              <a:t>POMDP as belief MDP</a:t>
            </a:r>
          </a:p>
        </p:txBody>
      </p:sp>
      <p:sp>
        <p:nvSpPr>
          <p:cNvPr id="160" name="POMDP is really an MDP where the states are belief states…">
            <a:extLst>
              <a:ext uri="{FF2B5EF4-FFF2-40B4-BE49-F238E27FC236}">
                <a16:creationId xmlns:a16="http://schemas.microsoft.com/office/drawing/2014/main" id="{65CBA2C2-700E-9ACB-99F0-9A643BBEA9B7}"/>
              </a:ext>
            </a:extLst>
          </p:cNvPr>
          <p:cNvSpPr txBox="1">
            <a:spLocks noGrp="1"/>
          </p:cNvSpPr>
          <p:nvPr>
            <p:ph type="body" idx="1"/>
          </p:nvPr>
        </p:nvSpPr>
        <p:spPr>
          <a:xfrm>
            <a:off x="984436" y="1632857"/>
            <a:ext cx="8111753" cy="4247061"/>
          </a:xfrm>
          <a:prstGeom prst="rect">
            <a:avLst/>
          </a:prstGeom>
        </p:spPr>
        <p:txBody>
          <a:bodyPr>
            <a:normAutofit fontScale="62500" lnSpcReduction="20000"/>
          </a:bodyPr>
          <a:lstStyle/>
          <a:p>
            <a:pPr marL="246193" indent="-246193" defTabSz="276216">
              <a:spcBef>
                <a:spcPts val="1183"/>
              </a:spcBef>
              <a:defRPr sz="2806"/>
            </a:pPr>
            <a:r>
              <a:rPr dirty="0"/>
              <a:t>POMDP is really an MDP where the states are belief states </a:t>
            </a:r>
          </a:p>
          <a:p>
            <a:pPr marL="246193" indent="-246193" defTabSz="276216">
              <a:spcBef>
                <a:spcPts val="1183"/>
              </a:spcBef>
              <a:defRPr sz="2806"/>
            </a:pPr>
            <a:r>
              <a:rPr i="1" dirty="0">
                <a:latin typeface="Times"/>
                <a:ea typeface="Times"/>
                <a:cs typeface="Times"/>
                <a:sym typeface="Times"/>
              </a:rPr>
              <a:t>B</a:t>
            </a:r>
            <a:r>
              <a:rPr dirty="0"/>
              <a:t>, the set of belief states, comprise the state space </a:t>
            </a:r>
          </a:p>
          <a:p>
            <a:pPr marL="492385" lvl="1" indent="-246193" defTabSz="276216">
              <a:spcBef>
                <a:spcPts val="1183"/>
              </a:spcBef>
              <a:defRPr sz="2806"/>
            </a:pPr>
            <a:r>
              <a:rPr dirty="0"/>
              <a:t>If there are n discrete states, then </a:t>
            </a:r>
            <a:r>
              <a:rPr i="1" dirty="0">
                <a:latin typeface="Times"/>
                <a:ea typeface="Times"/>
                <a:cs typeface="Times"/>
                <a:sym typeface="Times"/>
              </a:rPr>
              <a:t>B ⊂ </a:t>
            </a:r>
            <a:r>
              <a:rPr dirty="0" err="1">
                <a:latin typeface="Cambria Math"/>
                <a:ea typeface="Cambria Math"/>
                <a:cs typeface="Cambria Math"/>
                <a:sym typeface="Cambria Math"/>
              </a:rPr>
              <a:t>ℝ</a:t>
            </a:r>
            <a:r>
              <a:rPr i="1" baseline="31999" dirty="0" err="1">
                <a:latin typeface="Times"/>
                <a:ea typeface="Times"/>
                <a:cs typeface="Times"/>
                <a:sym typeface="Times"/>
              </a:rPr>
              <a:t>n</a:t>
            </a:r>
            <a:r>
              <a:rPr i="1" dirty="0">
                <a:latin typeface="Times"/>
                <a:ea typeface="Times"/>
                <a:cs typeface="Times"/>
                <a:sym typeface="Times"/>
              </a:rPr>
              <a:t> </a:t>
            </a:r>
          </a:p>
          <a:p>
            <a:pPr marL="246193" indent="-246193" defTabSz="276216">
              <a:spcBef>
                <a:spcPts val="1183"/>
              </a:spcBef>
              <a:defRPr sz="2806"/>
            </a:pPr>
            <a:r>
              <a:rPr i="1" dirty="0">
                <a:latin typeface="Times"/>
                <a:ea typeface="Times"/>
                <a:cs typeface="Times"/>
                <a:sym typeface="Times"/>
              </a:rPr>
              <a:t>A</a:t>
            </a:r>
            <a:r>
              <a:rPr dirty="0"/>
              <a:t>, the set of actions, remains the same</a:t>
            </a:r>
          </a:p>
          <a:p>
            <a:pPr marL="246193" indent="-246193" defTabSz="276216">
              <a:spcBef>
                <a:spcPts val="1183"/>
              </a:spcBef>
              <a:defRPr sz="2806"/>
            </a:pPr>
            <a:r>
              <a:rPr i="1" dirty="0" err="1">
                <a:latin typeface="Times"/>
                <a:ea typeface="Times"/>
                <a:cs typeface="Times"/>
                <a:sym typeface="Times"/>
              </a:rPr>
              <a:t>τ</a:t>
            </a:r>
            <a:r>
              <a:rPr dirty="0">
                <a:latin typeface="Times"/>
                <a:ea typeface="Times"/>
                <a:cs typeface="Times"/>
                <a:sym typeface="Times"/>
              </a:rPr>
              <a:t>(</a:t>
            </a:r>
            <a:r>
              <a:rPr i="1" dirty="0">
                <a:latin typeface="Times"/>
                <a:ea typeface="Times"/>
                <a:cs typeface="Times"/>
                <a:sym typeface="Times"/>
              </a:rPr>
              <a:t>b′</a:t>
            </a:r>
            <a:r>
              <a:rPr dirty="0">
                <a:latin typeface="Times"/>
                <a:ea typeface="Times"/>
                <a:cs typeface="Times"/>
                <a:sym typeface="Times"/>
              </a:rPr>
              <a:t>|</a:t>
            </a:r>
            <a:r>
              <a:rPr i="1" dirty="0" err="1">
                <a:latin typeface="Times"/>
                <a:ea typeface="Times"/>
                <a:cs typeface="Times"/>
                <a:sym typeface="Times"/>
              </a:rPr>
              <a:t>b,a</a:t>
            </a:r>
            <a:r>
              <a:rPr dirty="0">
                <a:latin typeface="Times"/>
                <a:ea typeface="Times"/>
                <a:cs typeface="Times"/>
                <a:sym typeface="Times"/>
              </a:rPr>
              <a:t>)</a:t>
            </a:r>
            <a:r>
              <a:rPr dirty="0"/>
              <a:t> is the state transition function </a:t>
            </a:r>
          </a:p>
          <a:p>
            <a:pPr marL="492385" lvl="1" indent="-246193" defTabSz="276216">
              <a:spcBef>
                <a:spcPts val="1183"/>
              </a:spcBef>
              <a:defRPr sz="2806"/>
            </a:pPr>
            <a:r>
              <a:rPr dirty="0"/>
              <a:t>See DMU equation 6.5: </a:t>
            </a:r>
          </a:p>
          <a:p>
            <a:pPr marL="246193" indent="-246193" defTabSz="276216">
              <a:spcBef>
                <a:spcPts val="1183"/>
              </a:spcBef>
              <a:defRPr sz="2806"/>
            </a:pPr>
            <a:r>
              <a:rPr i="1" dirty="0" err="1">
                <a:latin typeface="Gill Sans"/>
                <a:ea typeface="Gill Sans"/>
                <a:cs typeface="Gill Sans"/>
                <a:sym typeface="Gill Sans"/>
              </a:rPr>
              <a:t>ρ</a:t>
            </a:r>
            <a:r>
              <a:rPr dirty="0">
                <a:latin typeface="Times"/>
                <a:ea typeface="Times"/>
                <a:cs typeface="Times"/>
                <a:sym typeface="Times"/>
              </a:rPr>
              <a:t>(</a:t>
            </a:r>
            <a:r>
              <a:rPr i="1" dirty="0" err="1">
                <a:latin typeface="Times"/>
                <a:ea typeface="Times"/>
                <a:cs typeface="Times"/>
                <a:sym typeface="Times"/>
              </a:rPr>
              <a:t>b,a</a:t>
            </a:r>
            <a:r>
              <a:rPr dirty="0">
                <a:latin typeface="Times"/>
                <a:ea typeface="Times"/>
                <a:cs typeface="Times"/>
                <a:sym typeface="Times"/>
              </a:rPr>
              <a:t>)</a:t>
            </a:r>
            <a:r>
              <a:rPr dirty="0"/>
              <a:t>,the immediate reward, is equal to </a:t>
            </a:r>
            <a:r>
              <a:rPr sz="2364" dirty="0">
                <a:latin typeface="Times"/>
                <a:ea typeface="Times"/>
                <a:cs typeface="Times"/>
                <a:sym typeface="Times"/>
              </a:rPr>
              <a:t>∑</a:t>
            </a:r>
            <a:r>
              <a:rPr i="1" baseline="-25000" dirty="0">
                <a:latin typeface="Times"/>
                <a:ea typeface="Times"/>
                <a:cs typeface="Times"/>
                <a:sym typeface="Times"/>
              </a:rPr>
              <a:t>s</a:t>
            </a:r>
            <a:r>
              <a:rPr lang="en-US" i="1" baseline="-25000" dirty="0">
                <a:latin typeface="Times"/>
                <a:ea typeface="Times"/>
                <a:cs typeface="Times"/>
                <a:sym typeface="Times"/>
              </a:rPr>
              <a:t> </a:t>
            </a:r>
            <a:r>
              <a:rPr i="1" dirty="0">
                <a:latin typeface="Times"/>
                <a:ea typeface="Times"/>
                <a:cs typeface="Times"/>
                <a:sym typeface="Times"/>
              </a:rPr>
              <a:t>b</a:t>
            </a:r>
            <a:r>
              <a:rPr dirty="0">
                <a:latin typeface="Times"/>
                <a:ea typeface="Times"/>
                <a:cs typeface="Times"/>
                <a:sym typeface="Times"/>
              </a:rPr>
              <a:t>(</a:t>
            </a:r>
            <a:r>
              <a:rPr i="1" dirty="0">
                <a:latin typeface="Times"/>
                <a:ea typeface="Times"/>
                <a:cs typeface="Times"/>
                <a:sym typeface="Times"/>
              </a:rPr>
              <a:t>s</a:t>
            </a:r>
            <a:r>
              <a:rPr dirty="0">
                <a:latin typeface="Times"/>
                <a:ea typeface="Times"/>
                <a:cs typeface="Times"/>
                <a:sym typeface="Times"/>
              </a:rPr>
              <a:t>)</a:t>
            </a:r>
            <a:r>
              <a:rPr i="1" dirty="0">
                <a:latin typeface="Times"/>
                <a:ea typeface="Times"/>
                <a:cs typeface="Times"/>
                <a:sym typeface="Times"/>
              </a:rPr>
              <a:t>R</a:t>
            </a:r>
            <a:r>
              <a:rPr dirty="0">
                <a:latin typeface="Times"/>
                <a:ea typeface="Times"/>
                <a:cs typeface="Times"/>
                <a:sym typeface="Times"/>
              </a:rPr>
              <a:t>(</a:t>
            </a:r>
            <a:r>
              <a:rPr i="1" dirty="0" err="1">
                <a:latin typeface="Times"/>
                <a:ea typeface="Times"/>
                <a:cs typeface="Times"/>
                <a:sym typeface="Times"/>
              </a:rPr>
              <a:t>s,a</a:t>
            </a:r>
            <a:r>
              <a:rPr dirty="0">
                <a:latin typeface="Times"/>
                <a:ea typeface="Times"/>
                <a:cs typeface="Times"/>
                <a:sym typeface="Times"/>
              </a:rPr>
              <a:t>)</a:t>
            </a:r>
          </a:p>
          <a:p>
            <a:pPr marL="246193" indent="-246193" defTabSz="276216">
              <a:spcBef>
                <a:spcPts val="1183"/>
              </a:spcBef>
              <a:defRPr sz="2806"/>
            </a:pPr>
            <a:r>
              <a:rPr lang="en-US" dirty="0"/>
              <a:t>Now in a continuous MDP (with some added structure)</a:t>
            </a:r>
          </a:p>
          <a:p>
            <a:pPr marL="246193" indent="-246193" defTabSz="276216">
              <a:spcBef>
                <a:spcPts val="1183"/>
              </a:spcBef>
              <a:defRPr sz="2806"/>
            </a:pPr>
            <a:r>
              <a:rPr lang="en-US" dirty="0"/>
              <a:t>There are extensions of dynamic programming to POMDPs, but we won’t discuss them</a:t>
            </a:r>
            <a:endParaRPr dirty="0"/>
          </a:p>
        </p:txBody>
      </p:sp>
      <p:pic>
        <p:nvPicPr>
          <p:cNvPr id="2" name="Picture 1">
            <a:extLst>
              <a:ext uri="{FF2B5EF4-FFF2-40B4-BE49-F238E27FC236}">
                <a16:creationId xmlns:a16="http://schemas.microsoft.com/office/drawing/2014/main" id="{5D924B13-69C5-90AF-74A4-6FE512BBEF3E}"/>
              </a:ext>
            </a:extLst>
          </p:cNvPr>
          <p:cNvPicPr>
            <a:picLocks noChangeAspect="1"/>
          </p:cNvPicPr>
          <p:nvPr/>
        </p:nvPicPr>
        <p:blipFill>
          <a:blip r:embed="rId2"/>
          <a:stretch>
            <a:fillRect/>
          </a:stretch>
        </p:blipFill>
        <p:spPr>
          <a:xfrm>
            <a:off x="3735977" y="3740648"/>
            <a:ext cx="4229675" cy="513005"/>
          </a:xfrm>
          <a:prstGeom prst="rect">
            <a:avLst/>
          </a:prstGeom>
        </p:spPr>
      </p:pic>
      <p:sp>
        <p:nvSpPr>
          <p:cNvPr id="4" name="TextBox 3">
            <a:extLst>
              <a:ext uri="{FF2B5EF4-FFF2-40B4-BE49-F238E27FC236}">
                <a16:creationId xmlns:a16="http://schemas.microsoft.com/office/drawing/2014/main" id="{B70E262C-A40B-243F-7B7F-6A32BE97CB63}"/>
              </a:ext>
            </a:extLst>
          </p:cNvPr>
          <p:cNvSpPr txBox="1"/>
          <p:nvPr/>
        </p:nvSpPr>
        <p:spPr>
          <a:xfrm>
            <a:off x="1214846" y="5889262"/>
            <a:ext cx="5042262" cy="1277273"/>
          </a:xfrm>
          <a:prstGeom prst="rect">
            <a:avLst/>
          </a:prstGeom>
          <a:noFill/>
        </p:spPr>
        <p:txBody>
          <a:bodyPr wrap="square">
            <a:spAutoFit/>
          </a:bodyPr>
          <a:lstStyle/>
          <a:p>
            <a:pPr marL="38100">
              <a:lnSpc>
                <a:spcPct val="100000"/>
              </a:lnSpc>
              <a:spcBef>
                <a:spcPts val="745"/>
              </a:spcBef>
            </a:pPr>
            <a:r>
              <a:rPr lang="en-US" sz="1800" b="1" dirty="0">
                <a:latin typeface="Arial"/>
                <a:cs typeface="Arial"/>
              </a:rPr>
              <a:t>Practical</a:t>
            </a:r>
            <a:r>
              <a:rPr lang="en-US" sz="1800" b="1" spc="-45" dirty="0">
                <a:latin typeface="Arial"/>
                <a:cs typeface="Arial"/>
              </a:rPr>
              <a:t> </a:t>
            </a:r>
            <a:r>
              <a:rPr lang="en-US" sz="1800" b="1" spc="-10" dirty="0">
                <a:latin typeface="Arial"/>
                <a:cs typeface="Arial"/>
              </a:rPr>
              <a:t>Difficulties:</a:t>
            </a:r>
            <a:endParaRPr lang="en-US" sz="1800" dirty="0">
              <a:latin typeface="Arial"/>
              <a:cs typeface="Arial"/>
            </a:endParaRPr>
          </a:p>
          <a:p>
            <a:pPr marL="270510" indent="-115570">
              <a:lnSpc>
                <a:spcPct val="100000"/>
              </a:lnSpc>
              <a:spcBef>
                <a:spcPts val="210"/>
              </a:spcBef>
              <a:buClr>
                <a:srgbClr val="D41A2C"/>
              </a:buClr>
              <a:buFont typeface="Menlo"/>
              <a:buChar char="•"/>
              <a:tabLst>
                <a:tab pos="270510" algn="l"/>
              </a:tabLst>
            </a:pPr>
            <a:r>
              <a:rPr lang="en-US" sz="1800" dirty="0">
                <a:latin typeface="Arial"/>
                <a:cs typeface="Arial"/>
              </a:rPr>
              <a:t>Continuous</a:t>
            </a:r>
            <a:r>
              <a:rPr lang="en-US" sz="1800" spc="-45" dirty="0">
                <a:latin typeface="Arial"/>
                <a:cs typeface="Arial"/>
              </a:rPr>
              <a:t> </a:t>
            </a:r>
            <a:r>
              <a:rPr lang="en-US" sz="1800" dirty="0">
                <a:latin typeface="Arial"/>
                <a:cs typeface="Arial"/>
              </a:rPr>
              <a:t>MDP</a:t>
            </a:r>
            <a:r>
              <a:rPr lang="en-US" sz="1800" spc="-40" dirty="0">
                <a:latin typeface="Arial"/>
                <a:cs typeface="Arial"/>
              </a:rPr>
              <a:t> </a:t>
            </a:r>
            <a:r>
              <a:rPr lang="en-US" sz="1800" spc="-10" dirty="0">
                <a:latin typeface="Arial"/>
                <a:cs typeface="Arial"/>
              </a:rPr>
              <a:t>even</a:t>
            </a:r>
            <a:r>
              <a:rPr lang="en-US" sz="1800" spc="-40" dirty="0">
                <a:latin typeface="Arial"/>
                <a:cs typeface="Arial"/>
              </a:rPr>
              <a:t> </a:t>
            </a:r>
            <a:r>
              <a:rPr lang="en-US" sz="1800" dirty="0">
                <a:latin typeface="Arial"/>
                <a:cs typeface="Arial"/>
              </a:rPr>
              <a:t>for</a:t>
            </a:r>
            <a:r>
              <a:rPr lang="en-US" sz="1800" spc="-45" dirty="0">
                <a:latin typeface="Arial"/>
                <a:cs typeface="Arial"/>
              </a:rPr>
              <a:t> </a:t>
            </a:r>
            <a:r>
              <a:rPr lang="en-US" sz="1800" dirty="0">
                <a:latin typeface="Arial"/>
                <a:cs typeface="Arial"/>
              </a:rPr>
              <a:t>discrete</a:t>
            </a:r>
            <a:r>
              <a:rPr lang="en-US" sz="1800" spc="-40" dirty="0">
                <a:latin typeface="Arial"/>
                <a:cs typeface="Arial"/>
              </a:rPr>
              <a:t> </a:t>
            </a:r>
            <a:r>
              <a:rPr lang="en-US" sz="1800" spc="-10" dirty="0">
                <a:latin typeface="Arial"/>
                <a:cs typeface="Arial"/>
              </a:rPr>
              <a:t>POMDPs</a:t>
            </a:r>
            <a:endParaRPr lang="en-US" sz="1800" dirty="0">
              <a:latin typeface="Arial"/>
              <a:cs typeface="Arial"/>
            </a:endParaRPr>
          </a:p>
          <a:p>
            <a:pPr marL="270510" indent="-115570">
              <a:lnSpc>
                <a:spcPct val="100000"/>
              </a:lnSpc>
              <a:spcBef>
                <a:spcPts val="190"/>
              </a:spcBef>
              <a:buClr>
                <a:srgbClr val="D41A2C"/>
              </a:buClr>
              <a:buFont typeface="Menlo"/>
              <a:buChar char="•"/>
              <a:tabLst>
                <a:tab pos="270510" algn="l"/>
              </a:tabLst>
            </a:pPr>
            <a:r>
              <a:rPr lang="en-US" sz="1800" dirty="0">
                <a:latin typeface="Arial"/>
                <a:cs typeface="Arial"/>
              </a:rPr>
              <a:t>Requires</a:t>
            </a:r>
            <a:r>
              <a:rPr lang="en-US" sz="1800" spc="-30" dirty="0">
                <a:latin typeface="Arial"/>
                <a:cs typeface="Arial"/>
              </a:rPr>
              <a:t> </a:t>
            </a:r>
            <a:r>
              <a:rPr lang="en-US" sz="1800" dirty="0">
                <a:latin typeface="Arial"/>
                <a:cs typeface="Arial"/>
              </a:rPr>
              <a:t>model</a:t>
            </a:r>
            <a:r>
              <a:rPr lang="en-US" sz="1800" spc="-30" dirty="0">
                <a:latin typeface="Arial"/>
                <a:cs typeface="Arial"/>
              </a:rPr>
              <a:t> </a:t>
            </a:r>
            <a:r>
              <a:rPr lang="en-US" sz="1800" dirty="0">
                <a:latin typeface="Arial"/>
                <a:cs typeface="Arial"/>
              </a:rPr>
              <a:t>of</a:t>
            </a:r>
            <a:r>
              <a:rPr lang="en-US" sz="1800" spc="-25" dirty="0">
                <a:latin typeface="Arial"/>
                <a:cs typeface="Arial"/>
              </a:rPr>
              <a:t> </a:t>
            </a:r>
            <a:r>
              <a:rPr lang="en-US" sz="1800" spc="-10" dirty="0">
                <a:latin typeface="Arial"/>
                <a:cs typeface="Arial"/>
              </a:rPr>
              <a:t>environment</a:t>
            </a:r>
            <a:endParaRPr lang="en-US" sz="1800" dirty="0">
              <a:latin typeface="Arial"/>
              <a:cs typeface="Arial"/>
            </a:endParaRPr>
          </a:p>
          <a:p>
            <a:pPr marL="270510" indent="-115570">
              <a:lnSpc>
                <a:spcPct val="100000"/>
              </a:lnSpc>
              <a:spcBef>
                <a:spcPts val="185"/>
              </a:spcBef>
              <a:buClr>
                <a:srgbClr val="D41A2C"/>
              </a:buClr>
              <a:buFont typeface="Menlo"/>
              <a:buChar char="•"/>
              <a:tabLst>
                <a:tab pos="270510" algn="l"/>
              </a:tabLst>
            </a:pPr>
            <a:r>
              <a:rPr lang="en-US" sz="1800" dirty="0">
                <a:latin typeface="Arial"/>
                <a:cs typeface="Arial"/>
              </a:rPr>
              <a:t>Estimating</a:t>
            </a:r>
            <a:r>
              <a:rPr lang="en-US" sz="1800" spc="-30" dirty="0">
                <a:latin typeface="Arial"/>
                <a:cs typeface="Arial"/>
              </a:rPr>
              <a:t> </a:t>
            </a:r>
            <a:r>
              <a:rPr lang="en-US" sz="1800" dirty="0">
                <a:latin typeface="Arial"/>
                <a:cs typeface="Arial"/>
              </a:rPr>
              <a:t>beliefs</a:t>
            </a:r>
            <a:r>
              <a:rPr lang="en-US" sz="1800" spc="-30" dirty="0">
                <a:latin typeface="Arial"/>
                <a:cs typeface="Arial"/>
              </a:rPr>
              <a:t> </a:t>
            </a:r>
            <a:r>
              <a:rPr lang="en-US" sz="1800" dirty="0">
                <a:latin typeface="Arial"/>
                <a:cs typeface="Arial"/>
              </a:rPr>
              <a:t>and</a:t>
            </a:r>
            <a:r>
              <a:rPr lang="en-US" sz="1800" spc="-30" dirty="0">
                <a:latin typeface="Arial"/>
                <a:cs typeface="Arial"/>
              </a:rPr>
              <a:t> </a:t>
            </a:r>
            <a:r>
              <a:rPr lang="en-US" sz="1800" dirty="0">
                <a:latin typeface="Arial"/>
                <a:cs typeface="Arial"/>
              </a:rPr>
              <a:t>belief</a:t>
            </a:r>
            <a:r>
              <a:rPr lang="en-US" sz="1800" spc="-30" dirty="0">
                <a:latin typeface="Arial"/>
                <a:cs typeface="Arial"/>
              </a:rPr>
              <a:t> </a:t>
            </a:r>
            <a:r>
              <a:rPr lang="en-US" sz="1800" dirty="0">
                <a:latin typeface="Arial"/>
                <a:cs typeface="Arial"/>
              </a:rPr>
              <a:t>updates</a:t>
            </a:r>
            <a:r>
              <a:rPr lang="en-US" sz="1800" spc="-25" dirty="0">
                <a:latin typeface="Arial"/>
                <a:cs typeface="Arial"/>
              </a:rPr>
              <a:t> </a:t>
            </a:r>
            <a:r>
              <a:rPr lang="en-US" sz="1800" dirty="0">
                <a:latin typeface="Arial"/>
                <a:cs typeface="Arial"/>
              </a:rPr>
              <a:t>is</a:t>
            </a:r>
            <a:r>
              <a:rPr lang="en-US" sz="1800" spc="-30" dirty="0">
                <a:latin typeface="Arial"/>
                <a:cs typeface="Arial"/>
              </a:rPr>
              <a:t> </a:t>
            </a:r>
            <a:r>
              <a:rPr lang="en-US" sz="1800" spc="-20" dirty="0">
                <a:solidFill>
                  <a:srgbClr val="D41A2C"/>
                </a:solidFill>
                <a:latin typeface="Arial"/>
                <a:cs typeface="Arial"/>
              </a:rPr>
              <a:t>hard</a:t>
            </a:r>
            <a:endParaRPr lang="en-US" sz="1800" dirty="0">
              <a:latin typeface="Arial"/>
              <a:cs typeface="Arial"/>
            </a:endParaRPr>
          </a:p>
        </p:txBody>
      </p:sp>
    </p:spTree>
    <p:extLst>
      <p:ext uri="{BB962C8B-B14F-4D97-AF65-F5344CB8AC3E}">
        <p14:creationId xmlns:p14="http://schemas.microsoft.com/office/powerpoint/2010/main" val="4148497982"/>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51807-F119-7F4B-4A55-B0C89C997D29}"/>
            </a:ext>
          </a:extLst>
        </p:cNvPr>
        <p:cNvGrpSpPr/>
        <p:nvPr/>
      </p:nvGrpSpPr>
      <p:grpSpPr>
        <a:xfrm>
          <a:off x="0" y="0"/>
          <a:ext cx="0" cy="0"/>
          <a:chOff x="0" y="0"/>
          <a:chExt cx="0" cy="0"/>
        </a:xfrm>
      </p:grpSpPr>
      <p:sp>
        <p:nvSpPr>
          <p:cNvPr id="159" name="POMDP as belief MDP">
            <a:extLst>
              <a:ext uri="{FF2B5EF4-FFF2-40B4-BE49-F238E27FC236}">
                <a16:creationId xmlns:a16="http://schemas.microsoft.com/office/drawing/2014/main" id="{228155FF-0151-7B45-0E71-0272B1CD0861}"/>
              </a:ext>
            </a:extLst>
          </p:cNvPr>
          <p:cNvSpPr txBox="1">
            <a:spLocks noGrp="1"/>
          </p:cNvSpPr>
          <p:nvPr>
            <p:ph type="title"/>
          </p:nvPr>
        </p:nvSpPr>
        <p:spPr>
          <a:prstGeom prst="rect">
            <a:avLst/>
          </a:prstGeom>
        </p:spPr>
        <p:txBody>
          <a:bodyPr/>
          <a:lstStyle/>
          <a:p>
            <a:r>
              <a:rPr dirty="0"/>
              <a:t>POMDP as </a:t>
            </a:r>
            <a:r>
              <a:rPr lang="en-US" dirty="0"/>
              <a:t>history</a:t>
            </a:r>
            <a:r>
              <a:rPr dirty="0"/>
              <a:t> MDP</a:t>
            </a:r>
          </a:p>
        </p:txBody>
      </p:sp>
      <p:sp>
        <p:nvSpPr>
          <p:cNvPr id="160" name="POMDP is really an MDP where the states are belief states…">
            <a:extLst>
              <a:ext uri="{FF2B5EF4-FFF2-40B4-BE49-F238E27FC236}">
                <a16:creationId xmlns:a16="http://schemas.microsoft.com/office/drawing/2014/main" id="{219A76FD-7D37-59F2-E530-2593E1D5527B}"/>
              </a:ext>
            </a:extLst>
          </p:cNvPr>
          <p:cNvSpPr txBox="1">
            <a:spLocks noGrp="1"/>
          </p:cNvSpPr>
          <p:nvPr>
            <p:ph type="body" idx="1"/>
          </p:nvPr>
        </p:nvSpPr>
        <p:spPr>
          <a:xfrm>
            <a:off x="587025" y="2029912"/>
            <a:ext cx="8111753" cy="3131549"/>
          </a:xfrm>
          <a:prstGeom prst="rect">
            <a:avLst/>
          </a:prstGeom>
        </p:spPr>
        <p:txBody>
          <a:bodyPr>
            <a:normAutofit/>
          </a:bodyPr>
          <a:lstStyle/>
          <a:p>
            <a:pPr marL="27742">
              <a:spcBef>
                <a:spcPts val="208"/>
              </a:spcBef>
            </a:pPr>
            <a:r>
              <a:rPr lang="en-US" sz="2600" b="1" dirty="0">
                <a:latin typeface="Arial"/>
                <a:cs typeface="Arial"/>
              </a:rPr>
              <a:t>Definition:</a:t>
            </a:r>
            <a:r>
              <a:rPr lang="en-US" sz="2600" b="1" spc="142" dirty="0">
                <a:latin typeface="Arial"/>
                <a:cs typeface="Arial"/>
              </a:rPr>
              <a:t> </a:t>
            </a:r>
            <a:r>
              <a:rPr lang="en-US" sz="2600" spc="-22" dirty="0">
                <a:latin typeface="Arial"/>
                <a:cs typeface="Arial"/>
              </a:rPr>
              <a:t>History-</a:t>
            </a:r>
            <a:r>
              <a:rPr lang="en-US" sz="2600" dirty="0">
                <a:latin typeface="Arial"/>
                <a:cs typeface="Arial"/>
              </a:rPr>
              <a:t>MDP</a:t>
            </a:r>
            <a:r>
              <a:rPr lang="en-US" sz="2600" spc="11" dirty="0">
                <a:latin typeface="Arial"/>
                <a:cs typeface="Arial"/>
              </a:rPr>
              <a:t> </a:t>
            </a:r>
            <a:r>
              <a:rPr lang="en-US" sz="2600" dirty="0">
                <a:latin typeface="Arial"/>
                <a:cs typeface="Arial"/>
              </a:rPr>
              <a:t>tuple</a:t>
            </a:r>
          </a:p>
          <a:p>
            <a:pPr marL="834895" lvl="2">
              <a:spcBef>
                <a:spcPts val="208"/>
              </a:spcBef>
            </a:pPr>
            <a:r>
              <a:rPr lang="en-US" sz="2600" dirty="0">
                <a:latin typeface="Arial"/>
                <a:cs typeface="Arial"/>
              </a:rPr>
              <a:t>State</a:t>
            </a:r>
            <a:r>
              <a:rPr lang="en-US" sz="2600" spc="-22" dirty="0">
                <a:latin typeface="Arial"/>
                <a:cs typeface="Arial"/>
              </a:rPr>
              <a:t> </a:t>
            </a:r>
            <a:r>
              <a:rPr lang="en-US" sz="2600" dirty="0">
                <a:latin typeface="Arial"/>
                <a:cs typeface="Arial"/>
              </a:rPr>
              <a:t>space</a:t>
            </a:r>
            <a:r>
              <a:rPr lang="en-US" sz="2600" spc="-22" dirty="0">
                <a:latin typeface="Arial"/>
                <a:cs typeface="Arial"/>
              </a:rPr>
              <a:t> </a:t>
            </a:r>
          </a:p>
          <a:p>
            <a:pPr marL="834895" lvl="2">
              <a:spcBef>
                <a:spcPts val="208"/>
              </a:spcBef>
            </a:pPr>
            <a:r>
              <a:rPr lang="en-US" sz="2600" dirty="0">
                <a:latin typeface="Arial"/>
                <a:cs typeface="Arial"/>
              </a:rPr>
              <a:t>Action</a:t>
            </a:r>
            <a:r>
              <a:rPr lang="en-US" sz="2600" spc="-33" dirty="0">
                <a:latin typeface="Arial"/>
                <a:cs typeface="Arial"/>
              </a:rPr>
              <a:t> </a:t>
            </a:r>
            <a:r>
              <a:rPr lang="en-US" sz="2600" dirty="0">
                <a:latin typeface="Arial"/>
                <a:cs typeface="Arial"/>
              </a:rPr>
              <a:t>space</a:t>
            </a:r>
            <a:r>
              <a:rPr lang="en-US" sz="2600" spc="-22" dirty="0">
                <a:latin typeface="Arial"/>
                <a:cs typeface="Arial"/>
              </a:rPr>
              <a:t> </a:t>
            </a:r>
          </a:p>
          <a:p>
            <a:pPr marL="834895" lvl="2">
              <a:spcBef>
                <a:spcPts val="208"/>
              </a:spcBef>
            </a:pPr>
            <a:r>
              <a:rPr lang="en-US" sz="2600" dirty="0">
                <a:latin typeface="Arial"/>
                <a:cs typeface="Arial"/>
              </a:rPr>
              <a:t>Transition function</a:t>
            </a:r>
          </a:p>
          <a:p>
            <a:pPr marL="834895" lvl="2">
              <a:spcBef>
                <a:spcPts val="208"/>
              </a:spcBef>
            </a:pPr>
            <a:endParaRPr lang="en-US" sz="2600" i="1" spc="306" dirty="0">
              <a:latin typeface="Menlo"/>
              <a:cs typeface="Menlo"/>
            </a:endParaRPr>
          </a:p>
          <a:p>
            <a:pPr marL="834895" lvl="2">
              <a:spcBef>
                <a:spcPts val="208"/>
              </a:spcBef>
            </a:pPr>
            <a:r>
              <a:rPr lang="en-US" sz="2600" spc="-22" dirty="0">
                <a:latin typeface="Arial"/>
                <a:cs typeface="Arial"/>
              </a:rPr>
              <a:t>Reward</a:t>
            </a:r>
            <a:r>
              <a:rPr lang="en-US" sz="2600" spc="22" dirty="0">
                <a:latin typeface="Arial"/>
                <a:cs typeface="Arial"/>
              </a:rPr>
              <a:t> </a:t>
            </a:r>
            <a:r>
              <a:rPr lang="en-US" sz="2600" dirty="0">
                <a:latin typeface="Arial"/>
                <a:cs typeface="Arial"/>
              </a:rPr>
              <a:t>function</a:t>
            </a:r>
            <a:r>
              <a:rPr lang="en-US" sz="2600" spc="22" dirty="0">
                <a:latin typeface="Arial"/>
                <a:cs typeface="Arial"/>
              </a:rPr>
              <a:t> </a:t>
            </a:r>
            <a:r>
              <a:rPr lang="en-US" sz="2600" i="1" spc="164" dirty="0">
                <a:latin typeface="Euclid" panose="02020503060505020303" pitchFamily="18" charset="77"/>
                <a:cs typeface="Times New Roman"/>
              </a:rPr>
              <a:t>R(</a:t>
            </a:r>
            <a:r>
              <a:rPr lang="en-US" sz="2600" i="1" spc="164" dirty="0" err="1">
                <a:latin typeface="Euclid" panose="02020503060505020303" pitchFamily="18" charset="77"/>
                <a:cs typeface="Times New Roman"/>
              </a:rPr>
              <a:t>h,</a:t>
            </a:r>
            <a:r>
              <a:rPr lang="en-US" sz="2600" i="1" dirty="0" err="1">
                <a:latin typeface="Euclid" panose="02020503060505020303" pitchFamily="18" charset="77"/>
                <a:cs typeface="Times New Roman"/>
              </a:rPr>
              <a:t>a</a:t>
            </a:r>
            <a:r>
              <a:rPr lang="en-US" sz="2600" i="1" dirty="0">
                <a:latin typeface="Euclid" panose="02020503060505020303" pitchFamily="18" charset="77"/>
                <a:cs typeface="Times New Roman"/>
              </a:rPr>
              <a:t>)</a:t>
            </a:r>
            <a:r>
              <a:rPr lang="en-US" sz="2600" i="1" spc="98" dirty="0">
                <a:latin typeface="Euclid" panose="02020503060505020303" pitchFamily="18" charset="77"/>
                <a:cs typeface="Times New Roman"/>
              </a:rPr>
              <a:t> </a:t>
            </a:r>
            <a:r>
              <a:rPr lang="en-US" sz="2600" i="1" spc="426" dirty="0">
                <a:latin typeface="Euclid" panose="02020503060505020303" pitchFamily="18" charset="77"/>
                <a:cs typeface="Times New Roman"/>
              </a:rPr>
              <a:t>=</a:t>
            </a:r>
            <a:r>
              <a:rPr lang="en-US" sz="2600" i="1" spc="109" dirty="0">
                <a:latin typeface="Euclid" panose="02020503060505020303" pitchFamily="18" charset="77"/>
                <a:cs typeface="Times New Roman"/>
              </a:rPr>
              <a:t> </a:t>
            </a:r>
            <a:r>
              <a:rPr lang="en-US" sz="2600" i="1" spc="164" dirty="0" err="1">
                <a:latin typeface="Euclid" panose="02020503060505020303" pitchFamily="18" charset="77"/>
                <a:cs typeface="Times New Roman"/>
              </a:rPr>
              <a:t>E</a:t>
            </a:r>
            <a:r>
              <a:rPr lang="en-US" sz="2600" i="1" spc="245" baseline="-13888" dirty="0" err="1">
                <a:latin typeface="Euclid" panose="02020503060505020303" pitchFamily="18" charset="77"/>
                <a:cs typeface="Times New Roman"/>
              </a:rPr>
              <a:t>s</a:t>
            </a:r>
            <a:r>
              <a:rPr lang="en-US" sz="2600" i="1" spc="245" baseline="-13888" dirty="0" err="1">
                <a:latin typeface="Euclid" panose="02020503060505020303" pitchFamily="18" charset="77"/>
                <a:cs typeface="Euclid Symbol"/>
              </a:rPr>
              <a:t>|</a:t>
            </a:r>
            <a:r>
              <a:rPr lang="en-US" sz="2600" i="1" spc="245" baseline="-13888" dirty="0" err="1">
                <a:latin typeface="Euclid" panose="02020503060505020303" pitchFamily="18" charset="77"/>
                <a:cs typeface="Times New Roman"/>
              </a:rPr>
              <a:t>h</a:t>
            </a:r>
            <a:r>
              <a:rPr lang="en-US" sz="2600" spc="109" dirty="0">
                <a:latin typeface="Euclid" panose="02020503060505020303" pitchFamily="18" charset="77"/>
                <a:cs typeface="Times New Roman"/>
              </a:rPr>
              <a:t>[</a:t>
            </a:r>
            <a:r>
              <a:rPr lang="en-US" sz="2600" i="1" spc="109" dirty="0">
                <a:latin typeface="Euclid" panose="02020503060505020303" pitchFamily="18" charset="77"/>
                <a:cs typeface="Times New Roman"/>
              </a:rPr>
              <a:t>R</a:t>
            </a:r>
            <a:r>
              <a:rPr lang="en-US" sz="2600" spc="109" dirty="0">
                <a:latin typeface="Euclid" panose="02020503060505020303" pitchFamily="18" charset="77"/>
                <a:cs typeface="Times New Roman"/>
              </a:rPr>
              <a:t>(</a:t>
            </a:r>
            <a:r>
              <a:rPr lang="en-US" sz="2600" i="1" spc="109" dirty="0" err="1">
                <a:latin typeface="Euclid" panose="02020503060505020303" pitchFamily="18" charset="77"/>
                <a:cs typeface="Times New Roman"/>
              </a:rPr>
              <a:t>s,</a:t>
            </a:r>
            <a:r>
              <a:rPr lang="en-US" sz="2600" i="1" spc="-55" dirty="0" err="1">
                <a:latin typeface="Euclid" panose="02020503060505020303" pitchFamily="18" charset="77"/>
                <a:cs typeface="Times New Roman"/>
              </a:rPr>
              <a:t>a</a:t>
            </a:r>
            <a:r>
              <a:rPr lang="en-US" sz="2600" spc="-55" dirty="0">
                <a:latin typeface="Euclid" panose="02020503060505020303" pitchFamily="18" charset="77"/>
                <a:cs typeface="Times New Roman"/>
              </a:rPr>
              <a:t>)]</a:t>
            </a:r>
            <a:endParaRPr lang="en-US" sz="2600" dirty="0">
              <a:latin typeface="Euclid" panose="02020503060505020303" pitchFamily="18" charset="77"/>
              <a:cs typeface="Menlo"/>
            </a:endParaRPr>
          </a:p>
          <a:p>
            <a:pPr marL="431318" lvl="1">
              <a:spcBef>
                <a:spcPts val="208"/>
              </a:spcBef>
            </a:pPr>
            <a:endParaRPr lang="el-GR" sz="3200" dirty="0">
              <a:latin typeface="Menlo"/>
              <a:cs typeface="Menlo"/>
            </a:endParaRPr>
          </a:p>
        </p:txBody>
      </p:sp>
      <p:pic>
        <p:nvPicPr>
          <p:cNvPr id="4" name="Picture 3">
            <a:extLst>
              <a:ext uri="{FF2B5EF4-FFF2-40B4-BE49-F238E27FC236}">
                <a16:creationId xmlns:a16="http://schemas.microsoft.com/office/drawing/2014/main" id="{FF05007D-3BB2-88E4-8D7A-5C35DA91E60E}"/>
              </a:ext>
            </a:extLst>
          </p:cNvPr>
          <p:cNvPicPr>
            <a:picLocks noChangeAspect="1"/>
          </p:cNvPicPr>
          <p:nvPr/>
        </p:nvPicPr>
        <p:blipFill>
          <a:blip r:embed="rId2"/>
          <a:stretch>
            <a:fillRect/>
          </a:stretch>
        </p:blipFill>
        <p:spPr>
          <a:xfrm>
            <a:off x="5687955" y="2155744"/>
            <a:ext cx="3505200" cy="330200"/>
          </a:xfrm>
          <a:prstGeom prst="rect">
            <a:avLst/>
          </a:prstGeom>
        </p:spPr>
      </p:pic>
      <p:pic>
        <p:nvPicPr>
          <p:cNvPr id="7" name="Picture 6" descr="A black and white symbol&#10;&#10;AI-generated content may be incorrect.">
            <a:extLst>
              <a:ext uri="{FF2B5EF4-FFF2-40B4-BE49-F238E27FC236}">
                <a16:creationId xmlns:a16="http://schemas.microsoft.com/office/drawing/2014/main" id="{1BE4BD9E-158D-CF75-C930-97EE8E90D89D}"/>
              </a:ext>
            </a:extLst>
          </p:cNvPr>
          <p:cNvPicPr>
            <a:picLocks noChangeAspect="1"/>
          </p:cNvPicPr>
          <p:nvPr/>
        </p:nvPicPr>
        <p:blipFill>
          <a:blip r:embed="rId3"/>
          <a:stretch>
            <a:fillRect/>
          </a:stretch>
        </p:blipFill>
        <p:spPr>
          <a:xfrm>
            <a:off x="3390219" y="2657182"/>
            <a:ext cx="1079500" cy="368300"/>
          </a:xfrm>
          <a:prstGeom prst="rect">
            <a:avLst/>
          </a:prstGeom>
        </p:spPr>
      </p:pic>
      <p:pic>
        <p:nvPicPr>
          <p:cNvPr id="9" name="Picture 8" descr="A black and white symbol&#10;&#10;AI-generated content may be incorrect.">
            <a:extLst>
              <a:ext uri="{FF2B5EF4-FFF2-40B4-BE49-F238E27FC236}">
                <a16:creationId xmlns:a16="http://schemas.microsoft.com/office/drawing/2014/main" id="{82D2912E-37CA-23A0-56F5-C73D5EEFDADB}"/>
              </a:ext>
            </a:extLst>
          </p:cNvPr>
          <p:cNvPicPr>
            <a:picLocks noChangeAspect="1"/>
          </p:cNvPicPr>
          <p:nvPr/>
        </p:nvPicPr>
        <p:blipFill>
          <a:blip r:embed="rId4"/>
          <a:stretch>
            <a:fillRect/>
          </a:stretch>
        </p:blipFill>
        <p:spPr>
          <a:xfrm>
            <a:off x="3499901" y="3165596"/>
            <a:ext cx="1143000" cy="330200"/>
          </a:xfrm>
          <a:prstGeom prst="rect">
            <a:avLst/>
          </a:prstGeom>
        </p:spPr>
      </p:pic>
      <p:pic>
        <p:nvPicPr>
          <p:cNvPr id="11" name="Picture 10">
            <a:extLst>
              <a:ext uri="{FF2B5EF4-FFF2-40B4-BE49-F238E27FC236}">
                <a16:creationId xmlns:a16="http://schemas.microsoft.com/office/drawing/2014/main" id="{9D38E15A-DB62-D3F0-9013-8293D794F1C4}"/>
              </a:ext>
            </a:extLst>
          </p:cNvPr>
          <p:cNvPicPr>
            <a:picLocks noChangeAspect="1"/>
          </p:cNvPicPr>
          <p:nvPr/>
        </p:nvPicPr>
        <p:blipFill>
          <a:blip r:embed="rId5"/>
          <a:stretch>
            <a:fillRect/>
          </a:stretch>
        </p:blipFill>
        <p:spPr>
          <a:xfrm>
            <a:off x="1554567" y="4042878"/>
            <a:ext cx="7391400" cy="571500"/>
          </a:xfrm>
          <a:prstGeom prst="rect">
            <a:avLst/>
          </a:prstGeom>
        </p:spPr>
      </p:pic>
    </p:spTree>
    <p:extLst>
      <p:ext uri="{BB962C8B-B14F-4D97-AF65-F5344CB8AC3E}">
        <p14:creationId xmlns:p14="http://schemas.microsoft.com/office/powerpoint/2010/main" val="4091516036"/>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547E0-A44C-6535-264F-E8A2C97CED85}"/>
            </a:ext>
          </a:extLst>
        </p:cNvPr>
        <p:cNvGrpSpPr/>
        <p:nvPr/>
      </p:nvGrpSpPr>
      <p:grpSpPr>
        <a:xfrm>
          <a:off x="0" y="0"/>
          <a:ext cx="0" cy="0"/>
          <a:chOff x="0" y="0"/>
          <a:chExt cx="0" cy="0"/>
        </a:xfrm>
      </p:grpSpPr>
      <p:sp>
        <p:nvSpPr>
          <p:cNvPr id="159" name="POMDP as belief MDP">
            <a:extLst>
              <a:ext uri="{FF2B5EF4-FFF2-40B4-BE49-F238E27FC236}">
                <a16:creationId xmlns:a16="http://schemas.microsoft.com/office/drawing/2014/main" id="{64CAC0CD-256D-C46B-931D-90C4193CBFF4}"/>
              </a:ext>
            </a:extLst>
          </p:cNvPr>
          <p:cNvSpPr txBox="1">
            <a:spLocks noGrp="1"/>
          </p:cNvSpPr>
          <p:nvPr>
            <p:ph type="title"/>
          </p:nvPr>
        </p:nvSpPr>
        <p:spPr>
          <a:prstGeom prst="rect">
            <a:avLst/>
          </a:prstGeom>
        </p:spPr>
        <p:txBody>
          <a:bodyPr/>
          <a:lstStyle/>
          <a:p>
            <a:r>
              <a:rPr dirty="0"/>
              <a:t>POMDP as </a:t>
            </a:r>
            <a:r>
              <a:rPr lang="en-US" dirty="0"/>
              <a:t>history</a:t>
            </a:r>
            <a:r>
              <a:rPr dirty="0"/>
              <a:t> MDP</a:t>
            </a:r>
          </a:p>
        </p:txBody>
      </p:sp>
      <p:sp>
        <p:nvSpPr>
          <p:cNvPr id="160" name="POMDP is really an MDP where the states are belief states…">
            <a:extLst>
              <a:ext uri="{FF2B5EF4-FFF2-40B4-BE49-F238E27FC236}">
                <a16:creationId xmlns:a16="http://schemas.microsoft.com/office/drawing/2014/main" id="{63C3A2C4-CC19-B2D1-32F7-FF3FBEAC0CFA}"/>
              </a:ext>
            </a:extLst>
          </p:cNvPr>
          <p:cNvSpPr txBox="1">
            <a:spLocks noGrp="1"/>
          </p:cNvSpPr>
          <p:nvPr>
            <p:ph type="body" idx="1"/>
          </p:nvPr>
        </p:nvSpPr>
        <p:spPr>
          <a:xfrm>
            <a:off x="587025" y="1677214"/>
            <a:ext cx="8111753" cy="2777218"/>
          </a:xfrm>
          <a:prstGeom prst="rect">
            <a:avLst/>
          </a:prstGeom>
        </p:spPr>
        <p:txBody>
          <a:bodyPr>
            <a:normAutofit fontScale="92500" lnSpcReduction="10000"/>
          </a:bodyPr>
          <a:lstStyle/>
          <a:p>
            <a:pPr marL="27742">
              <a:spcBef>
                <a:spcPts val="208"/>
              </a:spcBef>
            </a:pPr>
            <a:r>
              <a:rPr lang="en-US" sz="2600" b="1" dirty="0">
                <a:latin typeface="Arial"/>
                <a:cs typeface="Arial"/>
              </a:rPr>
              <a:t>Definition:</a:t>
            </a:r>
            <a:r>
              <a:rPr lang="en-US" sz="2600" b="1" spc="142" dirty="0">
                <a:latin typeface="Arial"/>
                <a:cs typeface="Arial"/>
              </a:rPr>
              <a:t> </a:t>
            </a:r>
            <a:r>
              <a:rPr lang="en-US" sz="2600" spc="-22" dirty="0">
                <a:latin typeface="Arial"/>
                <a:cs typeface="Arial"/>
              </a:rPr>
              <a:t>History-</a:t>
            </a:r>
            <a:r>
              <a:rPr lang="en-US" sz="2600" dirty="0">
                <a:latin typeface="Arial"/>
                <a:cs typeface="Arial"/>
              </a:rPr>
              <a:t>MDP</a:t>
            </a:r>
            <a:r>
              <a:rPr lang="en-US" sz="2600" spc="11" dirty="0">
                <a:latin typeface="Arial"/>
                <a:cs typeface="Arial"/>
              </a:rPr>
              <a:t> </a:t>
            </a:r>
            <a:r>
              <a:rPr lang="en-US" sz="2600" dirty="0">
                <a:latin typeface="Arial"/>
                <a:cs typeface="Arial"/>
              </a:rPr>
              <a:t>tuple</a:t>
            </a:r>
          </a:p>
          <a:p>
            <a:pPr marL="834895" lvl="2">
              <a:spcBef>
                <a:spcPts val="208"/>
              </a:spcBef>
            </a:pPr>
            <a:r>
              <a:rPr lang="en-US" sz="2600" dirty="0">
                <a:latin typeface="Arial"/>
                <a:cs typeface="Arial"/>
              </a:rPr>
              <a:t>State</a:t>
            </a:r>
            <a:r>
              <a:rPr lang="en-US" sz="2600" spc="-22" dirty="0">
                <a:latin typeface="Arial"/>
                <a:cs typeface="Arial"/>
              </a:rPr>
              <a:t> </a:t>
            </a:r>
            <a:r>
              <a:rPr lang="en-US" sz="2600" dirty="0">
                <a:latin typeface="Arial"/>
                <a:cs typeface="Arial"/>
              </a:rPr>
              <a:t>space</a:t>
            </a:r>
            <a:r>
              <a:rPr lang="en-US" sz="2600" spc="-22" dirty="0">
                <a:latin typeface="Arial"/>
                <a:cs typeface="Arial"/>
              </a:rPr>
              <a:t> </a:t>
            </a:r>
          </a:p>
          <a:p>
            <a:pPr marL="834895" lvl="2">
              <a:spcBef>
                <a:spcPts val="208"/>
              </a:spcBef>
            </a:pPr>
            <a:r>
              <a:rPr lang="en-US" sz="2600" dirty="0">
                <a:latin typeface="Arial"/>
                <a:cs typeface="Arial"/>
              </a:rPr>
              <a:t>Action</a:t>
            </a:r>
            <a:r>
              <a:rPr lang="en-US" sz="2600" spc="-33" dirty="0">
                <a:latin typeface="Arial"/>
                <a:cs typeface="Arial"/>
              </a:rPr>
              <a:t> </a:t>
            </a:r>
            <a:r>
              <a:rPr lang="en-US" sz="2600" dirty="0">
                <a:latin typeface="Arial"/>
                <a:cs typeface="Arial"/>
              </a:rPr>
              <a:t>space</a:t>
            </a:r>
            <a:r>
              <a:rPr lang="en-US" sz="2600" spc="-22" dirty="0">
                <a:latin typeface="Arial"/>
                <a:cs typeface="Arial"/>
              </a:rPr>
              <a:t> </a:t>
            </a:r>
          </a:p>
          <a:p>
            <a:pPr marL="834895" lvl="2">
              <a:spcBef>
                <a:spcPts val="208"/>
              </a:spcBef>
            </a:pPr>
            <a:r>
              <a:rPr lang="en-US" sz="2600" dirty="0">
                <a:latin typeface="Arial"/>
                <a:cs typeface="Arial"/>
              </a:rPr>
              <a:t>Transition function</a:t>
            </a:r>
          </a:p>
          <a:p>
            <a:pPr marL="834895" lvl="2">
              <a:spcBef>
                <a:spcPts val="208"/>
              </a:spcBef>
            </a:pPr>
            <a:endParaRPr lang="en-US" sz="2600" i="1" spc="306" dirty="0">
              <a:latin typeface="Menlo"/>
              <a:cs typeface="Menlo"/>
            </a:endParaRPr>
          </a:p>
          <a:p>
            <a:pPr marL="834895" lvl="2">
              <a:spcBef>
                <a:spcPts val="208"/>
              </a:spcBef>
            </a:pPr>
            <a:r>
              <a:rPr lang="en-US" sz="2600" spc="-22" dirty="0">
                <a:latin typeface="Arial"/>
                <a:cs typeface="Arial"/>
              </a:rPr>
              <a:t>Reward</a:t>
            </a:r>
            <a:r>
              <a:rPr lang="en-US" sz="2600" spc="22" dirty="0">
                <a:latin typeface="Arial"/>
                <a:cs typeface="Arial"/>
              </a:rPr>
              <a:t> </a:t>
            </a:r>
            <a:r>
              <a:rPr lang="en-US" sz="2600" dirty="0">
                <a:latin typeface="Arial"/>
                <a:cs typeface="Arial"/>
              </a:rPr>
              <a:t>function</a:t>
            </a:r>
            <a:r>
              <a:rPr lang="en-US" sz="2600" spc="22" dirty="0">
                <a:latin typeface="Arial"/>
                <a:cs typeface="Arial"/>
              </a:rPr>
              <a:t> </a:t>
            </a:r>
            <a:r>
              <a:rPr lang="en-US" sz="2600" i="1" spc="164" dirty="0">
                <a:latin typeface="Euclid" panose="02020503060505020303" pitchFamily="18" charset="77"/>
                <a:cs typeface="Times New Roman"/>
              </a:rPr>
              <a:t>R(</a:t>
            </a:r>
            <a:r>
              <a:rPr lang="en-US" sz="2600" i="1" spc="164" dirty="0" err="1">
                <a:latin typeface="Euclid" panose="02020503060505020303" pitchFamily="18" charset="77"/>
                <a:cs typeface="Times New Roman"/>
              </a:rPr>
              <a:t>h,</a:t>
            </a:r>
            <a:r>
              <a:rPr lang="en-US" sz="2600" i="1" dirty="0" err="1">
                <a:latin typeface="Euclid" panose="02020503060505020303" pitchFamily="18" charset="77"/>
                <a:cs typeface="Times New Roman"/>
              </a:rPr>
              <a:t>a</a:t>
            </a:r>
            <a:r>
              <a:rPr lang="en-US" sz="2600" i="1" dirty="0">
                <a:latin typeface="Euclid" panose="02020503060505020303" pitchFamily="18" charset="77"/>
                <a:cs typeface="Times New Roman"/>
              </a:rPr>
              <a:t>)</a:t>
            </a:r>
            <a:r>
              <a:rPr lang="en-US" sz="2600" i="1" spc="98" dirty="0">
                <a:latin typeface="Euclid" panose="02020503060505020303" pitchFamily="18" charset="77"/>
                <a:cs typeface="Times New Roman"/>
              </a:rPr>
              <a:t> </a:t>
            </a:r>
            <a:r>
              <a:rPr lang="en-US" sz="2600" i="1" spc="426" dirty="0">
                <a:latin typeface="Euclid" panose="02020503060505020303" pitchFamily="18" charset="77"/>
                <a:cs typeface="Times New Roman"/>
              </a:rPr>
              <a:t>=</a:t>
            </a:r>
            <a:r>
              <a:rPr lang="en-US" sz="2600" i="1" spc="109" dirty="0">
                <a:latin typeface="Euclid" panose="02020503060505020303" pitchFamily="18" charset="77"/>
                <a:cs typeface="Times New Roman"/>
              </a:rPr>
              <a:t> </a:t>
            </a:r>
            <a:r>
              <a:rPr lang="en-US" sz="2600" i="1" spc="164" dirty="0" err="1">
                <a:latin typeface="Euclid" panose="02020503060505020303" pitchFamily="18" charset="77"/>
                <a:cs typeface="Times New Roman"/>
              </a:rPr>
              <a:t>E</a:t>
            </a:r>
            <a:r>
              <a:rPr lang="en-US" sz="2600" i="1" spc="245" baseline="-13888" dirty="0" err="1">
                <a:latin typeface="Euclid" panose="02020503060505020303" pitchFamily="18" charset="77"/>
                <a:cs typeface="Times New Roman"/>
              </a:rPr>
              <a:t>s</a:t>
            </a:r>
            <a:r>
              <a:rPr lang="en-US" sz="2600" i="1" spc="245" baseline="-13888" dirty="0" err="1">
                <a:latin typeface="Euclid" panose="02020503060505020303" pitchFamily="18" charset="77"/>
                <a:cs typeface="Euclid Symbol"/>
              </a:rPr>
              <a:t>|</a:t>
            </a:r>
            <a:r>
              <a:rPr lang="en-US" sz="2600" i="1" spc="245" baseline="-13888" dirty="0" err="1">
                <a:latin typeface="Euclid" panose="02020503060505020303" pitchFamily="18" charset="77"/>
                <a:cs typeface="Times New Roman"/>
              </a:rPr>
              <a:t>h</a:t>
            </a:r>
            <a:r>
              <a:rPr lang="en-US" sz="2600" spc="109" dirty="0">
                <a:latin typeface="Euclid" panose="02020503060505020303" pitchFamily="18" charset="77"/>
                <a:cs typeface="Times New Roman"/>
              </a:rPr>
              <a:t>[</a:t>
            </a:r>
            <a:r>
              <a:rPr lang="en-US" sz="2600" i="1" spc="109" dirty="0">
                <a:latin typeface="Euclid" panose="02020503060505020303" pitchFamily="18" charset="77"/>
                <a:cs typeface="Times New Roman"/>
              </a:rPr>
              <a:t>R</a:t>
            </a:r>
            <a:r>
              <a:rPr lang="en-US" sz="2600" spc="109" dirty="0">
                <a:latin typeface="Euclid" panose="02020503060505020303" pitchFamily="18" charset="77"/>
                <a:cs typeface="Times New Roman"/>
              </a:rPr>
              <a:t>(</a:t>
            </a:r>
            <a:r>
              <a:rPr lang="en-US" sz="2600" i="1" spc="109" dirty="0" err="1">
                <a:latin typeface="Euclid" panose="02020503060505020303" pitchFamily="18" charset="77"/>
                <a:cs typeface="Times New Roman"/>
              </a:rPr>
              <a:t>s,</a:t>
            </a:r>
            <a:r>
              <a:rPr lang="en-US" sz="2600" i="1" spc="-55" dirty="0" err="1">
                <a:latin typeface="Euclid" panose="02020503060505020303" pitchFamily="18" charset="77"/>
                <a:cs typeface="Times New Roman"/>
              </a:rPr>
              <a:t>a</a:t>
            </a:r>
            <a:r>
              <a:rPr lang="en-US" sz="2600" spc="-55" dirty="0">
                <a:latin typeface="Euclid" panose="02020503060505020303" pitchFamily="18" charset="77"/>
                <a:cs typeface="Times New Roman"/>
              </a:rPr>
              <a:t>)]</a:t>
            </a:r>
            <a:endParaRPr lang="en-US" sz="2600" dirty="0">
              <a:latin typeface="Euclid" panose="02020503060505020303" pitchFamily="18" charset="77"/>
              <a:cs typeface="Menlo"/>
            </a:endParaRPr>
          </a:p>
          <a:p>
            <a:pPr marL="431318" lvl="1">
              <a:spcBef>
                <a:spcPts val="208"/>
              </a:spcBef>
            </a:pPr>
            <a:endParaRPr lang="el-GR" sz="3200" dirty="0">
              <a:latin typeface="Menlo"/>
              <a:cs typeface="Menlo"/>
            </a:endParaRPr>
          </a:p>
        </p:txBody>
      </p:sp>
      <p:pic>
        <p:nvPicPr>
          <p:cNvPr id="4" name="Picture 3">
            <a:extLst>
              <a:ext uri="{FF2B5EF4-FFF2-40B4-BE49-F238E27FC236}">
                <a16:creationId xmlns:a16="http://schemas.microsoft.com/office/drawing/2014/main" id="{EE1A4D12-0384-4B2D-13E2-90FA931A92DA}"/>
              </a:ext>
            </a:extLst>
          </p:cNvPr>
          <p:cNvPicPr>
            <a:picLocks noChangeAspect="1"/>
          </p:cNvPicPr>
          <p:nvPr/>
        </p:nvPicPr>
        <p:blipFill>
          <a:blip r:embed="rId2"/>
          <a:stretch>
            <a:fillRect/>
          </a:stretch>
        </p:blipFill>
        <p:spPr>
          <a:xfrm>
            <a:off x="5317173" y="1746175"/>
            <a:ext cx="3505200" cy="330200"/>
          </a:xfrm>
          <a:prstGeom prst="rect">
            <a:avLst/>
          </a:prstGeom>
        </p:spPr>
      </p:pic>
      <p:pic>
        <p:nvPicPr>
          <p:cNvPr id="7" name="Picture 6" descr="A black and white symbol&#10;&#10;AI-generated content may be incorrect.">
            <a:extLst>
              <a:ext uri="{FF2B5EF4-FFF2-40B4-BE49-F238E27FC236}">
                <a16:creationId xmlns:a16="http://schemas.microsoft.com/office/drawing/2014/main" id="{3FC21C27-19E7-232A-01FB-B0FEEF0F8856}"/>
              </a:ext>
            </a:extLst>
          </p:cNvPr>
          <p:cNvPicPr>
            <a:picLocks noChangeAspect="1"/>
          </p:cNvPicPr>
          <p:nvPr/>
        </p:nvPicPr>
        <p:blipFill>
          <a:blip r:embed="rId3"/>
          <a:stretch>
            <a:fillRect/>
          </a:stretch>
        </p:blipFill>
        <p:spPr>
          <a:xfrm>
            <a:off x="3168148" y="2186916"/>
            <a:ext cx="1079500" cy="368300"/>
          </a:xfrm>
          <a:prstGeom prst="rect">
            <a:avLst/>
          </a:prstGeom>
        </p:spPr>
      </p:pic>
      <p:pic>
        <p:nvPicPr>
          <p:cNvPr id="9" name="Picture 8" descr="A black and white symbol&#10;&#10;AI-generated content may be incorrect.">
            <a:extLst>
              <a:ext uri="{FF2B5EF4-FFF2-40B4-BE49-F238E27FC236}">
                <a16:creationId xmlns:a16="http://schemas.microsoft.com/office/drawing/2014/main" id="{CFC06501-5D19-618B-385A-87247521ADE7}"/>
              </a:ext>
            </a:extLst>
          </p:cNvPr>
          <p:cNvPicPr>
            <a:picLocks noChangeAspect="1"/>
          </p:cNvPicPr>
          <p:nvPr/>
        </p:nvPicPr>
        <p:blipFill>
          <a:blip r:embed="rId4"/>
          <a:stretch>
            <a:fillRect/>
          </a:stretch>
        </p:blipFill>
        <p:spPr>
          <a:xfrm>
            <a:off x="3290895" y="2619478"/>
            <a:ext cx="1143000" cy="330200"/>
          </a:xfrm>
          <a:prstGeom prst="rect">
            <a:avLst/>
          </a:prstGeom>
        </p:spPr>
      </p:pic>
      <p:pic>
        <p:nvPicPr>
          <p:cNvPr id="11" name="Picture 10">
            <a:extLst>
              <a:ext uri="{FF2B5EF4-FFF2-40B4-BE49-F238E27FC236}">
                <a16:creationId xmlns:a16="http://schemas.microsoft.com/office/drawing/2014/main" id="{64E6B37F-19B0-5EF9-0F50-732D58702D7A}"/>
              </a:ext>
            </a:extLst>
          </p:cNvPr>
          <p:cNvPicPr>
            <a:picLocks noChangeAspect="1"/>
          </p:cNvPicPr>
          <p:nvPr/>
        </p:nvPicPr>
        <p:blipFill>
          <a:blip r:embed="rId5"/>
          <a:stretch>
            <a:fillRect/>
          </a:stretch>
        </p:blipFill>
        <p:spPr>
          <a:xfrm>
            <a:off x="1621473" y="3338965"/>
            <a:ext cx="7391400" cy="571500"/>
          </a:xfrm>
          <a:prstGeom prst="rect">
            <a:avLst/>
          </a:prstGeom>
        </p:spPr>
      </p:pic>
      <p:sp>
        <p:nvSpPr>
          <p:cNvPr id="2" name="object 49">
            <a:extLst>
              <a:ext uri="{FF2B5EF4-FFF2-40B4-BE49-F238E27FC236}">
                <a16:creationId xmlns:a16="http://schemas.microsoft.com/office/drawing/2014/main" id="{602A9A89-6DF9-83EC-2C3B-869D04677574}"/>
              </a:ext>
            </a:extLst>
          </p:cNvPr>
          <p:cNvSpPr txBox="1"/>
          <p:nvPr/>
        </p:nvSpPr>
        <p:spPr>
          <a:xfrm>
            <a:off x="947201" y="4362991"/>
            <a:ext cx="7648159" cy="3075841"/>
          </a:xfrm>
          <a:prstGeom prst="rect">
            <a:avLst/>
          </a:prstGeom>
        </p:spPr>
        <p:txBody>
          <a:bodyPr vert="horz" wrap="square" lIns="0" tIns="36194" rIns="0" bIns="0" rtlCol="0">
            <a:spAutoFit/>
          </a:bodyPr>
          <a:lstStyle/>
          <a:p>
            <a:pPr marL="38100">
              <a:lnSpc>
                <a:spcPct val="100000"/>
              </a:lnSpc>
              <a:spcBef>
                <a:spcPts val="284"/>
              </a:spcBef>
            </a:pPr>
            <a:r>
              <a:rPr b="1" dirty="0">
                <a:latin typeface="Arial"/>
                <a:cs typeface="Arial"/>
              </a:rPr>
              <a:t>Rejoice!</a:t>
            </a:r>
            <a:r>
              <a:rPr b="1" spc="40" dirty="0">
                <a:latin typeface="Arial"/>
                <a:cs typeface="Arial"/>
              </a:rPr>
              <a:t> </a:t>
            </a:r>
            <a:r>
              <a:rPr dirty="0">
                <a:latin typeface="Arial"/>
                <a:cs typeface="Arial"/>
              </a:rPr>
              <a:t>MDP</a:t>
            </a:r>
            <a:r>
              <a:rPr spc="-15" dirty="0">
                <a:latin typeface="Arial"/>
                <a:cs typeface="Arial"/>
              </a:rPr>
              <a:t> </a:t>
            </a:r>
            <a:r>
              <a:rPr dirty="0">
                <a:latin typeface="Arial"/>
                <a:cs typeface="Arial"/>
              </a:rPr>
              <a:t>theory</a:t>
            </a:r>
            <a:r>
              <a:rPr spc="-15" dirty="0">
                <a:latin typeface="Arial"/>
                <a:cs typeface="Arial"/>
              </a:rPr>
              <a:t> </a:t>
            </a:r>
            <a:r>
              <a:rPr dirty="0">
                <a:latin typeface="Arial"/>
                <a:cs typeface="Arial"/>
              </a:rPr>
              <a:t>fully</a:t>
            </a:r>
            <a:r>
              <a:rPr spc="-15" dirty="0">
                <a:latin typeface="Arial"/>
                <a:cs typeface="Arial"/>
              </a:rPr>
              <a:t> </a:t>
            </a:r>
            <a:r>
              <a:rPr dirty="0">
                <a:latin typeface="Arial"/>
                <a:cs typeface="Arial"/>
              </a:rPr>
              <a:t>applies</a:t>
            </a:r>
            <a:r>
              <a:rPr spc="-15" dirty="0">
                <a:latin typeface="Arial"/>
                <a:cs typeface="Arial"/>
              </a:rPr>
              <a:t> </a:t>
            </a:r>
            <a:r>
              <a:rPr dirty="0">
                <a:latin typeface="Arial"/>
                <a:cs typeface="Arial"/>
              </a:rPr>
              <a:t>to</a:t>
            </a:r>
            <a:r>
              <a:rPr spc="-15" dirty="0">
                <a:latin typeface="Arial"/>
                <a:cs typeface="Arial"/>
              </a:rPr>
              <a:t> </a:t>
            </a:r>
            <a:r>
              <a:rPr dirty="0">
                <a:latin typeface="Arial"/>
                <a:cs typeface="Arial"/>
              </a:rPr>
              <a:t>POMDPs</a:t>
            </a:r>
            <a:r>
              <a:rPr spc="-15" dirty="0">
                <a:latin typeface="Arial"/>
                <a:cs typeface="Arial"/>
              </a:rPr>
              <a:t> </a:t>
            </a:r>
            <a:r>
              <a:rPr dirty="0">
                <a:latin typeface="Arial"/>
                <a:cs typeface="Arial"/>
              </a:rPr>
              <a:t>via</a:t>
            </a:r>
            <a:r>
              <a:rPr spc="-15" dirty="0">
                <a:latin typeface="Arial"/>
                <a:cs typeface="Arial"/>
              </a:rPr>
              <a:t> </a:t>
            </a:r>
            <a:r>
              <a:rPr spc="-10" dirty="0">
                <a:latin typeface="Arial"/>
                <a:cs typeface="Arial"/>
              </a:rPr>
              <a:t>history-MDPs!</a:t>
            </a:r>
            <a:endParaRPr dirty="0">
              <a:latin typeface="Arial"/>
              <a:cs typeface="Arial"/>
            </a:endParaRPr>
          </a:p>
          <a:p>
            <a:pPr marL="270510" indent="-115570">
              <a:lnSpc>
                <a:spcPct val="100000"/>
              </a:lnSpc>
              <a:spcBef>
                <a:spcPts val="180"/>
              </a:spcBef>
              <a:buClr>
                <a:srgbClr val="D41A2C"/>
              </a:buClr>
              <a:buFont typeface="Menlo"/>
              <a:buChar char="•"/>
              <a:tabLst>
                <a:tab pos="270510" algn="l"/>
              </a:tabLst>
            </a:pPr>
            <a:r>
              <a:rPr dirty="0">
                <a:latin typeface="Arial"/>
                <a:cs typeface="Arial"/>
              </a:rPr>
              <a:t>No</a:t>
            </a:r>
            <a:r>
              <a:rPr spc="-15" dirty="0">
                <a:latin typeface="Arial"/>
                <a:cs typeface="Arial"/>
              </a:rPr>
              <a:t> </a:t>
            </a:r>
            <a:r>
              <a:rPr dirty="0">
                <a:latin typeface="Arial"/>
                <a:cs typeface="Arial"/>
              </a:rPr>
              <a:t>need</a:t>
            </a:r>
            <a:r>
              <a:rPr spc="-15" dirty="0">
                <a:latin typeface="Arial"/>
                <a:cs typeface="Arial"/>
              </a:rPr>
              <a:t> </a:t>
            </a:r>
            <a:r>
              <a:rPr dirty="0">
                <a:latin typeface="Arial"/>
                <a:cs typeface="Arial"/>
              </a:rPr>
              <a:t>to</a:t>
            </a:r>
            <a:r>
              <a:rPr spc="-15" dirty="0">
                <a:latin typeface="Arial"/>
                <a:cs typeface="Arial"/>
              </a:rPr>
              <a:t> </a:t>
            </a:r>
            <a:r>
              <a:rPr dirty="0">
                <a:latin typeface="Arial"/>
                <a:cs typeface="Arial"/>
              </a:rPr>
              <a:t>rederive</a:t>
            </a:r>
            <a:r>
              <a:rPr spc="-15" dirty="0">
                <a:latin typeface="Arial"/>
                <a:cs typeface="Arial"/>
              </a:rPr>
              <a:t> </a:t>
            </a:r>
            <a:r>
              <a:rPr dirty="0">
                <a:latin typeface="Arial"/>
                <a:cs typeface="Arial"/>
              </a:rPr>
              <a:t>all</a:t>
            </a:r>
            <a:r>
              <a:rPr spc="-15" dirty="0">
                <a:latin typeface="Arial"/>
                <a:cs typeface="Arial"/>
              </a:rPr>
              <a:t> </a:t>
            </a:r>
            <a:r>
              <a:rPr dirty="0">
                <a:latin typeface="Arial"/>
                <a:cs typeface="Arial"/>
              </a:rPr>
              <a:t>of</a:t>
            </a:r>
            <a:r>
              <a:rPr spc="-15" dirty="0">
                <a:latin typeface="Arial"/>
                <a:cs typeface="Arial"/>
              </a:rPr>
              <a:t> </a:t>
            </a:r>
            <a:r>
              <a:rPr dirty="0">
                <a:latin typeface="Arial"/>
                <a:cs typeface="Arial"/>
              </a:rPr>
              <a:t>MDP</a:t>
            </a:r>
            <a:r>
              <a:rPr spc="-15" dirty="0">
                <a:latin typeface="Arial"/>
                <a:cs typeface="Arial"/>
              </a:rPr>
              <a:t> </a:t>
            </a:r>
            <a:r>
              <a:rPr dirty="0">
                <a:latin typeface="Arial"/>
                <a:cs typeface="Arial"/>
              </a:rPr>
              <a:t>theory</a:t>
            </a:r>
            <a:r>
              <a:rPr spc="-15" dirty="0">
                <a:latin typeface="Arial"/>
                <a:cs typeface="Arial"/>
              </a:rPr>
              <a:t> </a:t>
            </a:r>
            <a:r>
              <a:rPr dirty="0">
                <a:latin typeface="Arial"/>
                <a:cs typeface="Arial"/>
              </a:rPr>
              <a:t>for</a:t>
            </a:r>
            <a:r>
              <a:rPr spc="-15" dirty="0">
                <a:latin typeface="Arial"/>
                <a:cs typeface="Arial"/>
              </a:rPr>
              <a:t> </a:t>
            </a:r>
            <a:r>
              <a:rPr spc="-10" dirty="0">
                <a:latin typeface="Arial"/>
                <a:cs typeface="Arial"/>
              </a:rPr>
              <a:t>history-</a:t>
            </a:r>
            <a:r>
              <a:rPr spc="-20" dirty="0">
                <a:latin typeface="Arial"/>
                <a:cs typeface="Arial"/>
              </a:rPr>
              <a:t>MDPs</a:t>
            </a:r>
            <a:endParaRPr dirty="0">
              <a:latin typeface="Arial"/>
              <a:cs typeface="Arial"/>
            </a:endParaRPr>
          </a:p>
          <a:p>
            <a:pPr marL="270510" indent="-115570">
              <a:lnSpc>
                <a:spcPct val="100000"/>
              </a:lnSpc>
              <a:spcBef>
                <a:spcPts val="160"/>
              </a:spcBef>
              <a:buClr>
                <a:srgbClr val="D41A2C"/>
              </a:buClr>
              <a:buFont typeface="Menlo"/>
              <a:buChar char="•"/>
              <a:tabLst>
                <a:tab pos="270510" algn="l"/>
              </a:tabLst>
            </a:pPr>
            <a:r>
              <a:rPr strike="sngStrike" dirty="0">
                <a:latin typeface="Arial"/>
                <a:cs typeface="Arial"/>
              </a:rPr>
              <a:t>POMDPs</a:t>
            </a:r>
            <a:r>
              <a:rPr strike="sngStrike" spc="-25" dirty="0">
                <a:latin typeface="Arial"/>
                <a:cs typeface="Arial"/>
              </a:rPr>
              <a:t> </a:t>
            </a:r>
            <a:r>
              <a:rPr strike="sngStrike" dirty="0">
                <a:latin typeface="Arial"/>
                <a:cs typeface="Arial"/>
              </a:rPr>
              <a:t>just</a:t>
            </a:r>
            <a:r>
              <a:rPr strike="sngStrike" spc="-25" dirty="0">
                <a:latin typeface="Arial"/>
                <a:cs typeface="Arial"/>
              </a:rPr>
              <a:t> </a:t>
            </a:r>
            <a:r>
              <a:rPr strike="sngStrike" dirty="0">
                <a:latin typeface="Arial"/>
                <a:cs typeface="Arial"/>
              </a:rPr>
              <a:t>as</a:t>
            </a:r>
            <a:r>
              <a:rPr strike="sngStrike" spc="-20" dirty="0">
                <a:latin typeface="Arial"/>
                <a:cs typeface="Arial"/>
              </a:rPr>
              <a:t> </a:t>
            </a:r>
            <a:r>
              <a:rPr strike="sngStrike" dirty="0">
                <a:latin typeface="Arial"/>
                <a:cs typeface="Arial"/>
              </a:rPr>
              <a:t>easy</a:t>
            </a:r>
            <a:r>
              <a:rPr strike="sngStrike" spc="-25" dirty="0">
                <a:latin typeface="Arial"/>
                <a:cs typeface="Arial"/>
              </a:rPr>
              <a:t> </a:t>
            </a:r>
            <a:r>
              <a:rPr strike="sngStrike" dirty="0">
                <a:latin typeface="Arial"/>
                <a:cs typeface="Arial"/>
              </a:rPr>
              <a:t>as</a:t>
            </a:r>
            <a:r>
              <a:rPr strike="sngStrike" spc="-20" dirty="0">
                <a:latin typeface="Arial"/>
                <a:cs typeface="Arial"/>
              </a:rPr>
              <a:t> </a:t>
            </a:r>
            <a:r>
              <a:rPr strike="sngStrike" spc="-10" dirty="0">
                <a:latin typeface="Arial"/>
                <a:cs typeface="Arial"/>
              </a:rPr>
              <a:t>MDPs!</a:t>
            </a:r>
            <a:endParaRPr dirty="0">
              <a:latin typeface="Arial"/>
              <a:cs typeface="Arial"/>
            </a:endParaRPr>
          </a:p>
          <a:p>
            <a:pPr marL="270510" indent="-115570">
              <a:lnSpc>
                <a:spcPct val="100000"/>
              </a:lnSpc>
              <a:spcBef>
                <a:spcPts val="160"/>
              </a:spcBef>
              <a:buClr>
                <a:srgbClr val="D41A2C"/>
              </a:buClr>
              <a:buFont typeface="Menlo"/>
              <a:buChar char="•"/>
              <a:tabLst>
                <a:tab pos="270510" algn="l"/>
              </a:tabLst>
            </a:pPr>
            <a:r>
              <a:rPr dirty="0">
                <a:latin typeface="Arial"/>
                <a:cs typeface="Arial"/>
              </a:rPr>
              <a:t>POMDPs</a:t>
            </a:r>
            <a:r>
              <a:rPr spc="-30" dirty="0">
                <a:latin typeface="Arial"/>
                <a:cs typeface="Arial"/>
              </a:rPr>
              <a:t> </a:t>
            </a:r>
            <a:r>
              <a:rPr dirty="0">
                <a:latin typeface="Arial"/>
                <a:cs typeface="Arial"/>
              </a:rPr>
              <a:t>just</a:t>
            </a:r>
            <a:r>
              <a:rPr spc="-25" dirty="0">
                <a:latin typeface="Arial"/>
                <a:cs typeface="Arial"/>
              </a:rPr>
              <a:t> </a:t>
            </a:r>
            <a:r>
              <a:rPr dirty="0">
                <a:latin typeface="Arial"/>
                <a:cs typeface="Arial"/>
              </a:rPr>
              <a:t>as</a:t>
            </a:r>
            <a:r>
              <a:rPr spc="-25" dirty="0">
                <a:latin typeface="Arial"/>
                <a:cs typeface="Arial"/>
              </a:rPr>
              <a:t> </a:t>
            </a:r>
            <a:r>
              <a:rPr dirty="0">
                <a:latin typeface="Arial"/>
                <a:cs typeface="Arial"/>
              </a:rPr>
              <a:t>“easy”</a:t>
            </a:r>
            <a:r>
              <a:rPr spc="-30" dirty="0">
                <a:latin typeface="Arial"/>
                <a:cs typeface="Arial"/>
              </a:rPr>
              <a:t> </a:t>
            </a:r>
            <a:r>
              <a:rPr dirty="0">
                <a:latin typeface="Arial"/>
                <a:cs typeface="Arial"/>
              </a:rPr>
              <a:t>as</a:t>
            </a:r>
            <a:r>
              <a:rPr spc="-25" dirty="0">
                <a:latin typeface="Arial"/>
                <a:cs typeface="Arial"/>
              </a:rPr>
              <a:t> </a:t>
            </a:r>
            <a:r>
              <a:rPr spc="-10" dirty="0">
                <a:solidFill>
                  <a:srgbClr val="D41A2C"/>
                </a:solidFill>
                <a:latin typeface="Arial"/>
                <a:cs typeface="Arial"/>
              </a:rPr>
              <a:t>VERY</a:t>
            </a:r>
            <a:r>
              <a:rPr spc="-25" dirty="0">
                <a:solidFill>
                  <a:srgbClr val="D41A2C"/>
                </a:solidFill>
                <a:latin typeface="Arial"/>
                <a:cs typeface="Arial"/>
              </a:rPr>
              <a:t> </a:t>
            </a:r>
            <a:r>
              <a:rPr dirty="0">
                <a:solidFill>
                  <a:srgbClr val="D41A2C"/>
                </a:solidFill>
                <a:latin typeface="Arial"/>
                <a:cs typeface="Arial"/>
              </a:rPr>
              <a:t>HARD</a:t>
            </a:r>
            <a:r>
              <a:rPr spc="-30" dirty="0">
                <a:solidFill>
                  <a:srgbClr val="D41A2C"/>
                </a:solidFill>
                <a:latin typeface="Arial"/>
                <a:cs typeface="Arial"/>
              </a:rPr>
              <a:t> </a:t>
            </a:r>
            <a:r>
              <a:rPr spc="-10" dirty="0">
                <a:latin typeface="Arial"/>
                <a:cs typeface="Arial"/>
              </a:rPr>
              <a:t>MDPs!</a:t>
            </a:r>
            <a:endParaRPr dirty="0">
              <a:latin typeface="Arial"/>
              <a:cs typeface="Arial"/>
            </a:endParaRPr>
          </a:p>
          <a:p>
            <a:pPr marL="38100">
              <a:lnSpc>
                <a:spcPct val="100000"/>
              </a:lnSpc>
              <a:spcBef>
                <a:spcPts val="680"/>
              </a:spcBef>
            </a:pPr>
            <a:r>
              <a:rPr b="1" dirty="0">
                <a:latin typeface="Arial"/>
                <a:cs typeface="Arial"/>
              </a:rPr>
              <a:t>Practical</a:t>
            </a:r>
            <a:r>
              <a:rPr b="1" spc="-45" dirty="0">
                <a:latin typeface="Arial"/>
                <a:cs typeface="Arial"/>
              </a:rPr>
              <a:t> </a:t>
            </a:r>
            <a:r>
              <a:rPr b="1" spc="-10" dirty="0">
                <a:latin typeface="Arial"/>
                <a:cs typeface="Arial"/>
              </a:rPr>
              <a:t>Difficulties:</a:t>
            </a:r>
            <a:endParaRPr dirty="0">
              <a:latin typeface="Arial"/>
              <a:cs typeface="Arial"/>
            </a:endParaRPr>
          </a:p>
          <a:p>
            <a:pPr marL="270510" indent="-115570">
              <a:lnSpc>
                <a:spcPct val="100000"/>
              </a:lnSpc>
              <a:spcBef>
                <a:spcPts val="185"/>
              </a:spcBef>
              <a:buClr>
                <a:srgbClr val="D41A2C"/>
              </a:buClr>
              <a:buFont typeface="Menlo"/>
              <a:buChar char="•"/>
              <a:tabLst>
                <a:tab pos="270510" algn="l"/>
              </a:tabLst>
            </a:pPr>
            <a:r>
              <a:rPr dirty="0">
                <a:latin typeface="Arial"/>
                <a:cs typeface="Arial"/>
              </a:rPr>
              <a:t>Exponential</a:t>
            </a:r>
            <a:r>
              <a:rPr spc="-45" dirty="0">
                <a:latin typeface="Arial"/>
                <a:cs typeface="Arial"/>
              </a:rPr>
              <a:t> </a:t>
            </a:r>
            <a:r>
              <a:rPr dirty="0">
                <a:latin typeface="Arial"/>
                <a:cs typeface="Arial"/>
              </a:rPr>
              <a:t>space</a:t>
            </a:r>
            <a:r>
              <a:rPr spc="-40" dirty="0">
                <a:latin typeface="Arial"/>
                <a:cs typeface="Arial"/>
              </a:rPr>
              <a:t> </a:t>
            </a:r>
            <a:r>
              <a:rPr spc="-20" dirty="0">
                <a:latin typeface="Arial"/>
                <a:cs typeface="Arial"/>
              </a:rPr>
              <a:t>size</a:t>
            </a:r>
            <a:endParaRPr dirty="0">
              <a:latin typeface="Arial"/>
              <a:cs typeface="Arial"/>
            </a:endParaRPr>
          </a:p>
          <a:p>
            <a:pPr marL="270510" indent="-115570">
              <a:lnSpc>
                <a:spcPct val="100000"/>
              </a:lnSpc>
              <a:spcBef>
                <a:spcPts val="160"/>
              </a:spcBef>
              <a:buClr>
                <a:srgbClr val="D41A2C"/>
              </a:buClr>
              <a:buFont typeface="Menlo"/>
              <a:buChar char="•"/>
              <a:tabLst>
                <a:tab pos="270510" algn="l"/>
              </a:tabLst>
            </a:pPr>
            <a:r>
              <a:rPr spc="-10" dirty="0">
                <a:latin typeface="Arial"/>
                <a:cs typeface="Arial"/>
              </a:rPr>
              <a:t>Never</a:t>
            </a:r>
            <a:r>
              <a:rPr spc="-30" dirty="0">
                <a:latin typeface="Arial"/>
                <a:cs typeface="Arial"/>
              </a:rPr>
              <a:t> </a:t>
            </a:r>
            <a:r>
              <a:rPr dirty="0">
                <a:latin typeface="Arial"/>
                <a:cs typeface="Arial"/>
              </a:rPr>
              <a:t>encounter</a:t>
            </a:r>
            <a:r>
              <a:rPr spc="-30" dirty="0">
                <a:latin typeface="Arial"/>
                <a:cs typeface="Arial"/>
              </a:rPr>
              <a:t> </a:t>
            </a:r>
            <a:r>
              <a:rPr dirty="0">
                <a:latin typeface="Arial"/>
                <a:cs typeface="Arial"/>
              </a:rPr>
              <a:t>same</a:t>
            </a:r>
            <a:r>
              <a:rPr spc="-25" dirty="0">
                <a:latin typeface="Arial"/>
                <a:cs typeface="Arial"/>
              </a:rPr>
              <a:t> </a:t>
            </a:r>
            <a:r>
              <a:rPr dirty="0">
                <a:latin typeface="Arial"/>
                <a:cs typeface="Arial"/>
              </a:rPr>
              <a:t>history</a:t>
            </a:r>
            <a:r>
              <a:rPr spc="-30" dirty="0">
                <a:latin typeface="Arial"/>
                <a:cs typeface="Arial"/>
              </a:rPr>
              <a:t> </a:t>
            </a:r>
            <a:r>
              <a:rPr spc="-10" dirty="0">
                <a:latin typeface="Arial"/>
                <a:cs typeface="Arial"/>
              </a:rPr>
              <a:t>twice</a:t>
            </a:r>
            <a:endParaRPr dirty="0">
              <a:latin typeface="Arial"/>
              <a:cs typeface="Arial"/>
            </a:endParaRPr>
          </a:p>
          <a:p>
            <a:pPr marL="270510" indent="-115570">
              <a:lnSpc>
                <a:spcPct val="100000"/>
              </a:lnSpc>
              <a:spcBef>
                <a:spcPts val="160"/>
              </a:spcBef>
              <a:buClr>
                <a:srgbClr val="D41A2C"/>
              </a:buClr>
              <a:buFont typeface="Menlo"/>
              <a:buChar char="•"/>
              <a:tabLst>
                <a:tab pos="270510" algn="l"/>
              </a:tabLst>
            </a:pPr>
            <a:r>
              <a:rPr dirty="0">
                <a:latin typeface="Arial"/>
                <a:cs typeface="Arial"/>
              </a:rPr>
              <a:t>Hard</a:t>
            </a:r>
            <a:r>
              <a:rPr spc="-5" dirty="0">
                <a:latin typeface="Arial"/>
                <a:cs typeface="Arial"/>
              </a:rPr>
              <a:t> </a:t>
            </a:r>
            <a:r>
              <a:rPr dirty="0">
                <a:latin typeface="Arial"/>
                <a:cs typeface="Arial"/>
              </a:rPr>
              <a:t>to</a:t>
            </a:r>
            <a:r>
              <a:rPr spc="-5" dirty="0">
                <a:latin typeface="Arial"/>
                <a:cs typeface="Arial"/>
              </a:rPr>
              <a:t> </a:t>
            </a:r>
            <a:r>
              <a:rPr spc="-10" dirty="0">
                <a:latin typeface="Arial"/>
                <a:cs typeface="Arial"/>
              </a:rPr>
              <a:t>generalize</a:t>
            </a:r>
            <a:r>
              <a:rPr dirty="0">
                <a:latin typeface="Arial"/>
                <a:cs typeface="Arial"/>
              </a:rPr>
              <a:t> </a:t>
            </a:r>
            <a:r>
              <a:rPr spc="-20" dirty="0">
                <a:latin typeface="Arial"/>
                <a:cs typeface="Arial"/>
              </a:rPr>
              <a:t>well</a:t>
            </a:r>
            <a:endParaRPr dirty="0">
              <a:latin typeface="Arial"/>
              <a:cs typeface="Arial"/>
            </a:endParaRPr>
          </a:p>
          <a:p>
            <a:pPr marL="271780">
              <a:lnSpc>
                <a:spcPct val="100000"/>
              </a:lnSpc>
              <a:spcBef>
                <a:spcPts val="10"/>
              </a:spcBef>
            </a:pPr>
            <a:r>
              <a:rPr dirty="0">
                <a:latin typeface="Arial"/>
                <a:cs typeface="Arial"/>
              </a:rPr>
              <a:t>Do</a:t>
            </a:r>
            <a:r>
              <a:rPr spc="-30" dirty="0">
                <a:latin typeface="Arial"/>
                <a:cs typeface="Arial"/>
              </a:rPr>
              <a:t> </a:t>
            </a:r>
            <a:r>
              <a:rPr dirty="0">
                <a:latin typeface="Arial"/>
                <a:cs typeface="Arial"/>
              </a:rPr>
              <a:t>similar</a:t>
            </a:r>
            <a:r>
              <a:rPr spc="-30" dirty="0">
                <a:latin typeface="Arial"/>
                <a:cs typeface="Arial"/>
              </a:rPr>
              <a:t> </a:t>
            </a:r>
            <a:r>
              <a:rPr dirty="0">
                <a:latin typeface="Arial"/>
                <a:cs typeface="Arial"/>
              </a:rPr>
              <a:t>histories</a:t>
            </a:r>
            <a:r>
              <a:rPr spc="-25" dirty="0">
                <a:latin typeface="Arial"/>
                <a:cs typeface="Arial"/>
              </a:rPr>
              <a:t> </a:t>
            </a:r>
            <a:r>
              <a:rPr dirty="0">
                <a:latin typeface="Arial"/>
                <a:cs typeface="Arial"/>
              </a:rPr>
              <a:t>imply</a:t>
            </a:r>
            <a:r>
              <a:rPr spc="-30" dirty="0">
                <a:latin typeface="Arial"/>
                <a:cs typeface="Arial"/>
              </a:rPr>
              <a:t> </a:t>
            </a:r>
            <a:r>
              <a:rPr dirty="0">
                <a:latin typeface="Arial"/>
                <a:cs typeface="Arial"/>
              </a:rPr>
              <a:t>similar</a:t>
            </a:r>
            <a:r>
              <a:rPr spc="-25" dirty="0">
                <a:latin typeface="Arial"/>
                <a:cs typeface="Arial"/>
              </a:rPr>
              <a:t> </a:t>
            </a:r>
            <a:r>
              <a:rPr dirty="0">
                <a:latin typeface="Arial"/>
                <a:cs typeface="Arial"/>
              </a:rPr>
              <a:t>optimal</a:t>
            </a:r>
            <a:r>
              <a:rPr spc="-30" dirty="0">
                <a:latin typeface="Arial"/>
                <a:cs typeface="Arial"/>
              </a:rPr>
              <a:t> </a:t>
            </a:r>
            <a:r>
              <a:rPr spc="-10" dirty="0">
                <a:latin typeface="Arial"/>
                <a:cs typeface="Arial"/>
              </a:rPr>
              <a:t>actions?</a:t>
            </a:r>
            <a:endParaRPr dirty="0">
              <a:latin typeface="Arial"/>
              <a:cs typeface="Arial"/>
            </a:endParaRPr>
          </a:p>
          <a:p>
            <a:pPr marL="270510" indent="-115570">
              <a:lnSpc>
                <a:spcPct val="100000"/>
              </a:lnSpc>
              <a:spcBef>
                <a:spcPts val="155"/>
              </a:spcBef>
              <a:buClr>
                <a:srgbClr val="D41A2C"/>
              </a:buClr>
              <a:buFont typeface="Menlo"/>
              <a:buChar char="•"/>
              <a:tabLst>
                <a:tab pos="270510" algn="l"/>
              </a:tabLst>
            </a:pPr>
            <a:r>
              <a:rPr dirty="0">
                <a:latin typeface="Arial"/>
                <a:cs typeface="Arial"/>
              </a:rPr>
              <a:t>Needle</a:t>
            </a:r>
            <a:r>
              <a:rPr spc="-20" dirty="0">
                <a:latin typeface="Arial"/>
                <a:cs typeface="Arial"/>
              </a:rPr>
              <a:t> </a:t>
            </a:r>
            <a:r>
              <a:rPr dirty="0">
                <a:latin typeface="Arial"/>
                <a:cs typeface="Arial"/>
              </a:rPr>
              <a:t>in</a:t>
            </a:r>
            <a:r>
              <a:rPr spc="-15" dirty="0">
                <a:latin typeface="Arial"/>
                <a:cs typeface="Arial"/>
              </a:rPr>
              <a:t> </a:t>
            </a:r>
            <a:r>
              <a:rPr dirty="0">
                <a:latin typeface="Arial"/>
                <a:cs typeface="Arial"/>
              </a:rPr>
              <a:t>a</a:t>
            </a:r>
            <a:r>
              <a:rPr spc="-15" dirty="0">
                <a:latin typeface="Arial"/>
                <a:cs typeface="Arial"/>
              </a:rPr>
              <a:t> </a:t>
            </a:r>
            <a:r>
              <a:rPr spc="-10" dirty="0">
                <a:latin typeface="Arial"/>
                <a:cs typeface="Arial"/>
              </a:rPr>
              <a:t>haystack</a:t>
            </a:r>
            <a:r>
              <a:rPr spc="-20" dirty="0">
                <a:latin typeface="Arial"/>
                <a:cs typeface="Arial"/>
              </a:rPr>
              <a:t> </a:t>
            </a:r>
            <a:r>
              <a:rPr spc="-10" dirty="0">
                <a:latin typeface="Arial"/>
                <a:cs typeface="Arial"/>
              </a:rPr>
              <a:t>problem</a:t>
            </a:r>
            <a:endParaRPr sz="1050" dirty="0">
              <a:latin typeface="Arial"/>
              <a:cs typeface="Arial"/>
            </a:endParaRPr>
          </a:p>
        </p:txBody>
      </p:sp>
    </p:spTree>
    <p:extLst>
      <p:ext uri="{BB962C8B-B14F-4D97-AF65-F5344CB8AC3E}">
        <p14:creationId xmlns:p14="http://schemas.microsoft.com/office/powerpoint/2010/main" val="403713344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Online methods"/>
          <p:cNvSpPr txBox="1">
            <a:spLocks noGrp="1"/>
          </p:cNvSpPr>
          <p:nvPr>
            <p:ph type="title"/>
          </p:nvPr>
        </p:nvSpPr>
        <p:spPr>
          <a:prstGeom prst="rect">
            <a:avLst/>
          </a:prstGeom>
        </p:spPr>
        <p:txBody>
          <a:bodyPr/>
          <a:lstStyle/>
          <a:p>
            <a:r>
              <a:rPr dirty="0"/>
              <a:t>Online </a:t>
            </a:r>
            <a:r>
              <a:rPr lang="en-US" dirty="0"/>
              <a:t>solution </a:t>
            </a:r>
            <a:r>
              <a:rPr dirty="0"/>
              <a:t>methods</a:t>
            </a:r>
            <a:r>
              <a:rPr lang="en-US" dirty="0"/>
              <a:t> for POMDPs</a:t>
            </a:r>
            <a:endParaRPr dirty="0"/>
          </a:p>
        </p:txBody>
      </p:sp>
      <p:sp>
        <p:nvSpPr>
          <p:cNvPr id="210" name="Online methods determine the optimal policy by planning from the current belief state…"/>
          <p:cNvSpPr txBox="1">
            <a:spLocks noGrp="1"/>
          </p:cNvSpPr>
          <p:nvPr>
            <p:ph type="body" idx="1"/>
          </p:nvPr>
        </p:nvSpPr>
        <p:spPr>
          <a:prstGeom prst="rect">
            <a:avLst/>
          </a:prstGeom>
        </p:spPr>
        <p:txBody>
          <a:bodyPr>
            <a:normAutofit fontScale="62500" lnSpcReduction="20000"/>
          </a:bodyPr>
          <a:lstStyle/>
          <a:p>
            <a:pPr marL="270408" indent="-270408" defTabSz="303385">
              <a:spcBef>
                <a:spcPts val="2325"/>
              </a:spcBef>
              <a:defRPr sz="3082"/>
            </a:pPr>
            <a:r>
              <a:rPr lang="en-US" dirty="0"/>
              <a:t>The belief MDP is big</a:t>
            </a:r>
          </a:p>
          <a:p>
            <a:pPr marL="270408" indent="-270408" defTabSz="303385">
              <a:spcBef>
                <a:spcPts val="2325"/>
              </a:spcBef>
              <a:defRPr sz="3082"/>
            </a:pPr>
            <a:r>
              <a:rPr dirty="0"/>
              <a:t>Online methods determine the optimal policy by planning from the </a:t>
            </a:r>
            <a:r>
              <a:rPr i="1" dirty="0">
                <a:latin typeface="Gill Sans"/>
                <a:ea typeface="Gill Sans"/>
                <a:cs typeface="Gill Sans"/>
                <a:sym typeface="Gill Sans"/>
              </a:rPr>
              <a:t>current belief state</a:t>
            </a:r>
            <a:r>
              <a:rPr dirty="0"/>
              <a:t> </a:t>
            </a:r>
          </a:p>
          <a:p>
            <a:pPr marL="270408" indent="-270408" defTabSz="303385">
              <a:spcBef>
                <a:spcPts val="2325"/>
              </a:spcBef>
              <a:defRPr sz="3082"/>
            </a:pPr>
            <a:r>
              <a:rPr dirty="0"/>
              <a:t>Many online methods use a depth-first </a:t>
            </a:r>
            <a:r>
              <a:rPr i="1" dirty="0">
                <a:latin typeface="Gill Sans"/>
                <a:ea typeface="Gill Sans"/>
                <a:cs typeface="Gill Sans"/>
                <a:sym typeface="Gill Sans"/>
              </a:rPr>
              <a:t>tree-based search</a:t>
            </a:r>
            <a:r>
              <a:rPr dirty="0"/>
              <a:t> up to some horizon </a:t>
            </a:r>
          </a:p>
          <a:p>
            <a:pPr marL="270408" indent="-270408" defTabSz="303385">
              <a:spcBef>
                <a:spcPts val="2325"/>
              </a:spcBef>
              <a:defRPr sz="3082"/>
            </a:pPr>
            <a:r>
              <a:rPr dirty="0"/>
              <a:t>The belief states </a:t>
            </a:r>
            <a:r>
              <a:rPr i="1" dirty="0">
                <a:latin typeface="Gill Sans"/>
                <a:ea typeface="Gill Sans"/>
                <a:cs typeface="Gill Sans"/>
                <a:sym typeface="Gill Sans"/>
              </a:rPr>
              <a:t>reachable</a:t>
            </a:r>
            <a:r>
              <a:rPr dirty="0"/>
              <a:t> from the current state is typically </a:t>
            </a:r>
            <a:r>
              <a:rPr i="1" dirty="0">
                <a:latin typeface="Gill Sans"/>
                <a:ea typeface="Gill Sans"/>
                <a:cs typeface="Gill Sans"/>
                <a:sym typeface="Gill Sans"/>
              </a:rPr>
              <a:t>small</a:t>
            </a:r>
            <a:r>
              <a:rPr dirty="0"/>
              <a:t> compared to the full belief space </a:t>
            </a:r>
          </a:p>
          <a:p>
            <a:pPr marL="270408" indent="-270408" defTabSz="303385">
              <a:spcBef>
                <a:spcPts val="2325"/>
              </a:spcBef>
              <a:defRPr sz="3082"/>
            </a:pPr>
            <a:r>
              <a:rPr dirty="0"/>
              <a:t>Time complexity is </a:t>
            </a:r>
            <a:r>
              <a:rPr i="1" dirty="0">
                <a:latin typeface="Gill Sans"/>
                <a:ea typeface="Gill Sans"/>
                <a:cs typeface="Gill Sans"/>
                <a:sym typeface="Gill Sans"/>
              </a:rPr>
              <a:t>exponential</a:t>
            </a:r>
            <a:r>
              <a:rPr dirty="0"/>
              <a:t> in the search depth</a:t>
            </a:r>
          </a:p>
          <a:p>
            <a:pPr marL="270408" indent="-270408" defTabSz="303385">
              <a:spcBef>
                <a:spcPts val="2325"/>
              </a:spcBef>
              <a:defRPr sz="3082"/>
            </a:pPr>
            <a:r>
              <a:rPr i="1" dirty="0">
                <a:latin typeface="Gill Sans"/>
                <a:ea typeface="Gill Sans"/>
                <a:cs typeface="Gill Sans"/>
                <a:sym typeface="Gill Sans"/>
              </a:rPr>
              <a:t>Heuristics</a:t>
            </a:r>
            <a:r>
              <a:rPr dirty="0"/>
              <a:t> and</a:t>
            </a:r>
            <a:r>
              <a:rPr i="1" dirty="0">
                <a:latin typeface="Gill Sans"/>
                <a:ea typeface="Gill Sans"/>
                <a:cs typeface="Gill Sans"/>
                <a:sym typeface="Gill Sans"/>
              </a:rPr>
              <a:t> brand-and-bound</a:t>
            </a:r>
            <a:r>
              <a:rPr dirty="0"/>
              <a:t> techniques allow search space to be pruned </a:t>
            </a:r>
          </a:p>
        </p:txBody>
      </p:sp>
    </p:spTree>
    <p:extLst>
      <p:ext uri="{BB962C8B-B14F-4D97-AF65-F5344CB8AC3E}">
        <p14:creationId xmlns:p14="http://schemas.microsoft.com/office/powerpoint/2010/main" val="1864078982"/>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Forward Search"/>
          <p:cNvSpPr txBox="1">
            <a:spLocks noGrp="1"/>
          </p:cNvSpPr>
          <p:nvPr>
            <p:ph type="title"/>
          </p:nvPr>
        </p:nvSpPr>
        <p:spPr>
          <a:prstGeom prst="rect">
            <a:avLst/>
          </a:prstGeom>
        </p:spPr>
        <p:txBody>
          <a:bodyPr/>
          <a:lstStyle/>
          <a:p>
            <a:r>
              <a:t>Forward Search</a:t>
            </a:r>
          </a:p>
        </p:txBody>
      </p:sp>
      <p:pic>
        <p:nvPicPr>
          <p:cNvPr id="2" name="Picture 1">
            <a:extLst>
              <a:ext uri="{FF2B5EF4-FFF2-40B4-BE49-F238E27FC236}">
                <a16:creationId xmlns:a16="http://schemas.microsoft.com/office/drawing/2014/main" id="{9E0B8DAE-7791-284D-8714-29DAA19285F4}"/>
              </a:ext>
            </a:extLst>
          </p:cNvPr>
          <p:cNvPicPr>
            <a:picLocks noChangeAspect="1"/>
          </p:cNvPicPr>
          <p:nvPr/>
        </p:nvPicPr>
        <p:blipFill>
          <a:blip r:embed="rId2"/>
          <a:stretch>
            <a:fillRect/>
          </a:stretch>
        </p:blipFill>
        <p:spPr>
          <a:xfrm>
            <a:off x="401866" y="1863672"/>
            <a:ext cx="9276891" cy="5260676"/>
          </a:xfrm>
          <a:prstGeom prst="rect">
            <a:avLst/>
          </a:prstGeom>
        </p:spPr>
      </p:pic>
    </p:spTree>
    <p:extLst>
      <p:ext uri="{BB962C8B-B14F-4D97-AF65-F5344CB8AC3E}">
        <p14:creationId xmlns:p14="http://schemas.microsoft.com/office/powerpoint/2010/main" val="2857712626"/>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Monte Carlo evaluation"/>
          <p:cNvSpPr txBox="1">
            <a:spLocks noGrp="1"/>
          </p:cNvSpPr>
          <p:nvPr>
            <p:ph type="title"/>
          </p:nvPr>
        </p:nvSpPr>
        <p:spPr>
          <a:prstGeom prst="rect">
            <a:avLst/>
          </a:prstGeom>
        </p:spPr>
        <p:txBody>
          <a:bodyPr/>
          <a:lstStyle/>
          <a:p>
            <a:r>
              <a:t>Monte Carlo evaluation</a:t>
            </a:r>
          </a:p>
        </p:txBody>
      </p:sp>
      <p:sp>
        <p:nvSpPr>
          <p:cNvPr id="219" name="Use rollouts similar to the MDP case"/>
          <p:cNvSpPr txBox="1">
            <a:spLocks noGrp="1"/>
          </p:cNvSpPr>
          <p:nvPr>
            <p:ph type="body" sz="quarter" idx="1"/>
          </p:nvPr>
        </p:nvSpPr>
        <p:spPr>
          <a:xfrm>
            <a:off x="276142" y="6221220"/>
            <a:ext cx="9528340" cy="777385"/>
          </a:xfrm>
          <a:prstGeom prst="rect">
            <a:avLst/>
          </a:prstGeom>
        </p:spPr>
        <p:txBody>
          <a:bodyPr/>
          <a:lstStyle/>
          <a:p>
            <a:r>
              <a:t>Use rollouts similar to the MDP case</a:t>
            </a:r>
          </a:p>
        </p:txBody>
      </p:sp>
      <p:pic>
        <p:nvPicPr>
          <p:cNvPr id="2" name="Picture 1">
            <a:extLst>
              <a:ext uri="{FF2B5EF4-FFF2-40B4-BE49-F238E27FC236}">
                <a16:creationId xmlns:a16="http://schemas.microsoft.com/office/drawing/2014/main" id="{63BB2DA6-4CA4-AA47-A0FD-AEB6E68D3D3D}"/>
              </a:ext>
            </a:extLst>
          </p:cNvPr>
          <p:cNvPicPr>
            <a:picLocks noChangeAspect="1"/>
          </p:cNvPicPr>
          <p:nvPr/>
        </p:nvPicPr>
        <p:blipFill>
          <a:blip r:embed="rId2"/>
          <a:stretch>
            <a:fillRect/>
          </a:stretch>
        </p:blipFill>
        <p:spPr>
          <a:xfrm>
            <a:off x="601662" y="2173287"/>
            <a:ext cx="8877300" cy="3213100"/>
          </a:xfrm>
          <a:prstGeom prst="rect">
            <a:avLst/>
          </a:prstGeom>
        </p:spPr>
      </p:pic>
    </p:spTree>
    <p:extLst>
      <p:ext uri="{BB962C8B-B14F-4D97-AF65-F5344CB8AC3E}">
        <p14:creationId xmlns:p14="http://schemas.microsoft.com/office/powerpoint/2010/main" val="3052222153"/>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Monte Carlo Tree search"/>
          <p:cNvSpPr txBox="1">
            <a:spLocks noGrp="1"/>
          </p:cNvSpPr>
          <p:nvPr>
            <p:ph type="title"/>
          </p:nvPr>
        </p:nvSpPr>
        <p:spPr>
          <a:xfrm>
            <a:off x="693043" y="402484"/>
            <a:ext cx="8694539" cy="1036270"/>
          </a:xfrm>
          <a:prstGeom prst="rect">
            <a:avLst/>
          </a:prstGeom>
        </p:spPr>
        <p:txBody>
          <a:bodyPr/>
          <a:lstStyle/>
          <a:p>
            <a:r>
              <a:rPr dirty="0"/>
              <a:t>Monte Carlo Tree search</a:t>
            </a:r>
          </a:p>
        </p:txBody>
      </p:sp>
      <p:sp>
        <p:nvSpPr>
          <p:cNvPr id="223" name="Partially observable Monte Carlo planning (POMCP)"/>
          <p:cNvSpPr txBox="1">
            <a:spLocks noGrp="1"/>
          </p:cNvSpPr>
          <p:nvPr>
            <p:ph type="body" sz="quarter" idx="1"/>
          </p:nvPr>
        </p:nvSpPr>
        <p:spPr>
          <a:xfrm>
            <a:off x="276142" y="6775911"/>
            <a:ext cx="9528340" cy="439247"/>
          </a:xfrm>
          <a:prstGeom prst="rect">
            <a:avLst/>
          </a:prstGeom>
        </p:spPr>
        <p:txBody>
          <a:bodyPr>
            <a:normAutofit fontScale="62500" lnSpcReduction="20000"/>
          </a:bodyPr>
          <a:lstStyle>
            <a:lvl1pPr marL="369696" indent="-369696" defTabSz="414781">
              <a:spcBef>
                <a:spcPts val="3200"/>
              </a:spcBef>
              <a:defRPr sz="3266"/>
            </a:lvl1pPr>
          </a:lstStyle>
          <a:p>
            <a:r>
              <a:t>Partially observable Monte Carlo planning (POMCP)</a:t>
            </a:r>
          </a:p>
        </p:txBody>
      </p:sp>
      <p:pic>
        <p:nvPicPr>
          <p:cNvPr id="2" name="Picture 1">
            <a:extLst>
              <a:ext uri="{FF2B5EF4-FFF2-40B4-BE49-F238E27FC236}">
                <a16:creationId xmlns:a16="http://schemas.microsoft.com/office/drawing/2014/main" id="{DF9CBE0E-2B2C-6744-89BB-CA2183FA53DF}"/>
              </a:ext>
            </a:extLst>
          </p:cNvPr>
          <p:cNvPicPr>
            <a:picLocks noChangeAspect="1"/>
          </p:cNvPicPr>
          <p:nvPr/>
        </p:nvPicPr>
        <p:blipFill>
          <a:blip r:embed="rId2"/>
          <a:stretch>
            <a:fillRect/>
          </a:stretch>
        </p:blipFill>
        <p:spPr>
          <a:xfrm>
            <a:off x="1858973" y="1303993"/>
            <a:ext cx="6455278" cy="5486986"/>
          </a:xfrm>
          <a:prstGeom prst="rect">
            <a:avLst/>
          </a:prstGeom>
        </p:spPr>
      </p:pic>
      <p:sp>
        <p:nvSpPr>
          <p:cNvPr id="5" name="Freeform 4">
            <a:extLst>
              <a:ext uri="{FF2B5EF4-FFF2-40B4-BE49-F238E27FC236}">
                <a16:creationId xmlns:a16="http://schemas.microsoft.com/office/drawing/2014/main" id="{656347C9-9C41-3F4A-B66D-FF41D42C7D79}"/>
              </a:ext>
            </a:extLst>
          </p:cNvPr>
          <p:cNvSpPr/>
          <p:nvPr/>
        </p:nvSpPr>
        <p:spPr>
          <a:xfrm>
            <a:off x="3796494" y="1979270"/>
            <a:ext cx="1701480" cy="326268"/>
          </a:xfrm>
          <a:custGeom>
            <a:avLst>
              <a:gd name="f0" fmla="val -7054"/>
              <a:gd name="f1" fmla="val 36818"/>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Root sample</a:t>
            </a:r>
            <a:endParaRPr lang="en-US" sz="2000" b="0" i="0" u="none" strike="noStrike" kern="1200" cap="none" dirty="0">
              <a:ln>
                <a:noFill/>
              </a:ln>
              <a:latin typeface="Liberation Sans" pitchFamily="18"/>
              <a:ea typeface="Noto Sans CJK SC Regular" pitchFamily="2"/>
              <a:cs typeface="FreeSans" pitchFamily="2"/>
            </a:endParaRPr>
          </a:p>
        </p:txBody>
      </p:sp>
      <p:sp>
        <p:nvSpPr>
          <p:cNvPr id="6" name="Freeform 5">
            <a:extLst>
              <a:ext uri="{FF2B5EF4-FFF2-40B4-BE49-F238E27FC236}">
                <a16:creationId xmlns:a16="http://schemas.microsoft.com/office/drawing/2014/main" id="{01734BAA-CF80-3245-9042-E54F34D94B8C}"/>
              </a:ext>
            </a:extLst>
          </p:cNvPr>
          <p:cNvSpPr/>
          <p:nvPr/>
        </p:nvSpPr>
        <p:spPr>
          <a:xfrm>
            <a:off x="23149" y="1417532"/>
            <a:ext cx="1921397" cy="723783"/>
          </a:xfrm>
          <a:custGeom>
            <a:avLst>
              <a:gd name="f0" fmla="val 26902"/>
              <a:gd name="f1" fmla="val 18423"/>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Nodes represent</a:t>
            </a:r>
          </a:p>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 histories</a:t>
            </a:r>
            <a:endParaRPr lang="en-US" sz="2000" b="0" i="0" u="none" strike="noStrike" kern="1200" cap="none" dirty="0">
              <a:ln>
                <a:noFill/>
              </a:ln>
              <a:latin typeface="Liberation Sans" pitchFamily="18"/>
              <a:ea typeface="Noto Sans CJK SC Regular" pitchFamily="2"/>
              <a:cs typeface="FreeSans" pitchFamily="2"/>
            </a:endParaRPr>
          </a:p>
        </p:txBody>
      </p:sp>
      <p:sp>
        <p:nvSpPr>
          <p:cNvPr id="7" name="Freeform 6">
            <a:extLst>
              <a:ext uri="{FF2B5EF4-FFF2-40B4-BE49-F238E27FC236}">
                <a16:creationId xmlns:a16="http://schemas.microsoft.com/office/drawing/2014/main" id="{18E0B2F1-3090-454A-BFE1-6ABD8E83A183}"/>
              </a:ext>
            </a:extLst>
          </p:cNvPr>
          <p:cNvSpPr/>
          <p:nvPr/>
        </p:nvSpPr>
        <p:spPr>
          <a:xfrm>
            <a:off x="162046" y="5123247"/>
            <a:ext cx="1743223" cy="439248"/>
          </a:xfrm>
          <a:custGeom>
            <a:avLst>
              <a:gd name="f0" fmla="val 28193"/>
              <a:gd name="f1" fmla="val 20131"/>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2000" dirty="0">
                <a:latin typeface="Liberation Sans" pitchFamily="18"/>
                <a:ea typeface="Noto Sans CJK SC Regular" pitchFamily="2"/>
                <a:cs typeface="FreeSans" pitchFamily="2"/>
              </a:rPr>
              <a:t>Get s’, r and o</a:t>
            </a:r>
            <a:endParaRPr lang="en-US" sz="2000" b="0" i="0" u="none" strike="noStrike" kern="1200" cap="none" dirty="0">
              <a:ln>
                <a:noFill/>
              </a:ln>
              <a:latin typeface="Liberation Sans" pitchFamily="18"/>
              <a:ea typeface="Noto Sans CJK SC Regular" pitchFamily="2"/>
              <a:cs typeface="FreeSans" pitchFamily="2"/>
            </a:endParaRPr>
          </a:p>
        </p:txBody>
      </p:sp>
    </p:spTree>
    <p:extLst>
      <p:ext uri="{BB962C8B-B14F-4D97-AF65-F5344CB8AC3E}">
        <p14:creationId xmlns:p14="http://schemas.microsoft.com/office/powerpoint/2010/main" val="5331163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 name="What is hidden state?"/>
          <p:cNvSpPr txBox="1">
            <a:spLocks noGrp="1"/>
          </p:cNvSpPr>
          <p:nvPr>
            <p:ph type="title"/>
          </p:nvPr>
        </p:nvSpPr>
        <p:spPr>
          <a:prstGeom prst="rect">
            <a:avLst/>
          </a:prstGeom>
        </p:spPr>
        <p:txBody>
          <a:bodyPr/>
          <a:lstStyle/>
          <a:p>
            <a:r>
              <a:rPr lang="en-US" dirty="0"/>
              <a:t>Partially observable RL</a:t>
            </a:r>
            <a:endParaRPr dirty="0"/>
          </a:p>
        </p:txBody>
      </p:sp>
      <p:sp>
        <p:nvSpPr>
          <p:cNvPr id="520" name="Sometimes the environment includes state variables that are not visible to the agent…"/>
          <p:cNvSpPr txBox="1">
            <a:spLocks noGrp="1"/>
          </p:cNvSpPr>
          <p:nvPr>
            <p:ph type="body" idx="1"/>
          </p:nvPr>
        </p:nvSpPr>
        <p:spPr>
          <a:prstGeom prst="rect">
            <a:avLst/>
          </a:prstGeom>
        </p:spPr>
        <p:txBody>
          <a:bodyPr>
            <a:normAutofit fontScale="85000" lnSpcReduction="20000"/>
          </a:bodyPr>
          <a:lstStyle/>
          <a:p>
            <a:r>
              <a:rPr dirty="0"/>
              <a:t>Sometimes the environment includes state variables that are not visible to the agent</a:t>
            </a:r>
          </a:p>
          <a:p>
            <a:pPr lvl="1"/>
            <a:r>
              <a:rPr dirty="0"/>
              <a:t>the agent sees only </a:t>
            </a:r>
            <a:r>
              <a:rPr i="1" dirty="0">
                <a:solidFill>
                  <a:schemeClr val="accent5"/>
                </a:solidFill>
              </a:rPr>
              <a:t>observations</a:t>
            </a:r>
            <a:r>
              <a:rPr dirty="0"/>
              <a:t>, not </a:t>
            </a:r>
            <a:r>
              <a:rPr i="1" dirty="0"/>
              <a:t>state</a:t>
            </a:r>
          </a:p>
          <a:p>
            <a:pPr lvl="1"/>
            <a:r>
              <a:rPr dirty="0"/>
              <a:t>e.g., the object in the box, or in other rooms, velocities, even real positions as distinct from sensor readings</a:t>
            </a:r>
          </a:p>
          <a:p>
            <a:r>
              <a:rPr dirty="0"/>
              <a:t>This makes the environment </a:t>
            </a:r>
            <a:r>
              <a:rPr dirty="0">
                <a:solidFill>
                  <a:schemeClr val="accent5"/>
                </a:solidFill>
              </a:rPr>
              <a:t>Non-Markov</a:t>
            </a:r>
          </a:p>
        </p:txBody>
      </p:sp>
      <p:sp>
        <p:nvSpPr>
          <p:cNvPr id="2" name="TextBox 1">
            <a:extLst>
              <a:ext uri="{FF2B5EF4-FFF2-40B4-BE49-F238E27FC236}">
                <a16:creationId xmlns:a16="http://schemas.microsoft.com/office/drawing/2014/main" id="{43C8C293-80F5-CA77-9C6F-F94BE319C4AD}"/>
              </a:ext>
            </a:extLst>
          </p:cNvPr>
          <p:cNvSpPr txBox="1"/>
          <p:nvPr/>
        </p:nvSpPr>
        <p:spPr>
          <a:xfrm>
            <a:off x="2651760" y="7157191"/>
            <a:ext cx="3999878" cy="369332"/>
          </a:xfrm>
          <a:prstGeom prst="rect">
            <a:avLst/>
          </a:prstGeom>
          <a:noFill/>
        </p:spPr>
        <p:txBody>
          <a:bodyPr wrap="none" rtlCol="0">
            <a:spAutoFit/>
          </a:bodyPr>
          <a:lstStyle/>
          <a:p>
            <a:r>
              <a:rPr lang="en-US" dirty="0"/>
              <a:t>Note </a:t>
            </a:r>
            <a:r>
              <a:rPr lang="en-US" dirty="0">
                <a:solidFill>
                  <a:srgbClr val="FF0000"/>
                </a:solidFill>
              </a:rPr>
              <a:t>red</a:t>
            </a:r>
            <a:r>
              <a:rPr lang="en-US" dirty="0"/>
              <a:t> title slides from Andrea </a:t>
            </a:r>
            <a:r>
              <a:rPr lang="en-US" dirty="0" err="1"/>
              <a:t>Baisero</a:t>
            </a:r>
            <a:endParaRPr lang="en-US" dirty="0"/>
          </a:p>
        </p:txBody>
      </p:sp>
    </p:spTree>
    <p:extLst>
      <p:ext uri="{BB962C8B-B14F-4D97-AF65-F5344CB8AC3E}">
        <p14:creationId xmlns:p14="http://schemas.microsoft.com/office/powerpoint/2010/main" val="1715794430"/>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4">
            <a:extLst>
              <a:ext uri="{FF2B5EF4-FFF2-40B4-BE49-F238E27FC236}">
                <a16:creationId xmlns:a16="http://schemas.microsoft.com/office/drawing/2014/main" id="{2FCD6BE1-E321-8947-8C7F-9500838BB398}"/>
              </a:ext>
            </a:extLst>
          </p:cNvPr>
          <p:cNvSpPr>
            <a:spLocks noGrp="1"/>
          </p:cNvSpPr>
          <p:nvPr>
            <p:ph type="sldNum" idx="11"/>
          </p:nvPr>
        </p:nvSpPr>
        <p:spPr/>
        <p:txBody>
          <a:bodyPr/>
          <a:lstStyle/>
          <a:p>
            <a:fld id="{A6C63738-78B9-8346-AB53-F79E2DA67623}" type="slidenum">
              <a:rPr lang="en-US" altLang="en-US"/>
              <a:pPr/>
              <a:t>40</a:t>
            </a:fld>
            <a:r>
              <a:rPr lang="en-US" altLang="en-US"/>
              <a:t> </a:t>
            </a:r>
          </a:p>
        </p:txBody>
      </p:sp>
      <p:sp>
        <p:nvSpPr>
          <p:cNvPr id="26625" name="Rectangle 1">
            <a:extLst>
              <a:ext uri="{FF2B5EF4-FFF2-40B4-BE49-F238E27FC236}">
                <a16:creationId xmlns:a16="http://schemas.microsoft.com/office/drawing/2014/main" id="{AC46532C-BCBF-C94B-B45B-166DD0AE9882}"/>
              </a:ext>
            </a:extLst>
          </p:cNvPr>
          <p:cNvSpPr>
            <a:spLocks noGrp="1" noChangeArrowheads="1"/>
          </p:cNvSpPr>
          <p:nvPr>
            <p:ph type="title"/>
          </p:nvPr>
        </p:nvSpPr>
        <p:spPr>
          <a:xfrm>
            <a:off x="503238" y="141288"/>
            <a:ext cx="9072562" cy="992187"/>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a:t>POMCP </a:t>
            </a:r>
            <a:r>
              <a:rPr lang="en-US" altLang="en-US" sz="2400"/>
              <a:t>[Silver&amp;Veness 2010 NIPS]</a:t>
            </a:r>
          </a:p>
        </p:txBody>
      </p:sp>
      <p:sp>
        <p:nvSpPr>
          <p:cNvPr id="26626" name="Rectangle 2">
            <a:extLst>
              <a:ext uri="{FF2B5EF4-FFF2-40B4-BE49-F238E27FC236}">
                <a16:creationId xmlns:a16="http://schemas.microsoft.com/office/drawing/2014/main" id="{AF391010-2C6E-7045-A16D-1A48E275A553}"/>
              </a:ext>
            </a:extLst>
          </p:cNvPr>
          <p:cNvSpPr>
            <a:spLocks noGrp="1" noChangeArrowheads="1"/>
          </p:cNvSpPr>
          <p:nvPr>
            <p:ph type="body" idx="1"/>
          </p:nvPr>
        </p:nvSpPr>
        <p:spPr>
          <a:xfrm>
            <a:off x="528638" y="1371600"/>
            <a:ext cx="9072562" cy="4384675"/>
          </a:xfrm>
          <a:ln/>
        </p:spPr>
        <p:txBody>
          <a:bodyPr/>
          <a:lstStyle/>
          <a:p>
            <a:pPr marL="431800" indent="-323850">
              <a:buClr>
                <a:srgbClr val="0B2249"/>
              </a:buClr>
              <a:buSzPct val="45000"/>
              <a:buFont typeface="Wingdings" pitchFamily="2" charset="2"/>
              <a:buChar char=""/>
              <a:tabLst>
                <a:tab pos="1001713" algn="l"/>
                <a:tab pos="1916113" algn="l"/>
                <a:tab pos="2830513" algn="l"/>
                <a:tab pos="3744913" algn="l"/>
                <a:tab pos="4659313" algn="l"/>
                <a:tab pos="5573713" algn="l"/>
                <a:tab pos="6488113" algn="l"/>
                <a:tab pos="7402513" algn="l"/>
                <a:tab pos="8316913" algn="l"/>
                <a:tab pos="9231313" algn="l"/>
                <a:tab pos="10145713" algn="l"/>
              </a:tabLst>
            </a:pPr>
            <a:r>
              <a:rPr lang="en-US" altLang="en-US" sz="2600"/>
              <a:t>Still a state-of-the-art online planner for POMDPs</a:t>
            </a:r>
          </a:p>
          <a:p>
            <a:pPr marL="431800" indent="-323850">
              <a:buClr>
                <a:srgbClr val="0B2249"/>
              </a:buClr>
              <a:buSzPct val="45000"/>
              <a:buFont typeface="Wingdings" pitchFamily="2" charset="2"/>
              <a:buChar char=""/>
              <a:tabLst>
                <a:tab pos="1001713" algn="l"/>
                <a:tab pos="1916113" algn="l"/>
                <a:tab pos="2830513" algn="l"/>
                <a:tab pos="3744913" algn="l"/>
                <a:tab pos="4659313" algn="l"/>
                <a:tab pos="5573713" algn="l"/>
                <a:tab pos="6488113" algn="l"/>
                <a:tab pos="7402513" algn="l"/>
                <a:tab pos="8316913" algn="l"/>
                <a:tab pos="9231313" algn="l"/>
                <a:tab pos="10145713" algn="l"/>
              </a:tabLst>
            </a:pPr>
            <a:r>
              <a:rPr lang="en-US" altLang="en-US" sz="2600"/>
              <a:t>Monte Carlo Tree Search algorithm (a form of UCT)</a:t>
            </a:r>
          </a:p>
          <a:p>
            <a:pPr marL="863600" lvl="1" indent="-287338">
              <a:buClr>
                <a:srgbClr val="0B2249"/>
              </a:buClr>
              <a:buSzPct val="45000"/>
              <a:buFont typeface="Wingdings" pitchFamily="2" charset="2"/>
              <a:buChar char=""/>
              <a:tabLst>
                <a:tab pos="1001713" algn="l"/>
                <a:tab pos="1916113" algn="l"/>
                <a:tab pos="2830513" algn="l"/>
                <a:tab pos="3744913" algn="l"/>
                <a:tab pos="4659313" algn="l"/>
                <a:tab pos="5573713" algn="l"/>
                <a:tab pos="6488113" algn="l"/>
                <a:tab pos="7402513" algn="l"/>
                <a:tab pos="8316913" algn="l"/>
                <a:tab pos="9231313" algn="l"/>
                <a:tab pos="10145713" algn="l"/>
              </a:tabLst>
            </a:pPr>
            <a:r>
              <a:rPr lang="en-US" altLang="en-US" sz="2400"/>
              <a:t>Lookahead search on tree of histories</a:t>
            </a:r>
          </a:p>
          <a:p>
            <a:pPr marL="863600" lvl="1" indent="-287338">
              <a:buClr>
                <a:srgbClr val="0B2249"/>
              </a:buClr>
              <a:buSzPct val="45000"/>
              <a:buFont typeface="Wingdings" pitchFamily="2" charset="2"/>
              <a:buChar char=""/>
              <a:tabLst>
                <a:tab pos="1001713" algn="l"/>
                <a:tab pos="1916113" algn="l"/>
                <a:tab pos="2830513" algn="l"/>
                <a:tab pos="3744913" algn="l"/>
                <a:tab pos="4659313" algn="l"/>
                <a:tab pos="5573713" algn="l"/>
                <a:tab pos="6488113" algn="l"/>
                <a:tab pos="7402513" algn="l"/>
                <a:tab pos="8316913" algn="l"/>
                <a:tab pos="9231313" algn="l"/>
                <a:tab pos="10145713" algn="l"/>
              </a:tabLst>
            </a:pPr>
            <a:r>
              <a:rPr lang="en-US" altLang="en-US" sz="2400"/>
              <a:t>Nodes function as 'particle filters'</a:t>
            </a:r>
          </a:p>
        </p:txBody>
      </p:sp>
      <p:grpSp>
        <p:nvGrpSpPr>
          <p:cNvPr id="26627" name="Group 3">
            <a:extLst>
              <a:ext uri="{FF2B5EF4-FFF2-40B4-BE49-F238E27FC236}">
                <a16:creationId xmlns:a16="http://schemas.microsoft.com/office/drawing/2014/main" id="{E2A664FF-A984-9A4E-B687-C12E905909AC}"/>
              </a:ext>
            </a:extLst>
          </p:cNvPr>
          <p:cNvGrpSpPr>
            <a:grpSpLocks/>
          </p:cNvGrpSpPr>
          <p:nvPr/>
        </p:nvGrpSpPr>
        <p:grpSpPr bwMode="auto">
          <a:xfrm>
            <a:off x="950913" y="3319463"/>
            <a:ext cx="8228012" cy="3884612"/>
            <a:chOff x="599" y="2091"/>
            <a:chExt cx="5183" cy="2447"/>
          </a:xfrm>
        </p:grpSpPr>
        <p:sp>
          <p:nvSpPr>
            <p:cNvPr id="26628" name="Rectangle 4">
              <a:extLst>
                <a:ext uri="{FF2B5EF4-FFF2-40B4-BE49-F238E27FC236}">
                  <a16:creationId xmlns:a16="http://schemas.microsoft.com/office/drawing/2014/main" id="{6C5B6E10-231F-B348-9228-4B1EF0DAC64E}"/>
                </a:ext>
              </a:extLst>
            </p:cNvPr>
            <p:cNvSpPr>
              <a:spLocks noChangeArrowheads="1"/>
            </p:cNvSpPr>
            <p:nvPr/>
          </p:nvSpPr>
          <p:spPr bwMode="auto">
            <a:xfrm>
              <a:off x="599" y="2091"/>
              <a:ext cx="5183" cy="2447"/>
            </a:xfrm>
            <a:prstGeom prst="rect">
              <a:avLst/>
            </a:prstGeom>
            <a:solidFill>
              <a:srgbClr val="CFE7E5">
                <a:alpha val="95000"/>
              </a:srgbClr>
            </a:solidFill>
            <a:ln w="18360" cap="flat">
              <a:solidFill>
                <a:srgbClr val="808080"/>
              </a:solidFill>
              <a:round/>
              <a:headEnd/>
              <a:tailEnd/>
            </a:ln>
            <a:effectLst>
              <a:outerShdw dist="77386" dir="2700000" algn="ctr" rotWithShape="0">
                <a:srgbClr val="808080">
                  <a:alpha val="10049"/>
                </a:srgbClr>
              </a:outerShdw>
            </a:effectLst>
          </p:spPr>
          <p:txBody>
            <a:bodyPr wrap="none" anchor="ctr"/>
            <a:lstStyle/>
            <a:p>
              <a:endParaRPr lang="en-US"/>
            </a:p>
          </p:txBody>
        </p:sp>
        <p:grpSp>
          <p:nvGrpSpPr>
            <p:cNvPr id="26629" name="Group 5">
              <a:extLst>
                <a:ext uri="{FF2B5EF4-FFF2-40B4-BE49-F238E27FC236}">
                  <a16:creationId xmlns:a16="http://schemas.microsoft.com/office/drawing/2014/main" id="{3462473E-8608-AF47-854F-376447025584}"/>
                </a:ext>
              </a:extLst>
            </p:cNvPr>
            <p:cNvGrpSpPr>
              <a:grpSpLocks/>
            </p:cNvGrpSpPr>
            <p:nvPr/>
          </p:nvGrpSpPr>
          <p:grpSpPr bwMode="auto">
            <a:xfrm>
              <a:off x="922" y="2276"/>
              <a:ext cx="4106" cy="2015"/>
              <a:chOff x="922" y="2276"/>
              <a:chExt cx="4106" cy="2015"/>
            </a:xfrm>
          </p:grpSpPr>
          <p:sp>
            <p:nvSpPr>
              <p:cNvPr id="26630" name="Oval 6">
                <a:extLst>
                  <a:ext uri="{FF2B5EF4-FFF2-40B4-BE49-F238E27FC236}">
                    <a16:creationId xmlns:a16="http://schemas.microsoft.com/office/drawing/2014/main" id="{B929392F-2A25-574B-B6FA-A1543BA4376F}"/>
                  </a:ext>
                </a:extLst>
              </p:cNvPr>
              <p:cNvSpPr>
                <a:spLocks noChangeArrowheads="1"/>
              </p:cNvSpPr>
              <p:nvPr/>
            </p:nvSpPr>
            <p:spPr bwMode="auto">
              <a:xfrm>
                <a:off x="922" y="3846"/>
                <a:ext cx="976" cy="446"/>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t>h</a:t>
                </a:r>
                <a:r>
                  <a:rPr lang="en-US" altLang="en-US" baseline="-33000"/>
                  <a:t>1 </a:t>
                </a:r>
                <a:r>
                  <a:rPr lang="en-US" altLang="en-US"/>
                  <a:t>= h</a:t>
                </a:r>
                <a:r>
                  <a:rPr lang="en-US" altLang="en-US" baseline="-33000"/>
                  <a:t>0</a:t>
                </a:r>
                <a:r>
                  <a:rPr lang="en-US" altLang="en-US"/>
                  <a:t>a</a:t>
                </a:r>
                <a:r>
                  <a:rPr lang="en-US" altLang="en-US" baseline="-33000"/>
                  <a:t>0</a:t>
                </a:r>
                <a:r>
                  <a:rPr lang="en-US" altLang="en-US"/>
                  <a:t>o</a:t>
                </a:r>
                <a:r>
                  <a:rPr lang="en-US" altLang="en-US" baseline="-33000"/>
                  <a:t>0</a:t>
                </a:r>
              </a:p>
            </p:txBody>
          </p:sp>
          <p:sp>
            <p:nvSpPr>
              <p:cNvPr id="26631" name="Oval 7">
                <a:extLst>
                  <a:ext uri="{FF2B5EF4-FFF2-40B4-BE49-F238E27FC236}">
                    <a16:creationId xmlns:a16="http://schemas.microsoft.com/office/drawing/2014/main" id="{903D0DF4-F72C-374A-A552-AC95A5308E93}"/>
                  </a:ext>
                </a:extLst>
              </p:cNvPr>
              <p:cNvSpPr>
                <a:spLocks noChangeArrowheads="1"/>
              </p:cNvSpPr>
              <p:nvPr/>
            </p:nvSpPr>
            <p:spPr bwMode="auto">
              <a:xfrm>
                <a:off x="3017" y="2276"/>
                <a:ext cx="1219" cy="557"/>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t>h</a:t>
                </a:r>
                <a:r>
                  <a:rPr lang="en-US" altLang="en-US" baseline="-33000"/>
                  <a:t>0</a:t>
                </a:r>
                <a:r>
                  <a:rPr lang="en-US" altLang="en-US"/>
                  <a:t> (now)</a:t>
                </a:r>
              </a:p>
            </p:txBody>
          </p:sp>
          <p:sp>
            <p:nvSpPr>
              <p:cNvPr id="26632" name="Line 8">
                <a:extLst>
                  <a:ext uri="{FF2B5EF4-FFF2-40B4-BE49-F238E27FC236}">
                    <a16:creationId xmlns:a16="http://schemas.microsoft.com/office/drawing/2014/main" id="{FD7F57AD-80EE-2D4E-88E9-8D3909526A1D}"/>
                  </a:ext>
                </a:extLst>
              </p:cNvPr>
              <p:cNvSpPr>
                <a:spLocks noChangeShapeType="1"/>
              </p:cNvSpPr>
              <p:nvPr/>
            </p:nvSpPr>
            <p:spPr bwMode="auto">
              <a:xfrm flipH="1">
                <a:off x="2217" y="2745"/>
                <a:ext cx="976" cy="383"/>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6633" name="Line 9">
                <a:extLst>
                  <a:ext uri="{FF2B5EF4-FFF2-40B4-BE49-F238E27FC236}">
                    <a16:creationId xmlns:a16="http://schemas.microsoft.com/office/drawing/2014/main" id="{226A99F8-8045-DD45-BA08-D99E06BE7868}"/>
                  </a:ext>
                </a:extLst>
              </p:cNvPr>
              <p:cNvSpPr>
                <a:spLocks noChangeShapeType="1"/>
              </p:cNvSpPr>
              <p:nvPr/>
            </p:nvSpPr>
            <p:spPr bwMode="auto">
              <a:xfrm>
                <a:off x="4122" y="2732"/>
                <a:ext cx="831" cy="407"/>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6634" name="Oval 10">
                <a:extLst>
                  <a:ext uri="{FF2B5EF4-FFF2-40B4-BE49-F238E27FC236}">
                    <a16:creationId xmlns:a16="http://schemas.microsoft.com/office/drawing/2014/main" id="{ED44D2A9-F1F9-0C48-BE4D-F0B2A909AAB2}"/>
                  </a:ext>
                </a:extLst>
              </p:cNvPr>
              <p:cNvSpPr>
                <a:spLocks noChangeArrowheads="1"/>
              </p:cNvSpPr>
              <p:nvPr/>
            </p:nvSpPr>
            <p:spPr bwMode="auto">
              <a:xfrm>
                <a:off x="3649" y="3806"/>
                <a:ext cx="976" cy="446"/>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t>h</a:t>
                </a:r>
                <a:r>
                  <a:rPr lang="en-US" altLang="en-US" baseline="-33000"/>
                  <a:t>1</a:t>
                </a:r>
                <a:r>
                  <a:rPr lang="en-US" altLang="en-US"/>
                  <a:t>''</a:t>
                </a:r>
                <a:r>
                  <a:rPr lang="en-US" altLang="en-US" baseline="-33000"/>
                  <a:t> </a:t>
                </a:r>
                <a:r>
                  <a:rPr lang="en-US" altLang="en-US"/>
                  <a:t>= h</a:t>
                </a:r>
                <a:r>
                  <a:rPr lang="en-US" altLang="en-US" baseline="-33000"/>
                  <a:t>0</a:t>
                </a:r>
                <a:r>
                  <a:rPr lang="en-US" altLang="en-US"/>
                  <a:t>a</a:t>
                </a:r>
                <a:r>
                  <a:rPr lang="en-US" altLang="en-US" baseline="-33000"/>
                  <a:t>2</a:t>
                </a:r>
                <a:r>
                  <a:rPr lang="en-US" altLang="en-US"/>
                  <a:t>o</a:t>
                </a:r>
                <a:r>
                  <a:rPr lang="en-US" altLang="en-US" baseline="-33000"/>
                  <a:t>0</a:t>
                </a:r>
              </a:p>
            </p:txBody>
          </p:sp>
          <p:sp>
            <p:nvSpPr>
              <p:cNvPr id="26635" name="Oval 11">
                <a:extLst>
                  <a:ext uri="{FF2B5EF4-FFF2-40B4-BE49-F238E27FC236}">
                    <a16:creationId xmlns:a16="http://schemas.microsoft.com/office/drawing/2014/main" id="{7B614733-ACD9-0C44-8B44-35431EA7EB96}"/>
                  </a:ext>
                </a:extLst>
              </p:cNvPr>
              <p:cNvSpPr>
                <a:spLocks noChangeArrowheads="1"/>
              </p:cNvSpPr>
              <p:nvPr/>
            </p:nvSpPr>
            <p:spPr bwMode="auto">
              <a:xfrm>
                <a:off x="2104" y="3846"/>
                <a:ext cx="976" cy="446"/>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t>h</a:t>
                </a:r>
                <a:r>
                  <a:rPr lang="en-US" altLang="en-US" baseline="-33000"/>
                  <a:t>1</a:t>
                </a:r>
                <a:r>
                  <a:rPr lang="en-US" altLang="en-US"/>
                  <a:t>'</a:t>
                </a:r>
                <a:r>
                  <a:rPr lang="en-US" altLang="en-US" baseline="-33000"/>
                  <a:t> </a:t>
                </a:r>
                <a:r>
                  <a:rPr lang="en-US" altLang="en-US"/>
                  <a:t>= h</a:t>
                </a:r>
                <a:r>
                  <a:rPr lang="en-US" altLang="en-US" baseline="-33000"/>
                  <a:t>0</a:t>
                </a:r>
                <a:r>
                  <a:rPr lang="en-US" altLang="en-US"/>
                  <a:t>a</a:t>
                </a:r>
                <a:r>
                  <a:rPr lang="en-US" altLang="en-US" baseline="-33000"/>
                  <a:t>0</a:t>
                </a:r>
                <a:r>
                  <a:rPr lang="en-US" altLang="en-US"/>
                  <a:t>o</a:t>
                </a:r>
                <a:r>
                  <a:rPr lang="en-US" altLang="en-US" baseline="-33000"/>
                  <a:t>1</a:t>
                </a:r>
              </a:p>
            </p:txBody>
          </p:sp>
          <p:sp>
            <p:nvSpPr>
              <p:cNvPr id="26636" name="Line 12">
                <a:extLst>
                  <a:ext uri="{FF2B5EF4-FFF2-40B4-BE49-F238E27FC236}">
                    <a16:creationId xmlns:a16="http://schemas.microsoft.com/office/drawing/2014/main" id="{21597900-E6BD-E643-B26E-BA359CDC59DE}"/>
                  </a:ext>
                </a:extLst>
              </p:cNvPr>
              <p:cNvSpPr>
                <a:spLocks noChangeShapeType="1"/>
              </p:cNvSpPr>
              <p:nvPr/>
            </p:nvSpPr>
            <p:spPr bwMode="auto">
              <a:xfrm flipH="1">
                <a:off x="3110" y="2816"/>
                <a:ext cx="310" cy="309"/>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6637" name="Line 13">
                <a:extLst>
                  <a:ext uri="{FF2B5EF4-FFF2-40B4-BE49-F238E27FC236}">
                    <a16:creationId xmlns:a16="http://schemas.microsoft.com/office/drawing/2014/main" id="{EAEA1E3F-6F59-8741-AC9C-1418770968F7}"/>
                  </a:ext>
                </a:extLst>
              </p:cNvPr>
              <p:cNvSpPr>
                <a:spLocks noChangeShapeType="1"/>
              </p:cNvSpPr>
              <p:nvPr/>
            </p:nvSpPr>
            <p:spPr bwMode="auto">
              <a:xfrm>
                <a:off x="3781" y="2816"/>
                <a:ext cx="302" cy="309"/>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6638" name="Text Box 14">
                <a:extLst>
                  <a:ext uri="{FF2B5EF4-FFF2-40B4-BE49-F238E27FC236}">
                    <a16:creationId xmlns:a16="http://schemas.microsoft.com/office/drawing/2014/main" id="{54EA32B4-5750-A141-A744-ED59020CCFCC}"/>
                  </a:ext>
                </a:extLst>
              </p:cNvPr>
              <p:cNvSpPr txBox="1">
                <a:spLocks noChangeArrowheads="1"/>
              </p:cNvSpPr>
              <p:nvPr/>
            </p:nvSpPr>
            <p:spPr bwMode="auto">
              <a:xfrm>
                <a:off x="1276" y="3427"/>
                <a:ext cx="486" cy="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t>o</a:t>
                </a:r>
                <a:r>
                  <a:rPr lang="en-US" altLang="en-US" baseline="-33000"/>
                  <a:t>0</a:t>
                </a:r>
                <a:r>
                  <a:rPr lang="en-US" altLang="en-US"/>
                  <a:t> </a:t>
                </a:r>
              </a:p>
            </p:txBody>
          </p:sp>
          <p:sp>
            <p:nvSpPr>
              <p:cNvPr id="26639" name="Text Box 15">
                <a:extLst>
                  <a:ext uri="{FF2B5EF4-FFF2-40B4-BE49-F238E27FC236}">
                    <a16:creationId xmlns:a16="http://schemas.microsoft.com/office/drawing/2014/main" id="{35CE9A8A-8D11-2146-987C-D3294D4F4947}"/>
                  </a:ext>
                </a:extLst>
              </p:cNvPr>
              <p:cNvSpPr txBox="1">
                <a:spLocks noChangeArrowheads="1"/>
              </p:cNvSpPr>
              <p:nvPr/>
            </p:nvSpPr>
            <p:spPr bwMode="auto">
              <a:xfrm>
                <a:off x="2840" y="2860"/>
                <a:ext cx="486" cy="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t>a</a:t>
                </a:r>
                <a:r>
                  <a:rPr lang="en-US" altLang="en-US" baseline="-33000"/>
                  <a:t>1</a:t>
                </a:r>
              </a:p>
            </p:txBody>
          </p:sp>
          <p:sp>
            <p:nvSpPr>
              <p:cNvPr id="26640" name="Text Box 16">
                <a:extLst>
                  <a:ext uri="{FF2B5EF4-FFF2-40B4-BE49-F238E27FC236}">
                    <a16:creationId xmlns:a16="http://schemas.microsoft.com/office/drawing/2014/main" id="{C03E0C10-3B2E-2042-B7C9-EEFB0BE3C64F}"/>
                  </a:ext>
                </a:extLst>
              </p:cNvPr>
              <p:cNvSpPr txBox="1">
                <a:spLocks noChangeArrowheads="1"/>
              </p:cNvSpPr>
              <p:nvPr/>
            </p:nvSpPr>
            <p:spPr bwMode="auto">
              <a:xfrm>
                <a:off x="4541" y="2747"/>
                <a:ext cx="486" cy="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t>a</a:t>
                </a:r>
                <a:r>
                  <a:rPr lang="en-US" altLang="en-US" baseline="-33000"/>
                  <a:t>k</a:t>
                </a:r>
              </a:p>
            </p:txBody>
          </p:sp>
          <p:sp>
            <p:nvSpPr>
              <p:cNvPr id="26641" name="Line 17">
                <a:extLst>
                  <a:ext uri="{FF2B5EF4-FFF2-40B4-BE49-F238E27FC236}">
                    <a16:creationId xmlns:a16="http://schemas.microsoft.com/office/drawing/2014/main" id="{BEED3B47-F94C-E74D-9D7F-624DF7553974}"/>
                  </a:ext>
                </a:extLst>
              </p:cNvPr>
              <p:cNvSpPr>
                <a:spLocks noChangeShapeType="1"/>
              </p:cNvSpPr>
              <p:nvPr/>
            </p:nvSpPr>
            <p:spPr bwMode="auto">
              <a:xfrm flipH="1">
                <a:off x="1353" y="3140"/>
                <a:ext cx="865" cy="719"/>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6642" name="Line 18">
                <a:extLst>
                  <a:ext uri="{FF2B5EF4-FFF2-40B4-BE49-F238E27FC236}">
                    <a16:creationId xmlns:a16="http://schemas.microsoft.com/office/drawing/2014/main" id="{83FB63C8-8EC5-1A45-BD49-C1B1CF2155B4}"/>
                  </a:ext>
                </a:extLst>
              </p:cNvPr>
              <p:cNvSpPr>
                <a:spLocks noChangeShapeType="1"/>
              </p:cNvSpPr>
              <p:nvPr/>
            </p:nvSpPr>
            <p:spPr bwMode="auto">
              <a:xfrm>
                <a:off x="2218" y="3141"/>
                <a:ext cx="143" cy="719"/>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6643" name="Line 19">
                <a:extLst>
                  <a:ext uri="{FF2B5EF4-FFF2-40B4-BE49-F238E27FC236}">
                    <a16:creationId xmlns:a16="http://schemas.microsoft.com/office/drawing/2014/main" id="{D07E2C53-6EBE-244C-948D-4826A5C48FA0}"/>
                  </a:ext>
                </a:extLst>
              </p:cNvPr>
              <p:cNvSpPr>
                <a:spLocks noChangeShapeType="1"/>
              </p:cNvSpPr>
              <p:nvPr/>
            </p:nvSpPr>
            <p:spPr bwMode="auto">
              <a:xfrm flipH="1">
                <a:off x="3801" y="3140"/>
                <a:ext cx="289" cy="719"/>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6644" name="Text Box 20">
                <a:extLst>
                  <a:ext uri="{FF2B5EF4-FFF2-40B4-BE49-F238E27FC236}">
                    <a16:creationId xmlns:a16="http://schemas.microsoft.com/office/drawing/2014/main" id="{25B79DBC-A47B-BB41-9CB2-DFFAACABEDCA}"/>
                  </a:ext>
                </a:extLst>
              </p:cNvPr>
              <p:cNvSpPr txBox="1">
                <a:spLocks noChangeArrowheads="1"/>
              </p:cNvSpPr>
              <p:nvPr/>
            </p:nvSpPr>
            <p:spPr bwMode="auto">
              <a:xfrm>
                <a:off x="2183" y="2747"/>
                <a:ext cx="486" cy="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t>a</a:t>
                </a:r>
                <a:r>
                  <a:rPr lang="en-US" altLang="en-US" baseline="-33000"/>
                  <a:t>0</a:t>
                </a:r>
                <a:r>
                  <a:rPr lang="en-US" altLang="en-US"/>
                  <a:t> </a:t>
                </a:r>
              </a:p>
            </p:txBody>
          </p:sp>
          <p:sp>
            <p:nvSpPr>
              <p:cNvPr id="26645" name="Text Box 21">
                <a:extLst>
                  <a:ext uri="{FF2B5EF4-FFF2-40B4-BE49-F238E27FC236}">
                    <a16:creationId xmlns:a16="http://schemas.microsoft.com/office/drawing/2014/main" id="{B3BA71CE-B8C0-0C4F-958E-CF7C8EBDAAB7}"/>
                  </a:ext>
                </a:extLst>
              </p:cNvPr>
              <p:cNvSpPr txBox="1">
                <a:spLocks noChangeArrowheads="1"/>
              </p:cNvSpPr>
              <p:nvPr/>
            </p:nvSpPr>
            <p:spPr bwMode="auto">
              <a:xfrm>
                <a:off x="3906" y="2861"/>
                <a:ext cx="486" cy="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t>a</a:t>
                </a:r>
                <a:r>
                  <a:rPr lang="en-US" altLang="en-US" baseline="-33000"/>
                  <a:t>2</a:t>
                </a:r>
              </a:p>
            </p:txBody>
          </p:sp>
          <p:sp>
            <p:nvSpPr>
              <p:cNvPr id="26646" name="Text Box 22">
                <a:extLst>
                  <a:ext uri="{FF2B5EF4-FFF2-40B4-BE49-F238E27FC236}">
                    <a16:creationId xmlns:a16="http://schemas.microsoft.com/office/drawing/2014/main" id="{DC4F0DB7-6050-F842-81DB-BE64FB579364}"/>
                  </a:ext>
                </a:extLst>
              </p:cNvPr>
              <p:cNvSpPr txBox="1">
                <a:spLocks noChangeArrowheads="1"/>
              </p:cNvSpPr>
              <p:nvPr/>
            </p:nvSpPr>
            <p:spPr bwMode="auto">
              <a:xfrm>
                <a:off x="1956" y="3427"/>
                <a:ext cx="486" cy="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t>o</a:t>
                </a:r>
                <a:r>
                  <a:rPr lang="en-US" altLang="en-US" baseline="-33000"/>
                  <a:t>1</a:t>
                </a:r>
                <a:r>
                  <a:rPr lang="en-US" altLang="en-US"/>
                  <a:t> </a:t>
                </a:r>
              </a:p>
            </p:txBody>
          </p:sp>
          <p:sp>
            <p:nvSpPr>
              <p:cNvPr id="26647" name="Text Box 23">
                <a:extLst>
                  <a:ext uri="{FF2B5EF4-FFF2-40B4-BE49-F238E27FC236}">
                    <a16:creationId xmlns:a16="http://schemas.microsoft.com/office/drawing/2014/main" id="{DE200725-D5B6-654E-90E3-D7E4973A31DE}"/>
                  </a:ext>
                </a:extLst>
              </p:cNvPr>
              <p:cNvSpPr txBox="1">
                <a:spLocks noChangeArrowheads="1"/>
              </p:cNvSpPr>
              <p:nvPr/>
            </p:nvSpPr>
            <p:spPr bwMode="auto">
              <a:xfrm>
                <a:off x="3543" y="3427"/>
                <a:ext cx="486" cy="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t>o</a:t>
                </a:r>
                <a:r>
                  <a:rPr lang="en-US" altLang="en-US" baseline="-33000"/>
                  <a:t>0</a:t>
                </a:r>
                <a:r>
                  <a:rPr lang="en-US" altLang="en-US"/>
                  <a:t> </a:t>
                </a:r>
              </a:p>
            </p:txBody>
          </p:sp>
        </p:grpSp>
      </p:grpSp>
    </p:spTree>
    <p:extLst>
      <p:ext uri="{BB962C8B-B14F-4D97-AF65-F5344CB8AC3E}">
        <p14:creationId xmlns:p14="http://schemas.microsoft.com/office/powerpoint/2010/main" val="30159928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lide Number Placeholder 4">
            <a:extLst>
              <a:ext uri="{FF2B5EF4-FFF2-40B4-BE49-F238E27FC236}">
                <a16:creationId xmlns:a16="http://schemas.microsoft.com/office/drawing/2014/main" id="{A8457855-2601-4145-8E65-E955D64B721F}"/>
              </a:ext>
            </a:extLst>
          </p:cNvPr>
          <p:cNvSpPr>
            <a:spLocks noGrp="1"/>
          </p:cNvSpPr>
          <p:nvPr>
            <p:ph type="sldNum" idx="11"/>
          </p:nvPr>
        </p:nvSpPr>
        <p:spPr/>
        <p:txBody>
          <a:bodyPr/>
          <a:lstStyle/>
          <a:p>
            <a:fld id="{E32BE598-2684-AB4A-92ED-E4FE23BC0A18}" type="slidenum">
              <a:rPr lang="en-US" altLang="en-US"/>
              <a:pPr/>
              <a:t>41</a:t>
            </a:fld>
            <a:r>
              <a:rPr lang="en-US" altLang="en-US"/>
              <a:t> </a:t>
            </a:r>
          </a:p>
        </p:txBody>
      </p:sp>
      <p:sp>
        <p:nvSpPr>
          <p:cNvPr id="27649" name="Rectangle 1">
            <a:extLst>
              <a:ext uri="{FF2B5EF4-FFF2-40B4-BE49-F238E27FC236}">
                <a16:creationId xmlns:a16="http://schemas.microsoft.com/office/drawing/2014/main" id="{AFD6F590-7688-9844-833C-035F40FF5ABB}"/>
              </a:ext>
            </a:extLst>
          </p:cNvPr>
          <p:cNvSpPr>
            <a:spLocks noGrp="1" noChangeArrowheads="1"/>
          </p:cNvSpPr>
          <p:nvPr>
            <p:ph type="title"/>
          </p:nvPr>
        </p:nvSpPr>
        <p:spPr>
          <a:xfrm>
            <a:off x="503238" y="141288"/>
            <a:ext cx="9072562" cy="992187"/>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a:t>POMCP </a:t>
            </a:r>
            <a:r>
              <a:rPr lang="en-US" altLang="en-US" sz="2400"/>
              <a:t>[Silver&amp;Veness 2010 NIPS]</a:t>
            </a:r>
          </a:p>
        </p:txBody>
      </p:sp>
      <p:sp>
        <p:nvSpPr>
          <p:cNvPr id="27650" name="Rectangle 2">
            <a:extLst>
              <a:ext uri="{FF2B5EF4-FFF2-40B4-BE49-F238E27FC236}">
                <a16:creationId xmlns:a16="http://schemas.microsoft.com/office/drawing/2014/main" id="{4A4A95E6-401A-694B-B689-D19187ED3F42}"/>
              </a:ext>
            </a:extLst>
          </p:cNvPr>
          <p:cNvSpPr>
            <a:spLocks noGrp="1" noChangeArrowheads="1"/>
          </p:cNvSpPr>
          <p:nvPr>
            <p:ph type="body" idx="1"/>
          </p:nvPr>
        </p:nvSpPr>
        <p:spPr>
          <a:xfrm>
            <a:off x="528638" y="1371600"/>
            <a:ext cx="9072562" cy="4384675"/>
          </a:xfrm>
          <a:ln/>
        </p:spPr>
        <p:txBody>
          <a:bodyPr/>
          <a:lstStyle/>
          <a:p>
            <a:pPr marL="431800" indent="-323850">
              <a:buClr>
                <a:srgbClr val="0B2249"/>
              </a:buClr>
              <a:buSzPct val="45000"/>
              <a:buFont typeface="Wingdings" pitchFamily="2" charset="2"/>
              <a:buChar char=""/>
              <a:tabLst>
                <a:tab pos="1001713" algn="l"/>
                <a:tab pos="1916113" algn="l"/>
                <a:tab pos="2830513" algn="l"/>
                <a:tab pos="3744913" algn="l"/>
                <a:tab pos="4659313" algn="l"/>
                <a:tab pos="5573713" algn="l"/>
                <a:tab pos="6488113" algn="l"/>
                <a:tab pos="7402513" algn="l"/>
                <a:tab pos="8316913" algn="l"/>
                <a:tab pos="9231313" algn="l"/>
                <a:tab pos="10145713" algn="l"/>
              </a:tabLst>
            </a:pPr>
            <a:r>
              <a:rPr lang="en-US" altLang="en-US" sz="2600"/>
              <a:t>Still a state-of-the-art online planner for POMDPs</a:t>
            </a:r>
          </a:p>
          <a:p>
            <a:pPr marL="431800" indent="-323850">
              <a:buClr>
                <a:srgbClr val="0B2249"/>
              </a:buClr>
              <a:buSzPct val="45000"/>
              <a:buFont typeface="Wingdings" pitchFamily="2" charset="2"/>
              <a:buChar char=""/>
              <a:tabLst>
                <a:tab pos="1001713" algn="l"/>
                <a:tab pos="1916113" algn="l"/>
                <a:tab pos="2830513" algn="l"/>
                <a:tab pos="3744913" algn="l"/>
                <a:tab pos="4659313" algn="l"/>
                <a:tab pos="5573713" algn="l"/>
                <a:tab pos="6488113" algn="l"/>
                <a:tab pos="7402513" algn="l"/>
                <a:tab pos="8316913" algn="l"/>
                <a:tab pos="9231313" algn="l"/>
                <a:tab pos="10145713" algn="l"/>
              </a:tabLst>
            </a:pPr>
            <a:r>
              <a:rPr lang="en-US" altLang="en-US" sz="2600"/>
              <a:t>Monte Carlo Tree Search algorithm (a form of UCT)</a:t>
            </a:r>
          </a:p>
          <a:p>
            <a:pPr marL="863600" lvl="1" indent="-287338">
              <a:buClr>
                <a:srgbClr val="0B2249"/>
              </a:buClr>
              <a:buSzPct val="45000"/>
              <a:buFont typeface="Wingdings" pitchFamily="2" charset="2"/>
              <a:buChar char=""/>
              <a:tabLst>
                <a:tab pos="1001713" algn="l"/>
                <a:tab pos="1916113" algn="l"/>
                <a:tab pos="2830513" algn="l"/>
                <a:tab pos="3744913" algn="l"/>
                <a:tab pos="4659313" algn="l"/>
                <a:tab pos="5573713" algn="l"/>
                <a:tab pos="6488113" algn="l"/>
                <a:tab pos="7402513" algn="l"/>
                <a:tab pos="8316913" algn="l"/>
                <a:tab pos="9231313" algn="l"/>
                <a:tab pos="10145713" algn="l"/>
              </a:tabLst>
            </a:pPr>
            <a:r>
              <a:rPr lang="en-US" altLang="en-US" sz="2400"/>
              <a:t>Lookahead search on tree of histories</a:t>
            </a:r>
          </a:p>
          <a:p>
            <a:pPr marL="863600" lvl="1" indent="-287338">
              <a:buClr>
                <a:srgbClr val="0B2249"/>
              </a:buClr>
              <a:buSzPct val="45000"/>
              <a:buFont typeface="Wingdings" pitchFamily="2" charset="2"/>
              <a:buChar char=""/>
              <a:tabLst>
                <a:tab pos="1001713" algn="l"/>
                <a:tab pos="1916113" algn="l"/>
                <a:tab pos="2830513" algn="l"/>
                <a:tab pos="3744913" algn="l"/>
                <a:tab pos="4659313" algn="l"/>
                <a:tab pos="5573713" algn="l"/>
                <a:tab pos="6488113" algn="l"/>
                <a:tab pos="7402513" algn="l"/>
                <a:tab pos="8316913" algn="l"/>
                <a:tab pos="9231313" algn="l"/>
                <a:tab pos="10145713" algn="l"/>
              </a:tabLst>
            </a:pPr>
            <a:r>
              <a:rPr lang="en-US" altLang="en-US" sz="2400"/>
              <a:t>Nodes function as 'particle filters'</a:t>
            </a:r>
          </a:p>
        </p:txBody>
      </p:sp>
      <p:grpSp>
        <p:nvGrpSpPr>
          <p:cNvPr id="27651" name="Group 3">
            <a:extLst>
              <a:ext uri="{FF2B5EF4-FFF2-40B4-BE49-F238E27FC236}">
                <a16:creationId xmlns:a16="http://schemas.microsoft.com/office/drawing/2014/main" id="{76970E5B-783D-7248-B4BE-C30E535C2B59}"/>
              </a:ext>
            </a:extLst>
          </p:cNvPr>
          <p:cNvGrpSpPr>
            <a:grpSpLocks/>
          </p:cNvGrpSpPr>
          <p:nvPr/>
        </p:nvGrpSpPr>
        <p:grpSpPr bwMode="auto">
          <a:xfrm>
            <a:off x="950913" y="3319463"/>
            <a:ext cx="8228012" cy="3884612"/>
            <a:chOff x="599" y="2091"/>
            <a:chExt cx="5183" cy="2447"/>
          </a:xfrm>
        </p:grpSpPr>
        <p:sp>
          <p:nvSpPr>
            <p:cNvPr id="27652" name="Rectangle 4">
              <a:extLst>
                <a:ext uri="{FF2B5EF4-FFF2-40B4-BE49-F238E27FC236}">
                  <a16:creationId xmlns:a16="http://schemas.microsoft.com/office/drawing/2014/main" id="{D0379270-742E-4F40-A2D8-73380A605BFE}"/>
                </a:ext>
              </a:extLst>
            </p:cNvPr>
            <p:cNvSpPr>
              <a:spLocks noChangeArrowheads="1"/>
            </p:cNvSpPr>
            <p:nvPr/>
          </p:nvSpPr>
          <p:spPr bwMode="auto">
            <a:xfrm>
              <a:off x="599" y="2091"/>
              <a:ext cx="5183" cy="2447"/>
            </a:xfrm>
            <a:prstGeom prst="rect">
              <a:avLst/>
            </a:prstGeom>
            <a:solidFill>
              <a:srgbClr val="CFE7E5">
                <a:alpha val="95000"/>
              </a:srgbClr>
            </a:solidFill>
            <a:ln w="18360" cap="flat">
              <a:solidFill>
                <a:srgbClr val="808080"/>
              </a:solidFill>
              <a:round/>
              <a:headEnd/>
              <a:tailEnd/>
            </a:ln>
            <a:effectLst>
              <a:outerShdw dist="77386" dir="2700000" algn="ctr" rotWithShape="0">
                <a:srgbClr val="808080">
                  <a:alpha val="10049"/>
                </a:srgbClr>
              </a:outerShdw>
            </a:effectLst>
          </p:spPr>
          <p:txBody>
            <a:bodyPr wrap="none" anchor="ctr"/>
            <a:lstStyle/>
            <a:p>
              <a:endParaRPr lang="en-US"/>
            </a:p>
          </p:txBody>
        </p:sp>
        <p:grpSp>
          <p:nvGrpSpPr>
            <p:cNvPr id="27653" name="Group 5">
              <a:extLst>
                <a:ext uri="{FF2B5EF4-FFF2-40B4-BE49-F238E27FC236}">
                  <a16:creationId xmlns:a16="http://schemas.microsoft.com/office/drawing/2014/main" id="{C2C864BD-59A4-E74E-A1E1-C11500A01395}"/>
                </a:ext>
              </a:extLst>
            </p:cNvPr>
            <p:cNvGrpSpPr>
              <a:grpSpLocks/>
            </p:cNvGrpSpPr>
            <p:nvPr/>
          </p:nvGrpSpPr>
          <p:grpSpPr bwMode="auto">
            <a:xfrm>
              <a:off x="922" y="2276"/>
              <a:ext cx="4106" cy="2015"/>
              <a:chOff x="922" y="2276"/>
              <a:chExt cx="4106" cy="2015"/>
            </a:xfrm>
          </p:grpSpPr>
          <p:sp>
            <p:nvSpPr>
              <p:cNvPr id="27654" name="Oval 6">
                <a:extLst>
                  <a:ext uri="{FF2B5EF4-FFF2-40B4-BE49-F238E27FC236}">
                    <a16:creationId xmlns:a16="http://schemas.microsoft.com/office/drawing/2014/main" id="{646841B3-94E4-EC4F-AB74-DE309D1C680F}"/>
                  </a:ext>
                </a:extLst>
              </p:cNvPr>
              <p:cNvSpPr>
                <a:spLocks noChangeArrowheads="1"/>
              </p:cNvSpPr>
              <p:nvPr/>
            </p:nvSpPr>
            <p:spPr bwMode="auto">
              <a:xfrm>
                <a:off x="922" y="3846"/>
                <a:ext cx="976" cy="446"/>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t>h</a:t>
                </a:r>
                <a:r>
                  <a:rPr lang="en-US" altLang="en-US" baseline="-33000"/>
                  <a:t>1 </a:t>
                </a:r>
                <a:r>
                  <a:rPr lang="en-US" altLang="en-US"/>
                  <a:t>= h</a:t>
                </a:r>
                <a:r>
                  <a:rPr lang="en-US" altLang="en-US" baseline="-33000"/>
                  <a:t>0</a:t>
                </a:r>
                <a:r>
                  <a:rPr lang="en-US" altLang="en-US"/>
                  <a:t>a</a:t>
                </a:r>
                <a:r>
                  <a:rPr lang="en-US" altLang="en-US" baseline="-33000"/>
                  <a:t>0</a:t>
                </a:r>
                <a:r>
                  <a:rPr lang="en-US" altLang="en-US"/>
                  <a:t>o</a:t>
                </a:r>
                <a:r>
                  <a:rPr lang="en-US" altLang="en-US" baseline="-33000"/>
                  <a:t>0</a:t>
                </a:r>
              </a:p>
            </p:txBody>
          </p:sp>
          <p:sp>
            <p:nvSpPr>
              <p:cNvPr id="27655" name="Oval 7">
                <a:extLst>
                  <a:ext uri="{FF2B5EF4-FFF2-40B4-BE49-F238E27FC236}">
                    <a16:creationId xmlns:a16="http://schemas.microsoft.com/office/drawing/2014/main" id="{BFE86975-D595-A24F-96CE-255B630641EC}"/>
                  </a:ext>
                </a:extLst>
              </p:cNvPr>
              <p:cNvSpPr>
                <a:spLocks noChangeArrowheads="1"/>
              </p:cNvSpPr>
              <p:nvPr/>
            </p:nvSpPr>
            <p:spPr bwMode="auto">
              <a:xfrm>
                <a:off x="3017" y="2276"/>
                <a:ext cx="1219" cy="557"/>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t>h</a:t>
                </a:r>
                <a:r>
                  <a:rPr lang="en-US" altLang="en-US" baseline="-33000"/>
                  <a:t>0</a:t>
                </a:r>
                <a:r>
                  <a:rPr lang="en-US" altLang="en-US"/>
                  <a:t> (now)</a:t>
                </a:r>
              </a:p>
            </p:txBody>
          </p:sp>
          <p:sp>
            <p:nvSpPr>
              <p:cNvPr id="27656" name="Line 8">
                <a:extLst>
                  <a:ext uri="{FF2B5EF4-FFF2-40B4-BE49-F238E27FC236}">
                    <a16:creationId xmlns:a16="http://schemas.microsoft.com/office/drawing/2014/main" id="{84486584-2793-BB48-A0E5-953AA0891940}"/>
                  </a:ext>
                </a:extLst>
              </p:cNvPr>
              <p:cNvSpPr>
                <a:spLocks noChangeShapeType="1"/>
              </p:cNvSpPr>
              <p:nvPr/>
            </p:nvSpPr>
            <p:spPr bwMode="auto">
              <a:xfrm flipH="1">
                <a:off x="2217" y="2745"/>
                <a:ext cx="976" cy="383"/>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7657" name="Line 9">
                <a:extLst>
                  <a:ext uri="{FF2B5EF4-FFF2-40B4-BE49-F238E27FC236}">
                    <a16:creationId xmlns:a16="http://schemas.microsoft.com/office/drawing/2014/main" id="{35EA79FD-183C-524F-9034-D364F22E5B01}"/>
                  </a:ext>
                </a:extLst>
              </p:cNvPr>
              <p:cNvSpPr>
                <a:spLocks noChangeShapeType="1"/>
              </p:cNvSpPr>
              <p:nvPr/>
            </p:nvSpPr>
            <p:spPr bwMode="auto">
              <a:xfrm>
                <a:off x="4122" y="2732"/>
                <a:ext cx="831" cy="407"/>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7658" name="Oval 10">
                <a:extLst>
                  <a:ext uri="{FF2B5EF4-FFF2-40B4-BE49-F238E27FC236}">
                    <a16:creationId xmlns:a16="http://schemas.microsoft.com/office/drawing/2014/main" id="{C6901928-D8DA-8343-9C36-550AFF282F4C}"/>
                  </a:ext>
                </a:extLst>
              </p:cNvPr>
              <p:cNvSpPr>
                <a:spLocks noChangeArrowheads="1"/>
              </p:cNvSpPr>
              <p:nvPr/>
            </p:nvSpPr>
            <p:spPr bwMode="auto">
              <a:xfrm>
                <a:off x="3649" y="3806"/>
                <a:ext cx="976" cy="446"/>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t>h</a:t>
                </a:r>
                <a:r>
                  <a:rPr lang="en-US" altLang="en-US" baseline="-33000"/>
                  <a:t>1</a:t>
                </a:r>
                <a:r>
                  <a:rPr lang="en-US" altLang="en-US"/>
                  <a:t>''</a:t>
                </a:r>
                <a:r>
                  <a:rPr lang="en-US" altLang="en-US" baseline="-33000"/>
                  <a:t> </a:t>
                </a:r>
                <a:r>
                  <a:rPr lang="en-US" altLang="en-US"/>
                  <a:t>= h</a:t>
                </a:r>
                <a:r>
                  <a:rPr lang="en-US" altLang="en-US" baseline="-33000"/>
                  <a:t>0</a:t>
                </a:r>
                <a:r>
                  <a:rPr lang="en-US" altLang="en-US"/>
                  <a:t>a</a:t>
                </a:r>
                <a:r>
                  <a:rPr lang="en-US" altLang="en-US" baseline="-33000"/>
                  <a:t>2</a:t>
                </a:r>
                <a:r>
                  <a:rPr lang="en-US" altLang="en-US"/>
                  <a:t>o</a:t>
                </a:r>
                <a:r>
                  <a:rPr lang="en-US" altLang="en-US" baseline="-33000"/>
                  <a:t>0</a:t>
                </a:r>
              </a:p>
            </p:txBody>
          </p:sp>
          <p:sp>
            <p:nvSpPr>
              <p:cNvPr id="27659" name="Oval 11">
                <a:extLst>
                  <a:ext uri="{FF2B5EF4-FFF2-40B4-BE49-F238E27FC236}">
                    <a16:creationId xmlns:a16="http://schemas.microsoft.com/office/drawing/2014/main" id="{527146B9-9DB2-5344-BCD9-D1446F4ACD9E}"/>
                  </a:ext>
                </a:extLst>
              </p:cNvPr>
              <p:cNvSpPr>
                <a:spLocks noChangeArrowheads="1"/>
              </p:cNvSpPr>
              <p:nvPr/>
            </p:nvSpPr>
            <p:spPr bwMode="auto">
              <a:xfrm>
                <a:off x="2104" y="3846"/>
                <a:ext cx="976" cy="446"/>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t>h</a:t>
                </a:r>
                <a:r>
                  <a:rPr lang="en-US" altLang="en-US" baseline="-33000"/>
                  <a:t>1</a:t>
                </a:r>
                <a:r>
                  <a:rPr lang="en-US" altLang="en-US"/>
                  <a:t>'</a:t>
                </a:r>
                <a:r>
                  <a:rPr lang="en-US" altLang="en-US" baseline="-33000"/>
                  <a:t> </a:t>
                </a:r>
                <a:r>
                  <a:rPr lang="en-US" altLang="en-US"/>
                  <a:t>= h</a:t>
                </a:r>
                <a:r>
                  <a:rPr lang="en-US" altLang="en-US" baseline="-33000"/>
                  <a:t>0</a:t>
                </a:r>
                <a:r>
                  <a:rPr lang="en-US" altLang="en-US"/>
                  <a:t>a</a:t>
                </a:r>
                <a:r>
                  <a:rPr lang="en-US" altLang="en-US" baseline="-33000"/>
                  <a:t>0</a:t>
                </a:r>
                <a:r>
                  <a:rPr lang="en-US" altLang="en-US"/>
                  <a:t>o</a:t>
                </a:r>
                <a:r>
                  <a:rPr lang="en-US" altLang="en-US" baseline="-33000"/>
                  <a:t>1</a:t>
                </a:r>
              </a:p>
            </p:txBody>
          </p:sp>
          <p:sp>
            <p:nvSpPr>
              <p:cNvPr id="27660" name="Line 12">
                <a:extLst>
                  <a:ext uri="{FF2B5EF4-FFF2-40B4-BE49-F238E27FC236}">
                    <a16:creationId xmlns:a16="http://schemas.microsoft.com/office/drawing/2014/main" id="{D7DA0E18-A021-7A46-BB13-69AC5806CD04}"/>
                  </a:ext>
                </a:extLst>
              </p:cNvPr>
              <p:cNvSpPr>
                <a:spLocks noChangeShapeType="1"/>
              </p:cNvSpPr>
              <p:nvPr/>
            </p:nvSpPr>
            <p:spPr bwMode="auto">
              <a:xfrm flipH="1">
                <a:off x="3110" y="2816"/>
                <a:ext cx="310" cy="309"/>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7661" name="Line 13">
                <a:extLst>
                  <a:ext uri="{FF2B5EF4-FFF2-40B4-BE49-F238E27FC236}">
                    <a16:creationId xmlns:a16="http://schemas.microsoft.com/office/drawing/2014/main" id="{C545D24B-1F6C-AF4B-9E93-A9B10B5F1249}"/>
                  </a:ext>
                </a:extLst>
              </p:cNvPr>
              <p:cNvSpPr>
                <a:spLocks noChangeShapeType="1"/>
              </p:cNvSpPr>
              <p:nvPr/>
            </p:nvSpPr>
            <p:spPr bwMode="auto">
              <a:xfrm>
                <a:off x="3781" y="2816"/>
                <a:ext cx="302" cy="309"/>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7662" name="Text Box 14">
                <a:extLst>
                  <a:ext uri="{FF2B5EF4-FFF2-40B4-BE49-F238E27FC236}">
                    <a16:creationId xmlns:a16="http://schemas.microsoft.com/office/drawing/2014/main" id="{13CA92BB-E922-7C49-8A6D-C7AD09D8A185}"/>
                  </a:ext>
                </a:extLst>
              </p:cNvPr>
              <p:cNvSpPr txBox="1">
                <a:spLocks noChangeArrowheads="1"/>
              </p:cNvSpPr>
              <p:nvPr/>
            </p:nvSpPr>
            <p:spPr bwMode="auto">
              <a:xfrm>
                <a:off x="1276" y="3427"/>
                <a:ext cx="486" cy="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t>o</a:t>
                </a:r>
                <a:r>
                  <a:rPr lang="en-US" altLang="en-US" baseline="-33000"/>
                  <a:t>0</a:t>
                </a:r>
                <a:r>
                  <a:rPr lang="en-US" altLang="en-US"/>
                  <a:t> </a:t>
                </a:r>
              </a:p>
            </p:txBody>
          </p:sp>
          <p:sp>
            <p:nvSpPr>
              <p:cNvPr id="27663" name="Text Box 15">
                <a:extLst>
                  <a:ext uri="{FF2B5EF4-FFF2-40B4-BE49-F238E27FC236}">
                    <a16:creationId xmlns:a16="http://schemas.microsoft.com/office/drawing/2014/main" id="{AE5A6AA4-0708-7248-B0BC-185FC88F7853}"/>
                  </a:ext>
                </a:extLst>
              </p:cNvPr>
              <p:cNvSpPr txBox="1">
                <a:spLocks noChangeArrowheads="1"/>
              </p:cNvSpPr>
              <p:nvPr/>
            </p:nvSpPr>
            <p:spPr bwMode="auto">
              <a:xfrm>
                <a:off x="2840" y="2860"/>
                <a:ext cx="486" cy="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t>a</a:t>
                </a:r>
                <a:r>
                  <a:rPr lang="en-US" altLang="en-US" baseline="-33000"/>
                  <a:t>1</a:t>
                </a:r>
              </a:p>
            </p:txBody>
          </p:sp>
          <p:sp>
            <p:nvSpPr>
              <p:cNvPr id="27664" name="Text Box 16">
                <a:extLst>
                  <a:ext uri="{FF2B5EF4-FFF2-40B4-BE49-F238E27FC236}">
                    <a16:creationId xmlns:a16="http://schemas.microsoft.com/office/drawing/2014/main" id="{8E44E7A5-46B3-6149-B962-6FEF72018ECA}"/>
                  </a:ext>
                </a:extLst>
              </p:cNvPr>
              <p:cNvSpPr txBox="1">
                <a:spLocks noChangeArrowheads="1"/>
              </p:cNvSpPr>
              <p:nvPr/>
            </p:nvSpPr>
            <p:spPr bwMode="auto">
              <a:xfrm>
                <a:off x="4541" y="2747"/>
                <a:ext cx="486" cy="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t>a</a:t>
                </a:r>
                <a:r>
                  <a:rPr lang="en-US" altLang="en-US" baseline="-33000"/>
                  <a:t>k</a:t>
                </a:r>
              </a:p>
            </p:txBody>
          </p:sp>
          <p:sp>
            <p:nvSpPr>
              <p:cNvPr id="27665" name="Line 17">
                <a:extLst>
                  <a:ext uri="{FF2B5EF4-FFF2-40B4-BE49-F238E27FC236}">
                    <a16:creationId xmlns:a16="http://schemas.microsoft.com/office/drawing/2014/main" id="{40C62FE9-4C4A-5D42-822B-D93D149E49E7}"/>
                  </a:ext>
                </a:extLst>
              </p:cNvPr>
              <p:cNvSpPr>
                <a:spLocks noChangeShapeType="1"/>
              </p:cNvSpPr>
              <p:nvPr/>
            </p:nvSpPr>
            <p:spPr bwMode="auto">
              <a:xfrm flipH="1">
                <a:off x="1353" y="3140"/>
                <a:ext cx="865" cy="719"/>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7666" name="Line 18">
                <a:extLst>
                  <a:ext uri="{FF2B5EF4-FFF2-40B4-BE49-F238E27FC236}">
                    <a16:creationId xmlns:a16="http://schemas.microsoft.com/office/drawing/2014/main" id="{457A1D4E-FF59-044C-BED2-568AEF5E0937}"/>
                  </a:ext>
                </a:extLst>
              </p:cNvPr>
              <p:cNvSpPr>
                <a:spLocks noChangeShapeType="1"/>
              </p:cNvSpPr>
              <p:nvPr/>
            </p:nvSpPr>
            <p:spPr bwMode="auto">
              <a:xfrm>
                <a:off x="2218" y="3141"/>
                <a:ext cx="143" cy="719"/>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7667" name="Line 19">
                <a:extLst>
                  <a:ext uri="{FF2B5EF4-FFF2-40B4-BE49-F238E27FC236}">
                    <a16:creationId xmlns:a16="http://schemas.microsoft.com/office/drawing/2014/main" id="{31E1078C-14D0-0446-AF28-382E024A3F13}"/>
                  </a:ext>
                </a:extLst>
              </p:cNvPr>
              <p:cNvSpPr>
                <a:spLocks noChangeShapeType="1"/>
              </p:cNvSpPr>
              <p:nvPr/>
            </p:nvSpPr>
            <p:spPr bwMode="auto">
              <a:xfrm flipH="1">
                <a:off x="3801" y="3140"/>
                <a:ext cx="289" cy="719"/>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7668" name="Text Box 20">
                <a:extLst>
                  <a:ext uri="{FF2B5EF4-FFF2-40B4-BE49-F238E27FC236}">
                    <a16:creationId xmlns:a16="http://schemas.microsoft.com/office/drawing/2014/main" id="{02E3B0DE-1861-D64A-A42E-AFDE140D80E9}"/>
                  </a:ext>
                </a:extLst>
              </p:cNvPr>
              <p:cNvSpPr txBox="1">
                <a:spLocks noChangeArrowheads="1"/>
              </p:cNvSpPr>
              <p:nvPr/>
            </p:nvSpPr>
            <p:spPr bwMode="auto">
              <a:xfrm>
                <a:off x="2183" y="2747"/>
                <a:ext cx="486" cy="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t>a</a:t>
                </a:r>
                <a:r>
                  <a:rPr lang="en-US" altLang="en-US" baseline="-33000"/>
                  <a:t>0</a:t>
                </a:r>
                <a:r>
                  <a:rPr lang="en-US" altLang="en-US"/>
                  <a:t> </a:t>
                </a:r>
              </a:p>
            </p:txBody>
          </p:sp>
          <p:sp>
            <p:nvSpPr>
              <p:cNvPr id="27669" name="Text Box 21">
                <a:extLst>
                  <a:ext uri="{FF2B5EF4-FFF2-40B4-BE49-F238E27FC236}">
                    <a16:creationId xmlns:a16="http://schemas.microsoft.com/office/drawing/2014/main" id="{C34C9E4B-BFF3-2B46-A76D-8221ED6E7F4A}"/>
                  </a:ext>
                </a:extLst>
              </p:cNvPr>
              <p:cNvSpPr txBox="1">
                <a:spLocks noChangeArrowheads="1"/>
              </p:cNvSpPr>
              <p:nvPr/>
            </p:nvSpPr>
            <p:spPr bwMode="auto">
              <a:xfrm>
                <a:off x="3906" y="2861"/>
                <a:ext cx="486" cy="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t>a</a:t>
                </a:r>
                <a:r>
                  <a:rPr lang="en-US" altLang="en-US" baseline="-33000"/>
                  <a:t>2</a:t>
                </a:r>
              </a:p>
            </p:txBody>
          </p:sp>
          <p:sp>
            <p:nvSpPr>
              <p:cNvPr id="27670" name="Text Box 22">
                <a:extLst>
                  <a:ext uri="{FF2B5EF4-FFF2-40B4-BE49-F238E27FC236}">
                    <a16:creationId xmlns:a16="http://schemas.microsoft.com/office/drawing/2014/main" id="{7DA48A0F-BB7D-964E-87AD-B194AE815AEA}"/>
                  </a:ext>
                </a:extLst>
              </p:cNvPr>
              <p:cNvSpPr txBox="1">
                <a:spLocks noChangeArrowheads="1"/>
              </p:cNvSpPr>
              <p:nvPr/>
            </p:nvSpPr>
            <p:spPr bwMode="auto">
              <a:xfrm>
                <a:off x="1956" y="3427"/>
                <a:ext cx="486" cy="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t>o</a:t>
                </a:r>
                <a:r>
                  <a:rPr lang="en-US" altLang="en-US" baseline="-33000"/>
                  <a:t>1</a:t>
                </a:r>
                <a:r>
                  <a:rPr lang="en-US" altLang="en-US"/>
                  <a:t> </a:t>
                </a:r>
              </a:p>
            </p:txBody>
          </p:sp>
          <p:sp>
            <p:nvSpPr>
              <p:cNvPr id="27671" name="Text Box 23">
                <a:extLst>
                  <a:ext uri="{FF2B5EF4-FFF2-40B4-BE49-F238E27FC236}">
                    <a16:creationId xmlns:a16="http://schemas.microsoft.com/office/drawing/2014/main" id="{0757BD38-CE98-8147-80D0-B1ECC8E52506}"/>
                  </a:ext>
                </a:extLst>
              </p:cNvPr>
              <p:cNvSpPr txBox="1">
                <a:spLocks noChangeArrowheads="1"/>
              </p:cNvSpPr>
              <p:nvPr/>
            </p:nvSpPr>
            <p:spPr bwMode="auto">
              <a:xfrm>
                <a:off x="3543" y="3427"/>
                <a:ext cx="486" cy="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t>o</a:t>
                </a:r>
                <a:r>
                  <a:rPr lang="en-US" altLang="en-US" baseline="-33000"/>
                  <a:t>0</a:t>
                </a:r>
                <a:r>
                  <a:rPr lang="en-US" altLang="en-US"/>
                  <a:t> </a:t>
                </a:r>
              </a:p>
            </p:txBody>
          </p:sp>
        </p:grpSp>
      </p:grpSp>
      <p:grpSp>
        <p:nvGrpSpPr>
          <p:cNvPr id="27672" name="Group 24">
            <a:extLst>
              <a:ext uri="{FF2B5EF4-FFF2-40B4-BE49-F238E27FC236}">
                <a16:creationId xmlns:a16="http://schemas.microsoft.com/office/drawing/2014/main" id="{764A1D1B-B170-9645-99BD-6493F1B1C181}"/>
              </a:ext>
            </a:extLst>
          </p:cNvPr>
          <p:cNvGrpSpPr>
            <a:grpSpLocks/>
          </p:cNvGrpSpPr>
          <p:nvPr/>
        </p:nvGrpSpPr>
        <p:grpSpPr bwMode="auto">
          <a:xfrm>
            <a:off x="293688" y="1017588"/>
            <a:ext cx="4295775" cy="3930650"/>
            <a:chOff x="185" y="641"/>
            <a:chExt cx="2706" cy="2476"/>
          </a:xfrm>
        </p:grpSpPr>
        <p:sp>
          <p:nvSpPr>
            <p:cNvPr id="27673" name="Rectangle 25">
              <a:extLst>
                <a:ext uri="{FF2B5EF4-FFF2-40B4-BE49-F238E27FC236}">
                  <a16:creationId xmlns:a16="http://schemas.microsoft.com/office/drawing/2014/main" id="{8E492175-3F32-794B-9EAE-CE12C675669B}"/>
                </a:ext>
              </a:extLst>
            </p:cNvPr>
            <p:cNvSpPr>
              <a:spLocks noChangeArrowheads="1"/>
            </p:cNvSpPr>
            <p:nvPr/>
          </p:nvSpPr>
          <p:spPr bwMode="auto">
            <a:xfrm>
              <a:off x="185" y="641"/>
              <a:ext cx="2706" cy="2476"/>
            </a:xfrm>
            <a:prstGeom prst="rect">
              <a:avLst/>
            </a:prstGeom>
            <a:solidFill>
              <a:srgbClr val="FFFFFF"/>
            </a:solidFill>
            <a:ln w="18360" cap="flat">
              <a:solidFill>
                <a:srgbClr val="808080"/>
              </a:solidFill>
              <a:round/>
              <a:headEnd/>
              <a:tailEnd/>
            </a:ln>
            <a:effectLst>
              <a:outerShdw dist="77386" dir="2700000" algn="ctr" rotWithShape="0">
                <a:srgbClr val="808080">
                  <a:alpha val="15047"/>
                </a:srgbClr>
              </a:outerShdw>
            </a:effectLst>
          </p:spPr>
          <p:txBody>
            <a:bodyPr lIns="54720" tIns="45000" rIns="54720" bIns="45000"/>
            <a:lstStyle>
              <a:lvl1pPr>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solidFill>
                    <a:srgbClr val="000000"/>
                  </a:solidFill>
                  <a:latin typeface="Arial" panose="020B0604020202020204" pitchFamily="34" charset="0"/>
                  <a:ea typeface="DejaVu Sans" charset="0"/>
                  <a:cs typeface="DejaVu Sans" charset="0"/>
                </a:defRPr>
              </a:lvl1pPr>
              <a:lvl2pPr>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solidFill>
                    <a:srgbClr val="000000"/>
                  </a:solidFill>
                  <a:latin typeface="Arial" panose="020B0604020202020204" pitchFamily="34" charset="0"/>
                  <a:ea typeface="DejaVu Sans" charset="0"/>
                  <a:cs typeface="DejaVu Sans" charset="0"/>
                </a:defRPr>
              </a:lvl2pPr>
              <a:lvl3pPr>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solidFill>
                    <a:srgbClr val="000000"/>
                  </a:solidFill>
                  <a:latin typeface="Arial" panose="020B0604020202020204" pitchFamily="34" charset="0"/>
                  <a:ea typeface="DejaVu Sans" charset="0"/>
                  <a:cs typeface="DejaVu Sans" charset="0"/>
                </a:defRPr>
              </a:lvl3pPr>
              <a:lvl4pPr>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solidFill>
                    <a:srgbClr val="000000"/>
                  </a:solidFill>
                  <a:latin typeface="Arial" panose="020B0604020202020204" pitchFamily="34" charset="0"/>
                  <a:ea typeface="DejaVu Sans" charset="0"/>
                  <a:cs typeface="DejaVu Sans" charset="0"/>
                </a:defRPr>
              </a:lvl4pPr>
              <a:lvl5pPr>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solidFill>
                    <a:srgbClr val="000000"/>
                  </a:solidFill>
                  <a:latin typeface="Arial" panose="020B0604020202020204" pitchFamily="34" charset="0"/>
                  <a:ea typeface="DejaVu Sans" charset="0"/>
                  <a:cs typeface="DejaVu Sans" charset="0"/>
                </a:defRPr>
              </a:lvl9pPr>
            </a:lstStyle>
            <a:p>
              <a:pPr marL="53975"/>
              <a:r>
                <a:rPr lang="en-US" altLang="en-US" sz="2000" b="1">
                  <a:solidFill>
                    <a:srgbClr val="0B2249"/>
                  </a:solidFill>
                  <a:latin typeface="Droid Sans" pitchFamily="32" charset="0"/>
                  <a:ea typeface="ＭＳ Ｐゴシック" panose="020B0600070205080204" pitchFamily="34" charset="-128"/>
                </a:rPr>
                <a:t>Same tree!</a:t>
              </a:r>
            </a:p>
            <a:p>
              <a:pPr marL="53975"/>
              <a:endParaRPr lang="en-US" altLang="en-US" sz="2000" b="1">
                <a:solidFill>
                  <a:srgbClr val="0B2249"/>
                </a:solidFill>
                <a:latin typeface="Droid Sans" pitchFamily="32" charset="0"/>
                <a:ea typeface="ＭＳ Ｐゴシック" panose="020B0600070205080204" pitchFamily="34" charset="-128"/>
              </a:endParaRPr>
            </a:p>
            <a:p>
              <a:pPr marL="53975"/>
              <a:r>
                <a:rPr lang="en-US" altLang="en-US" sz="2000">
                  <a:solidFill>
                    <a:srgbClr val="0B2249"/>
                  </a:solidFill>
                  <a:latin typeface="Droid Sans" pitchFamily="32" charset="0"/>
                  <a:ea typeface="ＭＳ Ｐゴシック" panose="020B0600070205080204" pitchFamily="34" charset="-128"/>
                </a:rPr>
                <a:t>(but now in </a:t>
              </a:r>
              <a:br>
                <a:rPr lang="en-US" altLang="en-US" sz="2000">
                  <a:solidFill>
                    <a:srgbClr val="0B2249"/>
                  </a:solidFill>
                  <a:latin typeface="Droid Sans" pitchFamily="32" charset="0"/>
                  <a:ea typeface="ＭＳ Ｐゴシック" panose="020B0600070205080204" pitchFamily="34" charset="-128"/>
                </a:rPr>
              </a:br>
              <a:r>
                <a:rPr lang="en-US" altLang="en-US" sz="2000">
                  <a:solidFill>
                    <a:srgbClr val="0B2249"/>
                  </a:solidFill>
                  <a:latin typeface="Droid Sans" pitchFamily="32" charset="0"/>
                  <a:ea typeface="ＭＳ Ｐゴシック" panose="020B0600070205080204" pitchFamily="34" charset="-128"/>
                </a:rPr>
                <a:t>more detail)</a:t>
              </a:r>
            </a:p>
          </p:txBody>
        </p:sp>
        <p:pic>
          <p:nvPicPr>
            <p:cNvPr id="27674" name="Picture 26">
              <a:extLst>
                <a:ext uri="{FF2B5EF4-FFF2-40B4-BE49-F238E27FC236}">
                  <a16:creationId xmlns:a16="http://schemas.microsoft.com/office/drawing/2014/main" id="{895F73C3-D585-ED4F-9E10-509B22489D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6" y="711"/>
              <a:ext cx="1751" cy="22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val="42110687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3">
            <a:extLst>
              <a:ext uri="{FF2B5EF4-FFF2-40B4-BE49-F238E27FC236}">
                <a16:creationId xmlns:a16="http://schemas.microsoft.com/office/drawing/2014/main" id="{7A572CE7-ACED-9047-980F-068B869F6A9D}"/>
              </a:ext>
            </a:extLst>
          </p:cNvPr>
          <p:cNvSpPr>
            <a:spLocks noGrp="1"/>
          </p:cNvSpPr>
          <p:nvPr>
            <p:ph type="sldNum" idx="11"/>
          </p:nvPr>
        </p:nvSpPr>
        <p:spPr/>
        <p:txBody>
          <a:bodyPr/>
          <a:lstStyle/>
          <a:p>
            <a:fld id="{6578DDB9-616D-F44B-A977-FF409EBF7736}" type="slidenum">
              <a:rPr lang="en-US" altLang="en-US"/>
              <a:pPr/>
              <a:t>42</a:t>
            </a:fld>
            <a:r>
              <a:rPr lang="en-US" altLang="en-US"/>
              <a:t> </a:t>
            </a:r>
          </a:p>
        </p:txBody>
      </p:sp>
      <p:grpSp>
        <p:nvGrpSpPr>
          <p:cNvPr id="40961" name="Group 1">
            <a:extLst>
              <a:ext uri="{FF2B5EF4-FFF2-40B4-BE49-F238E27FC236}">
                <a16:creationId xmlns:a16="http://schemas.microsoft.com/office/drawing/2014/main" id="{1161B351-E849-434C-BA07-C9BC1D5C8DAF}"/>
              </a:ext>
            </a:extLst>
          </p:cNvPr>
          <p:cNvGrpSpPr>
            <a:grpSpLocks/>
          </p:cNvGrpSpPr>
          <p:nvPr/>
        </p:nvGrpSpPr>
        <p:grpSpPr bwMode="auto">
          <a:xfrm>
            <a:off x="914400" y="914400"/>
            <a:ext cx="8228013" cy="6399213"/>
            <a:chOff x="576" y="576"/>
            <a:chExt cx="5183" cy="4031"/>
          </a:xfrm>
        </p:grpSpPr>
        <p:sp>
          <p:nvSpPr>
            <p:cNvPr id="40962" name="Rectangle 2">
              <a:extLst>
                <a:ext uri="{FF2B5EF4-FFF2-40B4-BE49-F238E27FC236}">
                  <a16:creationId xmlns:a16="http://schemas.microsoft.com/office/drawing/2014/main" id="{93860092-C81C-9B4A-B167-6C2C85630678}"/>
                </a:ext>
              </a:extLst>
            </p:cNvPr>
            <p:cNvSpPr>
              <a:spLocks noChangeArrowheads="1"/>
            </p:cNvSpPr>
            <p:nvPr/>
          </p:nvSpPr>
          <p:spPr bwMode="auto">
            <a:xfrm>
              <a:off x="576" y="576"/>
              <a:ext cx="5183" cy="4031"/>
            </a:xfrm>
            <a:prstGeom prst="rect">
              <a:avLst/>
            </a:prstGeom>
            <a:solidFill>
              <a:srgbClr val="FFFFFF"/>
            </a:solidFill>
            <a:ln w="18360" cap="flat">
              <a:solidFill>
                <a:srgbClr val="808080"/>
              </a:solidFill>
              <a:round/>
              <a:headEnd/>
              <a:tailEnd/>
            </a:ln>
            <a:effectLst>
              <a:outerShdw dist="77386" dir="2700000" algn="ctr" rotWithShape="0">
                <a:srgbClr val="808080">
                  <a:alpha val="15047"/>
                </a:srgbClr>
              </a:outerShdw>
            </a:effectLst>
          </p:spPr>
          <p:txBody>
            <a:bodyPr wrap="none" anchor="ctr"/>
            <a:lstStyle/>
            <a:p>
              <a:endParaRPr lang="en-US"/>
            </a:p>
          </p:txBody>
        </p:sp>
        <p:sp>
          <p:nvSpPr>
            <p:cNvPr id="40963" name="Oval 3">
              <a:extLst>
                <a:ext uri="{FF2B5EF4-FFF2-40B4-BE49-F238E27FC236}">
                  <a16:creationId xmlns:a16="http://schemas.microsoft.com/office/drawing/2014/main" id="{D546E33E-3F07-6245-BD9D-D72C601B8F23}"/>
                </a:ext>
              </a:extLst>
            </p:cNvPr>
            <p:cNvSpPr>
              <a:spLocks noChangeArrowheads="1"/>
            </p:cNvSpPr>
            <p:nvPr/>
          </p:nvSpPr>
          <p:spPr bwMode="auto">
            <a:xfrm>
              <a:off x="871" y="2069"/>
              <a:ext cx="954" cy="439"/>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{s</a:t>
              </a:r>
              <a:r>
                <a:rPr lang="en-US" altLang="en-US" baseline="-33000">
                  <a:latin typeface="Droid Sans" pitchFamily="32" charset="0"/>
                </a:rPr>
                <a:t>e</a:t>
              </a:r>
              <a:r>
                <a:rPr lang="en-US" altLang="en-US">
                  <a:latin typeface="Droid Sans" pitchFamily="32" charset="0"/>
                </a:rPr>
                <a:t>}</a:t>
              </a:r>
            </a:p>
          </p:txBody>
        </p:sp>
        <p:sp>
          <p:nvSpPr>
            <p:cNvPr id="40964" name="Oval 4">
              <a:extLst>
                <a:ext uri="{FF2B5EF4-FFF2-40B4-BE49-F238E27FC236}">
                  <a16:creationId xmlns:a16="http://schemas.microsoft.com/office/drawing/2014/main" id="{1F23F008-B403-634A-AEB9-3A30846C9D9C}"/>
                </a:ext>
              </a:extLst>
            </p:cNvPr>
            <p:cNvSpPr>
              <a:spLocks noChangeArrowheads="1"/>
            </p:cNvSpPr>
            <p:nvPr/>
          </p:nvSpPr>
          <p:spPr bwMode="auto">
            <a:xfrm>
              <a:off x="2548" y="889"/>
              <a:ext cx="1191" cy="548"/>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{s</a:t>
              </a:r>
              <a:r>
                <a:rPr lang="en-US" altLang="en-US" baseline="-33000">
                  <a:latin typeface="Droid Sans" pitchFamily="32" charset="0"/>
                </a:rPr>
                <a:t>a</a:t>
              </a:r>
              <a:r>
                <a:rPr lang="en-US" altLang="en-US">
                  <a:latin typeface="Droid Sans" pitchFamily="32" charset="0"/>
                </a:rPr>
                <a:t>,s</a:t>
              </a:r>
              <a:r>
                <a:rPr lang="en-US" altLang="en-US" baseline="-33000">
                  <a:latin typeface="Droid Sans" pitchFamily="32" charset="0"/>
                </a:rPr>
                <a:t>b</a:t>
              </a:r>
              <a:r>
                <a:rPr lang="en-US" altLang="en-US">
                  <a:latin typeface="Droid Sans" pitchFamily="32" charset="0"/>
                </a:rPr>
                <a:t>,s</a:t>
              </a:r>
              <a:r>
                <a:rPr lang="en-US" altLang="en-US" baseline="-33000">
                  <a:latin typeface="Droid Sans" pitchFamily="32" charset="0"/>
                </a:rPr>
                <a:t>c</a:t>
              </a:r>
              <a:r>
                <a:rPr lang="en-US" altLang="en-US">
                  <a:latin typeface="Droid Sans" pitchFamily="32" charset="0"/>
                </a:rPr>
                <a:t>,s</a:t>
              </a:r>
              <a:r>
                <a:rPr lang="en-US" altLang="en-US" baseline="-33000">
                  <a:latin typeface="Droid Sans" pitchFamily="32" charset="0"/>
                </a:rPr>
                <a:t>d</a:t>
              </a:r>
              <a:r>
                <a:rPr lang="en-US" altLang="en-US">
                  <a:latin typeface="Droid Sans" pitchFamily="32" charset="0"/>
                </a:rPr>
                <a:t>}</a:t>
              </a:r>
            </a:p>
          </p:txBody>
        </p:sp>
        <p:sp>
          <p:nvSpPr>
            <p:cNvPr id="40965" name="Line 5">
              <a:extLst>
                <a:ext uri="{FF2B5EF4-FFF2-40B4-BE49-F238E27FC236}">
                  <a16:creationId xmlns:a16="http://schemas.microsoft.com/office/drawing/2014/main" id="{38B854F1-73C7-1A44-9893-7F33DC66C676}"/>
                </a:ext>
              </a:extLst>
            </p:cNvPr>
            <p:cNvSpPr>
              <a:spLocks noChangeShapeType="1"/>
            </p:cNvSpPr>
            <p:nvPr/>
          </p:nvSpPr>
          <p:spPr bwMode="auto">
            <a:xfrm flipH="1">
              <a:off x="1937" y="1325"/>
              <a:ext cx="733" cy="282"/>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0966" name="Oval 6">
              <a:extLst>
                <a:ext uri="{FF2B5EF4-FFF2-40B4-BE49-F238E27FC236}">
                  <a16:creationId xmlns:a16="http://schemas.microsoft.com/office/drawing/2014/main" id="{E58346FD-A23E-8C40-8BED-3B3AD237A4DF}"/>
                </a:ext>
              </a:extLst>
            </p:cNvPr>
            <p:cNvSpPr>
              <a:spLocks noChangeArrowheads="1"/>
            </p:cNvSpPr>
            <p:nvPr/>
          </p:nvSpPr>
          <p:spPr bwMode="auto">
            <a:xfrm>
              <a:off x="3235" y="2069"/>
              <a:ext cx="954" cy="439"/>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{s</a:t>
              </a:r>
              <a:r>
                <a:rPr lang="en-US" altLang="en-US" baseline="-33000">
                  <a:latin typeface="Droid Sans" pitchFamily="32" charset="0"/>
                </a:rPr>
                <a:t>a</a:t>
              </a:r>
              <a:r>
                <a:rPr lang="en-US" altLang="en-US">
                  <a:latin typeface="Droid Sans" pitchFamily="32" charset="0"/>
                </a:rPr>
                <a:t>}</a:t>
              </a:r>
            </a:p>
          </p:txBody>
        </p:sp>
        <p:sp>
          <p:nvSpPr>
            <p:cNvPr id="40967" name="Oval 7">
              <a:extLst>
                <a:ext uri="{FF2B5EF4-FFF2-40B4-BE49-F238E27FC236}">
                  <a16:creationId xmlns:a16="http://schemas.microsoft.com/office/drawing/2014/main" id="{CBB1DE76-C033-B84C-8903-C5A2692A9BEE}"/>
                </a:ext>
              </a:extLst>
            </p:cNvPr>
            <p:cNvSpPr>
              <a:spLocks noChangeArrowheads="1"/>
            </p:cNvSpPr>
            <p:nvPr/>
          </p:nvSpPr>
          <p:spPr bwMode="auto">
            <a:xfrm>
              <a:off x="2051" y="2069"/>
              <a:ext cx="954" cy="439"/>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{s</a:t>
              </a:r>
              <a:r>
                <a:rPr lang="en-US" altLang="en-US" baseline="-33000">
                  <a:latin typeface="Droid Sans" pitchFamily="32" charset="0"/>
                </a:rPr>
                <a:t>b</a:t>
              </a:r>
              <a:r>
                <a:rPr lang="en-US" altLang="en-US">
                  <a:latin typeface="Droid Sans" pitchFamily="32" charset="0"/>
                </a:rPr>
                <a:t>}</a:t>
              </a:r>
            </a:p>
          </p:txBody>
        </p:sp>
        <p:sp>
          <p:nvSpPr>
            <p:cNvPr id="40968" name="Line 8">
              <a:extLst>
                <a:ext uri="{FF2B5EF4-FFF2-40B4-BE49-F238E27FC236}">
                  <a16:creationId xmlns:a16="http://schemas.microsoft.com/office/drawing/2014/main" id="{83802608-3270-4E42-AA84-778290E23911}"/>
                </a:ext>
              </a:extLst>
            </p:cNvPr>
            <p:cNvSpPr>
              <a:spLocks noChangeShapeType="1"/>
            </p:cNvSpPr>
            <p:nvPr/>
          </p:nvSpPr>
          <p:spPr bwMode="auto">
            <a:xfrm>
              <a:off x="3590" y="1325"/>
              <a:ext cx="711" cy="282"/>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0969" name="Text Box 9">
              <a:extLst>
                <a:ext uri="{FF2B5EF4-FFF2-40B4-BE49-F238E27FC236}">
                  <a16:creationId xmlns:a16="http://schemas.microsoft.com/office/drawing/2014/main" id="{16AF9066-E3A9-EB49-A0F7-896CE6F0701D}"/>
                </a:ext>
              </a:extLst>
            </p:cNvPr>
            <p:cNvSpPr txBox="1">
              <a:spLocks noChangeArrowheads="1"/>
            </p:cNvSpPr>
            <p:nvPr/>
          </p:nvSpPr>
          <p:spPr bwMode="auto">
            <a:xfrm>
              <a:off x="1316" y="1654"/>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o</a:t>
              </a:r>
              <a:r>
                <a:rPr lang="en-US" altLang="en-US" baseline="-33000">
                  <a:latin typeface="Droid Sans" pitchFamily="32" charset="0"/>
                </a:rPr>
                <a:t>0</a:t>
              </a:r>
              <a:r>
                <a:rPr lang="en-US" altLang="en-US">
                  <a:latin typeface="Droid Sans" pitchFamily="32" charset="0"/>
                </a:rPr>
                <a:t> </a:t>
              </a:r>
            </a:p>
          </p:txBody>
        </p:sp>
        <p:sp>
          <p:nvSpPr>
            <p:cNvPr id="40970" name="Line 10">
              <a:extLst>
                <a:ext uri="{FF2B5EF4-FFF2-40B4-BE49-F238E27FC236}">
                  <a16:creationId xmlns:a16="http://schemas.microsoft.com/office/drawing/2014/main" id="{C35A7A2C-7F6C-C24F-8167-0FE5543A1E99}"/>
                </a:ext>
              </a:extLst>
            </p:cNvPr>
            <p:cNvSpPr>
              <a:spLocks noChangeShapeType="1"/>
            </p:cNvSpPr>
            <p:nvPr/>
          </p:nvSpPr>
          <p:spPr bwMode="auto">
            <a:xfrm flipH="1">
              <a:off x="1363" y="1608"/>
              <a:ext cx="620" cy="481"/>
            </a:xfrm>
            <a:prstGeom prst="line">
              <a:avLst/>
            </a:prstGeom>
            <a:noFill/>
            <a:ln w="73080" cap="flat">
              <a:solidFill>
                <a:srgbClr val="008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0971" name="Line 11">
              <a:extLst>
                <a:ext uri="{FF2B5EF4-FFF2-40B4-BE49-F238E27FC236}">
                  <a16:creationId xmlns:a16="http://schemas.microsoft.com/office/drawing/2014/main" id="{8C3C05D3-CA99-7941-BF3A-4F36587A132E}"/>
                </a:ext>
              </a:extLst>
            </p:cNvPr>
            <p:cNvSpPr>
              <a:spLocks noChangeShapeType="1"/>
            </p:cNvSpPr>
            <p:nvPr/>
          </p:nvSpPr>
          <p:spPr bwMode="auto">
            <a:xfrm>
              <a:off x="2039" y="1608"/>
              <a:ext cx="506" cy="460"/>
            </a:xfrm>
            <a:prstGeom prst="line">
              <a:avLst/>
            </a:prstGeom>
            <a:noFill/>
            <a:ln w="73080" cap="flat">
              <a:solidFill>
                <a:srgbClr val="008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0972" name="Line 12">
              <a:extLst>
                <a:ext uri="{FF2B5EF4-FFF2-40B4-BE49-F238E27FC236}">
                  <a16:creationId xmlns:a16="http://schemas.microsoft.com/office/drawing/2014/main" id="{E2282FBD-1B11-9E49-83C3-7A16DD835BB1}"/>
                </a:ext>
              </a:extLst>
            </p:cNvPr>
            <p:cNvSpPr>
              <a:spLocks noChangeShapeType="1"/>
            </p:cNvSpPr>
            <p:nvPr/>
          </p:nvSpPr>
          <p:spPr bwMode="auto">
            <a:xfrm flipH="1">
              <a:off x="3738" y="1608"/>
              <a:ext cx="564" cy="460"/>
            </a:xfrm>
            <a:prstGeom prst="line">
              <a:avLst/>
            </a:prstGeom>
            <a:noFill/>
            <a:ln w="73080" cap="flat">
              <a:solidFill>
                <a:srgbClr val="008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0973" name="Text Box 13">
              <a:extLst>
                <a:ext uri="{FF2B5EF4-FFF2-40B4-BE49-F238E27FC236}">
                  <a16:creationId xmlns:a16="http://schemas.microsoft.com/office/drawing/2014/main" id="{B585C498-996F-C947-8C6C-C5C7B197487E}"/>
                </a:ext>
              </a:extLst>
            </p:cNvPr>
            <p:cNvSpPr txBox="1">
              <a:spLocks noChangeArrowheads="1"/>
            </p:cNvSpPr>
            <p:nvPr/>
          </p:nvSpPr>
          <p:spPr bwMode="auto">
            <a:xfrm>
              <a:off x="2025" y="1211"/>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a</a:t>
              </a:r>
              <a:r>
                <a:rPr lang="en-US" altLang="en-US" baseline="-33000">
                  <a:latin typeface="Droid Sans" pitchFamily="32" charset="0"/>
                </a:rPr>
                <a:t>0</a:t>
              </a:r>
              <a:r>
                <a:rPr lang="en-US" altLang="en-US">
                  <a:latin typeface="Droid Sans" pitchFamily="32" charset="0"/>
                </a:rPr>
                <a:t> </a:t>
              </a:r>
            </a:p>
          </p:txBody>
        </p:sp>
        <p:sp>
          <p:nvSpPr>
            <p:cNvPr id="40974" name="Text Box 14">
              <a:extLst>
                <a:ext uri="{FF2B5EF4-FFF2-40B4-BE49-F238E27FC236}">
                  <a16:creationId xmlns:a16="http://schemas.microsoft.com/office/drawing/2014/main" id="{D9F41DD8-533A-BC4C-91A4-6FE1BA02779E}"/>
                </a:ext>
              </a:extLst>
            </p:cNvPr>
            <p:cNvSpPr txBox="1">
              <a:spLocks noChangeArrowheads="1"/>
            </p:cNvSpPr>
            <p:nvPr/>
          </p:nvSpPr>
          <p:spPr bwMode="auto">
            <a:xfrm>
              <a:off x="2143" y="1654"/>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o</a:t>
              </a:r>
              <a:r>
                <a:rPr lang="en-US" altLang="en-US" baseline="-33000">
                  <a:latin typeface="Droid Sans" pitchFamily="32" charset="0"/>
                </a:rPr>
                <a:t>1</a:t>
              </a:r>
              <a:r>
                <a:rPr lang="en-US" altLang="en-US">
                  <a:latin typeface="Droid Sans" pitchFamily="32" charset="0"/>
                </a:rPr>
                <a:t> </a:t>
              </a:r>
            </a:p>
          </p:txBody>
        </p:sp>
        <p:sp>
          <p:nvSpPr>
            <p:cNvPr id="40975" name="Text Box 15">
              <a:extLst>
                <a:ext uri="{FF2B5EF4-FFF2-40B4-BE49-F238E27FC236}">
                  <a16:creationId xmlns:a16="http://schemas.microsoft.com/office/drawing/2014/main" id="{EE9441AC-4CB6-B942-AC1E-48F77C3FAE77}"/>
                </a:ext>
              </a:extLst>
            </p:cNvPr>
            <p:cNvSpPr txBox="1">
              <a:spLocks noChangeArrowheads="1"/>
            </p:cNvSpPr>
            <p:nvPr/>
          </p:nvSpPr>
          <p:spPr bwMode="auto">
            <a:xfrm>
              <a:off x="3665" y="1654"/>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o</a:t>
              </a:r>
              <a:r>
                <a:rPr lang="en-US" altLang="en-US" baseline="-33000">
                  <a:latin typeface="Droid Sans" pitchFamily="32" charset="0"/>
                </a:rPr>
                <a:t>0</a:t>
              </a:r>
              <a:r>
                <a:rPr lang="en-US" altLang="en-US">
                  <a:latin typeface="Droid Sans" pitchFamily="32" charset="0"/>
                </a:rPr>
                <a:t> </a:t>
              </a:r>
            </a:p>
          </p:txBody>
        </p:sp>
        <p:sp>
          <p:nvSpPr>
            <p:cNvPr id="40976" name="Text Box 16">
              <a:extLst>
                <a:ext uri="{FF2B5EF4-FFF2-40B4-BE49-F238E27FC236}">
                  <a16:creationId xmlns:a16="http://schemas.microsoft.com/office/drawing/2014/main" id="{39045BEF-2C4D-834D-B29B-960C1DA1B322}"/>
                </a:ext>
              </a:extLst>
            </p:cNvPr>
            <p:cNvSpPr txBox="1">
              <a:spLocks noChangeArrowheads="1"/>
            </p:cNvSpPr>
            <p:nvPr/>
          </p:nvSpPr>
          <p:spPr bwMode="auto">
            <a:xfrm>
              <a:off x="3687" y="1212"/>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a</a:t>
              </a:r>
              <a:r>
                <a:rPr lang="en-US" altLang="en-US" baseline="-33000">
                  <a:latin typeface="Droid Sans" pitchFamily="32" charset="0"/>
                </a:rPr>
                <a:t>1</a:t>
              </a:r>
              <a:r>
                <a:rPr lang="en-US" altLang="en-US">
                  <a:latin typeface="Droid Sans" pitchFamily="32" charset="0"/>
                </a:rPr>
                <a:t> </a:t>
              </a:r>
            </a:p>
          </p:txBody>
        </p:sp>
        <p:sp>
          <p:nvSpPr>
            <p:cNvPr id="40977" name="Text Box 17">
              <a:extLst>
                <a:ext uri="{FF2B5EF4-FFF2-40B4-BE49-F238E27FC236}">
                  <a16:creationId xmlns:a16="http://schemas.microsoft.com/office/drawing/2014/main" id="{B9DC697E-CF28-DA42-B262-1DC87C53BA73}"/>
                </a:ext>
              </a:extLst>
            </p:cNvPr>
            <p:cNvSpPr txBox="1">
              <a:spLocks noChangeArrowheads="1"/>
            </p:cNvSpPr>
            <p:nvPr/>
          </p:nvSpPr>
          <p:spPr bwMode="auto">
            <a:xfrm>
              <a:off x="1640" y="985"/>
              <a:ext cx="449" cy="2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p>
              <a:r>
                <a:rPr lang="en-US" altLang="en-US">
                  <a:solidFill>
                    <a:srgbClr val="000000"/>
                  </a:solidFill>
                  <a:latin typeface="Droid Sans" pitchFamily="32" charset="0"/>
                  <a:ea typeface="DejaVu Sans" charset="0"/>
                  <a:cs typeface="DejaVu Sans" charset="0"/>
                </a:rPr>
                <a:t>s</a:t>
              </a:r>
              <a:r>
                <a:rPr lang="en-US" altLang="en-US" baseline="-33000">
                  <a:solidFill>
                    <a:srgbClr val="000000"/>
                  </a:solidFill>
                  <a:latin typeface="Droid Sans" pitchFamily="32" charset="0"/>
                  <a:ea typeface="DejaVu Sans" charset="0"/>
                  <a:cs typeface="DejaVu Sans" charset="0"/>
                </a:rPr>
                <a:t>d</a:t>
              </a:r>
            </a:p>
          </p:txBody>
        </p:sp>
        <p:sp>
          <p:nvSpPr>
            <p:cNvPr id="40978" name="Freeform 18">
              <a:extLst>
                <a:ext uri="{FF2B5EF4-FFF2-40B4-BE49-F238E27FC236}">
                  <a16:creationId xmlns:a16="http://schemas.microsoft.com/office/drawing/2014/main" id="{430944E4-74AD-3F49-AC91-9629F208663E}"/>
                </a:ext>
              </a:extLst>
            </p:cNvPr>
            <p:cNvSpPr>
              <a:spLocks noChangeArrowheads="1"/>
            </p:cNvSpPr>
            <p:nvPr/>
          </p:nvSpPr>
          <p:spPr bwMode="auto">
            <a:xfrm>
              <a:off x="1021" y="2492"/>
              <a:ext cx="448" cy="1688"/>
            </a:xfrm>
            <a:custGeom>
              <a:avLst/>
              <a:gdLst>
                <a:gd name="T0" fmla="*/ 1610 w 1980"/>
                <a:gd name="T1" fmla="*/ 0 h 7449"/>
                <a:gd name="T2" fmla="*/ 1042 w 1980"/>
                <a:gd name="T3" fmla="*/ 590 h 7449"/>
                <a:gd name="T4" fmla="*/ 274 w 1980"/>
                <a:gd name="T5" fmla="*/ 1120 h 7449"/>
                <a:gd name="T6" fmla="*/ 516 w 1980"/>
                <a:gd name="T7" fmla="*/ 1771 h 7449"/>
                <a:gd name="T8" fmla="*/ 1346 w 1980"/>
                <a:gd name="T9" fmla="*/ 2279 h 7449"/>
                <a:gd name="T10" fmla="*/ 1365 w 1980"/>
                <a:gd name="T11" fmla="*/ 2971 h 7449"/>
                <a:gd name="T12" fmla="*/ 698 w 1980"/>
                <a:gd name="T13" fmla="*/ 3603 h 7449"/>
                <a:gd name="T14" fmla="*/ 497 w 1980"/>
                <a:gd name="T15" fmla="*/ 4294 h 7449"/>
                <a:gd name="T16" fmla="*/ 1345 w 1980"/>
                <a:gd name="T17" fmla="*/ 4945 h 7449"/>
                <a:gd name="T18" fmla="*/ 1911 w 1980"/>
                <a:gd name="T19" fmla="*/ 5598 h 7449"/>
                <a:gd name="T20" fmla="*/ 1446 w 1980"/>
                <a:gd name="T21" fmla="*/ 6207 h 7449"/>
                <a:gd name="T22" fmla="*/ 719 w 1980"/>
                <a:gd name="T23" fmla="*/ 6716 h 7449"/>
                <a:gd name="T24" fmla="*/ 557 w 1980"/>
                <a:gd name="T25" fmla="*/ 7448 h 7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80" h="7449">
                  <a:moveTo>
                    <a:pt x="1610" y="0"/>
                  </a:moveTo>
                  <a:cubicBezTo>
                    <a:pt x="1610" y="500"/>
                    <a:pt x="1278" y="508"/>
                    <a:pt x="1042" y="590"/>
                  </a:cubicBezTo>
                  <a:cubicBezTo>
                    <a:pt x="746" y="695"/>
                    <a:pt x="511" y="916"/>
                    <a:pt x="274" y="1120"/>
                  </a:cubicBezTo>
                  <a:cubicBezTo>
                    <a:pt x="0" y="1354"/>
                    <a:pt x="298" y="1658"/>
                    <a:pt x="516" y="1771"/>
                  </a:cubicBezTo>
                  <a:cubicBezTo>
                    <a:pt x="804" y="1921"/>
                    <a:pt x="1060" y="2101"/>
                    <a:pt x="1346" y="2279"/>
                  </a:cubicBezTo>
                  <a:cubicBezTo>
                    <a:pt x="1626" y="2454"/>
                    <a:pt x="1636" y="2802"/>
                    <a:pt x="1365" y="2971"/>
                  </a:cubicBezTo>
                  <a:cubicBezTo>
                    <a:pt x="1106" y="3132"/>
                    <a:pt x="892" y="3350"/>
                    <a:pt x="698" y="3603"/>
                  </a:cubicBezTo>
                  <a:cubicBezTo>
                    <a:pt x="549" y="3797"/>
                    <a:pt x="364" y="4056"/>
                    <a:pt x="497" y="4294"/>
                  </a:cubicBezTo>
                  <a:cubicBezTo>
                    <a:pt x="677" y="4615"/>
                    <a:pt x="1019" y="4801"/>
                    <a:pt x="1345" y="4945"/>
                  </a:cubicBezTo>
                  <a:cubicBezTo>
                    <a:pt x="1611" y="5063"/>
                    <a:pt x="1847" y="5299"/>
                    <a:pt x="1911" y="5598"/>
                  </a:cubicBezTo>
                  <a:cubicBezTo>
                    <a:pt x="1979" y="5910"/>
                    <a:pt x="1647" y="6084"/>
                    <a:pt x="1446" y="6207"/>
                  </a:cubicBezTo>
                  <a:cubicBezTo>
                    <a:pt x="1194" y="6362"/>
                    <a:pt x="910" y="6485"/>
                    <a:pt x="719" y="6716"/>
                  </a:cubicBezTo>
                  <a:cubicBezTo>
                    <a:pt x="564" y="6905"/>
                    <a:pt x="403" y="7204"/>
                    <a:pt x="557" y="7448"/>
                  </a:cubicBezTo>
                </a:path>
              </a:pathLst>
            </a:cu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0979" name="Oval 19">
              <a:extLst>
                <a:ext uri="{FF2B5EF4-FFF2-40B4-BE49-F238E27FC236}">
                  <a16:creationId xmlns:a16="http://schemas.microsoft.com/office/drawing/2014/main" id="{6D1B9DB5-E9A1-384E-9B31-21B409DF1221}"/>
                </a:ext>
              </a:extLst>
            </p:cNvPr>
            <p:cNvSpPr>
              <a:spLocks noChangeArrowheads="1"/>
            </p:cNvSpPr>
            <p:nvPr/>
          </p:nvSpPr>
          <p:spPr bwMode="auto">
            <a:xfrm>
              <a:off x="1484" y="2180"/>
              <a:ext cx="224" cy="226"/>
            </a:xfrm>
            <a:prstGeom prst="ellipse">
              <a:avLst/>
            </a:prstGeom>
            <a:solidFill>
              <a:srgbClr val="FF0000">
                <a:alpha val="50000"/>
              </a:srgbClr>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40980" name="Rectangle 20">
            <a:extLst>
              <a:ext uri="{FF2B5EF4-FFF2-40B4-BE49-F238E27FC236}">
                <a16:creationId xmlns:a16="http://schemas.microsoft.com/office/drawing/2014/main" id="{3CA298AD-FAE0-5A4F-9FA7-069E55E5C2B4}"/>
              </a:ext>
            </a:extLst>
          </p:cNvPr>
          <p:cNvSpPr>
            <a:spLocks noGrp="1" noChangeArrowheads="1"/>
          </p:cNvSpPr>
          <p:nvPr>
            <p:ph type="title"/>
          </p:nvPr>
        </p:nvSpPr>
        <p:spPr>
          <a:xfrm>
            <a:off x="503238" y="141288"/>
            <a:ext cx="9072562" cy="992187"/>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a:t>POMCP – example</a:t>
            </a:r>
          </a:p>
        </p:txBody>
      </p:sp>
    </p:spTree>
    <p:extLst>
      <p:ext uri="{BB962C8B-B14F-4D97-AF65-F5344CB8AC3E}">
        <p14:creationId xmlns:p14="http://schemas.microsoft.com/office/powerpoint/2010/main" val="34657501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3">
            <a:extLst>
              <a:ext uri="{FF2B5EF4-FFF2-40B4-BE49-F238E27FC236}">
                <a16:creationId xmlns:a16="http://schemas.microsoft.com/office/drawing/2014/main" id="{2D40F8F4-FC37-DE4F-8F56-02230924705E}"/>
              </a:ext>
            </a:extLst>
          </p:cNvPr>
          <p:cNvSpPr>
            <a:spLocks noGrp="1"/>
          </p:cNvSpPr>
          <p:nvPr>
            <p:ph type="sldNum" idx="11"/>
          </p:nvPr>
        </p:nvSpPr>
        <p:spPr/>
        <p:txBody>
          <a:bodyPr/>
          <a:lstStyle/>
          <a:p>
            <a:fld id="{E72718EC-A1CA-A146-8473-39639003E3D7}" type="slidenum">
              <a:rPr lang="en-US" altLang="en-US"/>
              <a:pPr/>
              <a:t>43</a:t>
            </a:fld>
            <a:r>
              <a:rPr lang="en-US" altLang="en-US"/>
              <a:t> </a:t>
            </a:r>
          </a:p>
        </p:txBody>
      </p:sp>
      <p:grpSp>
        <p:nvGrpSpPr>
          <p:cNvPr id="41985" name="Group 1">
            <a:extLst>
              <a:ext uri="{FF2B5EF4-FFF2-40B4-BE49-F238E27FC236}">
                <a16:creationId xmlns:a16="http://schemas.microsoft.com/office/drawing/2014/main" id="{6CF8E6D2-7C71-004C-BD53-A67E088192A8}"/>
              </a:ext>
            </a:extLst>
          </p:cNvPr>
          <p:cNvGrpSpPr>
            <a:grpSpLocks/>
          </p:cNvGrpSpPr>
          <p:nvPr/>
        </p:nvGrpSpPr>
        <p:grpSpPr bwMode="auto">
          <a:xfrm>
            <a:off x="914400" y="914400"/>
            <a:ext cx="8228013" cy="6399213"/>
            <a:chOff x="576" y="576"/>
            <a:chExt cx="5183" cy="4031"/>
          </a:xfrm>
        </p:grpSpPr>
        <p:sp>
          <p:nvSpPr>
            <p:cNvPr id="41986" name="Rectangle 2">
              <a:extLst>
                <a:ext uri="{FF2B5EF4-FFF2-40B4-BE49-F238E27FC236}">
                  <a16:creationId xmlns:a16="http://schemas.microsoft.com/office/drawing/2014/main" id="{88558E6D-3DFE-A54C-A161-E0291F43D90C}"/>
                </a:ext>
              </a:extLst>
            </p:cNvPr>
            <p:cNvSpPr>
              <a:spLocks noChangeArrowheads="1"/>
            </p:cNvSpPr>
            <p:nvPr/>
          </p:nvSpPr>
          <p:spPr bwMode="auto">
            <a:xfrm>
              <a:off x="576" y="576"/>
              <a:ext cx="5183" cy="4031"/>
            </a:xfrm>
            <a:prstGeom prst="rect">
              <a:avLst/>
            </a:prstGeom>
            <a:solidFill>
              <a:srgbClr val="FFFFFF"/>
            </a:solidFill>
            <a:ln w="18360" cap="flat">
              <a:solidFill>
                <a:srgbClr val="808080"/>
              </a:solidFill>
              <a:round/>
              <a:headEnd/>
              <a:tailEnd/>
            </a:ln>
            <a:effectLst>
              <a:outerShdw dist="77386" dir="2700000" algn="ctr" rotWithShape="0">
                <a:srgbClr val="808080">
                  <a:alpha val="15047"/>
                </a:srgbClr>
              </a:outerShdw>
            </a:effectLst>
          </p:spPr>
          <p:txBody>
            <a:bodyPr wrap="none" anchor="ctr"/>
            <a:lstStyle/>
            <a:p>
              <a:endParaRPr lang="en-US"/>
            </a:p>
          </p:txBody>
        </p:sp>
        <p:sp>
          <p:nvSpPr>
            <p:cNvPr id="41987" name="Oval 3">
              <a:extLst>
                <a:ext uri="{FF2B5EF4-FFF2-40B4-BE49-F238E27FC236}">
                  <a16:creationId xmlns:a16="http://schemas.microsoft.com/office/drawing/2014/main" id="{9474F8CC-ACE6-1942-99BC-07A45342CDC5}"/>
                </a:ext>
              </a:extLst>
            </p:cNvPr>
            <p:cNvSpPr>
              <a:spLocks noChangeArrowheads="1"/>
            </p:cNvSpPr>
            <p:nvPr/>
          </p:nvSpPr>
          <p:spPr bwMode="auto">
            <a:xfrm>
              <a:off x="871" y="2069"/>
              <a:ext cx="954" cy="439"/>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{s</a:t>
              </a:r>
              <a:r>
                <a:rPr lang="en-US" altLang="en-US" baseline="-33000">
                  <a:latin typeface="Droid Sans" pitchFamily="32" charset="0"/>
                </a:rPr>
                <a:t>e</a:t>
              </a:r>
              <a:r>
                <a:rPr lang="en-US" altLang="en-US">
                  <a:latin typeface="Droid Sans" pitchFamily="32" charset="0"/>
                </a:rPr>
                <a:t>}</a:t>
              </a:r>
            </a:p>
          </p:txBody>
        </p:sp>
        <p:sp>
          <p:nvSpPr>
            <p:cNvPr id="41988" name="Oval 4">
              <a:extLst>
                <a:ext uri="{FF2B5EF4-FFF2-40B4-BE49-F238E27FC236}">
                  <a16:creationId xmlns:a16="http://schemas.microsoft.com/office/drawing/2014/main" id="{BF2C3D63-44AE-C24F-88CC-1342600FFBB5}"/>
                </a:ext>
              </a:extLst>
            </p:cNvPr>
            <p:cNvSpPr>
              <a:spLocks noChangeArrowheads="1"/>
            </p:cNvSpPr>
            <p:nvPr/>
          </p:nvSpPr>
          <p:spPr bwMode="auto">
            <a:xfrm>
              <a:off x="2548" y="889"/>
              <a:ext cx="1191" cy="548"/>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sz="1600" dirty="0">
                  <a:latin typeface="Droid Sans" pitchFamily="32" charset="0"/>
                </a:rPr>
                <a:t>{</a:t>
              </a:r>
              <a:r>
                <a:rPr lang="en-US" altLang="en-US" sz="1600" dirty="0" err="1">
                  <a:latin typeface="Droid Sans" pitchFamily="32" charset="0"/>
                </a:rPr>
                <a:t>s</a:t>
              </a:r>
              <a:r>
                <a:rPr lang="en-US" altLang="en-US" sz="1600" baseline="-33000" dirty="0" err="1">
                  <a:latin typeface="Droid Sans" pitchFamily="32" charset="0"/>
                </a:rPr>
                <a:t>a</a:t>
              </a:r>
              <a:r>
                <a:rPr lang="en-US" altLang="en-US" sz="1600" dirty="0" err="1">
                  <a:latin typeface="Droid Sans" pitchFamily="32" charset="0"/>
                </a:rPr>
                <a:t>,s</a:t>
              </a:r>
              <a:r>
                <a:rPr lang="en-US" altLang="en-US" sz="1600" baseline="-33000" dirty="0" err="1">
                  <a:latin typeface="Droid Sans" pitchFamily="32" charset="0"/>
                </a:rPr>
                <a:t>b</a:t>
              </a:r>
              <a:r>
                <a:rPr lang="en-US" altLang="en-US" sz="1600" dirty="0" err="1">
                  <a:latin typeface="Droid Sans" pitchFamily="32" charset="0"/>
                </a:rPr>
                <a:t>,s</a:t>
              </a:r>
              <a:r>
                <a:rPr lang="en-US" altLang="en-US" sz="1600" baseline="-33000" dirty="0" err="1">
                  <a:latin typeface="Droid Sans" pitchFamily="32" charset="0"/>
                </a:rPr>
                <a:t>c</a:t>
              </a:r>
              <a:r>
                <a:rPr lang="en-US" altLang="en-US" sz="1600" dirty="0" err="1">
                  <a:latin typeface="Droid Sans" pitchFamily="32" charset="0"/>
                </a:rPr>
                <a:t>,s</a:t>
              </a:r>
              <a:r>
                <a:rPr lang="en-US" altLang="en-US" sz="1600" baseline="-33000" dirty="0" err="1">
                  <a:latin typeface="Droid Sans" pitchFamily="32" charset="0"/>
                </a:rPr>
                <a:t>d</a:t>
              </a:r>
              <a:r>
                <a:rPr lang="en-US" altLang="en-US" sz="1600" dirty="0" err="1">
                  <a:latin typeface="Droid Sans" pitchFamily="32" charset="0"/>
                </a:rPr>
                <a:t>,s</a:t>
              </a:r>
              <a:r>
                <a:rPr lang="en-US" altLang="en-US" sz="1600" baseline="-33000" dirty="0" err="1">
                  <a:latin typeface="Droid Sans" pitchFamily="32" charset="0"/>
                </a:rPr>
                <a:t>d</a:t>
              </a:r>
              <a:r>
                <a:rPr lang="en-US" altLang="en-US" sz="1600" dirty="0">
                  <a:latin typeface="Droid Sans" pitchFamily="32" charset="0"/>
                </a:rPr>
                <a:t>}</a:t>
              </a:r>
            </a:p>
          </p:txBody>
        </p:sp>
        <p:sp>
          <p:nvSpPr>
            <p:cNvPr id="41989" name="Line 5">
              <a:extLst>
                <a:ext uri="{FF2B5EF4-FFF2-40B4-BE49-F238E27FC236}">
                  <a16:creationId xmlns:a16="http://schemas.microsoft.com/office/drawing/2014/main" id="{A17DCD74-7550-9345-8E8A-3DD8F66DBFD2}"/>
                </a:ext>
              </a:extLst>
            </p:cNvPr>
            <p:cNvSpPr>
              <a:spLocks noChangeShapeType="1"/>
            </p:cNvSpPr>
            <p:nvPr/>
          </p:nvSpPr>
          <p:spPr bwMode="auto">
            <a:xfrm flipH="1">
              <a:off x="1937" y="1325"/>
              <a:ext cx="733" cy="282"/>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990" name="Oval 6">
              <a:extLst>
                <a:ext uri="{FF2B5EF4-FFF2-40B4-BE49-F238E27FC236}">
                  <a16:creationId xmlns:a16="http://schemas.microsoft.com/office/drawing/2014/main" id="{7F9DACAA-9571-0A45-BFD0-5EFFC5B1F60B}"/>
                </a:ext>
              </a:extLst>
            </p:cNvPr>
            <p:cNvSpPr>
              <a:spLocks noChangeArrowheads="1"/>
            </p:cNvSpPr>
            <p:nvPr/>
          </p:nvSpPr>
          <p:spPr bwMode="auto">
            <a:xfrm>
              <a:off x="3235" y="2069"/>
              <a:ext cx="954" cy="439"/>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{s</a:t>
              </a:r>
              <a:r>
                <a:rPr lang="en-US" altLang="en-US" baseline="-33000">
                  <a:latin typeface="Droid Sans" pitchFamily="32" charset="0"/>
                </a:rPr>
                <a:t>a</a:t>
              </a:r>
              <a:r>
                <a:rPr lang="en-US" altLang="en-US">
                  <a:latin typeface="Droid Sans" pitchFamily="32" charset="0"/>
                </a:rPr>
                <a:t>}</a:t>
              </a:r>
            </a:p>
          </p:txBody>
        </p:sp>
        <p:sp>
          <p:nvSpPr>
            <p:cNvPr id="41991" name="Oval 7">
              <a:extLst>
                <a:ext uri="{FF2B5EF4-FFF2-40B4-BE49-F238E27FC236}">
                  <a16:creationId xmlns:a16="http://schemas.microsoft.com/office/drawing/2014/main" id="{19F9AE5D-C762-9B4A-AE3B-8B362998E79F}"/>
                </a:ext>
              </a:extLst>
            </p:cNvPr>
            <p:cNvSpPr>
              <a:spLocks noChangeArrowheads="1"/>
            </p:cNvSpPr>
            <p:nvPr/>
          </p:nvSpPr>
          <p:spPr bwMode="auto">
            <a:xfrm>
              <a:off x="2051" y="2069"/>
              <a:ext cx="954" cy="439"/>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{s</a:t>
              </a:r>
              <a:r>
                <a:rPr lang="en-US" altLang="en-US" baseline="-33000">
                  <a:latin typeface="Droid Sans" pitchFamily="32" charset="0"/>
                </a:rPr>
                <a:t>b</a:t>
              </a:r>
              <a:r>
                <a:rPr lang="en-US" altLang="en-US">
                  <a:latin typeface="Droid Sans" pitchFamily="32" charset="0"/>
                </a:rPr>
                <a:t>}</a:t>
              </a:r>
            </a:p>
          </p:txBody>
        </p:sp>
        <p:sp>
          <p:nvSpPr>
            <p:cNvPr id="41992" name="Line 8">
              <a:extLst>
                <a:ext uri="{FF2B5EF4-FFF2-40B4-BE49-F238E27FC236}">
                  <a16:creationId xmlns:a16="http://schemas.microsoft.com/office/drawing/2014/main" id="{13D77C95-900B-1748-A623-153B1088DD7E}"/>
                </a:ext>
              </a:extLst>
            </p:cNvPr>
            <p:cNvSpPr>
              <a:spLocks noChangeShapeType="1"/>
            </p:cNvSpPr>
            <p:nvPr/>
          </p:nvSpPr>
          <p:spPr bwMode="auto">
            <a:xfrm>
              <a:off x="3590" y="1325"/>
              <a:ext cx="711" cy="282"/>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993" name="Text Box 9">
              <a:extLst>
                <a:ext uri="{FF2B5EF4-FFF2-40B4-BE49-F238E27FC236}">
                  <a16:creationId xmlns:a16="http://schemas.microsoft.com/office/drawing/2014/main" id="{1E821BE1-2022-184E-90BD-4C95BC68795E}"/>
                </a:ext>
              </a:extLst>
            </p:cNvPr>
            <p:cNvSpPr txBox="1">
              <a:spLocks noChangeArrowheads="1"/>
            </p:cNvSpPr>
            <p:nvPr/>
          </p:nvSpPr>
          <p:spPr bwMode="auto">
            <a:xfrm>
              <a:off x="1316" y="1654"/>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o</a:t>
              </a:r>
              <a:r>
                <a:rPr lang="en-US" altLang="en-US" baseline="-33000">
                  <a:latin typeface="Droid Sans" pitchFamily="32" charset="0"/>
                </a:rPr>
                <a:t>0</a:t>
              </a:r>
              <a:r>
                <a:rPr lang="en-US" altLang="en-US">
                  <a:latin typeface="Droid Sans" pitchFamily="32" charset="0"/>
                </a:rPr>
                <a:t> </a:t>
              </a:r>
            </a:p>
          </p:txBody>
        </p:sp>
        <p:sp>
          <p:nvSpPr>
            <p:cNvPr id="41994" name="Line 10">
              <a:extLst>
                <a:ext uri="{FF2B5EF4-FFF2-40B4-BE49-F238E27FC236}">
                  <a16:creationId xmlns:a16="http://schemas.microsoft.com/office/drawing/2014/main" id="{90686C1B-2292-5848-A8DB-91DCC421A8E0}"/>
                </a:ext>
              </a:extLst>
            </p:cNvPr>
            <p:cNvSpPr>
              <a:spLocks noChangeShapeType="1"/>
            </p:cNvSpPr>
            <p:nvPr/>
          </p:nvSpPr>
          <p:spPr bwMode="auto">
            <a:xfrm flipH="1">
              <a:off x="1363" y="1608"/>
              <a:ext cx="620" cy="481"/>
            </a:xfrm>
            <a:prstGeom prst="line">
              <a:avLst/>
            </a:prstGeom>
            <a:noFill/>
            <a:ln w="73080" cap="flat">
              <a:solidFill>
                <a:srgbClr val="008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995" name="Line 11">
              <a:extLst>
                <a:ext uri="{FF2B5EF4-FFF2-40B4-BE49-F238E27FC236}">
                  <a16:creationId xmlns:a16="http://schemas.microsoft.com/office/drawing/2014/main" id="{228F4DD2-212D-6D4E-AA0F-C1FD86D366AC}"/>
                </a:ext>
              </a:extLst>
            </p:cNvPr>
            <p:cNvSpPr>
              <a:spLocks noChangeShapeType="1"/>
            </p:cNvSpPr>
            <p:nvPr/>
          </p:nvSpPr>
          <p:spPr bwMode="auto">
            <a:xfrm>
              <a:off x="2039" y="1608"/>
              <a:ext cx="506" cy="460"/>
            </a:xfrm>
            <a:prstGeom prst="line">
              <a:avLst/>
            </a:prstGeom>
            <a:noFill/>
            <a:ln w="73080" cap="flat">
              <a:solidFill>
                <a:srgbClr val="008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996" name="Line 12">
              <a:extLst>
                <a:ext uri="{FF2B5EF4-FFF2-40B4-BE49-F238E27FC236}">
                  <a16:creationId xmlns:a16="http://schemas.microsoft.com/office/drawing/2014/main" id="{6150E818-37C4-4941-BA0A-5DA3C9FAA821}"/>
                </a:ext>
              </a:extLst>
            </p:cNvPr>
            <p:cNvSpPr>
              <a:spLocks noChangeShapeType="1"/>
            </p:cNvSpPr>
            <p:nvPr/>
          </p:nvSpPr>
          <p:spPr bwMode="auto">
            <a:xfrm flipH="1">
              <a:off x="3738" y="1608"/>
              <a:ext cx="564" cy="460"/>
            </a:xfrm>
            <a:prstGeom prst="line">
              <a:avLst/>
            </a:prstGeom>
            <a:noFill/>
            <a:ln w="73080" cap="flat">
              <a:solidFill>
                <a:srgbClr val="008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997" name="Text Box 13">
              <a:extLst>
                <a:ext uri="{FF2B5EF4-FFF2-40B4-BE49-F238E27FC236}">
                  <a16:creationId xmlns:a16="http://schemas.microsoft.com/office/drawing/2014/main" id="{432FE2DD-5D5C-1540-8FD2-DC1F9056EE44}"/>
                </a:ext>
              </a:extLst>
            </p:cNvPr>
            <p:cNvSpPr txBox="1">
              <a:spLocks noChangeArrowheads="1"/>
            </p:cNvSpPr>
            <p:nvPr/>
          </p:nvSpPr>
          <p:spPr bwMode="auto">
            <a:xfrm>
              <a:off x="2025" y="1211"/>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a</a:t>
              </a:r>
              <a:r>
                <a:rPr lang="en-US" altLang="en-US" baseline="-33000">
                  <a:latin typeface="Droid Sans" pitchFamily="32" charset="0"/>
                </a:rPr>
                <a:t>0</a:t>
              </a:r>
              <a:r>
                <a:rPr lang="en-US" altLang="en-US">
                  <a:latin typeface="Droid Sans" pitchFamily="32" charset="0"/>
                </a:rPr>
                <a:t> </a:t>
              </a:r>
            </a:p>
          </p:txBody>
        </p:sp>
        <p:sp>
          <p:nvSpPr>
            <p:cNvPr id="41998" name="Text Box 14">
              <a:extLst>
                <a:ext uri="{FF2B5EF4-FFF2-40B4-BE49-F238E27FC236}">
                  <a16:creationId xmlns:a16="http://schemas.microsoft.com/office/drawing/2014/main" id="{9B4339DD-58BF-C244-B3AE-0684E2327289}"/>
                </a:ext>
              </a:extLst>
            </p:cNvPr>
            <p:cNvSpPr txBox="1">
              <a:spLocks noChangeArrowheads="1"/>
            </p:cNvSpPr>
            <p:nvPr/>
          </p:nvSpPr>
          <p:spPr bwMode="auto">
            <a:xfrm>
              <a:off x="2143" y="1654"/>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o</a:t>
              </a:r>
              <a:r>
                <a:rPr lang="en-US" altLang="en-US" baseline="-33000">
                  <a:latin typeface="Droid Sans" pitchFamily="32" charset="0"/>
                </a:rPr>
                <a:t>1</a:t>
              </a:r>
              <a:r>
                <a:rPr lang="en-US" altLang="en-US">
                  <a:latin typeface="Droid Sans" pitchFamily="32" charset="0"/>
                </a:rPr>
                <a:t> </a:t>
              </a:r>
            </a:p>
          </p:txBody>
        </p:sp>
        <p:sp>
          <p:nvSpPr>
            <p:cNvPr id="41999" name="Text Box 15">
              <a:extLst>
                <a:ext uri="{FF2B5EF4-FFF2-40B4-BE49-F238E27FC236}">
                  <a16:creationId xmlns:a16="http://schemas.microsoft.com/office/drawing/2014/main" id="{944BAEF3-5573-DF4B-92D8-9A4628B7530D}"/>
                </a:ext>
              </a:extLst>
            </p:cNvPr>
            <p:cNvSpPr txBox="1">
              <a:spLocks noChangeArrowheads="1"/>
            </p:cNvSpPr>
            <p:nvPr/>
          </p:nvSpPr>
          <p:spPr bwMode="auto">
            <a:xfrm>
              <a:off x="3665" y="1654"/>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o</a:t>
              </a:r>
              <a:r>
                <a:rPr lang="en-US" altLang="en-US" baseline="-33000">
                  <a:latin typeface="Droid Sans" pitchFamily="32" charset="0"/>
                </a:rPr>
                <a:t>0</a:t>
              </a:r>
              <a:r>
                <a:rPr lang="en-US" altLang="en-US">
                  <a:latin typeface="Droid Sans" pitchFamily="32" charset="0"/>
                </a:rPr>
                <a:t> </a:t>
              </a:r>
            </a:p>
          </p:txBody>
        </p:sp>
        <p:sp>
          <p:nvSpPr>
            <p:cNvPr id="42000" name="Text Box 16">
              <a:extLst>
                <a:ext uri="{FF2B5EF4-FFF2-40B4-BE49-F238E27FC236}">
                  <a16:creationId xmlns:a16="http://schemas.microsoft.com/office/drawing/2014/main" id="{2C5943D7-6544-8041-BD1E-7CC10A9C94D8}"/>
                </a:ext>
              </a:extLst>
            </p:cNvPr>
            <p:cNvSpPr txBox="1">
              <a:spLocks noChangeArrowheads="1"/>
            </p:cNvSpPr>
            <p:nvPr/>
          </p:nvSpPr>
          <p:spPr bwMode="auto">
            <a:xfrm>
              <a:off x="3687" y="1212"/>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a</a:t>
              </a:r>
              <a:r>
                <a:rPr lang="en-US" altLang="en-US" baseline="-33000">
                  <a:latin typeface="Droid Sans" pitchFamily="32" charset="0"/>
                </a:rPr>
                <a:t>1</a:t>
              </a:r>
              <a:r>
                <a:rPr lang="en-US" altLang="en-US">
                  <a:latin typeface="Droid Sans" pitchFamily="32" charset="0"/>
                </a:rPr>
                <a:t> </a:t>
              </a:r>
            </a:p>
          </p:txBody>
        </p:sp>
        <p:sp>
          <p:nvSpPr>
            <p:cNvPr id="42001" name="Text Box 17">
              <a:extLst>
                <a:ext uri="{FF2B5EF4-FFF2-40B4-BE49-F238E27FC236}">
                  <a16:creationId xmlns:a16="http://schemas.microsoft.com/office/drawing/2014/main" id="{E587476E-F41D-3349-80C7-C34C6FF9E0AD}"/>
                </a:ext>
              </a:extLst>
            </p:cNvPr>
            <p:cNvSpPr txBox="1">
              <a:spLocks noChangeArrowheads="1"/>
            </p:cNvSpPr>
            <p:nvPr/>
          </p:nvSpPr>
          <p:spPr bwMode="auto">
            <a:xfrm>
              <a:off x="4077" y="985"/>
              <a:ext cx="487" cy="2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p>
              <a:r>
                <a:rPr lang="en-US" altLang="en-US" dirty="0">
                  <a:solidFill>
                    <a:srgbClr val="000000"/>
                  </a:solidFill>
                  <a:latin typeface="Droid Sans" pitchFamily="32" charset="0"/>
                  <a:ea typeface="DejaVu Sans" charset="0"/>
                  <a:cs typeface="DejaVu Sans" charset="0"/>
                </a:rPr>
                <a:t>s</a:t>
              </a:r>
              <a:r>
                <a:rPr lang="en-US" altLang="en-US" baseline="-33000" dirty="0">
                  <a:solidFill>
                    <a:srgbClr val="000000"/>
                  </a:solidFill>
                  <a:latin typeface="Droid Sans" pitchFamily="32" charset="0"/>
                  <a:ea typeface="DejaVu Sans" charset="0"/>
                  <a:cs typeface="DejaVu Sans" charset="0"/>
                </a:rPr>
                <a:t>d</a:t>
              </a:r>
              <a:r>
                <a:rPr lang="en-US" altLang="en-US" dirty="0">
                  <a:solidFill>
                    <a:srgbClr val="000000"/>
                  </a:solidFill>
                  <a:latin typeface="Droid Sans" pitchFamily="32" charset="0"/>
                  <a:ea typeface="DejaVu Sans" charset="0"/>
                  <a:cs typeface="DejaVu Sans" charset="0"/>
                </a:rPr>
                <a:t>~b</a:t>
              </a:r>
              <a:r>
                <a:rPr lang="en-US" altLang="en-US" baseline="-33000" dirty="0">
                  <a:solidFill>
                    <a:srgbClr val="000000"/>
                  </a:solidFill>
                  <a:latin typeface="Droid Sans" pitchFamily="32" charset="0"/>
                  <a:ea typeface="DejaVu Sans" charset="0"/>
                  <a:cs typeface="DejaVu Sans" charset="0"/>
                </a:rPr>
                <a:t>0</a:t>
              </a:r>
            </a:p>
          </p:txBody>
        </p:sp>
        <p:sp>
          <p:nvSpPr>
            <p:cNvPr id="42002" name="Oval 18">
              <a:extLst>
                <a:ext uri="{FF2B5EF4-FFF2-40B4-BE49-F238E27FC236}">
                  <a16:creationId xmlns:a16="http://schemas.microsoft.com/office/drawing/2014/main" id="{B769B2B0-511E-9947-A67B-90CBDC5A284D}"/>
                </a:ext>
              </a:extLst>
            </p:cNvPr>
            <p:cNvSpPr>
              <a:spLocks noChangeArrowheads="1"/>
            </p:cNvSpPr>
            <p:nvPr/>
          </p:nvSpPr>
          <p:spPr bwMode="auto">
            <a:xfrm>
              <a:off x="3501" y="1037"/>
              <a:ext cx="224" cy="226"/>
            </a:xfrm>
            <a:prstGeom prst="ellipse">
              <a:avLst/>
            </a:prstGeom>
            <a:solidFill>
              <a:srgbClr val="FF0000">
                <a:alpha val="50000"/>
              </a:srgbClr>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42003" name="Rectangle 19">
            <a:extLst>
              <a:ext uri="{FF2B5EF4-FFF2-40B4-BE49-F238E27FC236}">
                <a16:creationId xmlns:a16="http://schemas.microsoft.com/office/drawing/2014/main" id="{9260DEB5-3210-F343-8FA6-98B8C288D3B6}"/>
              </a:ext>
            </a:extLst>
          </p:cNvPr>
          <p:cNvSpPr>
            <a:spLocks noGrp="1" noChangeArrowheads="1"/>
          </p:cNvSpPr>
          <p:nvPr>
            <p:ph type="title"/>
          </p:nvPr>
        </p:nvSpPr>
        <p:spPr>
          <a:xfrm>
            <a:off x="503238" y="141288"/>
            <a:ext cx="9072562" cy="992187"/>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a:t>POMCP – example</a:t>
            </a:r>
          </a:p>
        </p:txBody>
      </p:sp>
    </p:spTree>
    <p:extLst>
      <p:ext uri="{BB962C8B-B14F-4D97-AF65-F5344CB8AC3E}">
        <p14:creationId xmlns:p14="http://schemas.microsoft.com/office/powerpoint/2010/main" val="31274211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lide Number Placeholder 3">
            <a:extLst>
              <a:ext uri="{FF2B5EF4-FFF2-40B4-BE49-F238E27FC236}">
                <a16:creationId xmlns:a16="http://schemas.microsoft.com/office/drawing/2014/main" id="{8D76226A-98AE-DE4A-9956-C6F02D5B8DB4}"/>
              </a:ext>
            </a:extLst>
          </p:cNvPr>
          <p:cNvSpPr>
            <a:spLocks noGrp="1"/>
          </p:cNvSpPr>
          <p:nvPr>
            <p:ph type="sldNum" idx="11"/>
          </p:nvPr>
        </p:nvSpPr>
        <p:spPr/>
        <p:txBody>
          <a:bodyPr/>
          <a:lstStyle/>
          <a:p>
            <a:fld id="{D0519F1E-67B3-6047-9988-6EF2D2989642}" type="slidenum">
              <a:rPr lang="en-US" altLang="en-US"/>
              <a:pPr/>
              <a:t>44</a:t>
            </a:fld>
            <a:r>
              <a:rPr lang="en-US" altLang="en-US"/>
              <a:t> </a:t>
            </a:r>
          </a:p>
        </p:txBody>
      </p:sp>
      <p:grpSp>
        <p:nvGrpSpPr>
          <p:cNvPr id="44033" name="Group 1">
            <a:extLst>
              <a:ext uri="{FF2B5EF4-FFF2-40B4-BE49-F238E27FC236}">
                <a16:creationId xmlns:a16="http://schemas.microsoft.com/office/drawing/2014/main" id="{CDDDB171-37B8-A04D-9320-71328732490B}"/>
              </a:ext>
            </a:extLst>
          </p:cNvPr>
          <p:cNvGrpSpPr>
            <a:grpSpLocks/>
          </p:cNvGrpSpPr>
          <p:nvPr/>
        </p:nvGrpSpPr>
        <p:grpSpPr bwMode="auto">
          <a:xfrm>
            <a:off x="914400" y="914400"/>
            <a:ext cx="8228013" cy="6399213"/>
            <a:chOff x="576" y="576"/>
            <a:chExt cx="5183" cy="4031"/>
          </a:xfrm>
        </p:grpSpPr>
        <p:sp>
          <p:nvSpPr>
            <p:cNvPr id="44034" name="Rectangle 2">
              <a:extLst>
                <a:ext uri="{FF2B5EF4-FFF2-40B4-BE49-F238E27FC236}">
                  <a16:creationId xmlns:a16="http://schemas.microsoft.com/office/drawing/2014/main" id="{FBDF4BB9-6A5A-144D-87A3-FB4158D5FD32}"/>
                </a:ext>
              </a:extLst>
            </p:cNvPr>
            <p:cNvSpPr>
              <a:spLocks noChangeArrowheads="1"/>
            </p:cNvSpPr>
            <p:nvPr/>
          </p:nvSpPr>
          <p:spPr bwMode="auto">
            <a:xfrm>
              <a:off x="576" y="576"/>
              <a:ext cx="5183" cy="4031"/>
            </a:xfrm>
            <a:prstGeom prst="rect">
              <a:avLst/>
            </a:prstGeom>
            <a:solidFill>
              <a:srgbClr val="FFFFFF"/>
            </a:solidFill>
            <a:ln w="18360" cap="flat">
              <a:solidFill>
                <a:srgbClr val="808080"/>
              </a:solidFill>
              <a:round/>
              <a:headEnd/>
              <a:tailEnd/>
            </a:ln>
            <a:effectLst>
              <a:outerShdw dist="77386" dir="2700000" algn="ctr" rotWithShape="0">
                <a:srgbClr val="808080">
                  <a:alpha val="15047"/>
                </a:srgbClr>
              </a:outerShdw>
            </a:effectLst>
          </p:spPr>
          <p:txBody>
            <a:bodyPr wrap="none" anchor="ctr"/>
            <a:lstStyle/>
            <a:p>
              <a:endParaRPr lang="en-US"/>
            </a:p>
          </p:txBody>
        </p:sp>
        <p:sp>
          <p:nvSpPr>
            <p:cNvPr id="44035" name="Oval 3">
              <a:extLst>
                <a:ext uri="{FF2B5EF4-FFF2-40B4-BE49-F238E27FC236}">
                  <a16:creationId xmlns:a16="http://schemas.microsoft.com/office/drawing/2014/main" id="{BE526A35-2A57-E348-B3B0-E14D717BC8FC}"/>
                </a:ext>
              </a:extLst>
            </p:cNvPr>
            <p:cNvSpPr>
              <a:spLocks noChangeArrowheads="1"/>
            </p:cNvSpPr>
            <p:nvPr/>
          </p:nvSpPr>
          <p:spPr bwMode="auto">
            <a:xfrm>
              <a:off x="871" y="2069"/>
              <a:ext cx="954" cy="439"/>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{s</a:t>
              </a:r>
              <a:r>
                <a:rPr lang="en-US" altLang="en-US" baseline="-33000">
                  <a:latin typeface="Droid Sans" pitchFamily="32" charset="0"/>
                </a:rPr>
                <a:t>e</a:t>
              </a:r>
              <a:r>
                <a:rPr lang="en-US" altLang="en-US">
                  <a:latin typeface="Droid Sans" pitchFamily="32" charset="0"/>
                </a:rPr>
                <a:t>}</a:t>
              </a:r>
            </a:p>
          </p:txBody>
        </p:sp>
        <p:sp>
          <p:nvSpPr>
            <p:cNvPr id="44036" name="Oval 4">
              <a:extLst>
                <a:ext uri="{FF2B5EF4-FFF2-40B4-BE49-F238E27FC236}">
                  <a16:creationId xmlns:a16="http://schemas.microsoft.com/office/drawing/2014/main" id="{FEBF7272-18CB-2A40-A98B-380C175BAC2F}"/>
                </a:ext>
              </a:extLst>
            </p:cNvPr>
            <p:cNvSpPr>
              <a:spLocks noChangeArrowheads="1"/>
            </p:cNvSpPr>
            <p:nvPr/>
          </p:nvSpPr>
          <p:spPr bwMode="auto">
            <a:xfrm>
              <a:off x="2548" y="889"/>
              <a:ext cx="1191" cy="548"/>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sz="1600" dirty="0">
                  <a:latin typeface="Droid Sans" pitchFamily="32" charset="0"/>
                </a:rPr>
                <a:t>{</a:t>
              </a:r>
              <a:r>
                <a:rPr lang="en-US" altLang="en-US" sz="1600" dirty="0" err="1">
                  <a:latin typeface="Droid Sans" pitchFamily="32" charset="0"/>
                </a:rPr>
                <a:t>s</a:t>
              </a:r>
              <a:r>
                <a:rPr lang="en-US" altLang="en-US" sz="1600" baseline="-33000" dirty="0" err="1">
                  <a:latin typeface="Droid Sans" pitchFamily="32" charset="0"/>
                </a:rPr>
                <a:t>a</a:t>
              </a:r>
              <a:r>
                <a:rPr lang="en-US" altLang="en-US" sz="1600" dirty="0" err="1">
                  <a:latin typeface="Droid Sans" pitchFamily="32" charset="0"/>
                </a:rPr>
                <a:t>,s</a:t>
              </a:r>
              <a:r>
                <a:rPr lang="en-US" altLang="en-US" sz="1600" baseline="-33000" dirty="0" err="1">
                  <a:latin typeface="Droid Sans" pitchFamily="32" charset="0"/>
                </a:rPr>
                <a:t>b</a:t>
              </a:r>
              <a:r>
                <a:rPr lang="en-US" altLang="en-US" sz="1600" dirty="0" err="1">
                  <a:latin typeface="Droid Sans" pitchFamily="32" charset="0"/>
                </a:rPr>
                <a:t>,s</a:t>
              </a:r>
              <a:r>
                <a:rPr lang="en-US" altLang="en-US" sz="1600" baseline="-33000" dirty="0" err="1">
                  <a:latin typeface="Droid Sans" pitchFamily="32" charset="0"/>
                </a:rPr>
                <a:t>c</a:t>
              </a:r>
              <a:r>
                <a:rPr lang="en-US" altLang="en-US" sz="1600" dirty="0" err="1">
                  <a:latin typeface="Droid Sans" pitchFamily="32" charset="0"/>
                </a:rPr>
                <a:t>,s</a:t>
              </a:r>
              <a:r>
                <a:rPr lang="en-US" altLang="en-US" sz="1600" baseline="-33000" dirty="0" err="1">
                  <a:latin typeface="Droid Sans" pitchFamily="32" charset="0"/>
                </a:rPr>
                <a:t>d</a:t>
              </a:r>
              <a:r>
                <a:rPr lang="en-US" altLang="en-US" sz="1600" dirty="0" err="1">
                  <a:latin typeface="Droid Sans" pitchFamily="32" charset="0"/>
                </a:rPr>
                <a:t>,s</a:t>
              </a:r>
              <a:r>
                <a:rPr lang="en-US" altLang="en-US" sz="1600" baseline="-33000" dirty="0" err="1">
                  <a:latin typeface="Droid Sans" pitchFamily="32" charset="0"/>
                </a:rPr>
                <a:t>d</a:t>
              </a:r>
              <a:r>
                <a:rPr lang="en-US" altLang="en-US" sz="1600" dirty="0">
                  <a:latin typeface="Droid Sans" pitchFamily="32" charset="0"/>
                </a:rPr>
                <a:t>}</a:t>
              </a:r>
            </a:p>
          </p:txBody>
        </p:sp>
        <p:sp>
          <p:nvSpPr>
            <p:cNvPr id="44037" name="Line 5">
              <a:extLst>
                <a:ext uri="{FF2B5EF4-FFF2-40B4-BE49-F238E27FC236}">
                  <a16:creationId xmlns:a16="http://schemas.microsoft.com/office/drawing/2014/main" id="{AC00EF11-872F-4C43-A72F-0A969C44CF28}"/>
                </a:ext>
              </a:extLst>
            </p:cNvPr>
            <p:cNvSpPr>
              <a:spLocks noChangeShapeType="1"/>
            </p:cNvSpPr>
            <p:nvPr/>
          </p:nvSpPr>
          <p:spPr bwMode="auto">
            <a:xfrm flipH="1">
              <a:off x="1937" y="1325"/>
              <a:ext cx="733" cy="282"/>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4038" name="Oval 6">
              <a:extLst>
                <a:ext uri="{FF2B5EF4-FFF2-40B4-BE49-F238E27FC236}">
                  <a16:creationId xmlns:a16="http://schemas.microsoft.com/office/drawing/2014/main" id="{02683FF9-5DF8-C54E-B42E-C44E0B75CFF6}"/>
                </a:ext>
              </a:extLst>
            </p:cNvPr>
            <p:cNvSpPr>
              <a:spLocks noChangeArrowheads="1"/>
            </p:cNvSpPr>
            <p:nvPr/>
          </p:nvSpPr>
          <p:spPr bwMode="auto">
            <a:xfrm>
              <a:off x="3235" y="2069"/>
              <a:ext cx="954" cy="439"/>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{s</a:t>
              </a:r>
              <a:r>
                <a:rPr lang="en-US" altLang="en-US" baseline="-33000">
                  <a:latin typeface="Droid Sans" pitchFamily="32" charset="0"/>
                </a:rPr>
                <a:t>a</a:t>
              </a:r>
              <a:r>
                <a:rPr lang="en-US" altLang="en-US">
                  <a:latin typeface="Droid Sans" pitchFamily="32" charset="0"/>
                </a:rPr>
                <a:t>,s</a:t>
              </a:r>
              <a:r>
                <a:rPr lang="en-US" altLang="en-US" baseline="-33000">
                  <a:latin typeface="Droid Sans" pitchFamily="32" charset="0"/>
                </a:rPr>
                <a:t>f</a:t>
              </a:r>
              <a:r>
                <a:rPr lang="en-US" altLang="en-US">
                  <a:latin typeface="Droid Sans" pitchFamily="32" charset="0"/>
                </a:rPr>
                <a:t>}</a:t>
              </a:r>
            </a:p>
          </p:txBody>
        </p:sp>
        <p:sp>
          <p:nvSpPr>
            <p:cNvPr id="44039" name="Oval 7">
              <a:extLst>
                <a:ext uri="{FF2B5EF4-FFF2-40B4-BE49-F238E27FC236}">
                  <a16:creationId xmlns:a16="http://schemas.microsoft.com/office/drawing/2014/main" id="{DFBEE3DA-44DF-AA43-AF78-E70DCEC67C61}"/>
                </a:ext>
              </a:extLst>
            </p:cNvPr>
            <p:cNvSpPr>
              <a:spLocks noChangeArrowheads="1"/>
            </p:cNvSpPr>
            <p:nvPr/>
          </p:nvSpPr>
          <p:spPr bwMode="auto">
            <a:xfrm>
              <a:off x="2051" y="2069"/>
              <a:ext cx="954" cy="439"/>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{s</a:t>
              </a:r>
              <a:r>
                <a:rPr lang="en-US" altLang="en-US" baseline="-33000">
                  <a:latin typeface="Droid Sans" pitchFamily="32" charset="0"/>
                </a:rPr>
                <a:t>b</a:t>
              </a:r>
              <a:r>
                <a:rPr lang="en-US" altLang="en-US">
                  <a:latin typeface="Droid Sans" pitchFamily="32" charset="0"/>
                </a:rPr>
                <a:t>}</a:t>
              </a:r>
            </a:p>
          </p:txBody>
        </p:sp>
        <p:sp>
          <p:nvSpPr>
            <p:cNvPr id="44040" name="Line 8">
              <a:extLst>
                <a:ext uri="{FF2B5EF4-FFF2-40B4-BE49-F238E27FC236}">
                  <a16:creationId xmlns:a16="http://schemas.microsoft.com/office/drawing/2014/main" id="{F85D5292-77CE-9E46-BABB-B75B621A0450}"/>
                </a:ext>
              </a:extLst>
            </p:cNvPr>
            <p:cNvSpPr>
              <a:spLocks noChangeShapeType="1"/>
            </p:cNvSpPr>
            <p:nvPr/>
          </p:nvSpPr>
          <p:spPr bwMode="auto">
            <a:xfrm>
              <a:off x="3590" y="1325"/>
              <a:ext cx="711" cy="282"/>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4041" name="Text Box 9">
              <a:extLst>
                <a:ext uri="{FF2B5EF4-FFF2-40B4-BE49-F238E27FC236}">
                  <a16:creationId xmlns:a16="http://schemas.microsoft.com/office/drawing/2014/main" id="{39A41DEB-0BAC-DC47-93F9-CF71576E63D0}"/>
                </a:ext>
              </a:extLst>
            </p:cNvPr>
            <p:cNvSpPr txBox="1">
              <a:spLocks noChangeArrowheads="1"/>
            </p:cNvSpPr>
            <p:nvPr/>
          </p:nvSpPr>
          <p:spPr bwMode="auto">
            <a:xfrm>
              <a:off x="1316" y="1654"/>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o</a:t>
              </a:r>
              <a:r>
                <a:rPr lang="en-US" altLang="en-US" baseline="-33000">
                  <a:latin typeface="Droid Sans" pitchFamily="32" charset="0"/>
                </a:rPr>
                <a:t>0</a:t>
              </a:r>
              <a:r>
                <a:rPr lang="en-US" altLang="en-US">
                  <a:latin typeface="Droid Sans" pitchFamily="32" charset="0"/>
                </a:rPr>
                <a:t> </a:t>
              </a:r>
            </a:p>
          </p:txBody>
        </p:sp>
        <p:sp>
          <p:nvSpPr>
            <p:cNvPr id="44042" name="Line 10">
              <a:extLst>
                <a:ext uri="{FF2B5EF4-FFF2-40B4-BE49-F238E27FC236}">
                  <a16:creationId xmlns:a16="http://schemas.microsoft.com/office/drawing/2014/main" id="{AD9DD8FD-2DF8-3546-AB0F-7EC4FCD08002}"/>
                </a:ext>
              </a:extLst>
            </p:cNvPr>
            <p:cNvSpPr>
              <a:spLocks noChangeShapeType="1"/>
            </p:cNvSpPr>
            <p:nvPr/>
          </p:nvSpPr>
          <p:spPr bwMode="auto">
            <a:xfrm flipH="1">
              <a:off x="1363" y="1608"/>
              <a:ext cx="620" cy="481"/>
            </a:xfrm>
            <a:prstGeom prst="line">
              <a:avLst/>
            </a:prstGeom>
            <a:noFill/>
            <a:ln w="73080" cap="flat">
              <a:solidFill>
                <a:srgbClr val="008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4043" name="Line 11">
              <a:extLst>
                <a:ext uri="{FF2B5EF4-FFF2-40B4-BE49-F238E27FC236}">
                  <a16:creationId xmlns:a16="http://schemas.microsoft.com/office/drawing/2014/main" id="{1CBB1F72-6A68-974F-A5A9-A175FDAB140F}"/>
                </a:ext>
              </a:extLst>
            </p:cNvPr>
            <p:cNvSpPr>
              <a:spLocks noChangeShapeType="1"/>
            </p:cNvSpPr>
            <p:nvPr/>
          </p:nvSpPr>
          <p:spPr bwMode="auto">
            <a:xfrm>
              <a:off x="2039" y="1608"/>
              <a:ext cx="506" cy="460"/>
            </a:xfrm>
            <a:prstGeom prst="line">
              <a:avLst/>
            </a:prstGeom>
            <a:noFill/>
            <a:ln w="73080" cap="flat">
              <a:solidFill>
                <a:srgbClr val="008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4044" name="Line 12">
              <a:extLst>
                <a:ext uri="{FF2B5EF4-FFF2-40B4-BE49-F238E27FC236}">
                  <a16:creationId xmlns:a16="http://schemas.microsoft.com/office/drawing/2014/main" id="{4E43FB6E-2DBA-F842-BCA5-362CBA1C952F}"/>
                </a:ext>
              </a:extLst>
            </p:cNvPr>
            <p:cNvSpPr>
              <a:spLocks noChangeShapeType="1"/>
            </p:cNvSpPr>
            <p:nvPr/>
          </p:nvSpPr>
          <p:spPr bwMode="auto">
            <a:xfrm flipH="1">
              <a:off x="3738" y="1608"/>
              <a:ext cx="564" cy="460"/>
            </a:xfrm>
            <a:prstGeom prst="line">
              <a:avLst/>
            </a:prstGeom>
            <a:noFill/>
            <a:ln w="73080" cap="flat">
              <a:solidFill>
                <a:srgbClr val="008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4045" name="Text Box 13">
              <a:extLst>
                <a:ext uri="{FF2B5EF4-FFF2-40B4-BE49-F238E27FC236}">
                  <a16:creationId xmlns:a16="http://schemas.microsoft.com/office/drawing/2014/main" id="{F8F86946-D3B0-A54B-B264-246BFC93B68E}"/>
                </a:ext>
              </a:extLst>
            </p:cNvPr>
            <p:cNvSpPr txBox="1">
              <a:spLocks noChangeArrowheads="1"/>
            </p:cNvSpPr>
            <p:nvPr/>
          </p:nvSpPr>
          <p:spPr bwMode="auto">
            <a:xfrm>
              <a:off x="2025" y="1211"/>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a</a:t>
              </a:r>
              <a:r>
                <a:rPr lang="en-US" altLang="en-US" baseline="-33000">
                  <a:latin typeface="Droid Sans" pitchFamily="32" charset="0"/>
                </a:rPr>
                <a:t>0</a:t>
              </a:r>
              <a:r>
                <a:rPr lang="en-US" altLang="en-US">
                  <a:latin typeface="Droid Sans" pitchFamily="32" charset="0"/>
                </a:rPr>
                <a:t> </a:t>
              </a:r>
            </a:p>
          </p:txBody>
        </p:sp>
        <p:sp>
          <p:nvSpPr>
            <p:cNvPr id="44046" name="Oval 14">
              <a:extLst>
                <a:ext uri="{FF2B5EF4-FFF2-40B4-BE49-F238E27FC236}">
                  <a16:creationId xmlns:a16="http://schemas.microsoft.com/office/drawing/2014/main" id="{BBC5418B-D3EC-2741-9596-A8B76DDBBE24}"/>
                </a:ext>
              </a:extLst>
            </p:cNvPr>
            <p:cNvSpPr>
              <a:spLocks noChangeArrowheads="1"/>
            </p:cNvSpPr>
            <p:nvPr/>
          </p:nvSpPr>
          <p:spPr bwMode="auto">
            <a:xfrm>
              <a:off x="2670" y="3153"/>
              <a:ext cx="954" cy="439"/>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{s</a:t>
              </a:r>
              <a:r>
                <a:rPr lang="en-US" altLang="en-US" baseline="-33000">
                  <a:latin typeface="Droid Sans" pitchFamily="32" charset="0"/>
                </a:rPr>
                <a:t>b</a:t>
              </a:r>
              <a:r>
                <a:rPr lang="en-US" altLang="en-US">
                  <a:latin typeface="Droid Sans" pitchFamily="32" charset="0"/>
                </a:rPr>
                <a:t>}</a:t>
              </a:r>
            </a:p>
          </p:txBody>
        </p:sp>
        <p:sp>
          <p:nvSpPr>
            <p:cNvPr id="44047" name="Text Box 15">
              <a:extLst>
                <a:ext uri="{FF2B5EF4-FFF2-40B4-BE49-F238E27FC236}">
                  <a16:creationId xmlns:a16="http://schemas.microsoft.com/office/drawing/2014/main" id="{EF08016D-59A5-3C41-83B1-17033AFBE5F5}"/>
                </a:ext>
              </a:extLst>
            </p:cNvPr>
            <p:cNvSpPr txBox="1">
              <a:spLocks noChangeArrowheads="1"/>
            </p:cNvSpPr>
            <p:nvPr/>
          </p:nvSpPr>
          <p:spPr bwMode="auto">
            <a:xfrm>
              <a:off x="2143" y="1654"/>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o</a:t>
              </a:r>
              <a:r>
                <a:rPr lang="en-US" altLang="en-US" baseline="-33000">
                  <a:latin typeface="Droid Sans" pitchFamily="32" charset="0"/>
                </a:rPr>
                <a:t>1</a:t>
              </a:r>
              <a:r>
                <a:rPr lang="en-US" altLang="en-US">
                  <a:latin typeface="Droid Sans" pitchFamily="32" charset="0"/>
                </a:rPr>
                <a:t> </a:t>
              </a:r>
            </a:p>
          </p:txBody>
        </p:sp>
        <p:sp>
          <p:nvSpPr>
            <p:cNvPr id="44048" name="Text Box 16">
              <a:extLst>
                <a:ext uri="{FF2B5EF4-FFF2-40B4-BE49-F238E27FC236}">
                  <a16:creationId xmlns:a16="http://schemas.microsoft.com/office/drawing/2014/main" id="{8A9DEDFE-7056-F04F-9F90-33E01DF84BFD}"/>
                </a:ext>
              </a:extLst>
            </p:cNvPr>
            <p:cNvSpPr txBox="1">
              <a:spLocks noChangeArrowheads="1"/>
            </p:cNvSpPr>
            <p:nvPr/>
          </p:nvSpPr>
          <p:spPr bwMode="auto">
            <a:xfrm>
              <a:off x="3665" y="1654"/>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o</a:t>
              </a:r>
              <a:r>
                <a:rPr lang="en-US" altLang="en-US" baseline="-33000">
                  <a:latin typeface="Droid Sans" pitchFamily="32" charset="0"/>
                </a:rPr>
                <a:t>0</a:t>
              </a:r>
              <a:r>
                <a:rPr lang="en-US" altLang="en-US">
                  <a:latin typeface="Droid Sans" pitchFamily="32" charset="0"/>
                </a:rPr>
                <a:t> </a:t>
              </a:r>
            </a:p>
          </p:txBody>
        </p:sp>
        <p:sp>
          <p:nvSpPr>
            <p:cNvPr id="44049" name="Text Box 17">
              <a:extLst>
                <a:ext uri="{FF2B5EF4-FFF2-40B4-BE49-F238E27FC236}">
                  <a16:creationId xmlns:a16="http://schemas.microsoft.com/office/drawing/2014/main" id="{B0CAB38D-C451-AF40-9C41-9046F9FD4E6E}"/>
                </a:ext>
              </a:extLst>
            </p:cNvPr>
            <p:cNvSpPr txBox="1">
              <a:spLocks noChangeArrowheads="1"/>
            </p:cNvSpPr>
            <p:nvPr/>
          </p:nvSpPr>
          <p:spPr bwMode="auto">
            <a:xfrm>
              <a:off x="3687" y="1212"/>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a</a:t>
              </a:r>
              <a:r>
                <a:rPr lang="en-US" altLang="en-US" baseline="-33000">
                  <a:latin typeface="Droid Sans" pitchFamily="32" charset="0"/>
                </a:rPr>
                <a:t>1</a:t>
              </a:r>
              <a:r>
                <a:rPr lang="en-US" altLang="en-US">
                  <a:latin typeface="Droid Sans" pitchFamily="32" charset="0"/>
                </a:rPr>
                <a:t> </a:t>
              </a:r>
            </a:p>
          </p:txBody>
        </p:sp>
        <p:sp>
          <p:nvSpPr>
            <p:cNvPr id="44050" name="Line 18">
              <a:extLst>
                <a:ext uri="{FF2B5EF4-FFF2-40B4-BE49-F238E27FC236}">
                  <a16:creationId xmlns:a16="http://schemas.microsoft.com/office/drawing/2014/main" id="{01AC2CE9-B157-704A-A0E8-E282E82943E0}"/>
                </a:ext>
              </a:extLst>
            </p:cNvPr>
            <p:cNvSpPr>
              <a:spLocks noChangeShapeType="1"/>
            </p:cNvSpPr>
            <p:nvPr/>
          </p:nvSpPr>
          <p:spPr bwMode="auto">
            <a:xfrm flipH="1">
              <a:off x="3119" y="2441"/>
              <a:ext cx="216" cy="282"/>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4051" name="Text Box 19">
              <a:extLst>
                <a:ext uri="{FF2B5EF4-FFF2-40B4-BE49-F238E27FC236}">
                  <a16:creationId xmlns:a16="http://schemas.microsoft.com/office/drawing/2014/main" id="{87012523-4EF0-824C-A03F-7954D28C5B1D}"/>
                </a:ext>
              </a:extLst>
            </p:cNvPr>
            <p:cNvSpPr txBox="1">
              <a:spLocks noChangeArrowheads="1"/>
            </p:cNvSpPr>
            <p:nvPr/>
          </p:nvSpPr>
          <p:spPr bwMode="auto">
            <a:xfrm>
              <a:off x="2956" y="2305"/>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a</a:t>
              </a:r>
              <a:r>
                <a:rPr lang="en-US" altLang="en-US" baseline="-33000">
                  <a:latin typeface="Droid Sans" pitchFamily="32" charset="0"/>
                </a:rPr>
                <a:t>0</a:t>
              </a:r>
              <a:r>
                <a:rPr lang="en-US" altLang="en-US">
                  <a:latin typeface="Droid Sans" pitchFamily="32" charset="0"/>
                </a:rPr>
                <a:t> </a:t>
              </a:r>
            </a:p>
          </p:txBody>
        </p:sp>
        <p:sp>
          <p:nvSpPr>
            <p:cNvPr id="44052" name="Line 20">
              <a:extLst>
                <a:ext uri="{FF2B5EF4-FFF2-40B4-BE49-F238E27FC236}">
                  <a16:creationId xmlns:a16="http://schemas.microsoft.com/office/drawing/2014/main" id="{845E0662-4171-414B-A9B4-C17DEAFCB587}"/>
                </a:ext>
              </a:extLst>
            </p:cNvPr>
            <p:cNvSpPr>
              <a:spLocks noChangeShapeType="1"/>
            </p:cNvSpPr>
            <p:nvPr/>
          </p:nvSpPr>
          <p:spPr bwMode="auto">
            <a:xfrm>
              <a:off x="3120" y="2714"/>
              <a:ext cx="0" cy="438"/>
            </a:xfrm>
            <a:prstGeom prst="line">
              <a:avLst/>
            </a:prstGeom>
            <a:noFill/>
            <a:ln w="73080" cap="flat">
              <a:solidFill>
                <a:srgbClr val="008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4053" name="Text Box 21">
              <a:extLst>
                <a:ext uri="{FF2B5EF4-FFF2-40B4-BE49-F238E27FC236}">
                  <a16:creationId xmlns:a16="http://schemas.microsoft.com/office/drawing/2014/main" id="{C2538FD1-5BE0-814B-BD92-108931DA8634}"/>
                </a:ext>
              </a:extLst>
            </p:cNvPr>
            <p:cNvSpPr txBox="1">
              <a:spLocks noChangeArrowheads="1"/>
            </p:cNvSpPr>
            <p:nvPr/>
          </p:nvSpPr>
          <p:spPr bwMode="auto">
            <a:xfrm>
              <a:off x="3038" y="2743"/>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o</a:t>
              </a:r>
              <a:r>
                <a:rPr lang="en-US" altLang="en-US" baseline="-33000">
                  <a:latin typeface="Droid Sans" pitchFamily="32" charset="0"/>
                </a:rPr>
                <a:t>1</a:t>
              </a:r>
              <a:r>
                <a:rPr lang="en-US" altLang="en-US">
                  <a:latin typeface="Droid Sans" pitchFamily="32" charset="0"/>
                </a:rPr>
                <a:t> </a:t>
              </a:r>
            </a:p>
          </p:txBody>
        </p:sp>
        <p:sp>
          <p:nvSpPr>
            <p:cNvPr id="44054" name="Oval 22">
              <a:extLst>
                <a:ext uri="{FF2B5EF4-FFF2-40B4-BE49-F238E27FC236}">
                  <a16:creationId xmlns:a16="http://schemas.microsoft.com/office/drawing/2014/main" id="{6FBCC42E-6A36-E243-B55F-E080467B97AD}"/>
                </a:ext>
              </a:extLst>
            </p:cNvPr>
            <p:cNvSpPr>
              <a:spLocks noChangeArrowheads="1"/>
            </p:cNvSpPr>
            <p:nvPr/>
          </p:nvSpPr>
          <p:spPr bwMode="auto">
            <a:xfrm>
              <a:off x="3275" y="3250"/>
              <a:ext cx="224" cy="226"/>
            </a:xfrm>
            <a:prstGeom prst="ellipse">
              <a:avLst/>
            </a:prstGeom>
            <a:solidFill>
              <a:srgbClr val="FF0000">
                <a:alpha val="50000"/>
              </a:srgbClr>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4055" name="Text Box 23">
              <a:extLst>
                <a:ext uri="{FF2B5EF4-FFF2-40B4-BE49-F238E27FC236}">
                  <a16:creationId xmlns:a16="http://schemas.microsoft.com/office/drawing/2014/main" id="{C385A7E3-B218-C844-AD21-7D15E7DE3CF0}"/>
                </a:ext>
              </a:extLst>
            </p:cNvPr>
            <p:cNvSpPr txBox="1">
              <a:spLocks noChangeArrowheads="1"/>
            </p:cNvSpPr>
            <p:nvPr/>
          </p:nvSpPr>
          <p:spPr bwMode="auto">
            <a:xfrm>
              <a:off x="3666" y="3262"/>
              <a:ext cx="1012"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s</a:t>
              </a:r>
              <a:r>
                <a:rPr lang="en-US" altLang="en-US" baseline="-33000">
                  <a:latin typeface="Droid Sans" pitchFamily="32" charset="0"/>
                </a:rPr>
                <a:t>b</a:t>
              </a:r>
              <a:r>
                <a:rPr lang="en-US" altLang="en-US">
                  <a:latin typeface="Droid Sans" pitchFamily="32" charset="0"/>
                </a:rPr>
                <a:t>~T(.|s</a:t>
              </a:r>
              <a:r>
                <a:rPr lang="en-US" altLang="en-US" baseline="-33000">
                  <a:latin typeface="Droid Sans" pitchFamily="32" charset="0"/>
                </a:rPr>
                <a:t>f</a:t>
              </a:r>
              <a:r>
                <a:rPr lang="en-US" altLang="en-US">
                  <a:latin typeface="Droid Sans" pitchFamily="32" charset="0"/>
                </a:rPr>
                <a:t>,a</a:t>
              </a:r>
              <a:r>
                <a:rPr lang="en-US" altLang="en-US" baseline="-33000">
                  <a:latin typeface="Droid Sans" pitchFamily="32" charset="0"/>
                </a:rPr>
                <a:t>0</a:t>
              </a:r>
              <a:r>
                <a:rPr lang="en-US" altLang="en-US">
                  <a:latin typeface="Droid Sans" pitchFamily="32" charset="0"/>
                </a:rPr>
                <a:t>)</a:t>
              </a:r>
            </a:p>
          </p:txBody>
        </p:sp>
        <p:sp>
          <p:nvSpPr>
            <p:cNvPr id="44056" name="Freeform 24">
              <a:extLst>
                <a:ext uri="{FF2B5EF4-FFF2-40B4-BE49-F238E27FC236}">
                  <a16:creationId xmlns:a16="http://schemas.microsoft.com/office/drawing/2014/main" id="{4D3D3131-1036-F540-BC06-E761F3314B33}"/>
                </a:ext>
              </a:extLst>
            </p:cNvPr>
            <p:cNvSpPr>
              <a:spLocks noChangeArrowheads="1"/>
            </p:cNvSpPr>
            <p:nvPr/>
          </p:nvSpPr>
          <p:spPr bwMode="auto">
            <a:xfrm>
              <a:off x="2783" y="3590"/>
              <a:ext cx="370" cy="816"/>
            </a:xfrm>
            <a:custGeom>
              <a:avLst/>
              <a:gdLst>
                <a:gd name="T0" fmla="*/ 1610 w 1636"/>
                <a:gd name="T1" fmla="*/ 0 h 3602"/>
                <a:gd name="T2" fmla="*/ 1042 w 1636"/>
                <a:gd name="T3" fmla="*/ 589 h 3602"/>
                <a:gd name="T4" fmla="*/ 274 w 1636"/>
                <a:gd name="T5" fmla="*/ 1118 h 3602"/>
                <a:gd name="T6" fmla="*/ 517 w 1636"/>
                <a:gd name="T7" fmla="*/ 1770 h 3602"/>
                <a:gd name="T8" fmla="*/ 1345 w 1636"/>
                <a:gd name="T9" fmla="*/ 2278 h 3602"/>
                <a:gd name="T10" fmla="*/ 1365 w 1636"/>
                <a:gd name="T11" fmla="*/ 2969 h 3602"/>
                <a:gd name="T12" fmla="*/ 699 w 1636"/>
                <a:gd name="T13" fmla="*/ 3601 h 3602"/>
              </a:gdLst>
              <a:ahLst/>
              <a:cxnLst>
                <a:cxn ang="0">
                  <a:pos x="T0" y="T1"/>
                </a:cxn>
                <a:cxn ang="0">
                  <a:pos x="T2" y="T3"/>
                </a:cxn>
                <a:cxn ang="0">
                  <a:pos x="T4" y="T5"/>
                </a:cxn>
                <a:cxn ang="0">
                  <a:pos x="T6" y="T7"/>
                </a:cxn>
                <a:cxn ang="0">
                  <a:pos x="T8" y="T9"/>
                </a:cxn>
                <a:cxn ang="0">
                  <a:pos x="T10" y="T11"/>
                </a:cxn>
                <a:cxn ang="0">
                  <a:pos x="T12" y="T13"/>
                </a:cxn>
              </a:cxnLst>
              <a:rect l="0" t="0" r="r" b="b"/>
              <a:pathLst>
                <a:path w="1636" h="3602">
                  <a:moveTo>
                    <a:pt x="1610" y="0"/>
                  </a:moveTo>
                  <a:cubicBezTo>
                    <a:pt x="1610" y="500"/>
                    <a:pt x="1278" y="507"/>
                    <a:pt x="1042" y="589"/>
                  </a:cubicBezTo>
                  <a:cubicBezTo>
                    <a:pt x="745" y="693"/>
                    <a:pt x="511" y="916"/>
                    <a:pt x="274" y="1118"/>
                  </a:cubicBezTo>
                  <a:cubicBezTo>
                    <a:pt x="0" y="1354"/>
                    <a:pt x="297" y="1655"/>
                    <a:pt x="517" y="1770"/>
                  </a:cubicBezTo>
                  <a:cubicBezTo>
                    <a:pt x="804" y="1920"/>
                    <a:pt x="1060" y="2100"/>
                    <a:pt x="1345" y="2278"/>
                  </a:cubicBezTo>
                  <a:cubicBezTo>
                    <a:pt x="1626" y="2453"/>
                    <a:pt x="1635" y="2802"/>
                    <a:pt x="1365" y="2969"/>
                  </a:cubicBezTo>
                  <a:cubicBezTo>
                    <a:pt x="1105" y="3131"/>
                    <a:pt x="892" y="3350"/>
                    <a:pt x="699" y="3601"/>
                  </a:cubicBezTo>
                </a:path>
              </a:pathLst>
            </a:cu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4057" name="Text Box 25">
              <a:extLst>
                <a:ext uri="{FF2B5EF4-FFF2-40B4-BE49-F238E27FC236}">
                  <a16:creationId xmlns:a16="http://schemas.microsoft.com/office/drawing/2014/main" id="{5950A2AB-10D3-794D-8FFE-1D6511181553}"/>
                </a:ext>
              </a:extLst>
            </p:cNvPr>
            <p:cNvSpPr txBox="1">
              <a:spLocks noChangeArrowheads="1"/>
            </p:cNvSpPr>
            <p:nvPr/>
          </p:nvSpPr>
          <p:spPr bwMode="auto">
            <a:xfrm>
              <a:off x="4308" y="2152"/>
              <a:ext cx="1012"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r>
                <a:rPr lang="en-US" altLang="en-US">
                  <a:latin typeface="Droid Sans" pitchFamily="32" charset="0"/>
                </a:rPr>
                <a:t>s</a:t>
              </a:r>
              <a:r>
                <a:rPr lang="en-US" altLang="en-US" baseline="-33000">
                  <a:latin typeface="Droid Sans" pitchFamily="32" charset="0"/>
                </a:rPr>
                <a:t>f </a:t>
              </a:r>
            </a:p>
          </p:txBody>
        </p:sp>
      </p:grpSp>
      <p:sp>
        <p:nvSpPr>
          <p:cNvPr id="44058" name="Rectangle 26">
            <a:extLst>
              <a:ext uri="{FF2B5EF4-FFF2-40B4-BE49-F238E27FC236}">
                <a16:creationId xmlns:a16="http://schemas.microsoft.com/office/drawing/2014/main" id="{26D87E41-DC9B-884A-8DF7-7891093249A9}"/>
              </a:ext>
            </a:extLst>
          </p:cNvPr>
          <p:cNvSpPr>
            <a:spLocks noGrp="1" noChangeArrowheads="1"/>
          </p:cNvSpPr>
          <p:nvPr>
            <p:ph type="title"/>
          </p:nvPr>
        </p:nvSpPr>
        <p:spPr>
          <a:xfrm>
            <a:off x="503238" y="141288"/>
            <a:ext cx="9072562" cy="992187"/>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a:t>POMCP – example</a:t>
            </a:r>
          </a:p>
        </p:txBody>
      </p:sp>
    </p:spTree>
    <p:extLst>
      <p:ext uri="{BB962C8B-B14F-4D97-AF65-F5344CB8AC3E}">
        <p14:creationId xmlns:p14="http://schemas.microsoft.com/office/powerpoint/2010/main" val="21939432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3">
            <a:extLst>
              <a:ext uri="{FF2B5EF4-FFF2-40B4-BE49-F238E27FC236}">
                <a16:creationId xmlns:a16="http://schemas.microsoft.com/office/drawing/2014/main" id="{565532C5-5A88-1943-B815-552E207C21E2}"/>
              </a:ext>
            </a:extLst>
          </p:cNvPr>
          <p:cNvSpPr>
            <a:spLocks noGrp="1"/>
          </p:cNvSpPr>
          <p:nvPr>
            <p:ph type="sldNum" idx="11"/>
          </p:nvPr>
        </p:nvSpPr>
        <p:spPr/>
        <p:txBody>
          <a:bodyPr/>
          <a:lstStyle/>
          <a:p>
            <a:fld id="{B6326AE1-AEA0-D641-848E-EFD6700D48D5}" type="slidenum">
              <a:rPr lang="en-US" altLang="en-US"/>
              <a:pPr/>
              <a:t>45</a:t>
            </a:fld>
            <a:r>
              <a:rPr lang="en-US" altLang="en-US"/>
              <a:t> </a:t>
            </a:r>
          </a:p>
        </p:txBody>
      </p:sp>
      <p:grpSp>
        <p:nvGrpSpPr>
          <p:cNvPr id="45057" name="Group 1">
            <a:extLst>
              <a:ext uri="{FF2B5EF4-FFF2-40B4-BE49-F238E27FC236}">
                <a16:creationId xmlns:a16="http://schemas.microsoft.com/office/drawing/2014/main" id="{6495F598-AA83-244E-9D85-7AF0A1631D7B}"/>
              </a:ext>
            </a:extLst>
          </p:cNvPr>
          <p:cNvGrpSpPr>
            <a:grpSpLocks/>
          </p:cNvGrpSpPr>
          <p:nvPr/>
        </p:nvGrpSpPr>
        <p:grpSpPr bwMode="auto">
          <a:xfrm>
            <a:off x="914400" y="914400"/>
            <a:ext cx="8228013" cy="6399213"/>
            <a:chOff x="576" y="576"/>
            <a:chExt cx="5183" cy="4031"/>
          </a:xfrm>
        </p:grpSpPr>
        <p:sp>
          <p:nvSpPr>
            <p:cNvPr id="45058" name="Rectangle 2">
              <a:extLst>
                <a:ext uri="{FF2B5EF4-FFF2-40B4-BE49-F238E27FC236}">
                  <a16:creationId xmlns:a16="http://schemas.microsoft.com/office/drawing/2014/main" id="{E66D7BDF-EE19-F94A-8C99-F4235CE9AEBA}"/>
                </a:ext>
              </a:extLst>
            </p:cNvPr>
            <p:cNvSpPr>
              <a:spLocks noChangeArrowheads="1"/>
            </p:cNvSpPr>
            <p:nvPr/>
          </p:nvSpPr>
          <p:spPr bwMode="auto">
            <a:xfrm>
              <a:off x="576" y="576"/>
              <a:ext cx="5183" cy="4031"/>
            </a:xfrm>
            <a:prstGeom prst="rect">
              <a:avLst/>
            </a:prstGeom>
            <a:solidFill>
              <a:srgbClr val="FFFFFF"/>
            </a:solidFill>
            <a:ln w="18360" cap="flat">
              <a:solidFill>
                <a:srgbClr val="808080"/>
              </a:solidFill>
              <a:round/>
              <a:headEnd/>
              <a:tailEnd/>
            </a:ln>
            <a:effectLst>
              <a:outerShdw dist="77386" dir="2700000" algn="ctr" rotWithShape="0">
                <a:srgbClr val="808080">
                  <a:alpha val="15047"/>
                </a:srgbClr>
              </a:outerShdw>
            </a:effectLst>
          </p:spPr>
          <p:txBody>
            <a:bodyPr wrap="none" anchor="ctr"/>
            <a:lstStyle/>
            <a:p>
              <a:endParaRPr lang="en-US"/>
            </a:p>
          </p:txBody>
        </p:sp>
        <p:sp>
          <p:nvSpPr>
            <p:cNvPr id="45059" name="Oval 3">
              <a:extLst>
                <a:ext uri="{FF2B5EF4-FFF2-40B4-BE49-F238E27FC236}">
                  <a16:creationId xmlns:a16="http://schemas.microsoft.com/office/drawing/2014/main" id="{2BC74CBB-F489-3F48-800C-A30F8D145D9F}"/>
                </a:ext>
              </a:extLst>
            </p:cNvPr>
            <p:cNvSpPr>
              <a:spLocks noChangeArrowheads="1"/>
            </p:cNvSpPr>
            <p:nvPr/>
          </p:nvSpPr>
          <p:spPr bwMode="auto">
            <a:xfrm>
              <a:off x="871" y="2069"/>
              <a:ext cx="954" cy="439"/>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{s</a:t>
              </a:r>
              <a:r>
                <a:rPr lang="en-US" altLang="en-US" baseline="-33000">
                  <a:latin typeface="Droid Sans" pitchFamily="32" charset="0"/>
                </a:rPr>
                <a:t>e</a:t>
              </a:r>
              <a:r>
                <a:rPr lang="en-US" altLang="en-US">
                  <a:latin typeface="Droid Sans" pitchFamily="32" charset="0"/>
                </a:rPr>
                <a:t>}</a:t>
              </a:r>
            </a:p>
          </p:txBody>
        </p:sp>
        <p:sp>
          <p:nvSpPr>
            <p:cNvPr id="45060" name="Oval 4">
              <a:extLst>
                <a:ext uri="{FF2B5EF4-FFF2-40B4-BE49-F238E27FC236}">
                  <a16:creationId xmlns:a16="http://schemas.microsoft.com/office/drawing/2014/main" id="{44D7C824-32E4-6240-B3F7-79292ACD3F71}"/>
                </a:ext>
              </a:extLst>
            </p:cNvPr>
            <p:cNvSpPr>
              <a:spLocks noChangeArrowheads="1"/>
            </p:cNvSpPr>
            <p:nvPr/>
          </p:nvSpPr>
          <p:spPr bwMode="auto">
            <a:xfrm>
              <a:off x="2548" y="889"/>
              <a:ext cx="1191" cy="548"/>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sz="1600" dirty="0">
                  <a:latin typeface="Droid Sans" pitchFamily="32" charset="0"/>
                </a:rPr>
                <a:t>{</a:t>
              </a:r>
              <a:r>
                <a:rPr lang="en-US" altLang="en-US" sz="1600" dirty="0" err="1">
                  <a:latin typeface="Droid Sans" pitchFamily="32" charset="0"/>
                </a:rPr>
                <a:t>s</a:t>
              </a:r>
              <a:r>
                <a:rPr lang="en-US" altLang="en-US" sz="1600" baseline="-33000" dirty="0" err="1">
                  <a:latin typeface="Droid Sans" pitchFamily="32" charset="0"/>
                </a:rPr>
                <a:t>a</a:t>
              </a:r>
              <a:r>
                <a:rPr lang="en-US" altLang="en-US" sz="1600" dirty="0" err="1">
                  <a:latin typeface="Droid Sans" pitchFamily="32" charset="0"/>
                </a:rPr>
                <a:t>,s</a:t>
              </a:r>
              <a:r>
                <a:rPr lang="en-US" altLang="en-US" sz="1600" baseline="-33000" dirty="0" err="1">
                  <a:latin typeface="Droid Sans" pitchFamily="32" charset="0"/>
                </a:rPr>
                <a:t>b</a:t>
              </a:r>
              <a:r>
                <a:rPr lang="en-US" altLang="en-US" sz="1600" dirty="0" err="1">
                  <a:latin typeface="Droid Sans" pitchFamily="32" charset="0"/>
                </a:rPr>
                <a:t>,s</a:t>
              </a:r>
              <a:r>
                <a:rPr lang="en-US" altLang="en-US" sz="1600" baseline="-33000" dirty="0" err="1">
                  <a:latin typeface="Droid Sans" pitchFamily="32" charset="0"/>
                </a:rPr>
                <a:t>c</a:t>
              </a:r>
              <a:r>
                <a:rPr lang="en-US" altLang="en-US" sz="1600" dirty="0" err="1">
                  <a:latin typeface="Droid Sans" pitchFamily="32" charset="0"/>
                </a:rPr>
                <a:t>,s</a:t>
              </a:r>
              <a:r>
                <a:rPr lang="en-US" altLang="en-US" sz="1600" baseline="-33000" dirty="0" err="1">
                  <a:latin typeface="Droid Sans" pitchFamily="32" charset="0"/>
                </a:rPr>
                <a:t>d</a:t>
              </a:r>
              <a:r>
                <a:rPr lang="en-US" altLang="en-US" sz="1600" dirty="0" err="1">
                  <a:latin typeface="Droid Sans" pitchFamily="32" charset="0"/>
                </a:rPr>
                <a:t>,s</a:t>
              </a:r>
              <a:r>
                <a:rPr lang="en-US" altLang="en-US" sz="1600" baseline="-33000" dirty="0" err="1">
                  <a:latin typeface="Droid Sans" pitchFamily="32" charset="0"/>
                </a:rPr>
                <a:t>d</a:t>
              </a:r>
              <a:r>
                <a:rPr lang="en-US" altLang="en-US" sz="1600" dirty="0">
                  <a:latin typeface="Droid Sans" pitchFamily="32" charset="0"/>
                </a:rPr>
                <a:t>}</a:t>
              </a:r>
            </a:p>
          </p:txBody>
        </p:sp>
        <p:sp>
          <p:nvSpPr>
            <p:cNvPr id="45061" name="Line 5">
              <a:extLst>
                <a:ext uri="{FF2B5EF4-FFF2-40B4-BE49-F238E27FC236}">
                  <a16:creationId xmlns:a16="http://schemas.microsoft.com/office/drawing/2014/main" id="{AD0A59AE-332B-7644-875F-424128425F36}"/>
                </a:ext>
              </a:extLst>
            </p:cNvPr>
            <p:cNvSpPr>
              <a:spLocks noChangeShapeType="1"/>
            </p:cNvSpPr>
            <p:nvPr/>
          </p:nvSpPr>
          <p:spPr bwMode="auto">
            <a:xfrm flipH="1">
              <a:off x="1937" y="1325"/>
              <a:ext cx="733" cy="282"/>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5062" name="Oval 6">
              <a:extLst>
                <a:ext uri="{FF2B5EF4-FFF2-40B4-BE49-F238E27FC236}">
                  <a16:creationId xmlns:a16="http://schemas.microsoft.com/office/drawing/2014/main" id="{18981159-61BB-7E46-B214-A19D74A5D235}"/>
                </a:ext>
              </a:extLst>
            </p:cNvPr>
            <p:cNvSpPr>
              <a:spLocks noChangeArrowheads="1"/>
            </p:cNvSpPr>
            <p:nvPr/>
          </p:nvSpPr>
          <p:spPr bwMode="auto">
            <a:xfrm>
              <a:off x="3235" y="2069"/>
              <a:ext cx="954" cy="439"/>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{s</a:t>
              </a:r>
              <a:r>
                <a:rPr lang="en-US" altLang="en-US" baseline="-33000">
                  <a:latin typeface="Droid Sans" pitchFamily="32" charset="0"/>
                </a:rPr>
                <a:t>a</a:t>
              </a:r>
              <a:r>
                <a:rPr lang="en-US" altLang="en-US">
                  <a:latin typeface="Droid Sans" pitchFamily="32" charset="0"/>
                </a:rPr>
                <a:t>,s</a:t>
              </a:r>
              <a:r>
                <a:rPr lang="en-US" altLang="en-US" baseline="-33000">
                  <a:latin typeface="Droid Sans" pitchFamily="32" charset="0"/>
                </a:rPr>
                <a:t>f</a:t>
              </a:r>
              <a:r>
                <a:rPr lang="en-US" altLang="en-US">
                  <a:latin typeface="Droid Sans" pitchFamily="32" charset="0"/>
                </a:rPr>
                <a:t>}</a:t>
              </a:r>
            </a:p>
          </p:txBody>
        </p:sp>
        <p:sp>
          <p:nvSpPr>
            <p:cNvPr id="45063" name="Oval 7">
              <a:extLst>
                <a:ext uri="{FF2B5EF4-FFF2-40B4-BE49-F238E27FC236}">
                  <a16:creationId xmlns:a16="http://schemas.microsoft.com/office/drawing/2014/main" id="{3C341D37-F086-1E41-BF4A-341803664A82}"/>
                </a:ext>
              </a:extLst>
            </p:cNvPr>
            <p:cNvSpPr>
              <a:spLocks noChangeArrowheads="1"/>
            </p:cNvSpPr>
            <p:nvPr/>
          </p:nvSpPr>
          <p:spPr bwMode="auto">
            <a:xfrm>
              <a:off x="2051" y="2069"/>
              <a:ext cx="954" cy="439"/>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{s</a:t>
              </a:r>
              <a:r>
                <a:rPr lang="en-US" altLang="en-US" baseline="-33000">
                  <a:latin typeface="Droid Sans" pitchFamily="32" charset="0"/>
                </a:rPr>
                <a:t>b</a:t>
              </a:r>
              <a:r>
                <a:rPr lang="en-US" altLang="en-US">
                  <a:latin typeface="Droid Sans" pitchFamily="32" charset="0"/>
                </a:rPr>
                <a:t>}</a:t>
              </a:r>
            </a:p>
          </p:txBody>
        </p:sp>
        <p:sp>
          <p:nvSpPr>
            <p:cNvPr id="45064" name="Line 8">
              <a:extLst>
                <a:ext uri="{FF2B5EF4-FFF2-40B4-BE49-F238E27FC236}">
                  <a16:creationId xmlns:a16="http://schemas.microsoft.com/office/drawing/2014/main" id="{83A7E8DC-7C43-FB42-9EA4-5527C603E2D5}"/>
                </a:ext>
              </a:extLst>
            </p:cNvPr>
            <p:cNvSpPr>
              <a:spLocks noChangeShapeType="1"/>
            </p:cNvSpPr>
            <p:nvPr/>
          </p:nvSpPr>
          <p:spPr bwMode="auto">
            <a:xfrm>
              <a:off x="3590" y="1325"/>
              <a:ext cx="711" cy="282"/>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5065" name="Text Box 9">
              <a:extLst>
                <a:ext uri="{FF2B5EF4-FFF2-40B4-BE49-F238E27FC236}">
                  <a16:creationId xmlns:a16="http://schemas.microsoft.com/office/drawing/2014/main" id="{04D10932-4237-2346-9DED-7F59C5A12779}"/>
                </a:ext>
              </a:extLst>
            </p:cNvPr>
            <p:cNvSpPr txBox="1">
              <a:spLocks noChangeArrowheads="1"/>
            </p:cNvSpPr>
            <p:nvPr/>
          </p:nvSpPr>
          <p:spPr bwMode="auto">
            <a:xfrm>
              <a:off x="1316" y="1654"/>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o</a:t>
              </a:r>
              <a:r>
                <a:rPr lang="en-US" altLang="en-US" baseline="-33000">
                  <a:latin typeface="Droid Sans" pitchFamily="32" charset="0"/>
                </a:rPr>
                <a:t>0</a:t>
              </a:r>
              <a:r>
                <a:rPr lang="en-US" altLang="en-US">
                  <a:latin typeface="Droid Sans" pitchFamily="32" charset="0"/>
                </a:rPr>
                <a:t> </a:t>
              </a:r>
            </a:p>
          </p:txBody>
        </p:sp>
        <p:sp>
          <p:nvSpPr>
            <p:cNvPr id="45066" name="Line 10">
              <a:extLst>
                <a:ext uri="{FF2B5EF4-FFF2-40B4-BE49-F238E27FC236}">
                  <a16:creationId xmlns:a16="http://schemas.microsoft.com/office/drawing/2014/main" id="{7893ADD4-2D51-4F48-AA76-CD60C5466423}"/>
                </a:ext>
              </a:extLst>
            </p:cNvPr>
            <p:cNvSpPr>
              <a:spLocks noChangeShapeType="1"/>
            </p:cNvSpPr>
            <p:nvPr/>
          </p:nvSpPr>
          <p:spPr bwMode="auto">
            <a:xfrm flipH="1">
              <a:off x="1363" y="1608"/>
              <a:ext cx="620" cy="481"/>
            </a:xfrm>
            <a:prstGeom prst="line">
              <a:avLst/>
            </a:prstGeom>
            <a:noFill/>
            <a:ln w="73080" cap="flat">
              <a:solidFill>
                <a:srgbClr val="008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5067" name="Line 11">
              <a:extLst>
                <a:ext uri="{FF2B5EF4-FFF2-40B4-BE49-F238E27FC236}">
                  <a16:creationId xmlns:a16="http://schemas.microsoft.com/office/drawing/2014/main" id="{71F9307D-46CE-4F47-83F9-0EAD05519E8A}"/>
                </a:ext>
              </a:extLst>
            </p:cNvPr>
            <p:cNvSpPr>
              <a:spLocks noChangeShapeType="1"/>
            </p:cNvSpPr>
            <p:nvPr/>
          </p:nvSpPr>
          <p:spPr bwMode="auto">
            <a:xfrm>
              <a:off x="2039" y="1608"/>
              <a:ext cx="506" cy="460"/>
            </a:xfrm>
            <a:prstGeom prst="line">
              <a:avLst/>
            </a:prstGeom>
            <a:noFill/>
            <a:ln w="73080" cap="flat">
              <a:solidFill>
                <a:srgbClr val="008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5068" name="Line 12">
              <a:extLst>
                <a:ext uri="{FF2B5EF4-FFF2-40B4-BE49-F238E27FC236}">
                  <a16:creationId xmlns:a16="http://schemas.microsoft.com/office/drawing/2014/main" id="{AD2A26D4-769C-4C43-BE44-794EB41AEA66}"/>
                </a:ext>
              </a:extLst>
            </p:cNvPr>
            <p:cNvSpPr>
              <a:spLocks noChangeShapeType="1"/>
            </p:cNvSpPr>
            <p:nvPr/>
          </p:nvSpPr>
          <p:spPr bwMode="auto">
            <a:xfrm flipH="1">
              <a:off x="3738" y="1608"/>
              <a:ext cx="564" cy="460"/>
            </a:xfrm>
            <a:prstGeom prst="line">
              <a:avLst/>
            </a:prstGeom>
            <a:noFill/>
            <a:ln w="73080" cap="flat">
              <a:solidFill>
                <a:srgbClr val="008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5069" name="Text Box 13">
              <a:extLst>
                <a:ext uri="{FF2B5EF4-FFF2-40B4-BE49-F238E27FC236}">
                  <a16:creationId xmlns:a16="http://schemas.microsoft.com/office/drawing/2014/main" id="{2C84E269-5910-A842-9A80-045B08D76495}"/>
                </a:ext>
              </a:extLst>
            </p:cNvPr>
            <p:cNvSpPr txBox="1">
              <a:spLocks noChangeArrowheads="1"/>
            </p:cNvSpPr>
            <p:nvPr/>
          </p:nvSpPr>
          <p:spPr bwMode="auto">
            <a:xfrm>
              <a:off x="2025" y="1211"/>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a</a:t>
              </a:r>
              <a:r>
                <a:rPr lang="en-US" altLang="en-US" baseline="-33000">
                  <a:latin typeface="Droid Sans" pitchFamily="32" charset="0"/>
                </a:rPr>
                <a:t>0</a:t>
              </a:r>
              <a:r>
                <a:rPr lang="en-US" altLang="en-US">
                  <a:latin typeface="Droid Sans" pitchFamily="32" charset="0"/>
                </a:rPr>
                <a:t> </a:t>
              </a:r>
            </a:p>
          </p:txBody>
        </p:sp>
        <p:sp>
          <p:nvSpPr>
            <p:cNvPr id="45070" name="Oval 14">
              <a:extLst>
                <a:ext uri="{FF2B5EF4-FFF2-40B4-BE49-F238E27FC236}">
                  <a16:creationId xmlns:a16="http://schemas.microsoft.com/office/drawing/2014/main" id="{75C4FBD7-1C98-924D-90B4-55FBE063E7DA}"/>
                </a:ext>
              </a:extLst>
            </p:cNvPr>
            <p:cNvSpPr>
              <a:spLocks noChangeArrowheads="1"/>
            </p:cNvSpPr>
            <p:nvPr/>
          </p:nvSpPr>
          <p:spPr bwMode="auto">
            <a:xfrm>
              <a:off x="2670" y="3153"/>
              <a:ext cx="954" cy="439"/>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{s</a:t>
              </a:r>
              <a:r>
                <a:rPr lang="en-US" altLang="en-US" baseline="-33000">
                  <a:latin typeface="Droid Sans" pitchFamily="32" charset="0"/>
                </a:rPr>
                <a:t>b</a:t>
              </a:r>
              <a:r>
                <a:rPr lang="en-US" altLang="en-US">
                  <a:latin typeface="Droid Sans" pitchFamily="32" charset="0"/>
                </a:rPr>
                <a:t>}</a:t>
              </a:r>
            </a:p>
          </p:txBody>
        </p:sp>
        <p:sp>
          <p:nvSpPr>
            <p:cNvPr id="45071" name="Text Box 15">
              <a:extLst>
                <a:ext uri="{FF2B5EF4-FFF2-40B4-BE49-F238E27FC236}">
                  <a16:creationId xmlns:a16="http://schemas.microsoft.com/office/drawing/2014/main" id="{EBF3152C-C5F0-D54D-8D39-FF437C1ECAA8}"/>
                </a:ext>
              </a:extLst>
            </p:cNvPr>
            <p:cNvSpPr txBox="1">
              <a:spLocks noChangeArrowheads="1"/>
            </p:cNvSpPr>
            <p:nvPr/>
          </p:nvSpPr>
          <p:spPr bwMode="auto">
            <a:xfrm>
              <a:off x="2143" y="1654"/>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o</a:t>
              </a:r>
              <a:r>
                <a:rPr lang="en-US" altLang="en-US" baseline="-33000">
                  <a:latin typeface="Droid Sans" pitchFamily="32" charset="0"/>
                </a:rPr>
                <a:t>1</a:t>
              </a:r>
              <a:r>
                <a:rPr lang="en-US" altLang="en-US">
                  <a:latin typeface="Droid Sans" pitchFamily="32" charset="0"/>
                </a:rPr>
                <a:t> </a:t>
              </a:r>
            </a:p>
          </p:txBody>
        </p:sp>
        <p:sp>
          <p:nvSpPr>
            <p:cNvPr id="45072" name="Text Box 16">
              <a:extLst>
                <a:ext uri="{FF2B5EF4-FFF2-40B4-BE49-F238E27FC236}">
                  <a16:creationId xmlns:a16="http://schemas.microsoft.com/office/drawing/2014/main" id="{A28C6B7A-5E75-D246-9751-08AB9DBA9245}"/>
                </a:ext>
              </a:extLst>
            </p:cNvPr>
            <p:cNvSpPr txBox="1">
              <a:spLocks noChangeArrowheads="1"/>
            </p:cNvSpPr>
            <p:nvPr/>
          </p:nvSpPr>
          <p:spPr bwMode="auto">
            <a:xfrm>
              <a:off x="3665" y="1654"/>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o</a:t>
              </a:r>
              <a:r>
                <a:rPr lang="en-US" altLang="en-US" baseline="-33000">
                  <a:latin typeface="Droid Sans" pitchFamily="32" charset="0"/>
                </a:rPr>
                <a:t>0</a:t>
              </a:r>
              <a:r>
                <a:rPr lang="en-US" altLang="en-US">
                  <a:latin typeface="Droid Sans" pitchFamily="32" charset="0"/>
                </a:rPr>
                <a:t> </a:t>
              </a:r>
            </a:p>
          </p:txBody>
        </p:sp>
        <p:sp>
          <p:nvSpPr>
            <p:cNvPr id="45073" name="Text Box 17">
              <a:extLst>
                <a:ext uri="{FF2B5EF4-FFF2-40B4-BE49-F238E27FC236}">
                  <a16:creationId xmlns:a16="http://schemas.microsoft.com/office/drawing/2014/main" id="{6EFF9C40-6631-B04C-BF5C-CFFC6FF56D69}"/>
                </a:ext>
              </a:extLst>
            </p:cNvPr>
            <p:cNvSpPr txBox="1">
              <a:spLocks noChangeArrowheads="1"/>
            </p:cNvSpPr>
            <p:nvPr/>
          </p:nvSpPr>
          <p:spPr bwMode="auto">
            <a:xfrm>
              <a:off x="3687" y="1212"/>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a</a:t>
              </a:r>
              <a:r>
                <a:rPr lang="en-US" altLang="en-US" baseline="-33000">
                  <a:latin typeface="Droid Sans" pitchFamily="32" charset="0"/>
                </a:rPr>
                <a:t>1</a:t>
              </a:r>
              <a:r>
                <a:rPr lang="en-US" altLang="en-US">
                  <a:latin typeface="Droid Sans" pitchFamily="32" charset="0"/>
                </a:rPr>
                <a:t> </a:t>
              </a:r>
            </a:p>
          </p:txBody>
        </p:sp>
        <p:sp>
          <p:nvSpPr>
            <p:cNvPr id="45074" name="Line 18">
              <a:extLst>
                <a:ext uri="{FF2B5EF4-FFF2-40B4-BE49-F238E27FC236}">
                  <a16:creationId xmlns:a16="http://schemas.microsoft.com/office/drawing/2014/main" id="{01DD0836-B64E-2740-A1B3-AEE08449BD5F}"/>
                </a:ext>
              </a:extLst>
            </p:cNvPr>
            <p:cNvSpPr>
              <a:spLocks noChangeShapeType="1"/>
            </p:cNvSpPr>
            <p:nvPr/>
          </p:nvSpPr>
          <p:spPr bwMode="auto">
            <a:xfrm flipH="1">
              <a:off x="3119" y="2441"/>
              <a:ext cx="216" cy="282"/>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5075" name="Text Box 19">
              <a:extLst>
                <a:ext uri="{FF2B5EF4-FFF2-40B4-BE49-F238E27FC236}">
                  <a16:creationId xmlns:a16="http://schemas.microsoft.com/office/drawing/2014/main" id="{F46ACBA9-714F-EA40-8C24-AF5B8EDD0B02}"/>
                </a:ext>
              </a:extLst>
            </p:cNvPr>
            <p:cNvSpPr txBox="1">
              <a:spLocks noChangeArrowheads="1"/>
            </p:cNvSpPr>
            <p:nvPr/>
          </p:nvSpPr>
          <p:spPr bwMode="auto">
            <a:xfrm>
              <a:off x="2956" y="2305"/>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a</a:t>
              </a:r>
              <a:r>
                <a:rPr lang="en-US" altLang="en-US" baseline="-33000">
                  <a:latin typeface="Droid Sans" pitchFamily="32" charset="0"/>
                </a:rPr>
                <a:t>0</a:t>
              </a:r>
              <a:r>
                <a:rPr lang="en-US" altLang="en-US">
                  <a:latin typeface="Droid Sans" pitchFamily="32" charset="0"/>
                </a:rPr>
                <a:t> </a:t>
              </a:r>
            </a:p>
          </p:txBody>
        </p:sp>
        <p:sp>
          <p:nvSpPr>
            <p:cNvPr id="45076" name="Line 20">
              <a:extLst>
                <a:ext uri="{FF2B5EF4-FFF2-40B4-BE49-F238E27FC236}">
                  <a16:creationId xmlns:a16="http://schemas.microsoft.com/office/drawing/2014/main" id="{052E4954-273A-674F-B4C5-DB2E610E515A}"/>
                </a:ext>
              </a:extLst>
            </p:cNvPr>
            <p:cNvSpPr>
              <a:spLocks noChangeShapeType="1"/>
            </p:cNvSpPr>
            <p:nvPr/>
          </p:nvSpPr>
          <p:spPr bwMode="auto">
            <a:xfrm>
              <a:off x="3120" y="2714"/>
              <a:ext cx="0" cy="438"/>
            </a:xfrm>
            <a:prstGeom prst="line">
              <a:avLst/>
            </a:prstGeom>
            <a:noFill/>
            <a:ln w="73080" cap="flat">
              <a:solidFill>
                <a:srgbClr val="008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5077" name="Text Box 21">
              <a:extLst>
                <a:ext uri="{FF2B5EF4-FFF2-40B4-BE49-F238E27FC236}">
                  <a16:creationId xmlns:a16="http://schemas.microsoft.com/office/drawing/2014/main" id="{C29B0E8C-B43D-A04C-B219-99DE7EAFB33A}"/>
                </a:ext>
              </a:extLst>
            </p:cNvPr>
            <p:cNvSpPr txBox="1">
              <a:spLocks noChangeArrowheads="1"/>
            </p:cNvSpPr>
            <p:nvPr/>
          </p:nvSpPr>
          <p:spPr bwMode="auto">
            <a:xfrm>
              <a:off x="3038" y="2743"/>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o</a:t>
              </a:r>
              <a:r>
                <a:rPr lang="en-US" altLang="en-US" baseline="-33000">
                  <a:latin typeface="Droid Sans" pitchFamily="32" charset="0"/>
                </a:rPr>
                <a:t>1</a:t>
              </a:r>
              <a:r>
                <a:rPr lang="en-US" altLang="en-US">
                  <a:latin typeface="Droid Sans" pitchFamily="32" charset="0"/>
                </a:rPr>
                <a:t> </a:t>
              </a:r>
            </a:p>
          </p:txBody>
        </p:sp>
      </p:grpSp>
      <p:sp>
        <p:nvSpPr>
          <p:cNvPr id="45078" name="Rectangle 22">
            <a:extLst>
              <a:ext uri="{FF2B5EF4-FFF2-40B4-BE49-F238E27FC236}">
                <a16:creationId xmlns:a16="http://schemas.microsoft.com/office/drawing/2014/main" id="{CBA9B33A-1D92-7240-86B9-78CB410A860F}"/>
              </a:ext>
            </a:extLst>
          </p:cNvPr>
          <p:cNvSpPr>
            <a:spLocks noGrp="1" noChangeArrowheads="1"/>
          </p:cNvSpPr>
          <p:nvPr>
            <p:ph type="title"/>
          </p:nvPr>
        </p:nvSpPr>
        <p:spPr>
          <a:xfrm>
            <a:off x="503238" y="141288"/>
            <a:ext cx="9072562" cy="992187"/>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a:t>POMCP – example</a:t>
            </a:r>
          </a:p>
        </p:txBody>
      </p:sp>
    </p:spTree>
    <p:extLst>
      <p:ext uri="{BB962C8B-B14F-4D97-AF65-F5344CB8AC3E}">
        <p14:creationId xmlns:p14="http://schemas.microsoft.com/office/powerpoint/2010/main" val="22009395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3">
            <a:extLst>
              <a:ext uri="{FF2B5EF4-FFF2-40B4-BE49-F238E27FC236}">
                <a16:creationId xmlns:a16="http://schemas.microsoft.com/office/drawing/2014/main" id="{2B1BF5F0-9DC0-2E41-9520-BA67D231D25C}"/>
              </a:ext>
            </a:extLst>
          </p:cNvPr>
          <p:cNvSpPr>
            <a:spLocks noGrp="1"/>
          </p:cNvSpPr>
          <p:nvPr>
            <p:ph type="sldNum" idx="11"/>
          </p:nvPr>
        </p:nvSpPr>
        <p:spPr/>
        <p:txBody>
          <a:bodyPr/>
          <a:lstStyle/>
          <a:p>
            <a:fld id="{A6F28DA1-1F36-8E4F-9521-2C672CE10E0A}" type="slidenum">
              <a:rPr lang="en-US" altLang="en-US"/>
              <a:pPr/>
              <a:t>46</a:t>
            </a:fld>
            <a:r>
              <a:rPr lang="en-US" altLang="en-US"/>
              <a:t> </a:t>
            </a:r>
          </a:p>
        </p:txBody>
      </p:sp>
      <p:grpSp>
        <p:nvGrpSpPr>
          <p:cNvPr id="46081" name="Group 1">
            <a:extLst>
              <a:ext uri="{FF2B5EF4-FFF2-40B4-BE49-F238E27FC236}">
                <a16:creationId xmlns:a16="http://schemas.microsoft.com/office/drawing/2014/main" id="{0852ED31-F815-3642-AE91-5F5D80690AC3}"/>
              </a:ext>
            </a:extLst>
          </p:cNvPr>
          <p:cNvGrpSpPr>
            <a:grpSpLocks/>
          </p:cNvGrpSpPr>
          <p:nvPr/>
        </p:nvGrpSpPr>
        <p:grpSpPr bwMode="auto">
          <a:xfrm>
            <a:off x="914400" y="914400"/>
            <a:ext cx="8228013" cy="6399213"/>
            <a:chOff x="576" y="576"/>
            <a:chExt cx="5183" cy="4031"/>
          </a:xfrm>
        </p:grpSpPr>
        <p:sp>
          <p:nvSpPr>
            <p:cNvPr id="46082" name="Rectangle 2">
              <a:extLst>
                <a:ext uri="{FF2B5EF4-FFF2-40B4-BE49-F238E27FC236}">
                  <a16:creationId xmlns:a16="http://schemas.microsoft.com/office/drawing/2014/main" id="{4902D975-7B1E-7446-ABC2-64C424064877}"/>
                </a:ext>
              </a:extLst>
            </p:cNvPr>
            <p:cNvSpPr>
              <a:spLocks noChangeArrowheads="1"/>
            </p:cNvSpPr>
            <p:nvPr/>
          </p:nvSpPr>
          <p:spPr bwMode="auto">
            <a:xfrm>
              <a:off x="576" y="576"/>
              <a:ext cx="5183" cy="4031"/>
            </a:xfrm>
            <a:prstGeom prst="rect">
              <a:avLst/>
            </a:prstGeom>
            <a:solidFill>
              <a:srgbClr val="FFFFFF"/>
            </a:solidFill>
            <a:ln w="18360" cap="flat">
              <a:solidFill>
                <a:srgbClr val="808080"/>
              </a:solidFill>
              <a:round/>
              <a:headEnd/>
              <a:tailEnd/>
            </a:ln>
            <a:effectLst>
              <a:outerShdw dist="77386" dir="2700000" algn="ctr" rotWithShape="0">
                <a:srgbClr val="808080">
                  <a:alpha val="15047"/>
                </a:srgbClr>
              </a:outerShdw>
            </a:effectLst>
          </p:spPr>
          <p:txBody>
            <a:bodyPr wrap="none" anchor="ctr"/>
            <a:lstStyle/>
            <a:p>
              <a:endParaRPr lang="en-US"/>
            </a:p>
          </p:txBody>
        </p:sp>
        <p:sp>
          <p:nvSpPr>
            <p:cNvPr id="46083" name="Oval 3">
              <a:extLst>
                <a:ext uri="{FF2B5EF4-FFF2-40B4-BE49-F238E27FC236}">
                  <a16:creationId xmlns:a16="http://schemas.microsoft.com/office/drawing/2014/main" id="{FDBD50FE-D4BD-DE49-9429-441136766305}"/>
                </a:ext>
              </a:extLst>
            </p:cNvPr>
            <p:cNvSpPr>
              <a:spLocks noChangeArrowheads="1"/>
            </p:cNvSpPr>
            <p:nvPr/>
          </p:nvSpPr>
          <p:spPr bwMode="auto">
            <a:xfrm>
              <a:off x="871" y="2069"/>
              <a:ext cx="954" cy="439"/>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{s</a:t>
              </a:r>
              <a:r>
                <a:rPr lang="en-US" altLang="en-US" baseline="-33000">
                  <a:latin typeface="Droid Sans" pitchFamily="32" charset="0"/>
                </a:rPr>
                <a:t>e</a:t>
              </a:r>
              <a:r>
                <a:rPr lang="en-US" altLang="en-US">
                  <a:latin typeface="Droid Sans" pitchFamily="32" charset="0"/>
                </a:rPr>
                <a:t>}</a:t>
              </a:r>
            </a:p>
          </p:txBody>
        </p:sp>
        <p:sp>
          <p:nvSpPr>
            <p:cNvPr id="46084" name="Oval 4">
              <a:extLst>
                <a:ext uri="{FF2B5EF4-FFF2-40B4-BE49-F238E27FC236}">
                  <a16:creationId xmlns:a16="http://schemas.microsoft.com/office/drawing/2014/main" id="{B6C0721D-1C63-EB46-A837-828E62BD5CCE}"/>
                </a:ext>
              </a:extLst>
            </p:cNvPr>
            <p:cNvSpPr>
              <a:spLocks noChangeArrowheads="1"/>
            </p:cNvSpPr>
            <p:nvPr/>
          </p:nvSpPr>
          <p:spPr bwMode="auto">
            <a:xfrm>
              <a:off x="2548" y="889"/>
              <a:ext cx="1191" cy="548"/>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sz="1600" dirty="0">
                  <a:latin typeface="Droid Sans" pitchFamily="32" charset="0"/>
                </a:rPr>
                <a:t>{</a:t>
              </a:r>
              <a:r>
                <a:rPr lang="en-US" altLang="en-US" sz="1600" dirty="0" err="1">
                  <a:latin typeface="Droid Sans" pitchFamily="32" charset="0"/>
                </a:rPr>
                <a:t>s</a:t>
              </a:r>
              <a:r>
                <a:rPr lang="en-US" altLang="en-US" sz="1600" baseline="-33000" dirty="0" err="1">
                  <a:latin typeface="Droid Sans" pitchFamily="32" charset="0"/>
                </a:rPr>
                <a:t>a</a:t>
              </a:r>
              <a:r>
                <a:rPr lang="en-US" altLang="en-US" sz="1600" dirty="0" err="1">
                  <a:latin typeface="Droid Sans" pitchFamily="32" charset="0"/>
                </a:rPr>
                <a:t>,s</a:t>
              </a:r>
              <a:r>
                <a:rPr lang="en-US" altLang="en-US" sz="1600" baseline="-33000" dirty="0" err="1">
                  <a:latin typeface="Droid Sans" pitchFamily="32" charset="0"/>
                </a:rPr>
                <a:t>b</a:t>
              </a:r>
              <a:r>
                <a:rPr lang="en-US" altLang="en-US" sz="1600" dirty="0" err="1">
                  <a:latin typeface="Droid Sans" pitchFamily="32" charset="0"/>
                </a:rPr>
                <a:t>,s</a:t>
              </a:r>
              <a:r>
                <a:rPr lang="en-US" altLang="en-US" sz="1600" baseline="-33000" dirty="0" err="1">
                  <a:latin typeface="Droid Sans" pitchFamily="32" charset="0"/>
                </a:rPr>
                <a:t>c</a:t>
              </a:r>
              <a:r>
                <a:rPr lang="en-US" altLang="en-US" sz="1600" dirty="0" err="1">
                  <a:latin typeface="Droid Sans" pitchFamily="32" charset="0"/>
                </a:rPr>
                <a:t>,s</a:t>
              </a:r>
              <a:r>
                <a:rPr lang="en-US" altLang="en-US" sz="1600" baseline="-33000" dirty="0" err="1">
                  <a:latin typeface="Droid Sans" pitchFamily="32" charset="0"/>
                </a:rPr>
                <a:t>d</a:t>
              </a:r>
              <a:r>
                <a:rPr lang="en-US" altLang="en-US" sz="1600" dirty="0" err="1">
                  <a:latin typeface="Droid Sans" pitchFamily="32" charset="0"/>
                </a:rPr>
                <a:t>,s</a:t>
              </a:r>
              <a:r>
                <a:rPr lang="en-US" altLang="en-US" sz="1600" baseline="-33000" dirty="0" err="1">
                  <a:latin typeface="Droid Sans" pitchFamily="32" charset="0"/>
                </a:rPr>
                <a:t>d</a:t>
              </a:r>
              <a:r>
                <a:rPr lang="en-US" altLang="en-US" sz="1600" dirty="0">
                  <a:latin typeface="Droid Sans" pitchFamily="32" charset="0"/>
                </a:rPr>
                <a:t>}</a:t>
              </a:r>
            </a:p>
          </p:txBody>
        </p:sp>
        <p:sp>
          <p:nvSpPr>
            <p:cNvPr id="46085" name="Line 5">
              <a:extLst>
                <a:ext uri="{FF2B5EF4-FFF2-40B4-BE49-F238E27FC236}">
                  <a16:creationId xmlns:a16="http://schemas.microsoft.com/office/drawing/2014/main" id="{F5C15457-F73D-904E-A189-EFDD268668A4}"/>
                </a:ext>
              </a:extLst>
            </p:cNvPr>
            <p:cNvSpPr>
              <a:spLocks noChangeShapeType="1"/>
            </p:cNvSpPr>
            <p:nvPr/>
          </p:nvSpPr>
          <p:spPr bwMode="auto">
            <a:xfrm flipH="1">
              <a:off x="1937" y="1325"/>
              <a:ext cx="733" cy="282"/>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6086" name="Oval 6">
              <a:extLst>
                <a:ext uri="{FF2B5EF4-FFF2-40B4-BE49-F238E27FC236}">
                  <a16:creationId xmlns:a16="http://schemas.microsoft.com/office/drawing/2014/main" id="{8BD6D1C9-6A7A-EC4F-B753-BB69B310BD48}"/>
                </a:ext>
              </a:extLst>
            </p:cNvPr>
            <p:cNvSpPr>
              <a:spLocks noChangeArrowheads="1"/>
            </p:cNvSpPr>
            <p:nvPr/>
          </p:nvSpPr>
          <p:spPr bwMode="auto">
            <a:xfrm>
              <a:off x="3235" y="2069"/>
              <a:ext cx="954" cy="439"/>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{s</a:t>
              </a:r>
              <a:r>
                <a:rPr lang="en-US" altLang="en-US" baseline="-33000">
                  <a:latin typeface="Droid Sans" pitchFamily="32" charset="0"/>
                </a:rPr>
                <a:t>a</a:t>
              </a:r>
              <a:r>
                <a:rPr lang="en-US" altLang="en-US">
                  <a:latin typeface="Droid Sans" pitchFamily="32" charset="0"/>
                </a:rPr>
                <a:t>,s</a:t>
              </a:r>
              <a:r>
                <a:rPr lang="en-US" altLang="en-US" baseline="-33000">
                  <a:latin typeface="Droid Sans" pitchFamily="32" charset="0"/>
                </a:rPr>
                <a:t>f</a:t>
              </a:r>
              <a:r>
                <a:rPr lang="en-US" altLang="en-US">
                  <a:latin typeface="Droid Sans" pitchFamily="32" charset="0"/>
                </a:rPr>
                <a:t>}</a:t>
              </a:r>
            </a:p>
          </p:txBody>
        </p:sp>
        <p:sp>
          <p:nvSpPr>
            <p:cNvPr id="46087" name="Oval 7">
              <a:extLst>
                <a:ext uri="{FF2B5EF4-FFF2-40B4-BE49-F238E27FC236}">
                  <a16:creationId xmlns:a16="http://schemas.microsoft.com/office/drawing/2014/main" id="{2982921A-DA53-CB4D-A8B0-E536CF80493D}"/>
                </a:ext>
              </a:extLst>
            </p:cNvPr>
            <p:cNvSpPr>
              <a:spLocks noChangeArrowheads="1"/>
            </p:cNvSpPr>
            <p:nvPr/>
          </p:nvSpPr>
          <p:spPr bwMode="auto">
            <a:xfrm>
              <a:off x="2051" y="2069"/>
              <a:ext cx="954" cy="439"/>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{s</a:t>
              </a:r>
              <a:r>
                <a:rPr lang="en-US" altLang="en-US" baseline="-33000">
                  <a:latin typeface="Droid Sans" pitchFamily="32" charset="0"/>
                </a:rPr>
                <a:t>b</a:t>
              </a:r>
              <a:r>
                <a:rPr lang="en-US" altLang="en-US">
                  <a:latin typeface="Droid Sans" pitchFamily="32" charset="0"/>
                </a:rPr>
                <a:t>}</a:t>
              </a:r>
            </a:p>
          </p:txBody>
        </p:sp>
        <p:sp>
          <p:nvSpPr>
            <p:cNvPr id="46088" name="Line 8">
              <a:extLst>
                <a:ext uri="{FF2B5EF4-FFF2-40B4-BE49-F238E27FC236}">
                  <a16:creationId xmlns:a16="http://schemas.microsoft.com/office/drawing/2014/main" id="{353287D1-4926-D14C-90BD-53AF34D9D0D8}"/>
                </a:ext>
              </a:extLst>
            </p:cNvPr>
            <p:cNvSpPr>
              <a:spLocks noChangeShapeType="1"/>
            </p:cNvSpPr>
            <p:nvPr/>
          </p:nvSpPr>
          <p:spPr bwMode="auto">
            <a:xfrm>
              <a:off x="3590" y="1325"/>
              <a:ext cx="711" cy="282"/>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6089" name="Text Box 9">
              <a:extLst>
                <a:ext uri="{FF2B5EF4-FFF2-40B4-BE49-F238E27FC236}">
                  <a16:creationId xmlns:a16="http://schemas.microsoft.com/office/drawing/2014/main" id="{4572EFF9-3AB3-DF41-AD2C-A1B187A4B424}"/>
                </a:ext>
              </a:extLst>
            </p:cNvPr>
            <p:cNvSpPr txBox="1">
              <a:spLocks noChangeArrowheads="1"/>
            </p:cNvSpPr>
            <p:nvPr/>
          </p:nvSpPr>
          <p:spPr bwMode="auto">
            <a:xfrm>
              <a:off x="1316" y="1654"/>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o</a:t>
              </a:r>
              <a:r>
                <a:rPr lang="en-US" altLang="en-US" baseline="-33000">
                  <a:latin typeface="Droid Sans" pitchFamily="32" charset="0"/>
                </a:rPr>
                <a:t>0</a:t>
              </a:r>
              <a:r>
                <a:rPr lang="en-US" altLang="en-US">
                  <a:latin typeface="Droid Sans" pitchFamily="32" charset="0"/>
                </a:rPr>
                <a:t> </a:t>
              </a:r>
            </a:p>
          </p:txBody>
        </p:sp>
        <p:sp>
          <p:nvSpPr>
            <p:cNvPr id="46090" name="Line 10">
              <a:extLst>
                <a:ext uri="{FF2B5EF4-FFF2-40B4-BE49-F238E27FC236}">
                  <a16:creationId xmlns:a16="http://schemas.microsoft.com/office/drawing/2014/main" id="{A93E2DD5-CD6C-3342-95DF-9C504B6F8649}"/>
                </a:ext>
              </a:extLst>
            </p:cNvPr>
            <p:cNvSpPr>
              <a:spLocks noChangeShapeType="1"/>
            </p:cNvSpPr>
            <p:nvPr/>
          </p:nvSpPr>
          <p:spPr bwMode="auto">
            <a:xfrm flipH="1">
              <a:off x="1363" y="1608"/>
              <a:ext cx="620" cy="481"/>
            </a:xfrm>
            <a:prstGeom prst="line">
              <a:avLst/>
            </a:prstGeom>
            <a:noFill/>
            <a:ln w="73080" cap="flat">
              <a:solidFill>
                <a:srgbClr val="008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6091" name="Line 11">
              <a:extLst>
                <a:ext uri="{FF2B5EF4-FFF2-40B4-BE49-F238E27FC236}">
                  <a16:creationId xmlns:a16="http://schemas.microsoft.com/office/drawing/2014/main" id="{2E91B13D-D97B-9D44-8727-7C52F80779C2}"/>
                </a:ext>
              </a:extLst>
            </p:cNvPr>
            <p:cNvSpPr>
              <a:spLocks noChangeShapeType="1"/>
            </p:cNvSpPr>
            <p:nvPr/>
          </p:nvSpPr>
          <p:spPr bwMode="auto">
            <a:xfrm>
              <a:off x="2039" y="1608"/>
              <a:ext cx="506" cy="460"/>
            </a:xfrm>
            <a:prstGeom prst="line">
              <a:avLst/>
            </a:prstGeom>
            <a:noFill/>
            <a:ln w="73080" cap="flat">
              <a:solidFill>
                <a:srgbClr val="008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6092" name="Line 12">
              <a:extLst>
                <a:ext uri="{FF2B5EF4-FFF2-40B4-BE49-F238E27FC236}">
                  <a16:creationId xmlns:a16="http://schemas.microsoft.com/office/drawing/2014/main" id="{916376DD-2AD2-8C46-94EA-64E104937D9D}"/>
                </a:ext>
              </a:extLst>
            </p:cNvPr>
            <p:cNvSpPr>
              <a:spLocks noChangeShapeType="1"/>
            </p:cNvSpPr>
            <p:nvPr/>
          </p:nvSpPr>
          <p:spPr bwMode="auto">
            <a:xfrm flipH="1">
              <a:off x="3738" y="1608"/>
              <a:ext cx="564" cy="460"/>
            </a:xfrm>
            <a:prstGeom prst="line">
              <a:avLst/>
            </a:prstGeom>
            <a:noFill/>
            <a:ln w="73080" cap="flat">
              <a:solidFill>
                <a:srgbClr val="008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6093" name="Text Box 13">
              <a:extLst>
                <a:ext uri="{FF2B5EF4-FFF2-40B4-BE49-F238E27FC236}">
                  <a16:creationId xmlns:a16="http://schemas.microsoft.com/office/drawing/2014/main" id="{245091E0-2063-2E4A-9567-60842A68C178}"/>
                </a:ext>
              </a:extLst>
            </p:cNvPr>
            <p:cNvSpPr txBox="1">
              <a:spLocks noChangeArrowheads="1"/>
            </p:cNvSpPr>
            <p:nvPr/>
          </p:nvSpPr>
          <p:spPr bwMode="auto">
            <a:xfrm>
              <a:off x="2025" y="1211"/>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a</a:t>
              </a:r>
              <a:r>
                <a:rPr lang="en-US" altLang="en-US" baseline="-33000">
                  <a:latin typeface="Droid Sans" pitchFamily="32" charset="0"/>
                </a:rPr>
                <a:t>0</a:t>
              </a:r>
              <a:r>
                <a:rPr lang="en-US" altLang="en-US">
                  <a:latin typeface="Droid Sans" pitchFamily="32" charset="0"/>
                </a:rPr>
                <a:t> </a:t>
              </a:r>
            </a:p>
          </p:txBody>
        </p:sp>
        <p:sp>
          <p:nvSpPr>
            <p:cNvPr id="46094" name="Oval 14">
              <a:extLst>
                <a:ext uri="{FF2B5EF4-FFF2-40B4-BE49-F238E27FC236}">
                  <a16:creationId xmlns:a16="http://schemas.microsoft.com/office/drawing/2014/main" id="{21FCD4B0-E83A-3D46-B318-6B33B4A30FE8}"/>
                </a:ext>
              </a:extLst>
            </p:cNvPr>
            <p:cNvSpPr>
              <a:spLocks noChangeArrowheads="1"/>
            </p:cNvSpPr>
            <p:nvPr/>
          </p:nvSpPr>
          <p:spPr bwMode="auto">
            <a:xfrm>
              <a:off x="2670" y="3153"/>
              <a:ext cx="954" cy="439"/>
            </a:xfrm>
            <a:prstGeom prst="ellipse">
              <a:avLst/>
            </a:prstGeom>
            <a:noFill/>
            <a:ln w="54720" cap="flat">
              <a:solidFill>
                <a:srgbClr val="008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7000" tIns="72000" rIns="117000" bIns="72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{s</a:t>
              </a:r>
              <a:r>
                <a:rPr lang="en-US" altLang="en-US" baseline="-33000">
                  <a:latin typeface="Droid Sans" pitchFamily="32" charset="0"/>
                </a:rPr>
                <a:t>b</a:t>
              </a:r>
              <a:r>
                <a:rPr lang="en-US" altLang="en-US">
                  <a:latin typeface="Droid Sans" pitchFamily="32" charset="0"/>
                </a:rPr>
                <a:t>}</a:t>
              </a:r>
            </a:p>
          </p:txBody>
        </p:sp>
        <p:sp>
          <p:nvSpPr>
            <p:cNvPr id="46095" name="Text Box 15">
              <a:extLst>
                <a:ext uri="{FF2B5EF4-FFF2-40B4-BE49-F238E27FC236}">
                  <a16:creationId xmlns:a16="http://schemas.microsoft.com/office/drawing/2014/main" id="{834DBD00-3DC2-9648-A516-9BED96BB8AC9}"/>
                </a:ext>
              </a:extLst>
            </p:cNvPr>
            <p:cNvSpPr txBox="1">
              <a:spLocks noChangeArrowheads="1"/>
            </p:cNvSpPr>
            <p:nvPr/>
          </p:nvSpPr>
          <p:spPr bwMode="auto">
            <a:xfrm>
              <a:off x="2143" y="1654"/>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o</a:t>
              </a:r>
              <a:r>
                <a:rPr lang="en-US" altLang="en-US" baseline="-33000">
                  <a:latin typeface="Droid Sans" pitchFamily="32" charset="0"/>
                </a:rPr>
                <a:t>1</a:t>
              </a:r>
              <a:r>
                <a:rPr lang="en-US" altLang="en-US">
                  <a:latin typeface="Droid Sans" pitchFamily="32" charset="0"/>
                </a:rPr>
                <a:t> </a:t>
              </a:r>
            </a:p>
          </p:txBody>
        </p:sp>
        <p:sp>
          <p:nvSpPr>
            <p:cNvPr id="46096" name="Text Box 16">
              <a:extLst>
                <a:ext uri="{FF2B5EF4-FFF2-40B4-BE49-F238E27FC236}">
                  <a16:creationId xmlns:a16="http://schemas.microsoft.com/office/drawing/2014/main" id="{2ACEB591-7546-AA45-BFF6-6AB23425A89D}"/>
                </a:ext>
              </a:extLst>
            </p:cNvPr>
            <p:cNvSpPr txBox="1">
              <a:spLocks noChangeArrowheads="1"/>
            </p:cNvSpPr>
            <p:nvPr/>
          </p:nvSpPr>
          <p:spPr bwMode="auto">
            <a:xfrm>
              <a:off x="3665" y="1654"/>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o</a:t>
              </a:r>
              <a:r>
                <a:rPr lang="en-US" altLang="en-US" baseline="-33000">
                  <a:latin typeface="Droid Sans" pitchFamily="32" charset="0"/>
                </a:rPr>
                <a:t>0</a:t>
              </a:r>
              <a:r>
                <a:rPr lang="en-US" altLang="en-US">
                  <a:latin typeface="Droid Sans" pitchFamily="32" charset="0"/>
                </a:rPr>
                <a:t> </a:t>
              </a:r>
            </a:p>
          </p:txBody>
        </p:sp>
        <p:sp>
          <p:nvSpPr>
            <p:cNvPr id="46097" name="Text Box 17">
              <a:extLst>
                <a:ext uri="{FF2B5EF4-FFF2-40B4-BE49-F238E27FC236}">
                  <a16:creationId xmlns:a16="http://schemas.microsoft.com/office/drawing/2014/main" id="{C84FDEBF-0D27-B440-A323-5CAC9269E650}"/>
                </a:ext>
              </a:extLst>
            </p:cNvPr>
            <p:cNvSpPr txBox="1">
              <a:spLocks noChangeArrowheads="1"/>
            </p:cNvSpPr>
            <p:nvPr/>
          </p:nvSpPr>
          <p:spPr bwMode="auto">
            <a:xfrm>
              <a:off x="3687" y="1212"/>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a</a:t>
              </a:r>
              <a:r>
                <a:rPr lang="en-US" altLang="en-US" baseline="-33000">
                  <a:latin typeface="Droid Sans" pitchFamily="32" charset="0"/>
                </a:rPr>
                <a:t>1</a:t>
              </a:r>
              <a:r>
                <a:rPr lang="en-US" altLang="en-US">
                  <a:latin typeface="Droid Sans" pitchFamily="32" charset="0"/>
                </a:rPr>
                <a:t> </a:t>
              </a:r>
            </a:p>
          </p:txBody>
        </p:sp>
        <p:sp>
          <p:nvSpPr>
            <p:cNvPr id="46098" name="Line 18">
              <a:extLst>
                <a:ext uri="{FF2B5EF4-FFF2-40B4-BE49-F238E27FC236}">
                  <a16:creationId xmlns:a16="http://schemas.microsoft.com/office/drawing/2014/main" id="{964F7906-87EA-D542-91DF-6370539CA0FA}"/>
                </a:ext>
              </a:extLst>
            </p:cNvPr>
            <p:cNvSpPr>
              <a:spLocks noChangeShapeType="1"/>
            </p:cNvSpPr>
            <p:nvPr/>
          </p:nvSpPr>
          <p:spPr bwMode="auto">
            <a:xfrm flipH="1">
              <a:off x="3119" y="2441"/>
              <a:ext cx="216" cy="282"/>
            </a:xfrm>
            <a:prstGeom prst="line">
              <a:avLst/>
            </a:prstGeom>
            <a:noFill/>
            <a:ln w="73080" cap="flat">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6099" name="Text Box 19">
              <a:extLst>
                <a:ext uri="{FF2B5EF4-FFF2-40B4-BE49-F238E27FC236}">
                  <a16:creationId xmlns:a16="http://schemas.microsoft.com/office/drawing/2014/main" id="{2FD6A0D2-5B4B-ED40-9984-D58207A792DB}"/>
                </a:ext>
              </a:extLst>
            </p:cNvPr>
            <p:cNvSpPr txBox="1">
              <a:spLocks noChangeArrowheads="1"/>
            </p:cNvSpPr>
            <p:nvPr/>
          </p:nvSpPr>
          <p:spPr bwMode="auto">
            <a:xfrm>
              <a:off x="2956" y="2305"/>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a</a:t>
              </a:r>
              <a:r>
                <a:rPr lang="en-US" altLang="en-US" baseline="-33000">
                  <a:latin typeface="Droid Sans" pitchFamily="32" charset="0"/>
                </a:rPr>
                <a:t>0</a:t>
              </a:r>
              <a:r>
                <a:rPr lang="en-US" altLang="en-US">
                  <a:latin typeface="Droid Sans" pitchFamily="32" charset="0"/>
                </a:rPr>
                <a:t> </a:t>
              </a:r>
            </a:p>
          </p:txBody>
        </p:sp>
        <p:sp>
          <p:nvSpPr>
            <p:cNvPr id="46100" name="Line 20">
              <a:extLst>
                <a:ext uri="{FF2B5EF4-FFF2-40B4-BE49-F238E27FC236}">
                  <a16:creationId xmlns:a16="http://schemas.microsoft.com/office/drawing/2014/main" id="{E4294404-735C-2A43-8686-7B1372C479BA}"/>
                </a:ext>
              </a:extLst>
            </p:cNvPr>
            <p:cNvSpPr>
              <a:spLocks noChangeShapeType="1"/>
            </p:cNvSpPr>
            <p:nvPr/>
          </p:nvSpPr>
          <p:spPr bwMode="auto">
            <a:xfrm>
              <a:off x="3120" y="2714"/>
              <a:ext cx="0" cy="438"/>
            </a:xfrm>
            <a:prstGeom prst="line">
              <a:avLst/>
            </a:prstGeom>
            <a:noFill/>
            <a:ln w="73080" cap="flat">
              <a:solidFill>
                <a:srgbClr val="008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6101" name="Text Box 21">
              <a:extLst>
                <a:ext uri="{FF2B5EF4-FFF2-40B4-BE49-F238E27FC236}">
                  <a16:creationId xmlns:a16="http://schemas.microsoft.com/office/drawing/2014/main" id="{B29714F9-A3C4-0C41-B7F8-1AF6FE1C9959}"/>
                </a:ext>
              </a:extLst>
            </p:cNvPr>
            <p:cNvSpPr txBox="1">
              <a:spLocks noChangeArrowheads="1"/>
            </p:cNvSpPr>
            <p:nvPr/>
          </p:nvSpPr>
          <p:spPr bwMode="auto">
            <a:xfrm>
              <a:off x="3038" y="2743"/>
              <a:ext cx="475" cy="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Lst>
                <a:defRPr>
                  <a:solidFill>
                    <a:srgbClr val="000000"/>
                  </a:solidFill>
                  <a:latin typeface="Arial" panose="020B0604020202020204" pitchFamily="34" charset="0"/>
                  <a:ea typeface="DejaVu Sans" charset="0"/>
                  <a:cs typeface="DejaVu Sans" charset="0"/>
                </a:defRPr>
              </a:lvl1pPr>
              <a:lvl2pPr>
                <a:tabLst>
                  <a:tab pos="723900" algn="l"/>
                </a:tabLst>
                <a:defRPr>
                  <a:solidFill>
                    <a:srgbClr val="000000"/>
                  </a:solidFill>
                  <a:latin typeface="Arial" panose="020B0604020202020204" pitchFamily="34" charset="0"/>
                  <a:ea typeface="DejaVu Sans" charset="0"/>
                  <a:cs typeface="DejaVu Sans" charset="0"/>
                </a:defRPr>
              </a:lvl2pPr>
              <a:lvl3pPr>
                <a:tabLst>
                  <a:tab pos="723900" algn="l"/>
                </a:tabLst>
                <a:defRPr>
                  <a:solidFill>
                    <a:srgbClr val="000000"/>
                  </a:solidFill>
                  <a:latin typeface="Arial" panose="020B0604020202020204" pitchFamily="34" charset="0"/>
                  <a:ea typeface="DejaVu Sans" charset="0"/>
                  <a:cs typeface="DejaVu Sans" charset="0"/>
                </a:defRPr>
              </a:lvl3pPr>
              <a:lvl4pPr>
                <a:tabLst>
                  <a:tab pos="723900" algn="l"/>
                </a:tabLst>
                <a:defRPr>
                  <a:solidFill>
                    <a:srgbClr val="000000"/>
                  </a:solidFill>
                  <a:latin typeface="Arial" panose="020B0604020202020204" pitchFamily="34" charset="0"/>
                  <a:ea typeface="DejaVu Sans" charset="0"/>
                  <a:cs typeface="DejaVu Sans" charset="0"/>
                </a:defRPr>
              </a:lvl4pPr>
              <a:lvl5pPr>
                <a:tabLst>
                  <a:tab pos="7239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roid Sans" pitchFamily="32" charset="0"/>
                </a:rPr>
                <a:t>o</a:t>
              </a:r>
              <a:r>
                <a:rPr lang="en-US" altLang="en-US" baseline="-33000">
                  <a:latin typeface="Droid Sans" pitchFamily="32" charset="0"/>
                </a:rPr>
                <a:t>1</a:t>
              </a:r>
              <a:r>
                <a:rPr lang="en-US" altLang="en-US">
                  <a:latin typeface="Droid Sans" pitchFamily="32" charset="0"/>
                </a:rPr>
                <a:t> </a:t>
              </a:r>
            </a:p>
          </p:txBody>
        </p:sp>
      </p:grpSp>
      <p:sp>
        <p:nvSpPr>
          <p:cNvPr id="46102" name="Rectangle 22">
            <a:extLst>
              <a:ext uri="{FF2B5EF4-FFF2-40B4-BE49-F238E27FC236}">
                <a16:creationId xmlns:a16="http://schemas.microsoft.com/office/drawing/2014/main" id="{CF4BB1AA-6173-A445-B8C3-20FD22301BC1}"/>
              </a:ext>
            </a:extLst>
          </p:cNvPr>
          <p:cNvSpPr>
            <a:spLocks noGrp="1" noChangeArrowheads="1"/>
          </p:cNvSpPr>
          <p:nvPr>
            <p:ph type="title"/>
          </p:nvPr>
        </p:nvSpPr>
        <p:spPr>
          <a:xfrm>
            <a:off x="503238" y="141288"/>
            <a:ext cx="9072562" cy="992187"/>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a:t>POMCP – example</a:t>
            </a:r>
          </a:p>
        </p:txBody>
      </p:sp>
      <p:sp>
        <p:nvSpPr>
          <p:cNvPr id="46103" name="Rectangle 23">
            <a:extLst>
              <a:ext uri="{FF2B5EF4-FFF2-40B4-BE49-F238E27FC236}">
                <a16:creationId xmlns:a16="http://schemas.microsoft.com/office/drawing/2014/main" id="{0FF9B366-2476-CE4E-82DE-5C68D4D5A168}"/>
              </a:ext>
            </a:extLst>
          </p:cNvPr>
          <p:cNvSpPr>
            <a:spLocks noChangeArrowheads="1"/>
          </p:cNvSpPr>
          <p:nvPr/>
        </p:nvSpPr>
        <p:spPr bwMode="auto">
          <a:xfrm>
            <a:off x="1600200" y="4114800"/>
            <a:ext cx="7772400" cy="2971800"/>
          </a:xfrm>
          <a:prstGeom prst="rect">
            <a:avLst/>
          </a:prstGeom>
          <a:solidFill>
            <a:srgbClr val="CFE7E5">
              <a:alpha val="89999"/>
            </a:srgbClr>
          </a:solidFill>
          <a:ln w="18360" cap="flat">
            <a:solidFill>
              <a:srgbClr val="808080"/>
            </a:solidFill>
            <a:round/>
            <a:headEnd/>
            <a:tailEnd/>
          </a:ln>
          <a:effectLst>
            <a:outerShdw dist="77386" dir="2700000" algn="ctr" rotWithShape="0">
              <a:srgbClr val="808080">
                <a:alpha val="15047"/>
              </a:srgbClr>
            </a:outerShdw>
          </a:effectLst>
        </p:spPr>
        <p:txBody>
          <a:bodyPr lIns="54720" tIns="45000" rIns="54720" bIns="45000" anchor="ctr"/>
          <a:lstStyle>
            <a:lvl1pPr>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solidFill>
                  <a:srgbClr val="000000"/>
                </a:solidFill>
                <a:latin typeface="Arial" panose="020B0604020202020204" pitchFamily="34" charset="0"/>
                <a:ea typeface="DejaVu Sans" charset="0"/>
                <a:cs typeface="DejaVu Sans" charset="0"/>
              </a:defRPr>
            </a:lvl1pPr>
            <a:lvl2pPr marL="327025" indent="-136525">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solidFill>
                  <a:srgbClr val="000000"/>
                </a:solidFill>
                <a:latin typeface="Arial" panose="020B0604020202020204" pitchFamily="34" charset="0"/>
                <a:ea typeface="DejaVu Sans" charset="0"/>
                <a:cs typeface="DejaVu Sans" charset="0"/>
              </a:defRPr>
            </a:lvl2pPr>
            <a:lvl3pPr>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solidFill>
                  <a:srgbClr val="000000"/>
                </a:solidFill>
                <a:latin typeface="Arial" panose="020B0604020202020204" pitchFamily="34" charset="0"/>
                <a:ea typeface="DejaVu Sans" charset="0"/>
                <a:cs typeface="DejaVu Sans" charset="0"/>
              </a:defRPr>
            </a:lvl3pPr>
            <a:lvl4pPr>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solidFill>
                  <a:srgbClr val="000000"/>
                </a:solidFill>
                <a:latin typeface="Arial" panose="020B0604020202020204" pitchFamily="34" charset="0"/>
                <a:ea typeface="DejaVu Sans" charset="0"/>
                <a:cs typeface="DejaVu Sans" charset="0"/>
              </a:defRPr>
            </a:lvl4pPr>
            <a:lvl5pPr>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53975" algn="l"/>
                <a:tab pos="511175" algn="l"/>
                <a:tab pos="968375" algn="l"/>
                <a:tab pos="1425575" algn="l"/>
                <a:tab pos="1882775" algn="l"/>
                <a:tab pos="2339975" algn="l"/>
                <a:tab pos="2797175" algn="l"/>
                <a:tab pos="3254375" algn="l"/>
                <a:tab pos="3711575" algn="l"/>
                <a:tab pos="4168775" algn="l"/>
                <a:tab pos="4625975" algn="l"/>
                <a:tab pos="5083175" algn="l"/>
                <a:tab pos="5540375" algn="l"/>
                <a:tab pos="5997575" algn="l"/>
                <a:tab pos="6454775" algn="l"/>
                <a:tab pos="6911975" algn="l"/>
                <a:tab pos="7369175" algn="l"/>
                <a:tab pos="7826375" algn="l"/>
                <a:tab pos="8283575" algn="l"/>
                <a:tab pos="8740775" algn="l"/>
                <a:tab pos="9197975" algn="l"/>
              </a:tabLst>
              <a:defRPr>
                <a:solidFill>
                  <a:srgbClr val="000000"/>
                </a:solidFill>
                <a:latin typeface="Arial" panose="020B0604020202020204" pitchFamily="34" charset="0"/>
                <a:ea typeface="DejaVu Sans" charset="0"/>
                <a:cs typeface="DejaVu Sans" charset="0"/>
              </a:defRPr>
            </a:lvl9pPr>
          </a:lstStyle>
          <a:p>
            <a:pPr marL="53975"/>
            <a:r>
              <a:rPr lang="en-US" altLang="en-US" sz="2000">
                <a:solidFill>
                  <a:srgbClr val="0B2249"/>
                </a:solidFill>
                <a:latin typeface="Droid Sans" pitchFamily="32" charset="0"/>
                <a:ea typeface="ＭＳ Ｐゴシック" panose="020B0600070205080204" pitchFamily="34" charset="-128"/>
              </a:rPr>
              <a:t>How are the actions chosen in the tree?</a:t>
            </a:r>
          </a:p>
          <a:p>
            <a:pPr lvl="1">
              <a:buSzPct val="80000"/>
              <a:buFont typeface="Times New Roman" panose="02020603050405020304" pitchFamily="18" charset="0"/>
              <a:buChar char="►"/>
            </a:pPr>
            <a:r>
              <a:rPr lang="en-US" altLang="en-US" sz="2000">
                <a:solidFill>
                  <a:srgbClr val="0B2249"/>
                </a:solidFill>
                <a:latin typeface="Droid Sans" pitchFamily="32" charset="0"/>
                <a:ea typeface="ＭＳ Ｐゴシック" panose="020B0600070205080204" pitchFamily="34" charset="-128"/>
              </a:rPr>
              <a:t>use stored statistics of the returns</a:t>
            </a:r>
          </a:p>
          <a:p>
            <a:pPr lvl="1">
              <a:buSzPct val="80000"/>
              <a:buFont typeface="Times New Roman" panose="02020603050405020304" pitchFamily="18" charset="0"/>
              <a:buChar char="►"/>
            </a:pPr>
            <a:r>
              <a:rPr lang="en-US" altLang="en-US" sz="2000">
                <a:solidFill>
                  <a:srgbClr val="0B2249"/>
                </a:solidFill>
                <a:latin typeface="Droid Sans" pitchFamily="32" charset="0"/>
                <a:ea typeface="ＭＳ Ｐゴシック" panose="020B0600070205080204" pitchFamily="34" charset="-128"/>
              </a:rPr>
              <a:t>optimistically: chose action that has chance of being best one</a:t>
            </a:r>
            <a:br>
              <a:rPr lang="en-US" altLang="en-US" sz="2000">
                <a:solidFill>
                  <a:srgbClr val="0B2249"/>
                </a:solidFill>
                <a:latin typeface="Droid Sans" pitchFamily="32" charset="0"/>
                <a:ea typeface="ＭＳ Ｐゴシック" panose="020B0600070205080204" pitchFamily="34" charset="-128"/>
              </a:rPr>
            </a:br>
            <a:br>
              <a:rPr lang="en-US" altLang="en-US" sz="2000">
                <a:solidFill>
                  <a:srgbClr val="0B2249"/>
                </a:solidFill>
                <a:latin typeface="Droid Sans" pitchFamily="32" charset="0"/>
                <a:ea typeface="ＭＳ Ｐゴシック" panose="020B0600070205080204" pitchFamily="34" charset="-128"/>
              </a:rPr>
            </a:br>
            <a:br>
              <a:rPr lang="en-US" altLang="en-US" sz="2000">
                <a:solidFill>
                  <a:srgbClr val="0B2249"/>
                </a:solidFill>
                <a:latin typeface="Droid Sans" pitchFamily="32" charset="0"/>
                <a:ea typeface="ＭＳ Ｐゴシック" panose="020B0600070205080204" pitchFamily="34" charset="-128"/>
              </a:rPr>
            </a:br>
            <a:endParaRPr lang="en-US" altLang="en-US" sz="2000">
              <a:solidFill>
                <a:srgbClr val="0B2249"/>
              </a:solidFill>
              <a:latin typeface="Droid Sans" pitchFamily="32" charset="0"/>
              <a:ea typeface="ＭＳ Ｐゴシック" panose="020B0600070205080204" pitchFamily="34" charset="-128"/>
            </a:endParaRPr>
          </a:p>
          <a:p>
            <a:pPr lvl="1">
              <a:buSzPct val="80000"/>
            </a:pPr>
            <a:br>
              <a:rPr lang="en-US" altLang="en-US" sz="2000">
                <a:solidFill>
                  <a:srgbClr val="0B2249"/>
                </a:solidFill>
                <a:latin typeface="Droid Sans" pitchFamily="32" charset="0"/>
                <a:ea typeface="ＭＳ Ｐゴシック" panose="020B0600070205080204" pitchFamily="34" charset="-128"/>
              </a:rPr>
            </a:br>
            <a:br>
              <a:rPr lang="en-US" altLang="en-US" sz="2000">
                <a:solidFill>
                  <a:srgbClr val="0B2249"/>
                </a:solidFill>
                <a:latin typeface="Droid Sans" pitchFamily="32" charset="0"/>
                <a:ea typeface="ＭＳ Ｐゴシック" panose="020B0600070205080204" pitchFamily="34" charset="-128"/>
              </a:rPr>
            </a:br>
            <a:endParaRPr lang="en-US" altLang="en-US" sz="2000">
              <a:solidFill>
                <a:srgbClr val="0B2249"/>
              </a:solidFill>
              <a:latin typeface="Droid Sans" pitchFamily="32" charset="0"/>
              <a:ea typeface="ＭＳ Ｐゴシック" panose="020B0600070205080204" pitchFamily="34" charset="-128"/>
            </a:endParaRPr>
          </a:p>
        </p:txBody>
      </p:sp>
      <p:graphicFrame>
        <p:nvGraphicFramePr>
          <p:cNvPr id="46104" name="Object 24">
            <a:extLst>
              <a:ext uri="{FF2B5EF4-FFF2-40B4-BE49-F238E27FC236}">
                <a16:creationId xmlns:a16="http://schemas.microsoft.com/office/drawing/2014/main" id="{0C453653-7A90-684D-A41B-C5B2F1E3FB6E}"/>
              </a:ext>
            </a:extLst>
          </p:cNvPr>
          <p:cNvGraphicFramePr>
            <a:graphicFrameLocks noChangeAspect="1"/>
          </p:cNvGraphicFramePr>
          <p:nvPr/>
        </p:nvGraphicFramePr>
        <p:xfrm>
          <a:off x="2743200" y="5491163"/>
          <a:ext cx="5029200" cy="452437"/>
        </p:xfrm>
        <a:graphic>
          <a:graphicData uri="http://schemas.openxmlformats.org/presentationml/2006/ole">
            <mc:AlternateContent xmlns:mc="http://schemas.openxmlformats.org/markup-compatibility/2006">
              <mc:Choice xmlns:v="urn:schemas-microsoft-com:vml" Requires="v">
                <p:oleObj r:id="rId3" imgW="5029200" imgH="457200" progId="">
                  <p:embed/>
                </p:oleObj>
              </mc:Choice>
              <mc:Fallback>
                <p:oleObj r:id="rId3" imgW="5029200" imgH="457200" progId="">
                  <p:embed/>
                  <p:pic>
                    <p:nvPicPr>
                      <p:cNvPr id="46104" name="Object 24">
                        <a:extLst>
                          <a:ext uri="{FF2B5EF4-FFF2-40B4-BE49-F238E27FC236}">
                            <a16:creationId xmlns:a16="http://schemas.microsoft.com/office/drawing/2014/main" id="{0C453653-7A90-684D-A41B-C5B2F1E3FB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5491163"/>
                        <a:ext cx="5029200" cy="452437"/>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6105" name="Text Box 25">
            <a:extLst>
              <a:ext uri="{FF2B5EF4-FFF2-40B4-BE49-F238E27FC236}">
                <a16:creationId xmlns:a16="http://schemas.microsoft.com/office/drawing/2014/main" id="{B2EA544B-B334-B448-B217-2AA72C1EB5A6}"/>
              </a:ext>
            </a:extLst>
          </p:cNvPr>
          <p:cNvSpPr txBox="1">
            <a:spLocks noChangeArrowheads="1"/>
          </p:cNvSpPr>
          <p:nvPr/>
        </p:nvSpPr>
        <p:spPr bwMode="auto">
          <a:xfrm>
            <a:off x="6356350" y="6324600"/>
            <a:ext cx="28829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 pos="1447800" algn="l"/>
                <a:tab pos="21717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 pos="21717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 pos="21717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 pos="21717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 pos="21717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DejaVu Sans" charset="0"/>
                <a:cs typeface="DejaVu Sans" charset="0"/>
              </a:defRPr>
            </a:lvl9pPr>
          </a:lstStyle>
          <a:p>
            <a:r>
              <a:rPr lang="en-US" altLang="en-US">
                <a:latin typeface="DejaVu Sans Condensed" pitchFamily="32" charset="0"/>
              </a:rPr>
              <a:t>exploration bonus</a:t>
            </a:r>
          </a:p>
        </p:txBody>
      </p:sp>
      <p:sp>
        <p:nvSpPr>
          <p:cNvPr id="46106" name="Text Box 26">
            <a:extLst>
              <a:ext uri="{FF2B5EF4-FFF2-40B4-BE49-F238E27FC236}">
                <a16:creationId xmlns:a16="http://schemas.microsoft.com/office/drawing/2014/main" id="{0173DC6C-86B3-7D4A-9257-30DB951B6A73}"/>
              </a:ext>
            </a:extLst>
          </p:cNvPr>
          <p:cNvSpPr txBox="1">
            <a:spLocks noChangeArrowheads="1"/>
          </p:cNvSpPr>
          <p:nvPr/>
        </p:nvSpPr>
        <p:spPr bwMode="auto">
          <a:xfrm>
            <a:off x="3465513" y="6396038"/>
            <a:ext cx="2057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 pos="14478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ejaVu Sans Condensed" pitchFamily="32" charset="0"/>
              </a:rPr>
              <a:t>mean return</a:t>
            </a:r>
          </a:p>
        </p:txBody>
      </p:sp>
      <p:sp>
        <p:nvSpPr>
          <p:cNvPr id="46107" name="Line 27">
            <a:extLst>
              <a:ext uri="{FF2B5EF4-FFF2-40B4-BE49-F238E27FC236}">
                <a16:creationId xmlns:a16="http://schemas.microsoft.com/office/drawing/2014/main" id="{BFC7EEE9-811D-1D42-A2EA-CAE14D576344}"/>
              </a:ext>
            </a:extLst>
          </p:cNvPr>
          <p:cNvSpPr>
            <a:spLocks noChangeShapeType="1"/>
          </p:cNvSpPr>
          <p:nvPr/>
        </p:nvSpPr>
        <p:spPr bwMode="auto">
          <a:xfrm flipH="1">
            <a:off x="4449763" y="5943600"/>
            <a:ext cx="231775" cy="457200"/>
          </a:xfrm>
          <a:prstGeom prst="line">
            <a:avLst/>
          </a:prstGeom>
          <a:noFill/>
          <a:ln w="9525"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6108" name="Line 28">
            <a:extLst>
              <a:ext uri="{FF2B5EF4-FFF2-40B4-BE49-F238E27FC236}">
                <a16:creationId xmlns:a16="http://schemas.microsoft.com/office/drawing/2014/main" id="{46E82967-6DF3-274F-9DD6-1C91F2DBBC9B}"/>
              </a:ext>
            </a:extLst>
          </p:cNvPr>
          <p:cNvSpPr>
            <a:spLocks noChangeShapeType="1"/>
          </p:cNvSpPr>
          <p:nvPr/>
        </p:nvSpPr>
        <p:spPr bwMode="auto">
          <a:xfrm>
            <a:off x="6858000" y="5943600"/>
            <a:ext cx="228600" cy="457200"/>
          </a:xfrm>
          <a:prstGeom prst="line">
            <a:avLst/>
          </a:prstGeom>
          <a:noFill/>
          <a:ln w="9525"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6109" name="Text Box 29">
            <a:extLst>
              <a:ext uri="{FF2B5EF4-FFF2-40B4-BE49-F238E27FC236}">
                <a16:creationId xmlns:a16="http://schemas.microsoft.com/office/drawing/2014/main" id="{7B5DDCD8-6BCE-7740-ABBE-E1796E083878}"/>
              </a:ext>
            </a:extLst>
          </p:cNvPr>
          <p:cNvSpPr txBox="1">
            <a:spLocks noChangeArrowheads="1"/>
          </p:cNvSpPr>
          <p:nvPr/>
        </p:nvSpPr>
        <p:spPr bwMode="auto">
          <a:xfrm>
            <a:off x="1387475" y="6172200"/>
            <a:ext cx="2882900" cy="912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tabLst>
                <a:tab pos="723900" algn="l"/>
                <a:tab pos="1447800" algn="l"/>
                <a:tab pos="2171700" algn="l"/>
              </a:tabLst>
              <a:defRPr>
                <a:solidFill>
                  <a:srgbClr val="000000"/>
                </a:solidFill>
                <a:latin typeface="Arial" panose="020B0604020202020204" pitchFamily="34" charset="0"/>
                <a:ea typeface="DejaVu Sans" charset="0"/>
                <a:cs typeface="DejaVu Sans" charset="0"/>
              </a:defRPr>
            </a:lvl1pPr>
            <a:lvl2pPr>
              <a:tabLst>
                <a:tab pos="723900" algn="l"/>
                <a:tab pos="1447800" algn="l"/>
                <a:tab pos="2171700" algn="l"/>
              </a:tabLst>
              <a:defRPr>
                <a:solidFill>
                  <a:srgbClr val="000000"/>
                </a:solidFill>
                <a:latin typeface="Arial" panose="020B0604020202020204" pitchFamily="34" charset="0"/>
                <a:ea typeface="DejaVu Sans" charset="0"/>
                <a:cs typeface="DejaVu Sans" charset="0"/>
              </a:defRPr>
            </a:lvl2pPr>
            <a:lvl3pPr>
              <a:tabLst>
                <a:tab pos="723900" algn="l"/>
                <a:tab pos="1447800" algn="l"/>
                <a:tab pos="2171700" algn="l"/>
              </a:tabLst>
              <a:defRPr>
                <a:solidFill>
                  <a:srgbClr val="000000"/>
                </a:solidFill>
                <a:latin typeface="Arial" panose="020B0604020202020204" pitchFamily="34" charset="0"/>
                <a:ea typeface="DejaVu Sans" charset="0"/>
                <a:cs typeface="DejaVu Sans" charset="0"/>
              </a:defRPr>
            </a:lvl3pPr>
            <a:lvl4pPr>
              <a:tabLst>
                <a:tab pos="723900" algn="l"/>
                <a:tab pos="1447800" algn="l"/>
                <a:tab pos="2171700" algn="l"/>
              </a:tabLst>
              <a:defRPr>
                <a:solidFill>
                  <a:srgbClr val="000000"/>
                </a:solidFill>
                <a:latin typeface="Arial" panose="020B0604020202020204" pitchFamily="34" charset="0"/>
                <a:ea typeface="DejaVu Sans" charset="0"/>
                <a:cs typeface="DejaVu Sans" charset="0"/>
              </a:defRPr>
            </a:lvl4pPr>
            <a:lvl5pPr>
              <a:tabLst>
                <a:tab pos="723900" algn="l"/>
                <a:tab pos="1447800" algn="l"/>
                <a:tab pos="2171700" algn="l"/>
              </a:tabLst>
              <a:defRPr>
                <a:solidFill>
                  <a:srgbClr val="000000"/>
                </a:solidFill>
                <a:latin typeface="Arial" panose="020B0604020202020204" pitchFamily="34"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DejaVu Sans" charset="0"/>
                <a:cs typeface="DejaVu Sans" charset="0"/>
              </a:defRPr>
            </a:lvl9pPr>
          </a:lstStyle>
          <a:p>
            <a:pPr algn="ctr"/>
            <a:r>
              <a:rPr lang="en-US" altLang="en-US">
                <a:latin typeface="DejaVu Sans Condensed" pitchFamily="32" charset="0"/>
              </a:rPr>
              <a:t>upper </a:t>
            </a:r>
          </a:p>
          <a:p>
            <a:pPr algn="ctr"/>
            <a:r>
              <a:rPr lang="en-US" altLang="en-US">
                <a:latin typeface="DejaVu Sans Condensed" pitchFamily="32" charset="0"/>
              </a:rPr>
              <a:t>confidence </a:t>
            </a:r>
          </a:p>
          <a:p>
            <a:pPr algn="ctr"/>
            <a:r>
              <a:rPr lang="en-US" altLang="en-US">
                <a:latin typeface="DejaVu Sans Condensed" pitchFamily="32" charset="0"/>
              </a:rPr>
              <a:t>bound</a:t>
            </a:r>
          </a:p>
        </p:txBody>
      </p:sp>
      <p:sp>
        <p:nvSpPr>
          <p:cNvPr id="46110" name="Line 30">
            <a:extLst>
              <a:ext uri="{FF2B5EF4-FFF2-40B4-BE49-F238E27FC236}">
                <a16:creationId xmlns:a16="http://schemas.microsoft.com/office/drawing/2014/main" id="{C71732F8-1FA1-B441-A073-7B05785A4A6F}"/>
              </a:ext>
            </a:extLst>
          </p:cNvPr>
          <p:cNvSpPr>
            <a:spLocks noChangeShapeType="1"/>
          </p:cNvSpPr>
          <p:nvPr/>
        </p:nvSpPr>
        <p:spPr bwMode="auto">
          <a:xfrm flipH="1">
            <a:off x="2970213" y="5978525"/>
            <a:ext cx="200025" cy="265113"/>
          </a:xfrm>
          <a:prstGeom prst="line">
            <a:avLst/>
          </a:prstGeom>
          <a:noFill/>
          <a:ln w="9525"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extLst>
      <p:ext uri="{BB962C8B-B14F-4D97-AF65-F5344CB8AC3E}">
        <p14:creationId xmlns:p14="http://schemas.microsoft.com/office/powerpoint/2010/main" val="24869194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7F2D0E8-3AD8-9D48-B9CE-15DFB58E34E7}"/>
              </a:ext>
            </a:extLst>
          </p:cNvPr>
          <p:cNvSpPr>
            <a:spLocks noGrp="1"/>
          </p:cNvSpPr>
          <p:nvPr>
            <p:ph type="sldNum" idx="11"/>
          </p:nvPr>
        </p:nvSpPr>
        <p:spPr/>
        <p:txBody>
          <a:bodyPr/>
          <a:lstStyle/>
          <a:p>
            <a:fld id="{CD5F2DBA-E4CB-CE4E-89AB-9D5165CD5EFF}" type="slidenum">
              <a:rPr lang="en-US" altLang="en-US"/>
              <a:pPr/>
              <a:t>47</a:t>
            </a:fld>
            <a:r>
              <a:rPr lang="en-US" altLang="en-US"/>
              <a:t> </a:t>
            </a:r>
          </a:p>
        </p:txBody>
      </p:sp>
      <p:sp>
        <p:nvSpPr>
          <p:cNvPr id="47105" name="Rectangle 1">
            <a:extLst>
              <a:ext uri="{FF2B5EF4-FFF2-40B4-BE49-F238E27FC236}">
                <a16:creationId xmlns:a16="http://schemas.microsoft.com/office/drawing/2014/main" id="{BD9355A1-7B09-0547-9179-18135FF911FD}"/>
              </a:ext>
            </a:extLst>
          </p:cNvPr>
          <p:cNvSpPr>
            <a:spLocks noGrp="1" noChangeArrowheads="1"/>
          </p:cNvSpPr>
          <p:nvPr>
            <p:ph type="title"/>
          </p:nvPr>
        </p:nvSpPr>
        <p:spPr>
          <a:xfrm>
            <a:off x="503238" y="141288"/>
            <a:ext cx="9072562" cy="992187"/>
          </a:xfrm>
          <a:ln/>
        </p:spPr>
        <p:txBody>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en-US"/>
              <a:t>POMCP Summary</a:t>
            </a:r>
          </a:p>
        </p:txBody>
      </p:sp>
      <p:sp>
        <p:nvSpPr>
          <p:cNvPr id="47106" name="Rectangle 2">
            <a:extLst>
              <a:ext uri="{FF2B5EF4-FFF2-40B4-BE49-F238E27FC236}">
                <a16:creationId xmlns:a16="http://schemas.microsoft.com/office/drawing/2014/main" id="{9C62FB7F-351A-B64D-B9E6-1261146AAB3F}"/>
              </a:ext>
            </a:extLst>
          </p:cNvPr>
          <p:cNvSpPr>
            <a:spLocks noGrp="1" noChangeArrowheads="1"/>
          </p:cNvSpPr>
          <p:nvPr>
            <p:ph type="body" idx="1"/>
          </p:nvPr>
        </p:nvSpPr>
        <p:spPr>
          <a:xfrm>
            <a:off x="528638" y="1371600"/>
            <a:ext cx="9072562" cy="4384675"/>
          </a:xfrm>
          <a:ln/>
        </p:spPr>
        <p:txBody>
          <a:bodyPr/>
          <a:lstStyle/>
          <a:p>
            <a:pPr marL="431800" indent="-323850">
              <a:buClr>
                <a:srgbClr val="0B2249"/>
              </a:buClr>
              <a:buSzPct val="45000"/>
              <a:buFont typeface="Wingdings" pitchFamily="2" charset="2"/>
              <a:buChar char=""/>
              <a:tabLst>
                <a:tab pos="1001713" algn="l"/>
                <a:tab pos="1916113" algn="l"/>
                <a:tab pos="2830513" algn="l"/>
                <a:tab pos="3744913" algn="l"/>
                <a:tab pos="4659313" algn="l"/>
                <a:tab pos="5573713" algn="l"/>
                <a:tab pos="6488113" algn="l"/>
                <a:tab pos="7402513" algn="l"/>
                <a:tab pos="8316913" algn="l"/>
                <a:tab pos="9231313" algn="l"/>
                <a:tab pos="10145713" algn="l"/>
              </a:tabLst>
            </a:pPr>
            <a:r>
              <a:rPr lang="en-US" altLang="en-US" dirty="0"/>
              <a:t>Successful: </a:t>
            </a:r>
          </a:p>
          <a:p>
            <a:pPr marL="863600" lvl="1" indent="-287338">
              <a:buClr>
                <a:srgbClr val="0B2249"/>
              </a:buClr>
              <a:buSzPct val="45000"/>
              <a:buFont typeface="Wingdings" pitchFamily="2" charset="2"/>
              <a:buChar char=""/>
              <a:tabLst>
                <a:tab pos="1001713" algn="l"/>
                <a:tab pos="1916113" algn="l"/>
                <a:tab pos="2830513" algn="l"/>
                <a:tab pos="3744913" algn="l"/>
                <a:tab pos="4659313" algn="l"/>
                <a:tab pos="5573713" algn="l"/>
                <a:tab pos="6488113" algn="l"/>
                <a:tab pos="7402513" algn="l"/>
                <a:tab pos="8316913" algn="l"/>
                <a:tab pos="9231313" algn="l"/>
                <a:tab pos="10145713" algn="l"/>
              </a:tabLst>
            </a:pPr>
            <a:r>
              <a:rPr lang="en-US" altLang="en-US" dirty="0"/>
              <a:t>larger problems as before</a:t>
            </a:r>
          </a:p>
          <a:p>
            <a:pPr marL="863600" lvl="1" indent="-287338">
              <a:buClr>
                <a:srgbClr val="0B2249"/>
              </a:buClr>
              <a:buSzPct val="45000"/>
              <a:buFont typeface="Wingdings" pitchFamily="2" charset="2"/>
              <a:buChar char=""/>
              <a:tabLst>
                <a:tab pos="1001713" algn="l"/>
                <a:tab pos="1916113" algn="l"/>
                <a:tab pos="2830513" algn="l"/>
                <a:tab pos="3744913" algn="l"/>
                <a:tab pos="4659313" algn="l"/>
                <a:tab pos="5573713" algn="l"/>
                <a:tab pos="6488113" algn="l"/>
                <a:tab pos="7402513" algn="l"/>
                <a:tab pos="8316913" algn="l"/>
                <a:tab pos="9231313" algn="l"/>
                <a:tab pos="10145713" algn="l"/>
              </a:tabLst>
            </a:pPr>
            <a:r>
              <a:rPr lang="en-US" altLang="en-US" dirty="0"/>
              <a:t>including Pac-man and Atari</a:t>
            </a:r>
            <a:br>
              <a:rPr lang="en-US" altLang="en-US" dirty="0"/>
            </a:br>
            <a:br>
              <a:rPr lang="en-US" altLang="en-US" dirty="0"/>
            </a:br>
            <a:endParaRPr lang="en-US" altLang="en-US" dirty="0"/>
          </a:p>
          <a:p>
            <a:pPr marL="431800" indent="-323850">
              <a:buClr>
                <a:srgbClr val="0B2249"/>
              </a:buClr>
              <a:buSzPct val="45000"/>
              <a:buFont typeface="Wingdings" pitchFamily="2" charset="2"/>
              <a:buChar char=""/>
              <a:tabLst>
                <a:tab pos="1001713" algn="l"/>
                <a:tab pos="1916113" algn="l"/>
                <a:tab pos="2830513" algn="l"/>
                <a:tab pos="3744913" algn="l"/>
                <a:tab pos="4659313" algn="l"/>
                <a:tab pos="5573713" algn="l"/>
                <a:tab pos="6488113" algn="l"/>
                <a:tab pos="7402513" algn="l"/>
                <a:tab pos="8316913" algn="l"/>
                <a:tab pos="9231313" algn="l"/>
                <a:tab pos="10145713" algn="l"/>
              </a:tabLst>
            </a:pPr>
            <a:r>
              <a:rPr lang="en-US" altLang="en-US" dirty="0"/>
              <a:t>but... requires simulator!</a:t>
            </a:r>
          </a:p>
        </p:txBody>
      </p:sp>
      <p:pic>
        <p:nvPicPr>
          <p:cNvPr id="47107" name="Picture 3">
            <a:extLst>
              <a:ext uri="{FF2B5EF4-FFF2-40B4-BE49-F238E27FC236}">
                <a16:creationId xmlns:a16="http://schemas.microsoft.com/office/drawing/2014/main" id="{29270433-972F-5C41-AE09-CE8A5DD66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6850" y="1690688"/>
            <a:ext cx="2670175" cy="34337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637380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B4C256-3657-8F4F-BDCC-F94DB1922C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2384" y="1986410"/>
            <a:ext cx="3563416" cy="2668420"/>
          </a:xfrm>
          <a:prstGeom prst="rect">
            <a:avLst/>
          </a:prstGeom>
        </p:spPr>
      </p:pic>
      <p:pic>
        <p:nvPicPr>
          <p:cNvPr id="10" name="Picture 9">
            <a:extLst>
              <a:ext uri="{FF2B5EF4-FFF2-40B4-BE49-F238E27FC236}">
                <a16:creationId xmlns:a16="http://schemas.microsoft.com/office/drawing/2014/main" id="{223F04D5-8CCB-7045-8948-C268BFB883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1664" y="1986410"/>
            <a:ext cx="3563416" cy="2670858"/>
          </a:xfrm>
          <a:prstGeom prst="rect">
            <a:avLst/>
          </a:prstGeom>
        </p:spPr>
      </p:pic>
      <p:sp>
        <p:nvSpPr>
          <p:cNvPr id="11" name="TextBox 10">
            <a:extLst>
              <a:ext uri="{FF2B5EF4-FFF2-40B4-BE49-F238E27FC236}">
                <a16:creationId xmlns:a16="http://schemas.microsoft.com/office/drawing/2014/main" id="{9973521D-F916-EF4C-B062-5741AF7A3C73}"/>
              </a:ext>
            </a:extLst>
          </p:cNvPr>
          <p:cNvSpPr txBox="1"/>
          <p:nvPr/>
        </p:nvSpPr>
        <p:spPr>
          <a:xfrm>
            <a:off x="104700" y="4812690"/>
            <a:ext cx="9754800" cy="2671180"/>
          </a:xfrm>
          <a:prstGeom prst="rect">
            <a:avLst/>
          </a:prstGeom>
          <a:noFill/>
        </p:spPr>
        <p:txBody>
          <a:bodyPr wrap="square" rtlCol="0">
            <a:spAutoFit/>
          </a:bodyPr>
          <a:lstStyle/>
          <a:p>
            <a:r>
              <a:rPr lang="en-US" sz="2205" b="1" dirty="0"/>
              <a:t>Uncertainties (</a:t>
            </a:r>
            <a:r>
              <a:rPr lang="en-US" sz="2205" b="1" dirty="0">
                <a:solidFill>
                  <a:schemeClr val="accent5">
                    <a:lumMod val="75000"/>
                  </a:schemeClr>
                </a:solidFill>
              </a:rPr>
              <a:t>due to noisy perception and intricate occlusions</a:t>
            </a:r>
            <a:r>
              <a:rPr lang="en-US" sz="2205" b="1" dirty="0"/>
              <a:t>):</a:t>
            </a:r>
          </a:p>
          <a:p>
            <a:r>
              <a:rPr lang="zh-CN" altLang="en-US" sz="2205" b="1" dirty="0">
                <a:ln w="9525">
                  <a:solidFill>
                    <a:schemeClr val="bg1"/>
                  </a:solidFill>
                  <a:prstDash val="solid"/>
                </a:ln>
                <a:solidFill>
                  <a:schemeClr val="accent1">
                    <a:lumMod val="75000"/>
                  </a:schemeClr>
                </a:solidFill>
                <a:effectLst>
                  <a:outerShdw blurRad="12700" dist="38100" dir="2700000" algn="tl" rotWithShape="0">
                    <a:schemeClr val="bg1">
                      <a:lumMod val="50000"/>
                    </a:schemeClr>
                  </a:outerShdw>
                </a:effectLst>
              </a:rPr>
              <a:t>►</a:t>
            </a:r>
            <a:r>
              <a:rPr lang="en-US" sz="2205" dirty="0"/>
              <a:t> Locating each object</a:t>
            </a:r>
          </a:p>
          <a:p>
            <a:r>
              <a:rPr lang="zh-CN" altLang="en-US" sz="2205" b="1" dirty="0">
                <a:ln w="9525">
                  <a:solidFill>
                    <a:schemeClr val="bg1"/>
                  </a:solidFill>
                  <a:prstDash val="solid"/>
                </a:ln>
                <a:solidFill>
                  <a:schemeClr val="accent1">
                    <a:lumMod val="75000"/>
                  </a:schemeClr>
                </a:solidFill>
                <a:effectLst>
                  <a:outerShdw blurRad="12700" dist="38100" dir="2700000" algn="tl" rotWithShape="0">
                    <a:schemeClr val="bg1">
                      <a:lumMod val="50000"/>
                    </a:schemeClr>
                  </a:outerShdw>
                </a:effectLst>
              </a:rPr>
              <a:t>►</a:t>
            </a:r>
            <a:r>
              <a:rPr lang="zh-CN" altLang="en-US" sz="2205" b="1" dirty="0">
                <a:ln w="9525">
                  <a:solidFill>
                    <a:schemeClr val="bg1"/>
                  </a:solidFill>
                  <a:prstDash val="solid"/>
                </a:ln>
                <a:effectLst>
                  <a:outerShdw blurRad="12700" dist="38100" dir="2700000" algn="tl" rotWithShape="0">
                    <a:schemeClr val="bg1">
                      <a:lumMod val="50000"/>
                    </a:schemeClr>
                  </a:outerShdw>
                </a:effectLst>
              </a:rPr>
              <a:t> </a:t>
            </a:r>
            <a:r>
              <a:rPr lang="en-US" sz="2205" dirty="0"/>
              <a:t>Recognizing each object</a:t>
            </a:r>
          </a:p>
          <a:p>
            <a:r>
              <a:rPr lang="zh-CN" altLang="en-US" sz="2205" b="1" dirty="0">
                <a:ln w="9525">
                  <a:solidFill>
                    <a:schemeClr val="bg1"/>
                  </a:solidFill>
                  <a:prstDash val="solid"/>
                </a:ln>
                <a:solidFill>
                  <a:schemeClr val="accent1">
                    <a:lumMod val="75000"/>
                  </a:schemeClr>
                </a:solidFill>
                <a:effectLst>
                  <a:outerShdw blurRad="12700" dist="38100" dir="2700000" algn="tl" rotWithShape="0">
                    <a:schemeClr val="bg1">
                      <a:lumMod val="50000"/>
                    </a:schemeClr>
                  </a:outerShdw>
                </a:effectLst>
              </a:rPr>
              <a:t>►</a:t>
            </a:r>
            <a:r>
              <a:rPr lang="en-US" sz="2205" dirty="0"/>
              <a:t> Manipulation outcome</a:t>
            </a:r>
          </a:p>
          <a:p>
            <a:endParaRPr lang="en-US" sz="1323" dirty="0"/>
          </a:p>
          <a:p>
            <a:r>
              <a:rPr lang="en-US" sz="2205" b="1" dirty="0"/>
              <a:t>Goal: </a:t>
            </a:r>
            <a:r>
              <a:rPr lang="en-US" sz="2205" dirty="0"/>
              <a:t>the robot has to </a:t>
            </a:r>
            <a:r>
              <a:rPr lang="en-US" sz="2205" dirty="0">
                <a:solidFill>
                  <a:schemeClr val="accent2">
                    <a:lumMod val="75000"/>
                  </a:schemeClr>
                </a:solidFill>
              </a:rPr>
              <a:t>reason about </a:t>
            </a:r>
            <a:r>
              <a:rPr lang="en-US" sz="2205" dirty="0"/>
              <a:t>the potential locations of the target object (stapler); </a:t>
            </a:r>
            <a:r>
              <a:rPr lang="en-US" sz="2205" dirty="0">
                <a:solidFill>
                  <a:schemeClr val="accent2">
                    <a:lumMod val="75000"/>
                  </a:schemeClr>
                </a:solidFill>
              </a:rPr>
              <a:t>move around and manipulate </a:t>
            </a:r>
            <a:r>
              <a:rPr lang="en-US" sz="2205" dirty="0"/>
              <a:t>objects in an efficient manner to </a:t>
            </a:r>
            <a:r>
              <a:rPr lang="en-US" sz="2205" dirty="0">
                <a:solidFill>
                  <a:schemeClr val="accent2"/>
                </a:solidFill>
              </a:rPr>
              <a:t>fetch the target </a:t>
            </a:r>
            <a:r>
              <a:rPr lang="en-US" sz="2205" dirty="0"/>
              <a:t>under the uncertainties mentioned above. </a:t>
            </a:r>
            <a:endParaRPr lang="en-US" sz="2205" b="1" dirty="0"/>
          </a:p>
        </p:txBody>
      </p:sp>
      <p:cxnSp>
        <p:nvCxnSpPr>
          <p:cNvPr id="6" name="Straight Connector 5">
            <a:extLst>
              <a:ext uri="{FF2B5EF4-FFF2-40B4-BE49-F238E27FC236}">
                <a16:creationId xmlns:a16="http://schemas.microsoft.com/office/drawing/2014/main" id="{3C18372C-0585-5743-9366-6F7100C75CA2}"/>
              </a:ext>
            </a:extLst>
          </p:cNvPr>
          <p:cNvCxnSpPr>
            <a:cxnSpLocks/>
          </p:cNvCxnSpPr>
          <p:nvPr/>
        </p:nvCxnSpPr>
        <p:spPr>
          <a:xfrm flipH="1">
            <a:off x="1646550" y="2162041"/>
            <a:ext cx="194194" cy="2492789"/>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CB05998-F603-C747-AB4F-85007375C7BB}"/>
              </a:ext>
            </a:extLst>
          </p:cNvPr>
          <p:cNvCxnSpPr>
            <a:cxnSpLocks/>
          </p:cNvCxnSpPr>
          <p:nvPr/>
        </p:nvCxnSpPr>
        <p:spPr>
          <a:xfrm>
            <a:off x="2409104" y="2162040"/>
            <a:ext cx="1697231" cy="1246395"/>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09943210-B468-6642-913B-F08692E4C07F}"/>
              </a:ext>
            </a:extLst>
          </p:cNvPr>
          <p:cNvSpPr>
            <a:spLocks noGrp="1"/>
          </p:cNvSpPr>
          <p:nvPr>
            <p:ph type="title"/>
          </p:nvPr>
        </p:nvSpPr>
        <p:spPr>
          <a:xfrm>
            <a:off x="693043" y="402484"/>
            <a:ext cx="8694539" cy="1225110"/>
          </a:xfrm>
        </p:spPr>
        <p:txBody>
          <a:bodyPr>
            <a:normAutofit fontScale="90000"/>
          </a:bodyPr>
          <a:lstStyle/>
          <a:p>
            <a:r>
              <a:rPr lang="en-US" dirty="0"/>
              <a:t>Example domain: target object search in clutter (ICRA-19)</a:t>
            </a:r>
          </a:p>
        </p:txBody>
      </p:sp>
    </p:spTree>
    <p:extLst>
      <p:ext uri="{BB962C8B-B14F-4D97-AF65-F5344CB8AC3E}">
        <p14:creationId xmlns:p14="http://schemas.microsoft.com/office/powerpoint/2010/main" val="65423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repeatCount="indefinite" fill="hold" nodeType="clickEffect">
                                  <p:stCondLst>
                                    <p:cond delay="0"/>
                                  </p:stCondLst>
                                  <p:endCondLst>
                                    <p:cond evt="onNext" delay="0">
                                      <p:tgtEl>
                                        <p:sldTgt/>
                                      </p:tgtEl>
                                    </p:cond>
                                  </p:end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repeatCount="indefinite" fill="hold" nodeType="withEffect">
                                  <p:stCondLst>
                                    <p:cond delay="0"/>
                                  </p:stCondLst>
                                  <p:endCondLst>
                                    <p:cond evt="onNext" delay="0">
                                      <p:tgtEl>
                                        <p:sldTgt/>
                                      </p:tgtEl>
                                    </p:cond>
                                  </p:end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500"/>
                                        <p:tgtEl>
                                          <p:spTgt spid="14"/>
                                        </p:tgtEl>
                                      </p:cBhvr>
                                    </p:animEffect>
                                  </p:childTnLst>
                                </p:cTn>
                              </p:par>
                              <p:par>
                                <p:cTn id="16" presetID="23" presetClass="emph" presetSubtype="0" fill="hold" nodeType="withEffect">
                                  <p:stCondLst>
                                    <p:cond delay="0"/>
                                  </p:stCondLst>
                                  <p:childTnLst>
                                    <p:animClr clrSpc="hsl" dir="cw">
                                      <p:cBhvr override="childStyle">
                                        <p:cTn id="17" dur="1000" fill="hold"/>
                                        <p:tgtEl>
                                          <p:spTgt spid="6"/>
                                        </p:tgtEl>
                                        <p:attrNameLst>
                                          <p:attrName>style.color</p:attrName>
                                        </p:attrNameLst>
                                      </p:cBhvr>
                                      <p:by>
                                        <p:hsl h="10842353" s="0" l="0"/>
                                      </p:by>
                                    </p:animClr>
                                    <p:animClr clrSpc="hsl" dir="cw">
                                      <p:cBhvr>
                                        <p:cTn id="18" dur="1000" fill="hold"/>
                                        <p:tgtEl>
                                          <p:spTgt spid="6"/>
                                        </p:tgtEl>
                                        <p:attrNameLst>
                                          <p:attrName>fillcolor</p:attrName>
                                        </p:attrNameLst>
                                      </p:cBhvr>
                                      <p:by>
                                        <p:hsl h="10842353" s="0" l="0"/>
                                      </p:by>
                                    </p:animClr>
                                    <p:animClr clrSpc="hsl" dir="cw">
                                      <p:cBhvr>
                                        <p:cTn id="19" dur="1000" fill="hold"/>
                                        <p:tgtEl>
                                          <p:spTgt spid="6"/>
                                        </p:tgtEl>
                                        <p:attrNameLst>
                                          <p:attrName>stroke.color</p:attrName>
                                        </p:attrNameLst>
                                      </p:cBhvr>
                                      <p:by>
                                        <p:hsl h="10842353" s="0" l="0"/>
                                      </p:by>
                                    </p:animClr>
                                    <p:set>
                                      <p:cBhvr>
                                        <p:cTn id="20" dur="1000" fill="hold"/>
                                        <p:tgtEl>
                                          <p:spTgt spid="6"/>
                                        </p:tgtEl>
                                        <p:attrNameLst>
                                          <p:attrName>fill.type</p:attrName>
                                        </p:attrNameLst>
                                      </p:cBhvr>
                                      <p:to>
                                        <p:strVal val="solid"/>
                                      </p:to>
                                    </p:set>
                                  </p:childTnLst>
                                </p:cTn>
                              </p:par>
                              <p:par>
                                <p:cTn id="21" presetID="23" presetClass="emph" presetSubtype="0" fill="hold" nodeType="withEffect">
                                  <p:stCondLst>
                                    <p:cond delay="0"/>
                                  </p:stCondLst>
                                  <p:childTnLst>
                                    <p:animClr clrSpc="hsl" dir="cw">
                                      <p:cBhvr override="childStyle">
                                        <p:cTn id="22" dur="1000" fill="hold"/>
                                        <p:tgtEl>
                                          <p:spTgt spid="14"/>
                                        </p:tgtEl>
                                        <p:attrNameLst>
                                          <p:attrName>style.color</p:attrName>
                                        </p:attrNameLst>
                                      </p:cBhvr>
                                      <p:by>
                                        <p:hsl h="10842353" s="0" l="0"/>
                                      </p:by>
                                    </p:animClr>
                                    <p:animClr clrSpc="hsl" dir="cw">
                                      <p:cBhvr>
                                        <p:cTn id="23" dur="1000" fill="hold"/>
                                        <p:tgtEl>
                                          <p:spTgt spid="14"/>
                                        </p:tgtEl>
                                        <p:attrNameLst>
                                          <p:attrName>fillcolor</p:attrName>
                                        </p:attrNameLst>
                                      </p:cBhvr>
                                      <p:by>
                                        <p:hsl h="10842353" s="0" l="0"/>
                                      </p:by>
                                    </p:animClr>
                                    <p:animClr clrSpc="hsl" dir="cw">
                                      <p:cBhvr>
                                        <p:cTn id="24" dur="1000" fill="hold"/>
                                        <p:tgtEl>
                                          <p:spTgt spid="14"/>
                                        </p:tgtEl>
                                        <p:attrNameLst>
                                          <p:attrName>stroke.color</p:attrName>
                                        </p:attrNameLst>
                                      </p:cBhvr>
                                      <p:by>
                                        <p:hsl h="10842353" s="0" l="0"/>
                                      </p:by>
                                    </p:animClr>
                                    <p:set>
                                      <p:cBhvr>
                                        <p:cTn id="25" dur="1000" fill="hold"/>
                                        <p:tgtEl>
                                          <p:spTgt spid="14"/>
                                        </p:tgtEl>
                                        <p:attrNameLst>
                                          <p:attrName>fill.type</p:attrName>
                                        </p:attrNameLst>
                                      </p:cBhvr>
                                      <p:to>
                                        <p:strVal val="solid"/>
                                      </p:to>
                                    </p:set>
                                  </p:childTnLst>
                                </p:cTn>
                              </p:par>
                            </p:childTnLst>
                          </p:cTn>
                        </p:par>
                        <p:par>
                          <p:cTn id="26" fill="hold">
                            <p:stCondLst>
                              <p:cond delay="1000"/>
                            </p:stCondLst>
                            <p:childTnLst>
                              <p:par>
                                <p:cTn id="27" presetID="9"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1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F641F4B-CECC-104F-BE61-25F33EDD9E3C}"/>
                  </a:ext>
                </a:extLst>
              </p:cNvPr>
              <p:cNvSpPr txBox="1"/>
              <p:nvPr/>
            </p:nvSpPr>
            <p:spPr>
              <a:xfrm>
                <a:off x="624308" y="1008834"/>
                <a:ext cx="8951810" cy="6233630"/>
              </a:xfrm>
              <a:prstGeom prst="rect">
                <a:avLst/>
              </a:prstGeom>
              <a:noFill/>
            </p:spPr>
            <p:txBody>
              <a:bodyPr wrap="square" rtlCol="0">
                <a:spAutoFit/>
              </a:bodyPr>
              <a:lstStyle/>
              <a:p>
                <a:r>
                  <a:rPr lang="en-US" sz="2205" dirty="0"/>
                  <a:t>A POMDP can be defined as a tuple </a:t>
                </a:r>
                <a14:m>
                  <m:oMath xmlns:m="http://schemas.openxmlformats.org/officeDocument/2006/math">
                    <m:r>
                      <a:rPr lang="mr-IN" sz="2205" b="1">
                        <a:latin typeface="Cambria Math" charset="0"/>
                        <a:ea typeface="Cambria Math" charset="0"/>
                        <a:cs typeface="Cambria Math" charset="0"/>
                      </a:rPr>
                      <m:t>&lt;</m:t>
                    </m:r>
                    <m:r>
                      <a:rPr lang="mr-IN" sz="2205" b="1">
                        <a:latin typeface="Cambria Math" charset="0"/>
                        <a:ea typeface="Cambria Math" charset="0"/>
                        <a:cs typeface="Cambria Math" charset="0"/>
                      </a:rPr>
                      <m:t>𝓢</m:t>
                    </m:r>
                    <m:r>
                      <a:rPr lang="en-US" sz="2205" b="1">
                        <a:latin typeface="Cambria Math" charset="0"/>
                        <a:ea typeface="Cambria Math" charset="0"/>
                        <a:cs typeface="Cambria Math" charset="0"/>
                      </a:rPr>
                      <m:t>, </m:t>
                    </m:r>
                    <m:r>
                      <a:rPr lang="en-US" sz="2205" b="1">
                        <a:latin typeface="Cambria Math" charset="0"/>
                        <a:ea typeface="Cambria Math" charset="0"/>
                        <a:cs typeface="Cambria Math" charset="0"/>
                      </a:rPr>
                      <m:t>𝓐</m:t>
                    </m:r>
                    <m:r>
                      <a:rPr lang="en-US" sz="2205" b="1">
                        <a:latin typeface="Cambria Math" charset="0"/>
                        <a:ea typeface="Cambria Math" charset="0"/>
                        <a:cs typeface="Cambria Math" charset="0"/>
                      </a:rPr>
                      <m:t>, </m:t>
                    </m:r>
                    <m:r>
                      <a:rPr lang="el-GR" sz="2205" b="1">
                        <a:latin typeface="Cambria Math" charset="0"/>
                        <a:ea typeface="Cambria Math" charset="0"/>
                        <a:cs typeface="Cambria Math" charset="0"/>
                      </a:rPr>
                      <m:t>𝛀</m:t>
                    </m:r>
                    <m:r>
                      <a:rPr lang="en-US" sz="2205" b="1">
                        <a:latin typeface="Cambria Math" charset="0"/>
                        <a:ea typeface="Cambria Math" charset="0"/>
                        <a:cs typeface="Cambria Math" charset="0"/>
                      </a:rPr>
                      <m:t>, </m:t>
                    </m:r>
                    <m:r>
                      <a:rPr lang="en-US" sz="2205" b="1">
                        <a:latin typeface="Cambria Math" charset="0"/>
                        <a:ea typeface="Cambria Math" charset="0"/>
                        <a:cs typeface="Cambria Math" charset="0"/>
                      </a:rPr>
                      <m:t>𝓣</m:t>
                    </m:r>
                    <m:r>
                      <a:rPr lang="en-US" sz="2205" b="1">
                        <a:latin typeface="Cambria Math" charset="0"/>
                        <a:ea typeface="Cambria Math" charset="0"/>
                        <a:cs typeface="Cambria Math" charset="0"/>
                      </a:rPr>
                      <m:t>, </m:t>
                    </m:r>
                    <m:r>
                      <a:rPr lang="en-US" sz="2205" b="1">
                        <a:latin typeface="Cambria Math" charset="0"/>
                        <a:ea typeface="Cambria Math" charset="0"/>
                        <a:cs typeface="Cambria Math" charset="0"/>
                      </a:rPr>
                      <m:t>𝓞</m:t>
                    </m:r>
                    <m:r>
                      <a:rPr lang="en-US" sz="2205" b="1">
                        <a:latin typeface="Cambria Math" charset="0"/>
                        <a:ea typeface="Cambria Math" charset="0"/>
                        <a:cs typeface="Cambria Math" charset="0"/>
                      </a:rPr>
                      <m:t>, </m:t>
                    </m:r>
                    <m:r>
                      <a:rPr lang="en-US" sz="2205" b="1">
                        <a:latin typeface="Cambria Math" charset="0"/>
                        <a:ea typeface="Cambria Math" charset="0"/>
                        <a:cs typeface="Cambria Math" charset="0"/>
                      </a:rPr>
                      <m:t>𝓡</m:t>
                    </m:r>
                    <m:r>
                      <a:rPr lang="mr-IN" sz="2205" b="1">
                        <a:latin typeface="Cambria Math" charset="0"/>
                        <a:ea typeface="Cambria Math" charset="0"/>
                        <a:cs typeface="Cambria Math" charset="0"/>
                      </a:rPr>
                      <m:t>&gt;</m:t>
                    </m:r>
                  </m:oMath>
                </a14:m>
                <a:r>
                  <a:rPr lang="en-US" sz="2205" dirty="0"/>
                  <a:t>.</a:t>
                </a:r>
              </a:p>
              <a:p>
                <a:r>
                  <a:rPr lang="zh-CN" altLang="en-US" sz="2205" b="1" dirty="0">
                    <a:ln w="9525">
                      <a:solidFill>
                        <a:schemeClr val="bg1"/>
                      </a:solidFill>
                      <a:prstDash val="solid"/>
                    </a:ln>
                    <a:effectLst>
                      <a:outerShdw blurRad="12700" dist="38100" dir="2700000" algn="tl" rotWithShape="0">
                        <a:schemeClr val="bg1">
                          <a:lumMod val="50000"/>
                        </a:schemeClr>
                      </a:outerShdw>
                    </a:effectLst>
                  </a:rPr>
                  <a:t>►</a:t>
                </a:r>
                <a:r>
                  <a:rPr lang="en-US" sz="2205" dirty="0"/>
                  <a:t> State Space, </a:t>
                </a:r>
                <a14:m>
                  <m:oMath xmlns:m="http://schemas.openxmlformats.org/officeDocument/2006/math">
                    <m:r>
                      <a:rPr lang="mr-IN" sz="2205" b="1">
                        <a:latin typeface="Cambria Math" charset="0"/>
                        <a:ea typeface="Cambria Math" charset="0"/>
                        <a:cs typeface="Cambria Math" charset="0"/>
                      </a:rPr>
                      <m:t>𝓢</m:t>
                    </m:r>
                  </m:oMath>
                </a14:m>
                <a:r>
                  <a:rPr lang="en-US" sz="2205" dirty="0"/>
                  <a:t>.</a:t>
                </a:r>
              </a:p>
              <a:p>
                <a:r>
                  <a:rPr lang="en-US" sz="2205" b="1" dirty="0"/>
                  <a:t>  ・</a:t>
                </a:r>
                <a:r>
                  <a:rPr lang="en-US" sz="1984" dirty="0"/>
                  <a:t>robot’s 3D position (</a:t>
                </a:r>
                <a:r>
                  <a:rPr lang="en-US" sz="1984" i="1" dirty="0" err="1">
                    <a:solidFill>
                      <a:schemeClr val="accent2">
                        <a:lumMod val="75000"/>
                      </a:schemeClr>
                    </a:solidFill>
                  </a:rPr>
                  <a:t>x,y,z</a:t>
                </a:r>
                <a:r>
                  <a:rPr lang="en-US" sz="1984" dirty="0"/>
                  <a:t>) and orientation </a:t>
                </a:r>
                <a14:m>
                  <m:oMath xmlns:m="http://schemas.openxmlformats.org/officeDocument/2006/math">
                    <m:r>
                      <a:rPr lang="en-US" sz="1984" i="1">
                        <a:solidFill>
                          <a:schemeClr val="accent2">
                            <a:lumMod val="75000"/>
                          </a:schemeClr>
                        </a:solidFill>
                        <a:latin typeface="Cambria Math" charset="0"/>
                        <a:ea typeface="Cambria Math" charset="0"/>
                        <a:cs typeface="Cambria Math" charset="0"/>
                      </a:rPr>
                      <m:t>𝜙</m:t>
                    </m:r>
                  </m:oMath>
                </a14:m>
                <a:r>
                  <a:rPr lang="en-US" sz="1984" dirty="0"/>
                  <a:t>;</a:t>
                </a:r>
              </a:p>
              <a:p>
                <a:r>
                  <a:rPr lang="en-US" sz="1984" b="1" dirty="0"/>
                  <a:t>  ・</a:t>
                </a:r>
                <a:r>
                  <a:rPr lang="en-US" sz="1984" dirty="0"/>
                  <a:t>each object’s 3D position (</a:t>
                </a:r>
                <a:r>
                  <a:rPr lang="en-US" sz="1984" i="1" dirty="0" err="1">
                    <a:solidFill>
                      <a:schemeClr val="accent2">
                        <a:lumMod val="75000"/>
                      </a:schemeClr>
                    </a:solidFill>
                  </a:rPr>
                  <a:t>x,y,z</a:t>
                </a:r>
                <a:r>
                  <a:rPr lang="en-US" sz="1984" dirty="0"/>
                  <a:t>) and orientation </a:t>
                </a:r>
                <a14:m>
                  <m:oMath xmlns:m="http://schemas.openxmlformats.org/officeDocument/2006/math">
                    <m:r>
                      <a:rPr lang="en-US" sz="1984" i="1">
                        <a:solidFill>
                          <a:schemeClr val="accent2">
                            <a:lumMod val="75000"/>
                          </a:schemeClr>
                        </a:solidFill>
                        <a:latin typeface="Cambria Math" charset="0"/>
                        <a:ea typeface="Cambria Math" charset="0"/>
                        <a:cs typeface="Cambria Math" charset="0"/>
                      </a:rPr>
                      <m:t>𝜃</m:t>
                    </m:r>
                    <m:r>
                      <a:rPr lang="en-US" sz="1984" i="1">
                        <a:latin typeface="Cambria Math" charset="0"/>
                        <a:ea typeface="Cambria Math" charset="0"/>
                        <a:cs typeface="Cambria Math" charset="0"/>
                      </a:rPr>
                      <m:t>;</m:t>
                    </m:r>
                  </m:oMath>
                </a14:m>
                <a:endParaRPr lang="en-US" sz="1984" dirty="0">
                  <a:ea typeface="Cambria Math" charset="0"/>
                  <a:cs typeface="Cambria Math" charset="0"/>
                </a:endParaRPr>
              </a:p>
              <a:p>
                <a:r>
                  <a:rPr lang="en-US" sz="1984" b="1" dirty="0"/>
                  <a:t>  ・</a:t>
                </a:r>
                <a:r>
                  <a:rPr lang="en-US" sz="1984" dirty="0"/>
                  <a:t>each object’s type (</a:t>
                </a:r>
                <a:r>
                  <a:rPr lang="en-US" sz="1984" dirty="0">
                    <a:solidFill>
                      <a:schemeClr val="accent2">
                        <a:lumMod val="75000"/>
                      </a:schemeClr>
                    </a:solidFill>
                  </a:rPr>
                  <a:t>1/0 </a:t>
                </a:r>
                <a:r>
                  <a:rPr lang="en-US" sz="1984" dirty="0"/>
                  <a:t>indicates whether it is target or not).</a:t>
                </a:r>
              </a:p>
              <a:p>
                <a:r>
                  <a:rPr lang="zh-CN" altLang="en-US" sz="2205" b="1" dirty="0">
                    <a:ln w="9525">
                      <a:solidFill>
                        <a:schemeClr val="bg1"/>
                      </a:solidFill>
                      <a:prstDash val="solid"/>
                    </a:ln>
                    <a:effectLst>
                      <a:outerShdw blurRad="12700" dist="38100" dir="2700000" algn="tl" rotWithShape="0">
                        <a:schemeClr val="bg1">
                          <a:lumMod val="50000"/>
                        </a:schemeClr>
                      </a:outerShdw>
                    </a:effectLst>
                  </a:rPr>
                  <a:t>►</a:t>
                </a:r>
                <a:r>
                  <a:rPr lang="en-US" sz="2205" dirty="0"/>
                  <a:t> Action Space, </a:t>
                </a:r>
                <a14:m>
                  <m:oMath xmlns:m="http://schemas.openxmlformats.org/officeDocument/2006/math">
                    <m:r>
                      <a:rPr lang="en-US" sz="2205" b="1">
                        <a:latin typeface="Cambria Math" charset="0"/>
                        <a:ea typeface="Cambria Math" charset="0"/>
                        <a:cs typeface="Cambria Math" charset="0"/>
                      </a:rPr>
                      <m:t>𝓐</m:t>
                    </m:r>
                  </m:oMath>
                </a14:m>
                <a:r>
                  <a:rPr lang="en-US" sz="2205" dirty="0"/>
                  <a:t>.</a:t>
                </a:r>
              </a:p>
              <a:p>
                <a:r>
                  <a:rPr lang="en-US" sz="2205" dirty="0">
                    <a:ea typeface="Cambria Math" charset="0"/>
                    <a:cs typeface="Cambria Math" charset="0"/>
                  </a:rPr>
                  <a:t>  </a:t>
                </a:r>
                <a:r>
                  <a:rPr lang="en-US" sz="2205" b="1" dirty="0"/>
                  <a:t>・</a:t>
                </a:r>
                <a:r>
                  <a:rPr lang="en-US" sz="1984" dirty="0"/>
                  <a:t>MOVE_BASE(</a:t>
                </a:r>
                <a:r>
                  <a:rPr lang="en-US" sz="1984" i="1" dirty="0" err="1"/>
                  <a:t>x,y,z</a:t>
                </a:r>
                <a:r>
                  <a:rPr lang="en-US" sz="1984" dirty="0"/>
                  <a:t>,</a:t>
                </a:r>
                <a14:m>
                  <m:oMath xmlns:m="http://schemas.openxmlformats.org/officeDocument/2006/math">
                    <m:r>
                      <a:rPr lang="en-US" sz="1984" i="1">
                        <a:latin typeface="Cambria Math" charset="0"/>
                        <a:ea typeface="Cambria Math" charset="0"/>
                        <a:cs typeface="Cambria Math" charset="0"/>
                      </a:rPr>
                      <m:t>𝜙</m:t>
                    </m:r>
                  </m:oMath>
                </a14:m>
                <a:r>
                  <a:rPr lang="en-US" sz="1984" dirty="0">
                    <a:ea typeface="Cambria Math" charset="0"/>
                    <a:cs typeface="Cambria Math" charset="0"/>
                  </a:rPr>
                  <a:t>), </a:t>
                </a:r>
                <a:r>
                  <a:rPr lang="en-US" sz="1984" dirty="0">
                    <a:solidFill>
                      <a:schemeClr val="accent2">
                        <a:lumMod val="75000"/>
                      </a:schemeClr>
                    </a:solidFill>
                    <a:ea typeface="Cambria Math" charset="0"/>
                    <a:cs typeface="Cambria Math" charset="0"/>
                  </a:rPr>
                  <a:t>navigates</a:t>
                </a:r>
                <a:r>
                  <a:rPr lang="en-US" sz="1984" dirty="0">
                    <a:ea typeface="Cambria Math" charset="0"/>
                    <a:cs typeface="Cambria Math" charset="0"/>
                  </a:rPr>
                  <a:t> the robot to the specific location and orientation;</a:t>
                </a:r>
              </a:p>
              <a:p>
                <a:r>
                  <a:rPr lang="en-US" sz="1984" b="1" dirty="0">
                    <a:ea typeface="Cambria Math" charset="0"/>
                    <a:cs typeface="Cambria Math" charset="0"/>
                  </a:rPr>
                  <a:t>  </a:t>
                </a:r>
                <a:r>
                  <a:rPr lang="en-US" sz="1984" b="1" dirty="0"/>
                  <a:t>・</a:t>
                </a:r>
                <a:r>
                  <a:rPr lang="en-US" sz="1984" dirty="0"/>
                  <a:t>MOVE_OBJ(</a:t>
                </a:r>
                <a:r>
                  <a:rPr lang="en-US" sz="1984" i="1" dirty="0" err="1"/>
                  <a:t>i</a:t>
                </a:r>
                <a:r>
                  <a:rPr lang="en-US" sz="1984" dirty="0"/>
                  <a:t>), </a:t>
                </a:r>
                <a:r>
                  <a:rPr lang="en-US" sz="1984" dirty="0">
                    <a:solidFill>
                      <a:schemeClr val="accent2">
                        <a:lumMod val="75000"/>
                      </a:schemeClr>
                    </a:solidFill>
                  </a:rPr>
                  <a:t>picks up</a:t>
                </a:r>
                <a:r>
                  <a:rPr lang="en-US" sz="1984" dirty="0"/>
                  <a:t> </a:t>
                </a:r>
                <a:r>
                  <a:rPr lang="en-US" sz="1984" i="1" dirty="0" err="1"/>
                  <a:t>obj</a:t>
                </a:r>
                <a:r>
                  <a:rPr lang="en-US" sz="1984" i="1" baseline="-25000" dirty="0" err="1"/>
                  <a:t>i</a:t>
                </a:r>
                <a:r>
                  <a:rPr lang="en-US" sz="1984" i="1" baseline="-25000" dirty="0"/>
                  <a:t> </a:t>
                </a:r>
                <a:r>
                  <a:rPr lang="en-US" sz="1984" dirty="0"/>
                  <a:t>and </a:t>
                </a:r>
                <a:r>
                  <a:rPr lang="en-US" sz="1984" dirty="0">
                    <a:solidFill>
                      <a:schemeClr val="accent2">
                        <a:lumMod val="75000"/>
                      </a:schemeClr>
                    </a:solidFill>
                  </a:rPr>
                  <a:t>places</a:t>
                </a:r>
                <a:r>
                  <a:rPr lang="en-US" sz="1984" dirty="0"/>
                  <a:t> it into a predefined area;</a:t>
                </a:r>
              </a:p>
              <a:p>
                <a:r>
                  <a:rPr lang="en-US" sz="1984" b="1" dirty="0"/>
                  <a:t>  ・</a:t>
                </a:r>
                <a:r>
                  <a:rPr lang="en-US" sz="1984" dirty="0"/>
                  <a:t>FETCH_OBJ(</a:t>
                </a:r>
                <a:r>
                  <a:rPr lang="en-US" sz="1984" i="1" dirty="0" err="1"/>
                  <a:t>i</a:t>
                </a:r>
                <a:r>
                  <a:rPr lang="en-US" sz="1984" dirty="0"/>
                  <a:t>), </a:t>
                </a:r>
                <a:r>
                  <a:rPr lang="en-US" sz="1984" dirty="0">
                    <a:solidFill>
                      <a:schemeClr val="accent2">
                        <a:lumMod val="75000"/>
                      </a:schemeClr>
                    </a:solidFill>
                  </a:rPr>
                  <a:t>grasps</a:t>
                </a:r>
                <a:r>
                  <a:rPr lang="en-US" sz="1984" dirty="0"/>
                  <a:t> </a:t>
                </a:r>
                <a:r>
                  <a:rPr lang="en-US" sz="1984" i="1" dirty="0" err="1"/>
                  <a:t>obj</a:t>
                </a:r>
                <a:r>
                  <a:rPr lang="en-US" sz="1984" i="1" baseline="-25000" dirty="0" err="1"/>
                  <a:t>i</a:t>
                </a:r>
                <a:r>
                  <a:rPr lang="en-US" sz="1984" i="1" baseline="-25000" dirty="0"/>
                  <a:t> </a:t>
                </a:r>
                <a:r>
                  <a:rPr lang="en-US" sz="1984" dirty="0"/>
                  <a:t>and </a:t>
                </a:r>
                <a:r>
                  <a:rPr lang="en-US" sz="1984" dirty="0">
                    <a:solidFill>
                      <a:schemeClr val="accent2">
                        <a:lumMod val="75000"/>
                      </a:schemeClr>
                    </a:solidFill>
                  </a:rPr>
                  <a:t>declares</a:t>
                </a:r>
                <a:r>
                  <a:rPr lang="en-US" sz="1984" dirty="0"/>
                  <a:t> it is the target;</a:t>
                </a:r>
              </a:p>
              <a:p>
                <a:r>
                  <a:rPr lang="en-US" sz="1984" b="1" dirty="0"/>
                  <a:t>  ・</a:t>
                </a:r>
                <a:r>
                  <a:rPr lang="en-US" sz="1984" dirty="0"/>
                  <a:t>NO_TARGET, </a:t>
                </a:r>
                <a:r>
                  <a:rPr lang="en-US" sz="1984" dirty="0">
                    <a:solidFill>
                      <a:schemeClr val="accent2">
                        <a:lumMod val="75000"/>
                      </a:schemeClr>
                    </a:solidFill>
                  </a:rPr>
                  <a:t>affirms</a:t>
                </a:r>
                <a:r>
                  <a:rPr lang="en-US" sz="1984" dirty="0"/>
                  <a:t> the target object is </a:t>
                </a:r>
                <a:r>
                  <a:rPr lang="en-US" sz="1984" dirty="0">
                    <a:solidFill>
                      <a:schemeClr val="accent2">
                        <a:lumMod val="75000"/>
                      </a:schemeClr>
                    </a:solidFill>
                  </a:rPr>
                  <a:t>not</a:t>
                </a:r>
                <a:r>
                  <a:rPr lang="en-US" sz="1984" dirty="0"/>
                  <a:t> in the environment.</a:t>
                </a:r>
              </a:p>
              <a:p>
                <a:r>
                  <a:rPr lang="zh-CN" altLang="en-US" sz="2205" b="1" dirty="0">
                    <a:ln w="9525">
                      <a:solidFill>
                        <a:schemeClr val="bg1"/>
                      </a:solidFill>
                      <a:prstDash val="solid"/>
                    </a:ln>
                    <a:effectLst>
                      <a:outerShdw blurRad="12700" dist="38100" dir="2700000" algn="tl" rotWithShape="0">
                        <a:schemeClr val="bg1">
                          <a:lumMod val="50000"/>
                        </a:schemeClr>
                      </a:outerShdw>
                    </a:effectLst>
                  </a:rPr>
                  <a:t>►</a:t>
                </a:r>
                <a:r>
                  <a:rPr lang="en-US" sz="2205" dirty="0"/>
                  <a:t> Observation Space, </a:t>
                </a:r>
                <a14:m>
                  <m:oMath xmlns:m="http://schemas.openxmlformats.org/officeDocument/2006/math">
                    <m:r>
                      <a:rPr lang="el-GR" sz="2205" b="1">
                        <a:latin typeface="Cambria Math" charset="0"/>
                        <a:ea typeface="Cambria Math" charset="0"/>
                        <a:cs typeface="Cambria Math" charset="0"/>
                      </a:rPr>
                      <m:t>𝛀</m:t>
                    </m:r>
                  </m:oMath>
                </a14:m>
                <a:r>
                  <a:rPr lang="en-US" sz="2205" dirty="0"/>
                  <a:t>.</a:t>
                </a:r>
              </a:p>
              <a:p>
                <a:r>
                  <a:rPr lang="en-US" sz="2205" b="1" dirty="0"/>
                  <a:t>  ・</a:t>
                </a:r>
                <a:r>
                  <a:rPr lang="en-US" sz="1984" dirty="0"/>
                  <a:t>robot’s state (</a:t>
                </a:r>
                <a:r>
                  <a:rPr lang="en-US" sz="1984" b="1" dirty="0">
                    <a:solidFill>
                      <a:schemeClr val="accent5">
                        <a:lumMod val="75000"/>
                      </a:schemeClr>
                    </a:solidFill>
                  </a:rPr>
                  <a:t>fully observable</a:t>
                </a:r>
                <a:r>
                  <a:rPr lang="en-US" sz="1984" dirty="0"/>
                  <a:t>);</a:t>
                </a:r>
              </a:p>
              <a:p>
                <a:r>
                  <a:rPr lang="en-US" sz="1984" b="1" dirty="0"/>
                  <a:t>  ・</a:t>
                </a:r>
                <a:r>
                  <a:rPr lang="en-US" sz="1984" dirty="0"/>
                  <a:t>each object’s position </a:t>
                </a:r>
                <a14:m>
                  <m:oMath xmlns:m="http://schemas.openxmlformats.org/officeDocument/2006/math">
                    <m:sSub>
                      <m:sSubPr>
                        <m:ctrlPr>
                          <a:rPr lang="en-US" sz="1984" i="1">
                            <a:solidFill>
                              <a:schemeClr val="accent2">
                                <a:lumMod val="75000"/>
                              </a:schemeClr>
                            </a:solidFill>
                            <a:latin typeface="Cambria Math" panose="02040503050406030204" pitchFamily="18" charset="0"/>
                          </a:rPr>
                        </m:ctrlPr>
                      </m:sSubPr>
                      <m:e>
                        <m:r>
                          <a:rPr lang="en-US" sz="1984" i="1">
                            <a:solidFill>
                              <a:schemeClr val="accent2">
                                <a:lumMod val="75000"/>
                              </a:schemeClr>
                            </a:solidFill>
                            <a:latin typeface="Cambria Math" charset="0"/>
                          </a:rPr>
                          <m:t>𝑝</m:t>
                        </m:r>
                      </m:e>
                      <m:sub>
                        <m:r>
                          <a:rPr lang="en-US" sz="1984" i="1">
                            <a:solidFill>
                              <a:schemeClr val="accent2">
                                <a:lumMod val="75000"/>
                              </a:schemeClr>
                            </a:solidFill>
                            <a:latin typeface="Cambria Math" charset="0"/>
                          </a:rPr>
                          <m:t>𝑖</m:t>
                        </m:r>
                      </m:sub>
                    </m:sSub>
                    <m:r>
                      <a:rPr lang="en-US" sz="1984" i="1">
                        <a:solidFill>
                          <a:schemeClr val="accent2">
                            <a:lumMod val="75000"/>
                          </a:schemeClr>
                        </a:solidFill>
                        <a:latin typeface="Cambria Math" charset="0"/>
                        <a:ea typeface="Cambria Math" charset="0"/>
                        <a:cs typeface="Cambria Math" charset="0"/>
                      </a:rPr>
                      <m:t>∈{</m:t>
                    </m:r>
                    <m:d>
                      <m:dPr>
                        <m:ctrlPr>
                          <a:rPr lang="en-US" sz="1984" i="1">
                            <a:solidFill>
                              <a:schemeClr val="accent2">
                                <a:lumMod val="75000"/>
                              </a:schemeClr>
                            </a:solidFill>
                            <a:latin typeface="Cambria Math" panose="02040503050406030204" pitchFamily="18" charset="0"/>
                            <a:ea typeface="Cambria Math" charset="0"/>
                            <a:cs typeface="Cambria Math" charset="0"/>
                          </a:rPr>
                        </m:ctrlPr>
                      </m:dPr>
                      <m:e>
                        <m:r>
                          <a:rPr lang="en-US" sz="1984" i="1">
                            <a:solidFill>
                              <a:schemeClr val="accent2">
                                <a:lumMod val="75000"/>
                              </a:schemeClr>
                            </a:solidFill>
                            <a:latin typeface="Cambria Math" charset="0"/>
                            <a:ea typeface="Cambria Math" charset="0"/>
                            <a:cs typeface="Cambria Math" charset="0"/>
                          </a:rPr>
                          <m:t>𝑥</m:t>
                        </m:r>
                        <m:r>
                          <a:rPr lang="en-US" sz="1984" i="1">
                            <a:solidFill>
                              <a:schemeClr val="accent2">
                                <a:lumMod val="75000"/>
                              </a:schemeClr>
                            </a:solidFill>
                            <a:latin typeface="Cambria Math" charset="0"/>
                            <a:ea typeface="Cambria Math" charset="0"/>
                            <a:cs typeface="Cambria Math" charset="0"/>
                          </a:rPr>
                          <m:t>,</m:t>
                        </m:r>
                        <m:r>
                          <a:rPr lang="en-US" sz="1984" i="1">
                            <a:solidFill>
                              <a:schemeClr val="accent2">
                                <a:lumMod val="75000"/>
                              </a:schemeClr>
                            </a:solidFill>
                            <a:latin typeface="Cambria Math" charset="0"/>
                            <a:ea typeface="Cambria Math" charset="0"/>
                            <a:cs typeface="Cambria Math" charset="0"/>
                          </a:rPr>
                          <m:t>𝑦</m:t>
                        </m:r>
                        <m:r>
                          <a:rPr lang="en-US" sz="1984" i="1">
                            <a:solidFill>
                              <a:schemeClr val="accent2">
                                <a:lumMod val="75000"/>
                              </a:schemeClr>
                            </a:solidFill>
                            <a:latin typeface="Cambria Math" charset="0"/>
                            <a:ea typeface="Cambria Math" charset="0"/>
                            <a:cs typeface="Cambria Math" charset="0"/>
                          </a:rPr>
                          <m:t>,</m:t>
                        </m:r>
                        <m:r>
                          <a:rPr lang="en-US" sz="1984" i="1">
                            <a:solidFill>
                              <a:schemeClr val="accent2">
                                <a:lumMod val="75000"/>
                              </a:schemeClr>
                            </a:solidFill>
                            <a:latin typeface="Cambria Math" charset="0"/>
                            <a:ea typeface="Cambria Math" charset="0"/>
                            <a:cs typeface="Cambria Math" charset="0"/>
                          </a:rPr>
                          <m:t>𝑧</m:t>
                        </m:r>
                        <m:r>
                          <a:rPr lang="en-US" sz="1984" i="1">
                            <a:solidFill>
                              <a:schemeClr val="accent2">
                                <a:lumMod val="75000"/>
                              </a:schemeClr>
                            </a:solidFill>
                            <a:latin typeface="Cambria Math" charset="0"/>
                            <a:ea typeface="Cambria Math" charset="0"/>
                            <a:cs typeface="Cambria Math" charset="0"/>
                          </a:rPr>
                          <m:t>, </m:t>
                        </m:r>
                        <m:r>
                          <a:rPr lang="en-US" sz="1984" i="1">
                            <a:solidFill>
                              <a:schemeClr val="accent2">
                                <a:lumMod val="75000"/>
                              </a:schemeClr>
                            </a:solidFill>
                            <a:latin typeface="Cambria Math" charset="0"/>
                            <a:ea typeface="Cambria Math" charset="0"/>
                            <a:cs typeface="Cambria Math" charset="0"/>
                          </a:rPr>
                          <m:t>𝜃</m:t>
                        </m:r>
                      </m:e>
                    </m:d>
                    <m:r>
                      <a:rPr lang="en-US" sz="1984">
                        <a:solidFill>
                          <a:schemeClr val="accent2">
                            <a:lumMod val="75000"/>
                          </a:schemeClr>
                        </a:solidFill>
                        <a:latin typeface="Cambria Math" charset="0"/>
                        <a:ea typeface="Cambria Math" charset="0"/>
                        <a:cs typeface="Cambria Math" charset="0"/>
                      </a:rPr>
                      <m:t>,</m:t>
                    </m:r>
                    <m:r>
                      <m:rPr>
                        <m:sty m:val="p"/>
                      </m:rPr>
                      <a:rPr lang="en-US" sz="1984">
                        <a:solidFill>
                          <a:schemeClr val="accent2">
                            <a:lumMod val="75000"/>
                          </a:schemeClr>
                        </a:solidFill>
                        <a:latin typeface="Cambria Math" charset="0"/>
                        <a:ea typeface="Cambria Math" charset="0"/>
                        <a:cs typeface="Cambria Math" charset="0"/>
                      </a:rPr>
                      <m:t>Moved</m:t>
                    </m:r>
                    <m:r>
                      <a:rPr lang="en-US" sz="1984">
                        <a:solidFill>
                          <a:schemeClr val="accent2">
                            <a:lumMod val="75000"/>
                          </a:schemeClr>
                        </a:solidFill>
                        <a:latin typeface="Cambria Math" charset="0"/>
                        <a:ea typeface="Cambria Math" charset="0"/>
                        <a:cs typeface="Cambria Math" charset="0"/>
                      </a:rPr>
                      <m:t>, </m:t>
                    </m:r>
                    <m:r>
                      <m:rPr>
                        <m:sty m:val="p"/>
                      </m:rPr>
                      <a:rPr lang="en-US" sz="1984">
                        <a:solidFill>
                          <a:schemeClr val="accent2">
                            <a:lumMod val="75000"/>
                          </a:schemeClr>
                        </a:solidFill>
                        <a:latin typeface="Cambria Math" charset="0"/>
                        <a:ea typeface="Cambria Math" charset="0"/>
                        <a:cs typeface="Cambria Math" charset="0"/>
                      </a:rPr>
                      <m:t>N</m:t>
                    </m:r>
                    <m:r>
                      <m:rPr>
                        <m:nor/>
                      </m:rPr>
                      <a:rPr lang="en-US" sz="1984">
                        <a:solidFill>
                          <a:schemeClr val="accent2">
                            <a:lumMod val="75000"/>
                          </a:schemeClr>
                        </a:solidFill>
                        <a:latin typeface="Cambria Math" charset="0"/>
                        <a:ea typeface="Cambria Math" charset="0"/>
                        <a:cs typeface="Cambria Math" charset="0"/>
                      </a:rPr>
                      <m:t>one</m:t>
                    </m:r>
                    <m:r>
                      <m:rPr>
                        <m:nor/>
                      </m:rPr>
                      <a:rPr lang="en-US" sz="1984">
                        <a:solidFill>
                          <a:schemeClr val="accent2">
                            <a:lumMod val="75000"/>
                          </a:schemeClr>
                        </a:solidFill>
                        <a:latin typeface="Cambria Math" charset="0"/>
                        <a:ea typeface="Cambria Math" charset="0"/>
                        <a:cs typeface="Cambria Math" charset="0"/>
                      </a:rPr>
                      <m:t>}</m:t>
                    </m:r>
                  </m:oMath>
                </a14:m>
                <a:r>
                  <a:rPr lang="en-US" sz="1984" dirty="0"/>
                  <a:t>; type</a:t>
                </a:r>
                <a:r>
                  <a:rPr lang="en-US" sz="1984" b="1" dirty="0"/>
                  <a:t>  </a:t>
                </a:r>
                <a14:m>
                  <m:oMath xmlns:m="http://schemas.openxmlformats.org/officeDocument/2006/math">
                    <m:sSub>
                      <m:sSubPr>
                        <m:ctrlPr>
                          <a:rPr lang="en-US" sz="1984" i="1">
                            <a:solidFill>
                              <a:schemeClr val="accent2">
                                <a:lumMod val="75000"/>
                              </a:schemeClr>
                            </a:solidFill>
                            <a:latin typeface="Cambria Math" panose="02040503050406030204" pitchFamily="18" charset="0"/>
                          </a:rPr>
                        </m:ctrlPr>
                      </m:sSubPr>
                      <m:e>
                        <m:r>
                          <a:rPr lang="en-US" sz="1984" i="1">
                            <a:solidFill>
                              <a:schemeClr val="accent2">
                                <a:lumMod val="75000"/>
                              </a:schemeClr>
                            </a:solidFill>
                            <a:latin typeface="Cambria Math" charset="0"/>
                          </a:rPr>
                          <m:t>𝑡</m:t>
                        </m:r>
                      </m:e>
                      <m:sub>
                        <m:r>
                          <a:rPr lang="en-US" sz="1984" i="1">
                            <a:solidFill>
                              <a:schemeClr val="accent2">
                                <a:lumMod val="75000"/>
                              </a:schemeClr>
                            </a:solidFill>
                            <a:latin typeface="Cambria Math" charset="0"/>
                          </a:rPr>
                          <m:t>𝑖</m:t>
                        </m:r>
                      </m:sub>
                    </m:sSub>
                    <m:r>
                      <a:rPr lang="en-US" sz="1984" i="1">
                        <a:solidFill>
                          <a:schemeClr val="accent2">
                            <a:lumMod val="75000"/>
                          </a:schemeClr>
                        </a:solidFill>
                        <a:latin typeface="Cambria Math" charset="0"/>
                        <a:ea typeface="Cambria Math" charset="0"/>
                        <a:cs typeface="Cambria Math" charset="0"/>
                      </a:rPr>
                      <m:t>∈{0, 1</m:t>
                    </m:r>
                    <m:r>
                      <a:rPr lang="en-US" sz="1984">
                        <a:solidFill>
                          <a:schemeClr val="accent2">
                            <a:lumMod val="75000"/>
                          </a:schemeClr>
                        </a:solidFill>
                        <a:latin typeface="Cambria Math" charset="0"/>
                        <a:ea typeface="Cambria Math" charset="0"/>
                        <a:cs typeface="Cambria Math" charset="0"/>
                      </a:rPr>
                      <m:t>, </m:t>
                    </m:r>
                    <m:r>
                      <m:rPr>
                        <m:sty m:val="p"/>
                      </m:rPr>
                      <a:rPr lang="en-US" sz="1984">
                        <a:solidFill>
                          <a:schemeClr val="accent2">
                            <a:lumMod val="75000"/>
                          </a:schemeClr>
                        </a:solidFill>
                        <a:latin typeface="Cambria Math" charset="0"/>
                        <a:ea typeface="Cambria Math" charset="0"/>
                        <a:cs typeface="Cambria Math" charset="0"/>
                      </a:rPr>
                      <m:t>N</m:t>
                    </m:r>
                    <m:r>
                      <m:rPr>
                        <m:nor/>
                      </m:rPr>
                      <a:rPr lang="en-US" sz="1984">
                        <a:solidFill>
                          <a:schemeClr val="accent2">
                            <a:lumMod val="75000"/>
                          </a:schemeClr>
                        </a:solidFill>
                        <a:latin typeface="Cambria Math" charset="0"/>
                        <a:ea typeface="Cambria Math" charset="0"/>
                        <a:cs typeface="Cambria Math" charset="0"/>
                      </a:rPr>
                      <m:t>one</m:t>
                    </m:r>
                    <m:r>
                      <m:rPr>
                        <m:nor/>
                      </m:rPr>
                      <a:rPr lang="en-US" sz="1984">
                        <a:solidFill>
                          <a:schemeClr val="accent2">
                            <a:lumMod val="75000"/>
                          </a:schemeClr>
                        </a:solidFill>
                        <a:latin typeface="Cambria Math" charset="0"/>
                        <a:ea typeface="Cambria Math" charset="0"/>
                        <a:cs typeface="Cambria Math" charset="0"/>
                      </a:rPr>
                      <m:t>}</m:t>
                    </m:r>
                  </m:oMath>
                </a14:m>
                <a:r>
                  <a:rPr lang="en-US" sz="1984" dirty="0"/>
                  <a:t>;</a:t>
                </a:r>
              </a:p>
              <a:p>
                <a:r>
                  <a:rPr lang="en-US" sz="1984" dirty="0"/>
                  <a:t>       occlusion ratio </a:t>
                </a:r>
                <a14:m>
                  <m:oMath xmlns:m="http://schemas.openxmlformats.org/officeDocument/2006/math">
                    <m:sSub>
                      <m:sSubPr>
                        <m:ctrlPr>
                          <a:rPr lang="en-US" sz="1984" i="1">
                            <a:solidFill>
                              <a:schemeClr val="accent2">
                                <a:lumMod val="75000"/>
                              </a:schemeClr>
                            </a:solidFill>
                            <a:latin typeface="Cambria Math" panose="02040503050406030204" pitchFamily="18" charset="0"/>
                          </a:rPr>
                        </m:ctrlPr>
                      </m:sSubPr>
                      <m:e>
                        <m:r>
                          <a:rPr lang="en-US" sz="1984" i="1">
                            <a:solidFill>
                              <a:schemeClr val="accent2">
                                <a:lumMod val="75000"/>
                              </a:schemeClr>
                            </a:solidFill>
                            <a:latin typeface="Cambria Math" charset="0"/>
                          </a:rPr>
                          <m:t>𝑜𝑐𝑐𝑙</m:t>
                        </m:r>
                      </m:e>
                      <m:sub>
                        <m:r>
                          <a:rPr lang="en-US" sz="1984" i="1">
                            <a:solidFill>
                              <a:schemeClr val="accent2">
                                <a:lumMod val="75000"/>
                              </a:schemeClr>
                            </a:solidFill>
                            <a:latin typeface="Cambria Math" charset="0"/>
                          </a:rPr>
                          <m:t>𝑖</m:t>
                        </m:r>
                      </m:sub>
                    </m:sSub>
                    <m:r>
                      <a:rPr lang="en-US" sz="1984" i="1">
                        <a:solidFill>
                          <a:schemeClr val="accent2">
                            <a:lumMod val="75000"/>
                          </a:schemeClr>
                        </a:solidFill>
                        <a:latin typeface="Cambria Math" charset="0"/>
                        <a:ea typeface="Cambria Math" charset="0"/>
                        <a:cs typeface="Cambria Math" charset="0"/>
                      </a:rPr>
                      <m:t>∈{</m:t>
                    </m:r>
                    <m:r>
                      <a:rPr lang="en-US" sz="1984">
                        <a:solidFill>
                          <a:schemeClr val="accent2">
                            <a:lumMod val="75000"/>
                          </a:schemeClr>
                        </a:solidFill>
                        <a:latin typeface="Cambria Math" charset="0"/>
                        <a:ea typeface="Cambria Math" charset="0"/>
                        <a:cs typeface="Cambria Math" charset="0"/>
                      </a:rPr>
                      <m:t>0.0, 0.3, 1.0}</m:t>
                    </m:r>
                  </m:oMath>
                </a14:m>
                <a:r>
                  <a:rPr lang="en-US" sz="1984" dirty="0"/>
                  <a:t>.</a:t>
                </a:r>
              </a:p>
              <a:p>
                <a:r>
                  <a:rPr lang="zh-CN" altLang="en-US" sz="2205" b="1" dirty="0">
                    <a:ln w="9525">
                      <a:solidFill>
                        <a:schemeClr val="bg1"/>
                      </a:solidFill>
                      <a:prstDash val="solid"/>
                    </a:ln>
                    <a:effectLst>
                      <a:outerShdw blurRad="12700" dist="38100" dir="2700000" algn="tl" rotWithShape="0">
                        <a:schemeClr val="bg1">
                          <a:lumMod val="50000"/>
                        </a:schemeClr>
                      </a:outerShdw>
                    </a:effectLst>
                  </a:rPr>
                  <a:t>►</a:t>
                </a:r>
                <a:r>
                  <a:rPr lang="en-US" sz="2205" dirty="0"/>
                  <a:t> Transition </a:t>
                </a:r>
                <a14:m>
                  <m:oMath xmlns:m="http://schemas.openxmlformats.org/officeDocument/2006/math">
                    <m:r>
                      <a:rPr lang="en-US" sz="2205" b="1">
                        <a:latin typeface="Cambria Math" charset="0"/>
                        <a:ea typeface="Cambria Math" charset="0"/>
                        <a:cs typeface="Cambria Math" charset="0"/>
                      </a:rPr>
                      <m:t>𝓣</m:t>
                    </m:r>
                  </m:oMath>
                </a14:m>
                <a:r>
                  <a:rPr lang="en-US" sz="2205" dirty="0"/>
                  <a:t> and observation </a:t>
                </a:r>
                <a14:m>
                  <m:oMath xmlns:m="http://schemas.openxmlformats.org/officeDocument/2006/math">
                    <m:r>
                      <a:rPr lang="en-US" sz="2205" b="1">
                        <a:latin typeface="Cambria Math" charset="0"/>
                        <a:ea typeface="Cambria Math" charset="0"/>
                        <a:cs typeface="Cambria Math" charset="0"/>
                      </a:rPr>
                      <m:t>𝓞</m:t>
                    </m:r>
                  </m:oMath>
                </a14:m>
                <a:r>
                  <a:rPr lang="en-US" sz="2205" dirty="0"/>
                  <a:t> dynamics are encoded in a simulator. </a:t>
                </a:r>
              </a:p>
              <a:p>
                <a:r>
                  <a:rPr lang="zh-CN" altLang="en-US" sz="2205" b="1" dirty="0">
                    <a:ln w="9525">
                      <a:solidFill>
                        <a:schemeClr val="bg1"/>
                      </a:solidFill>
                      <a:prstDash val="solid"/>
                    </a:ln>
                    <a:effectLst>
                      <a:outerShdw blurRad="12700" dist="38100" dir="2700000" algn="tl" rotWithShape="0">
                        <a:schemeClr val="bg1">
                          <a:lumMod val="50000"/>
                        </a:schemeClr>
                      </a:outerShdw>
                    </a:effectLst>
                  </a:rPr>
                  <a:t>►</a:t>
                </a:r>
                <a:r>
                  <a:rPr lang="en-US" sz="2205" dirty="0"/>
                  <a:t> Rewards, </a:t>
                </a:r>
                <a14:m>
                  <m:oMath xmlns:m="http://schemas.openxmlformats.org/officeDocument/2006/math">
                    <m:r>
                      <a:rPr lang="en-US" sz="2205" b="1">
                        <a:latin typeface="Cambria Math" charset="0"/>
                        <a:ea typeface="Cambria Math" charset="0"/>
                        <a:cs typeface="Cambria Math" charset="0"/>
                      </a:rPr>
                      <m:t>𝓡</m:t>
                    </m:r>
                  </m:oMath>
                </a14:m>
                <a:r>
                  <a:rPr lang="en-US" sz="2205" dirty="0"/>
                  <a:t>.</a:t>
                </a:r>
              </a:p>
              <a:p>
                <a:r>
                  <a:rPr lang="en-US" sz="2205" b="1" dirty="0"/>
                  <a:t>  ・</a:t>
                </a:r>
                <a:r>
                  <a:rPr lang="en-US" sz="1984" dirty="0"/>
                  <a:t>MOVE_BASE, </a:t>
                </a:r>
                <a:r>
                  <a:rPr lang="en-US" sz="1984" dirty="0">
                    <a:solidFill>
                      <a:schemeClr val="accent2">
                        <a:lumMod val="75000"/>
                      </a:schemeClr>
                    </a:solidFill>
                  </a:rPr>
                  <a:t>-200</a:t>
                </a:r>
                <a:r>
                  <a:rPr lang="en-US" sz="1984" dirty="0"/>
                  <a:t>; Successfully MOVE_OBJ(</a:t>
                </a:r>
                <a:r>
                  <a:rPr lang="en-US" sz="1984" i="1" dirty="0" err="1"/>
                  <a:t>i</a:t>
                </a:r>
                <a:r>
                  <a:rPr lang="en-US" sz="1984" dirty="0"/>
                  <a:t>), </a:t>
                </a:r>
                <a:r>
                  <a:rPr lang="en-US" sz="1984" dirty="0">
                    <a:solidFill>
                      <a:schemeClr val="accent2">
                        <a:lumMod val="75000"/>
                      </a:schemeClr>
                    </a:solidFill>
                  </a:rPr>
                  <a:t>-100</a:t>
                </a:r>
                <a:r>
                  <a:rPr lang="en-US" sz="1984" dirty="0"/>
                  <a:t>, otherwise </a:t>
                </a:r>
                <a:r>
                  <a:rPr lang="en-US" sz="1984" dirty="0">
                    <a:solidFill>
                      <a:schemeClr val="accent2">
                        <a:lumMod val="75000"/>
                      </a:schemeClr>
                    </a:solidFill>
                  </a:rPr>
                  <a:t>-1000</a:t>
                </a:r>
                <a:r>
                  <a:rPr lang="en-US" sz="1984" dirty="0"/>
                  <a:t>;</a:t>
                </a:r>
              </a:p>
              <a:p>
                <a:r>
                  <a:rPr lang="en-US" sz="1984" b="1" dirty="0"/>
                  <a:t>  ・</a:t>
                </a:r>
                <a:r>
                  <a:rPr lang="en-US" sz="1984" dirty="0"/>
                  <a:t>Correctly FETCH_OBJ(</a:t>
                </a:r>
                <a:r>
                  <a:rPr lang="en-US" sz="1984" i="1" dirty="0" err="1"/>
                  <a:t>i</a:t>
                </a:r>
                <a:r>
                  <a:rPr lang="en-US" sz="1984" dirty="0"/>
                  <a:t>) as the target, </a:t>
                </a:r>
                <a:r>
                  <a:rPr lang="en-US" sz="1984" dirty="0">
                    <a:solidFill>
                      <a:schemeClr val="accent2">
                        <a:lumMod val="75000"/>
                      </a:schemeClr>
                    </a:solidFill>
                  </a:rPr>
                  <a:t>100</a:t>
                </a:r>
                <a:r>
                  <a:rPr lang="en-US" sz="1984" dirty="0"/>
                  <a:t>, otherwise </a:t>
                </a:r>
                <a:r>
                  <a:rPr lang="en-US" sz="1984" dirty="0">
                    <a:solidFill>
                      <a:schemeClr val="accent2">
                        <a:lumMod val="75000"/>
                      </a:schemeClr>
                    </a:solidFill>
                  </a:rPr>
                  <a:t>-1000</a:t>
                </a:r>
                <a:r>
                  <a:rPr lang="en-US" sz="1984" dirty="0"/>
                  <a:t>;</a:t>
                </a:r>
              </a:p>
              <a:p>
                <a:r>
                  <a:rPr lang="en-US" sz="1984" b="1" dirty="0"/>
                  <a:t>  ・</a:t>
                </a:r>
                <a:r>
                  <a:rPr lang="en-US" sz="1984" dirty="0"/>
                  <a:t>Correctly declare NO_TARGET, </a:t>
                </a:r>
                <a:r>
                  <a:rPr lang="en-US" sz="1984" dirty="0">
                    <a:solidFill>
                      <a:schemeClr val="accent2">
                        <a:lumMod val="75000"/>
                      </a:schemeClr>
                    </a:solidFill>
                  </a:rPr>
                  <a:t>100</a:t>
                </a:r>
                <a:r>
                  <a:rPr lang="en-US" sz="1984" dirty="0"/>
                  <a:t>, otherwise </a:t>
                </a:r>
                <a:r>
                  <a:rPr lang="en-US" sz="1984" dirty="0">
                    <a:solidFill>
                      <a:schemeClr val="accent2">
                        <a:lumMod val="75000"/>
                      </a:schemeClr>
                    </a:solidFill>
                  </a:rPr>
                  <a:t>-1000</a:t>
                </a:r>
                <a:r>
                  <a:rPr lang="en-US" sz="1984" dirty="0"/>
                  <a:t>.</a:t>
                </a:r>
              </a:p>
            </p:txBody>
          </p:sp>
        </mc:Choice>
        <mc:Fallback xmlns="">
          <p:sp>
            <p:nvSpPr>
              <p:cNvPr id="8" name="TextBox 7">
                <a:extLst>
                  <a:ext uri="{FF2B5EF4-FFF2-40B4-BE49-F238E27FC236}">
                    <a16:creationId xmlns:a16="http://schemas.microsoft.com/office/drawing/2014/main" id="{DF641F4B-CECC-104F-BE61-25F33EDD9E3C}"/>
                  </a:ext>
                </a:extLst>
              </p:cNvPr>
              <p:cNvSpPr txBox="1">
                <a:spLocks noRot="1" noChangeAspect="1" noMove="1" noResize="1" noEditPoints="1" noAdjustHandles="1" noChangeArrowheads="1" noChangeShapeType="1" noTextEdit="1"/>
              </p:cNvSpPr>
              <p:nvPr/>
            </p:nvSpPr>
            <p:spPr>
              <a:xfrm>
                <a:off x="624308" y="1008834"/>
                <a:ext cx="8951810" cy="6233630"/>
              </a:xfrm>
              <a:prstGeom prst="rect">
                <a:avLst/>
              </a:prstGeom>
              <a:blipFill>
                <a:blip r:embed="rId3"/>
                <a:stretch>
                  <a:fillRect l="-708" t="-407" b="-813"/>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B25960F1-E99A-1E41-B821-D66BCB09CA3D}"/>
              </a:ext>
            </a:extLst>
          </p:cNvPr>
          <p:cNvSpPr>
            <a:spLocks noGrp="1"/>
          </p:cNvSpPr>
          <p:nvPr>
            <p:ph type="title"/>
          </p:nvPr>
        </p:nvSpPr>
        <p:spPr>
          <a:xfrm>
            <a:off x="693043" y="263587"/>
            <a:ext cx="8694539" cy="801283"/>
          </a:xfrm>
        </p:spPr>
        <p:txBody>
          <a:bodyPr/>
          <a:lstStyle/>
          <a:p>
            <a:r>
              <a:rPr lang="en-US" dirty="0"/>
              <a:t>POMDP formulation</a:t>
            </a:r>
          </a:p>
        </p:txBody>
      </p:sp>
    </p:spTree>
    <p:extLst>
      <p:ext uri="{BB962C8B-B14F-4D97-AF65-F5344CB8AC3E}">
        <p14:creationId xmlns:p14="http://schemas.microsoft.com/office/powerpoint/2010/main" val="353313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13" end="1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14" end="1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15" end="1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xEl>
                                              <p:pRg st="16" end="16"/>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
                                            <p:txEl>
                                              <p:pRg st="17" end="17"/>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bject 33"/>
          <p:cNvSpPr txBox="1"/>
          <p:nvPr/>
        </p:nvSpPr>
        <p:spPr>
          <a:xfrm>
            <a:off x="213326" y="549398"/>
            <a:ext cx="6630320" cy="992464"/>
          </a:xfrm>
          <a:prstGeom prst="rect">
            <a:avLst/>
          </a:prstGeom>
        </p:spPr>
        <p:txBody>
          <a:bodyPr vert="horz" wrap="square" lIns="0" tIns="24968" rIns="0" bIns="0" rtlCol="0">
            <a:spAutoFit/>
          </a:bodyPr>
          <a:lstStyle/>
          <a:p>
            <a:pPr marL="27742">
              <a:spcBef>
                <a:spcPts val="197"/>
              </a:spcBef>
            </a:pPr>
            <a:r>
              <a:rPr sz="2403" b="1" dirty="0">
                <a:solidFill>
                  <a:srgbClr val="D41A2C"/>
                </a:solidFill>
                <a:latin typeface="Arial"/>
                <a:cs typeface="Arial"/>
              </a:rPr>
              <a:t>Examples</a:t>
            </a:r>
            <a:r>
              <a:rPr sz="2403" b="1" spc="-87" dirty="0">
                <a:solidFill>
                  <a:srgbClr val="D41A2C"/>
                </a:solidFill>
                <a:latin typeface="Arial"/>
                <a:cs typeface="Arial"/>
              </a:rPr>
              <a:t> </a:t>
            </a:r>
            <a:r>
              <a:rPr sz="2403" b="1" dirty="0">
                <a:solidFill>
                  <a:srgbClr val="D41A2C"/>
                </a:solidFill>
                <a:latin typeface="Arial"/>
                <a:cs typeface="Arial"/>
              </a:rPr>
              <a:t>of</a:t>
            </a:r>
            <a:r>
              <a:rPr sz="2403" b="1" spc="-76" dirty="0">
                <a:solidFill>
                  <a:srgbClr val="D41A2C"/>
                </a:solidFill>
                <a:latin typeface="Arial"/>
                <a:cs typeface="Arial"/>
              </a:rPr>
              <a:t> </a:t>
            </a:r>
            <a:r>
              <a:rPr sz="2403" b="1" dirty="0">
                <a:solidFill>
                  <a:srgbClr val="D41A2C"/>
                </a:solidFill>
                <a:latin typeface="Arial"/>
                <a:cs typeface="Arial"/>
              </a:rPr>
              <a:t>Full</a:t>
            </a:r>
            <a:r>
              <a:rPr sz="2403" b="1" spc="-87" dirty="0">
                <a:solidFill>
                  <a:srgbClr val="D41A2C"/>
                </a:solidFill>
                <a:latin typeface="Arial"/>
                <a:cs typeface="Arial"/>
              </a:rPr>
              <a:t> </a:t>
            </a:r>
            <a:r>
              <a:rPr sz="2403" b="1" dirty="0">
                <a:solidFill>
                  <a:srgbClr val="D41A2C"/>
                </a:solidFill>
                <a:latin typeface="Arial"/>
                <a:cs typeface="Arial"/>
              </a:rPr>
              <a:t>and</a:t>
            </a:r>
            <a:r>
              <a:rPr sz="2403" b="1" spc="-76" dirty="0">
                <a:solidFill>
                  <a:srgbClr val="D41A2C"/>
                </a:solidFill>
                <a:latin typeface="Arial"/>
                <a:cs typeface="Arial"/>
              </a:rPr>
              <a:t> </a:t>
            </a:r>
            <a:r>
              <a:rPr sz="2403" b="1" dirty="0">
                <a:solidFill>
                  <a:srgbClr val="D41A2C"/>
                </a:solidFill>
                <a:latin typeface="Arial"/>
                <a:cs typeface="Arial"/>
              </a:rPr>
              <a:t>Partial</a:t>
            </a:r>
            <a:r>
              <a:rPr sz="2403" b="1" spc="-87" dirty="0">
                <a:solidFill>
                  <a:srgbClr val="D41A2C"/>
                </a:solidFill>
                <a:latin typeface="Arial"/>
                <a:cs typeface="Arial"/>
              </a:rPr>
              <a:t> </a:t>
            </a:r>
            <a:r>
              <a:rPr sz="2403" b="1" spc="-22" dirty="0">
                <a:solidFill>
                  <a:srgbClr val="D41A2C"/>
                </a:solidFill>
                <a:latin typeface="Arial"/>
                <a:cs typeface="Arial"/>
              </a:rPr>
              <a:t>Observability</a:t>
            </a:r>
            <a:endParaRPr sz="2403" dirty="0">
              <a:latin typeface="Arial"/>
              <a:cs typeface="Arial"/>
            </a:endParaRPr>
          </a:p>
          <a:p>
            <a:pPr marL="577031">
              <a:spcBef>
                <a:spcPts val="2326"/>
              </a:spcBef>
            </a:pPr>
            <a:r>
              <a:rPr sz="1966" b="1" dirty="0">
                <a:latin typeface="Arial"/>
                <a:cs typeface="Arial"/>
              </a:rPr>
              <a:t>Informal</a:t>
            </a:r>
            <a:r>
              <a:rPr sz="1966" b="1" spc="-87" dirty="0">
                <a:latin typeface="Arial"/>
                <a:cs typeface="Arial"/>
              </a:rPr>
              <a:t> </a:t>
            </a:r>
            <a:r>
              <a:rPr sz="1966" b="1" dirty="0">
                <a:latin typeface="Arial"/>
                <a:cs typeface="Arial"/>
              </a:rPr>
              <a:t>definition:</a:t>
            </a:r>
            <a:r>
              <a:rPr sz="1966" b="1" spc="33" dirty="0">
                <a:latin typeface="Arial"/>
                <a:cs typeface="Arial"/>
              </a:rPr>
              <a:t> </a:t>
            </a:r>
            <a:r>
              <a:rPr sz="1966" dirty="0">
                <a:latin typeface="Arial"/>
                <a:cs typeface="Arial"/>
              </a:rPr>
              <a:t>Some</a:t>
            </a:r>
            <a:r>
              <a:rPr sz="1966" spc="-87" dirty="0">
                <a:latin typeface="Arial"/>
                <a:cs typeface="Arial"/>
              </a:rPr>
              <a:t> </a:t>
            </a:r>
            <a:r>
              <a:rPr sz="1966" dirty="0">
                <a:latin typeface="Arial"/>
                <a:cs typeface="Arial"/>
              </a:rPr>
              <a:t>state</a:t>
            </a:r>
            <a:r>
              <a:rPr sz="1966" spc="-76" dirty="0">
                <a:latin typeface="Arial"/>
                <a:cs typeface="Arial"/>
              </a:rPr>
              <a:t> </a:t>
            </a:r>
            <a:r>
              <a:rPr sz="1966" dirty="0">
                <a:latin typeface="Arial"/>
                <a:cs typeface="Arial"/>
              </a:rPr>
              <a:t>information</a:t>
            </a:r>
            <a:r>
              <a:rPr sz="1966" spc="-87" dirty="0">
                <a:latin typeface="Arial"/>
                <a:cs typeface="Arial"/>
              </a:rPr>
              <a:t> </a:t>
            </a:r>
            <a:r>
              <a:rPr sz="1966" dirty="0">
                <a:latin typeface="Arial"/>
                <a:cs typeface="Arial"/>
              </a:rPr>
              <a:t>is</a:t>
            </a:r>
            <a:r>
              <a:rPr sz="1966" spc="-76" dirty="0">
                <a:latin typeface="Arial"/>
                <a:cs typeface="Arial"/>
              </a:rPr>
              <a:t> </a:t>
            </a:r>
            <a:r>
              <a:rPr sz="1966" spc="-22" dirty="0">
                <a:latin typeface="Arial"/>
                <a:cs typeface="Arial"/>
              </a:rPr>
              <a:t>hidden.</a:t>
            </a:r>
            <a:endParaRPr sz="1966" dirty="0">
              <a:latin typeface="Arial"/>
              <a:cs typeface="Arial"/>
            </a:endParaRPr>
          </a:p>
        </p:txBody>
      </p:sp>
      <p:grpSp>
        <p:nvGrpSpPr>
          <p:cNvPr id="34" name="object 34"/>
          <p:cNvGrpSpPr/>
          <p:nvPr/>
        </p:nvGrpSpPr>
        <p:grpSpPr>
          <a:xfrm>
            <a:off x="791526" y="2015921"/>
            <a:ext cx="5843837" cy="1682548"/>
            <a:chOff x="359994" y="922870"/>
            <a:chExt cx="2675255" cy="770255"/>
          </a:xfrm>
        </p:grpSpPr>
        <p:pic>
          <p:nvPicPr>
            <p:cNvPr id="35" name="object 35"/>
            <p:cNvPicPr/>
            <p:nvPr/>
          </p:nvPicPr>
          <p:blipFill>
            <a:blip r:embed="rId2" cstate="print"/>
            <a:stretch>
              <a:fillRect/>
            </a:stretch>
          </p:blipFill>
          <p:spPr>
            <a:xfrm>
              <a:off x="403021" y="1151960"/>
              <a:ext cx="683958" cy="335139"/>
            </a:xfrm>
            <a:prstGeom prst="rect">
              <a:avLst/>
            </a:prstGeom>
          </p:spPr>
        </p:pic>
        <p:sp>
          <p:nvSpPr>
            <p:cNvPr id="36" name="object 36"/>
            <p:cNvSpPr/>
            <p:nvPr/>
          </p:nvSpPr>
          <p:spPr>
            <a:xfrm>
              <a:off x="359994" y="925398"/>
              <a:ext cx="770255" cy="0"/>
            </a:xfrm>
            <a:custGeom>
              <a:avLst/>
              <a:gdLst/>
              <a:ahLst/>
              <a:cxnLst/>
              <a:rect l="l" t="t" r="r" b="b"/>
              <a:pathLst>
                <a:path w="770255">
                  <a:moveTo>
                    <a:pt x="0" y="0"/>
                  </a:moveTo>
                  <a:lnTo>
                    <a:pt x="770001" y="0"/>
                  </a:lnTo>
                </a:path>
              </a:pathLst>
            </a:custGeom>
            <a:ln w="5054">
              <a:solidFill>
                <a:srgbClr val="000000"/>
              </a:solidFill>
            </a:ln>
          </p:spPr>
          <p:txBody>
            <a:bodyPr wrap="square" lIns="0" tIns="0" rIns="0" bIns="0" rtlCol="0"/>
            <a:lstStyle/>
            <a:p>
              <a:endParaRPr sz="3932"/>
            </a:p>
          </p:txBody>
        </p:sp>
        <p:sp>
          <p:nvSpPr>
            <p:cNvPr id="37" name="object 37"/>
            <p:cNvSpPr/>
            <p:nvPr/>
          </p:nvSpPr>
          <p:spPr>
            <a:xfrm>
              <a:off x="362534" y="925398"/>
              <a:ext cx="0" cy="765175"/>
            </a:xfrm>
            <a:custGeom>
              <a:avLst/>
              <a:gdLst/>
              <a:ahLst/>
              <a:cxnLst/>
              <a:rect l="l" t="t" r="r" b="b"/>
              <a:pathLst>
                <a:path h="765175">
                  <a:moveTo>
                    <a:pt x="0" y="764971"/>
                  </a:moveTo>
                  <a:lnTo>
                    <a:pt x="0" y="0"/>
                  </a:lnTo>
                </a:path>
              </a:pathLst>
            </a:custGeom>
            <a:ln w="5054">
              <a:solidFill>
                <a:srgbClr val="000000"/>
              </a:solidFill>
            </a:ln>
          </p:spPr>
          <p:txBody>
            <a:bodyPr wrap="square" lIns="0" tIns="0" rIns="0" bIns="0" rtlCol="0"/>
            <a:lstStyle/>
            <a:p>
              <a:endParaRPr sz="3932"/>
            </a:p>
          </p:txBody>
        </p:sp>
        <p:sp>
          <p:nvSpPr>
            <p:cNvPr id="38" name="object 38"/>
            <p:cNvSpPr/>
            <p:nvPr/>
          </p:nvSpPr>
          <p:spPr>
            <a:xfrm>
              <a:off x="1127480" y="925398"/>
              <a:ext cx="0" cy="765175"/>
            </a:xfrm>
            <a:custGeom>
              <a:avLst/>
              <a:gdLst/>
              <a:ahLst/>
              <a:cxnLst/>
              <a:rect l="l" t="t" r="r" b="b"/>
              <a:pathLst>
                <a:path h="765175">
                  <a:moveTo>
                    <a:pt x="0" y="764971"/>
                  </a:moveTo>
                  <a:lnTo>
                    <a:pt x="0" y="0"/>
                  </a:lnTo>
                </a:path>
              </a:pathLst>
            </a:custGeom>
            <a:ln w="5054">
              <a:solidFill>
                <a:srgbClr val="000000"/>
              </a:solidFill>
            </a:ln>
          </p:spPr>
          <p:txBody>
            <a:bodyPr wrap="square" lIns="0" tIns="0" rIns="0" bIns="0" rtlCol="0"/>
            <a:lstStyle/>
            <a:p>
              <a:endParaRPr sz="3932"/>
            </a:p>
          </p:txBody>
        </p:sp>
        <p:sp>
          <p:nvSpPr>
            <p:cNvPr id="39" name="object 39"/>
            <p:cNvSpPr/>
            <p:nvPr/>
          </p:nvSpPr>
          <p:spPr>
            <a:xfrm>
              <a:off x="359994" y="1690370"/>
              <a:ext cx="770255" cy="0"/>
            </a:xfrm>
            <a:custGeom>
              <a:avLst/>
              <a:gdLst/>
              <a:ahLst/>
              <a:cxnLst/>
              <a:rect l="l" t="t" r="r" b="b"/>
              <a:pathLst>
                <a:path w="770255">
                  <a:moveTo>
                    <a:pt x="0" y="0"/>
                  </a:moveTo>
                  <a:lnTo>
                    <a:pt x="770001" y="0"/>
                  </a:lnTo>
                </a:path>
              </a:pathLst>
            </a:custGeom>
            <a:ln w="5054">
              <a:solidFill>
                <a:srgbClr val="000000"/>
              </a:solidFill>
            </a:ln>
          </p:spPr>
          <p:txBody>
            <a:bodyPr wrap="square" lIns="0" tIns="0" rIns="0" bIns="0" rtlCol="0"/>
            <a:lstStyle/>
            <a:p>
              <a:endParaRPr sz="3932"/>
            </a:p>
          </p:txBody>
        </p:sp>
        <p:pic>
          <p:nvPicPr>
            <p:cNvPr id="40" name="object 40"/>
            <p:cNvPicPr/>
            <p:nvPr/>
          </p:nvPicPr>
          <p:blipFill>
            <a:blip r:embed="rId3" cstate="print"/>
            <a:stretch>
              <a:fillRect/>
            </a:stretch>
          </p:blipFill>
          <p:spPr>
            <a:xfrm>
              <a:off x="1180630" y="965911"/>
              <a:ext cx="1025956" cy="514688"/>
            </a:xfrm>
            <a:prstGeom prst="rect">
              <a:avLst/>
            </a:prstGeom>
          </p:spPr>
        </p:pic>
        <p:sp>
          <p:nvSpPr>
            <p:cNvPr id="41" name="object 41"/>
            <p:cNvSpPr/>
            <p:nvPr/>
          </p:nvSpPr>
          <p:spPr>
            <a:xfrm>
              <a:off x="1137615" y="925398"/>
              <a:ext cx="1112520" cy="0"/>
            </a:xfrm>
            <a:custGeom>
              <a:avLst/>
              <a:gdLst/>
              <a:ahLst/>
              <a:cxnLst/>
              <a:rect l="l" t="t" r="r" b="b"/>
              <a:pathLst>
                <a:path w="1112520">
                  <a:moveTo>
                    <a:pt x="0" y="0"/>
                  </a:moveTo>
                  <a:lnTo>
                    <a:pt x="1112024" y="0"/>
                  </a:lnTo>
                </a:path>
              </a:pathLst>
            </a:custGeom>
            <a:ln w="5054">
              <a:solidFill>
                <a:srgbClr val="000000"/>
              </a:solidFill>
            </a:ln>
          </p:spPr>
          <p:txBody>
            <a:bodyPr wrap="square" lIns="0" tIns="0" rIns="0" bIns="0" rtlCol="0"/>
            <a:lstStyle/>
            <a:p>
              <a:endParaRPr sz="3932"/>
            </a:p>
          </p:txBody>
        </p:sp>
        <p:sp>
          <p:nvSpPr>
            <p:cNvPr id="42" name="object 42"/>
            <p:cNvSpPr/>
            <p:nvPr/>
          </p:nvSpPr>
          <p:spPr>
            <a:xfrm>
              <a:off x="1140142" y="925398"/>
              <a:ext cx="0" cy="765175"/>
            </a:xfrm>
            <a:custGeom>
              <a:avLst/>
              <a:gdLst/>
              <a:ahLst/>
              <a:cxnLst/>
              <a:rect l="l" t="t" r="r" b="b"/>
              <a:pathLst>
                <a:path h="765175">
                  <a:moveTo>
                    <a:pt x="0" y="764971"/>
                  </a:moveTo>
                  <a:lnTo>
                    <a:pt x="0" y="0"/>
                  </a:lnTo>
                </a:path>
              </a:pathLst>
            </a:custGeom>
            <a:ln w="5054">
              <a:solidFill>
                <a:srgbClr val="000000"/>
              </a:solidFill>
            </a:ln>
          </p:spPr>
          <p:txBody>
            <a:bodyPr wrap="square" lIns="0" tIns="0" rIns="0" bIns="0" rtlCol="0"/>
            <a:lstStyle/>
            <a:p>
              <a:endParaRPr sz="3932"/>
            </a:p>
          </p:txBody>
        </p:sp>
        <p:sp>
          <p:nvSpPr>
            <p:cNvPr id="43" name="object 43"/>
            <p:cNvSpPr/>
            <p:nvPr/>
          </p:nvSpPr>
          <p:spPr>
            <a:xfrm>
              <a:off x="2247099" y="925398"/>
              <a:ext cx="0" cy="765175"/>
            </a:xfrm>
            <a:custGeom>
              <a:avLst/>
              <a:gdLst/>
              <a:ahLst/>
              <a:cxnLst/>
              <a:rect l="l" t="t" r="r" b="b"/>
              <a:pathLst>
                <a:path h="765175">
                  <a:moveTo>
                    <a:pt x="0" y="764971"/>
                  </a:moveTo>
                  <a:lnTo>
                    <a:pt x="0" y="0"/>
                  </a:lnTo>
                </a:path>
              </a:pathLst>
            </a:custGeom>
            <a:ln w="5054">
              <a:solidFill>
                <a:srgbClr val="000000"/>
              </a:solidFill>
            </a:ln>
          </p:spPr>
          <p:txBody>
            <a:bodyPr wrap="square" lIns="0" tIns="0" rIns="0" bIns="0" rtlCol="0"/>
            <a:lstStyle/>
            <a:p>
              <a:endParaRPr sz="3932"/>
            </a:p>
          </p:txBody>
        </p:sp>
        <p:sp>
          <p:nvSpPr>
            <p:cNvPr id="44" name="object 44"/>
            <p:cNvSpPr/>
            <p:nvPr/>
          </p:nvSpPr>
          <p:spPr>
            <a:xfrm>
              <a:off x="1137615" y="1690370"/>
              <a:ext cx="1112520" cy="0"/>
            </a:xfrm>
            <a:custGeom>
              <a:avLst/>
              <a:gdLst/>
              <a:ahLst/>
              <a:cxnLst/>
              <a:rect l="l" t="t" r="r" b="b"/>
              <a:pathLst>
                <a:path w="1112520">
                  <a:moveTo>
                    <a:pt x="0" y="0"/>
                  </a:moveTo>
                  <a:lnTo>
                    <a:pt x="1112024" y="0"/>
                  </a:lnTo>
                </a:path>
              </a:pathLst>
            </a:custGeom>
            <a:ln w="5054">
              <a:solidFill>
                <a:srgbClr val="000000"/>
              </a:solidFill>
            </a:ln>
          </p:spPr>
          <p:txBody>
            <a:bodyPr wrap="square" lIns="0" tIns="0" rIns="0" bIns="0" rtlCol="0"/>
            <a:lstStyle/>
            <a:p>
              <a:endParaRPr sz="3932"/>
            </a:p>
          </p:txBody>
        </p:sp>
        <p:pic>
          <p:nvPicPr>
            <p:cNvPr id="45" name="object 45"/>
            <p:cNvPicPr/>
            <p:nvPr/>
          </p:nvPicPr>
          <p:blipFill>
            <a:blip r:embed="rId4" cstate="print"/>
            <a:stretch>
              <a:fillRect/>
            </a:stretch>
          </p:blipFill>
          <p:spPr>
            <a:xfrm>
              <a:off x="2308161" y="965890"/>
              <a:ext cx="683991" cy="683991"/>
            </a:xfrm>
            <a:prstGeom prst="rect">
              <a:avLst/>
            </a:prstGeom>
          </p:spPr>
        </p:pic>
        <p:sp>
          <p:nvSpPr>
            <p:cNvPr id="46" name="object 46"/>
            <p:cNvSpPr/>
            <p:nvPr/>
          </p:nvSpPr>
          <p:spPr>
            <a:xfrm>
              <a:off x="2265146" y="925398"/>
              <a:ext cx="770255" cy="0"/>
            </a:xfrm>
            <a:custGeom>
              <a:avLst/>
              <a:gdLst/>
              <a:ahLst/>
              <a:cxnLst/>
              <a:rect l="l" t="t" r="r" b="b"/>
              <a:pathLst>
                <a:path w="770255">
                  <a:moveTo>
                    <a:pt x="0" y="0"/>
                  </a:moveTo>
                  <a:lnTo>
                    <a:pt x="770026" y="0"/>
                  </a:lnTo>
                </a:path>
              </a:pathLst>
            </a:custGeom>
            <a:ln w="5054">
              <a:solidFill>
                <a:srgbClr val="000000"/>
              </a:solidFill>
            </a:ln>
          </p:spPr>
          <p:txBody>
            <a:bodyPr wrap="square" lIns="0" tIns="0" rIns="0" bIns="0" rtlCol="0"/>
            <a:lstStyle/>
            <a:p>
              <a:endParaRPr sz="3932"/>
            </a:p>
          </p:txBody>
        </p:sp>
        <p:sp>
          <p:nvSpPr>
            <p:cNvPr id="47" name="object 47"/>
            <p:cNvSpPr/>
            <p:nvPr/>
          </p:nvSpPr>
          <p:spPr>
            <a:xfrm>
              <a:off x="2267673" y="925398"/>
              <a:ext cx="0" cy="765175"/>
            </a:xfrm>
            <a:custGeom>
              <a:avLst/>
              <a:gdLst/>
              <a:ahLst/>
              <a:cxnLst/>
              <a:rect l="l" t="t" r="r" b="b"/>
              <a:pathLst>
                <a:path h="765175">
                  <a:moveTo>
                    <a:pt x="0" y="764971"/>
                  </a:moveTo>
                  <a:lnTo>
                    <a:pt x="0" y="0"/>
                  </a:lnTo>
                </a:path>
              </a:pathLst>
            </a:custGeom>
            <a:ln w="5054">
              <a:solidFill>
                <a:srgbClr val="000000"/>
              </a:solidFill>
            </a:ln>
          </p:spPr>
          <p:txBody>
            <a:bodyPr wrap="square" lIns="0" tIns="0" rIns="0" bIns="0" rtlCol="0"/>
            <a:lstStyle/>
            <a:p>
              <a:endParaRPr sz="3932"/>
            </a:p>
          </p:txBody>
        </p:sp>
        <p:sp>
          <p:nvSpPr>
            <p:cNvPr id="48" name="object 48"/>
            <p:cNvSpPr/>
            <p:nvPr/>
          </p:nvSpPr>
          <p:spPr>
            <a:xfrm>
              <a:off x="3032633" y="925398"/>
              <a:ext cx="0" cy="765175"/>
            </a:xfrm>
            <a:custGeom>
              <a:avLst/>
              <a:gdLst/>
              <a:ahLst/>
              <a:cxnLst/>
              <a:rect l="l" t="t" r="r" b="b"/>
              <a:pathLst>
                <a:path h="765175">
                  <a:moveTo>
                    <a:pt x="0" y="764971"/>
                  </a:moveTo>
                  <a:lnTo>
                    <a:pt x="0" y="0"/>
                  </a:lnTo>
                </a:path>
              </a:pathLst>
            </a:custGeom>
            <a:ln w="5054">
              <a:solidFill>
                <a:srgbClr val="000000"/>
              </a:solidFill>
            </a:ln>
          </p:spPr>
          <p:txBody>
            <a:bodyPr wrap="square" lIns="0" tIns="0" rIns="0" bIns="0" rtlCol="0"/>
            <a:lstStyle/>
            <a:p>
              <a:endParaRPr sz="3932"/>
            </a:p>
          </p:txBody>
        </p:sp>
        <p:sp>
          <p:nvSpPr>
            <p:cNvPr id="49" name="object 49"/>
            <p:cNvSpPr/>
            <p:nvPr/>
          </p:nvSpPr>
          <p:spPr>
            <a:xfrm>
              <a:off x="2265146" y="1690370"/>
              <a:ext cx="770255" cy="0"/>
            </a:xfrm>
            <a:custGeom>
              <a:avLst/>
              <a:gdLst/>
              <a:ahLst/>
              <a:cxnLst/>
              <a:rect l="l" t="t" r="r" b="b"/>
              <a:pathLst>
                <a:path w="770255">
                  <a:moveTo>
                    <a:pt x="0" y="0"/>
                  </a:moveTo>
                  <a:lnTo>
                    <a:pt x="770026" y="0"/>
                  </a:lnTo>
                </a:path>
              </a:pathLst>
            </a:custGeom>
            <a:ln w="5054">
              <a:solidFill>
                <a:srgbClr val="000000"/>
              </a:solidFill>
            </a:ln>
          </p:spPr>
          <p:txBody>
            <a:bodyPr wrap="square" lIns="0" tIns="0" rIns="0" bIns="0" rtlCol="0"/>
            <a:lstStyle/>
            <a:p>
              <a:endParaRPr sz="3932"/>
            </a:p>
          </p:txBody>
        </p:sp>
      </p:grpSp>
      <p:sp>
        <p:nvSpPr>
          <p:cNvPr id="50" name="object 50"/>
          <p:cNvSpPr txBox="1"/>
          <p:nvPr/>
        </p:nvSpPr>
        <p:spPr>
          <a:xfrm>
            <a:off x="1065310" y="3797376"/>
            <a:ext cx="1066677" cy="261933"/>
          </a:xfrm>
          <a:prstGeom prst="rect">
            <a:avLst/>
          </a:prstGeom>
        </p:spPr>
        <p:txBody>
          <a:bodyPr vert="horz" wrap="square" lIns="0" tIns="26355" rIns="0" bIns="0" rtlCol="0">
            <a:spAutoFit/>
          </a:bodyPr>
          <a:lstStyle/>
          <a:p>
            <a:pPr marL="27742">
              <a:spcBef>
                <a:spcPts val="208"/>
              </a:spcBef>
            </a:pPr>
            <a:r>
              <a:rPr sz="1529" dirty="0">
                <a:solidFill>
                  <a:srgbClr val="D41A2C"/>
                </a:solidFill>
                <a:latin typeface="Arial"/>
                <a:cs typeface="Arial"/>
              </a:rPr>
              <a:t>(a)</a:t>
            </a:r>
            <a:r>
              <a:rPr sz="1529" spc="-55" dirty="0">
                <a:solidFill>
                  <a:srgbClr val="D41A2C"/>
                </a:solidFill>
                <a:latin typeface="Arial"/>
                <a:cs typeface="Arial"/>
              </a:rPr>
              <a:t> </a:t>
            </a:r>
            <a:r>
              <a:rPr sz="1529" spc="-22" dirty="0">
                <a:latin typeface="Arial"/>
                <a:cs typeface="Arial"/>
              </a:rPr>
              <a:t>Acrobot.</a:t>
            </a:r>
            <a:endParaRPr sz="1529">
              <a:latin typeface="Arial"/>
              <a:cs typeface="Arial"/>
            </a:endParaRPr>
          </a:p>
        </p:txBody>
      </p:sp>
      <p:sp>
        <p:nvSpPr>
          <p:cNvPr id="51" name="object 51"/>
          <p:cNvSpPr txBox="1"/>
          <p:nvPr/>
        </p:nvSpPr>
        <p:spPr>
          <a:xfrm>
            <a:off x="2908927" y="3797376"/>
            <a:ext cx="1541064" cy="261933"/>
          </a:xfrm>
          <a:prstGeom prst="rect">
            <a:avLst/>
          </a:prstGeom>
        </p:spPr>
        <p:txBody>
          <a:bodyPr vert="horz" wrap="square" lIns="0" tIns="26355" rIns="0" bIns="0" rtlCol="0">
            <a:spAutoFit/>
          </a:bodyPr>
          <a:lstStyle/>
          <a:p>
            <a:pPr marL="27742">
              <a:spcBef>
                <a:spcPts val="208"/>
              </a:spcBef>
            </a:pPr>
            <a:r>
              <a:rPr sz="1529" dirty="0">
                <a:solidFill>
                  <a:srgbClr val="D41A2C"/>
                </a:solidFill>
                <a:latin typeface="Arial"/>
                <a:cs typeface="Arial"/>
              </a:rPr>
              <a:t>(b)</a:t>
            </a:r>
            <a:r>
              <a:rPr sz="1529" spc="-55" dirty="0">
                <a:solidFill>
                  <a:srgbClr val="D41A2C"/>
                </a:solidFill>
                <a:latin typeface="Arial"/>
                <a:cs typeface="Arial"/>
              </a:rPr>
              <a:t> </a:t>
            </a:r>
            <a:r>
              <a:rPr sz="1529" dirty="0">
                <a:latin typeface="Arial"/>
                <a:cs typeface="Arial"/>
              </a:rPr>
              <a:t>Lunar</a:t>
            </a:r>
            <a:r>
              <a:rPr sz="1529" spc="-55" dirty="0">
                <a:latin typeface="Arial"/>
                <a:cs typeface="Arial"/>
              </a:rPr>
              <a:t> </a:t>
            </a:r>
            <a:r>
              <a:rPr sz="1529" spc="-22" dirty="0">
                <a:latin typeface="Arial"/>
                <a:cs typeface="Arial"/>
              </a:rPr>
              <a:t>Lander.</a:t>
            </a:r>
            <a:endParaRPr sz="1529">
              <a:latin typeface="Arial"/>
              <a:cs typeface="Arial"/>
            </a:endParaRPr>
          </a:p>
        </p:txBody>
      </p:sp>
      <p:sp>
        <p:nvSpPr>
          <p:cNvPr id="52" name="object 52"/>
          <p:cNvSpPr txBox="1"/>
          <p:nvPr/>
        </p:nvSpPr>
        <p:spPr>
          <a:xfrm>
            <a:off x="5185789" y="3797376"/>
            <a:ext cx="1148516" cy="261933"/>
          </a:xfrm>
          <a:prstGeom prst="rect">
            <a:avLst/>
          </a:prstGeom>
        </p:spPr>
        <p:txBody>
          <a:bodyPr vert="horz" wrap="square" lIns="0" tIns="26355" rIns="0" bIns="0" rtlCol="0">
            <a:spAutoFit/>
          </a:bodyPr>
          <a:lstStyle/>
          <a:p>
            <a:pPr marL="27742">
              <a:spcBef>
                <a:spcPts val="208"/>
              </a:spcBef>
            </a:pPr>
            <a:r>
              <a:rPr sz="1529" dirty="0">
                <a:solidFill>
                  <a:srgbClr val="D41A2C"/>
                </a:solidFill>
                <a:latin typeface="Arial"/>
                <a:cs typeface="Arial"/>
              </a:rPr>
              <a:t>(c)</a:t>
            </a:r>
            <a:r>
              <a:rPr sz="1529" spc="-55" dirty="0">
                <a:solidFill>
                  <a:srgbClr val="D41A2C"/>
                </a:solidFill>
                <a:latin typeface="Arial"/>
                <a:cs typeface="Arial"/>
              </a:rPr>
              <a:t> </a:t>
            </a:r>
            <a:r>
              <a:rPr sz="1529" spc="-22" dirty="0">
                <a:latin typeface="Arial"/>
                <a:cs typeface="Arial"/>
              </a:rPr>
              <a:t>Sokoban.</a:t>
            </a:r>
            <a:endParaRPr sz="1529">
              <a:latin typeface="Arial"/>
              <a:cs typeface="Arial"/>
            </a:endParaRPr>
          </a:p>
        </p:txBody>
      </p:sp>
      <p:grpSp>
        <p:nvGrpSpPr>
          <p:cNvPr id="53" name="object 53"/>
          <p:cNvGrpSpPr/>
          <p:nvPr/>
        </p:nvGrpSpPr>
        <p:grpSpPr>
          <a:xfrm>
            <a:off x="6772933" y="2015921"/>
            <a:ext cx="1032000" cy="1682548"/>
            <a:chOff x="3098228" y="922870"/>
            <a:chExt cx="472440" cy="770255"/>
          </a:xfrm>
        </p:grpSpPr>
        <p:pic>
          <p:nvPicPr>
            <p:cNvPr id="54" name="object 54"/>
            <p:cNvPicPr/>
            <p:nvPr/>
          </p:nvPicPr>
          <p:blipFill>
            <a:blip r:embed="rId5" cstate="print"/>
            <a:stretch>
              <a:fillRect/>
            </a:stretch>
          </p:blipFill>
          <p:spPr>
            <a:xfrm>
              <a:off x="3141243" y="965911"/>
              <a:ext cx="386242" cy="683971"/>
            </a:xfrm>
            <a:prstGeom prst="rect">
              <a:avLst/>
            </a:prstGeom>
          </p:spPr>
        </p:pic>
        <p:sp>
          <p:nvSpPr>
            <p:cNvPr id="55" name="object 55"/>
            <p:cNvSpPr/>
            <p:nvPr/>
          </p:nvSpPr>
          <p:spPr>
            <a:xfrm>
              <a:off x="3098228" y="925398"/>
              <a:ext cx="472440" cy="0"/>
            </a:xfrm>
            <a:custGeom>
              <a:avLst/>
              <a:gdLst/>
              <a:ahLst/>
              <a:cxnLst/>
              <a:rect l="l" t="t" r="r" b="b"/>
              <a:pathLst>
                <a:path w="472439">
                  <a:moveTo>
                    <a:pt x="0" y="0"/>
                  </a:moveTo>
                  <a:lnTo>
                    <a:pt x="472249" y="0"/>
                  </a:lnTo>
                </a:path>
              </a:pathLst>
            </a:custGeom>
            <a:ln w="5054">
              <a:solidFill>
                <a:srgbClr val="000000"/>
              </a:solidFill>
            </a:ln>
          </p:spPr>
          <p:txBody>
            <a:bodyPr wrap="square" lIns="0" tIns="0" rIns="0" bIns="0" rtlCol="0"/>
            <a:lstStyle/>
            <a:p>
              <a:endParaRPr sz="3932"/>
            </a:p>
          </p:txBody>
        </p:sp>
        <p:sp>
          <p:nvSpPr>
            <p:cNvPr id="56" name="object 56"/>
            <p:cNvSpPr/>
            <p:nvPr/>
          </p:nvSpPr>
          <p:spPr>
            <a:xfrm>
              <a:off x="3100755" y="925398"/>
              <a:ext cx="0" cy="765175"/>
            </a:xfrm>
            <a:custGeom>
              <a:avLst/>
              <a:gdLst/>
              <a:ahLst/>
              <a:cxnLst/>
              <a:rect l="l" t="t" r="r" b="b"/>
              <a:pathLst>
                <a:path h="765175">
                  <a:moveTo>
                    <a:pt x="0" y="764971"/>
                  </a:moveTo>
                  <a:lnTo>
                    <a:pt x="0" y="0"/>
                  </a:lnTo>
                </a:path>
              </a:pathLst>
            </a:custGeom>
            <a:ln w="5054">
              <a:solidFill>
                <a:srgbClr val="000000"/>
              </a:solidFill>
            </a:ln>
          </p:spPr>
          <p:txBody>
            <a:bodyPr wrap="square" lIns="0" tIns="0" rIns="0" bIns="0" rtlCol="0"/>
            <a:lstStyle/>
            <a:p>
              <a:endParaRPr sz="3932"/>
            </a:p>
          </p:txBody>
        </p:sp>
        <p:sp>
          <p:nvSpPr>
            <p:cNvPr id="57" name="object 57"/>
            <p:cNvSpPr/>
            <p:nvPr/>
          </p:nvSpPr>
          <p:spPr>
            <a:xfrm>
              <a:off x="3567938" y="925398"/>
              <a:ext cx="0" cy="765175"/>
            </a:xfrm>
            <a:custGeom>
              <a:avLst/>
              <a:gdLst/>
              <a:ahLst/>
              <a:cxnLst/>
              <a:rect l="l" t="t" r="r" b="b"/>
              <a:pathLst>
                <a:path h="765175">
                  <a:moveTo>
                    <a:pt x="0" y="764971"/>
                  </a:moveTo>
                  <a:lnTo>
                    <a:pt x="0" y="0"/>
                  </a:lnTo>
                </a:path>
              </a:pathLst>
            </a:custGeom>
            <a:ln w="5054">
              <a:solidFill>
                <a:srgbClr val="000000"/>
              </a:solidFill>
            </a:ln>
          </p:spPr>
          <p:txBody>
            <a:bodyPr wrap="square" lIns="0" tIns="0" rIns="0" bIns="0" rtlCol="0"/>
            <a:lstStyle/>
            <a:p>
              <a:endParaRPr sz="3932"/>
            </a:p>
          </p:txBody>
        </p:sp>
        <p:sp>
          <p:nvSpPr>
            <p:cNvPr id="58" name="object 58"/>
            <p:cNvSpPr/>
            <p:nvPr/>
          </p:nvSpPr>
          <p:spPr>
            <a:xfrm>
              <a:off x="3098228" y="1690370"/>
              <a:ext cx="472440" cy="0"/>
            </a:xfrm>
            <a:custGeom>
              <a:avLst/>
              <a:gdLst/>
              <a:ahLst/>
              <a:cxnLst/>
              <a:rect l="l" t="t" r="r" b="b"/>
              <a:pathLst>
                <a:path w="472439">
                  <a:moveTo>
                    <a:pt x="0" y="0"/>
                  </a:moveTo>
                  <a:lnTo>
                    <a:pt x="472249" y="0"/>
                  </a:lnTo>
                </a:path>
              </a:pathLst>
            </a:custGeom>
            <a:ln w="5054">
              <a:solidFill>
                <a:srgbClr val="000000"/>
              </a:solidFill>
            </a:ln>
          </p:spPr>
          <p:txBody>
            <a:bodyPr wrap="square" lIns="0" tIns="0" rIns="0" bIns="0" rtlCol="0"/>
            <a:lstStyle/>
            <a:p>
              <a:endParaRPr sz="3932"/>
            </a:p>
          </p:txBody>
        </p:sp>
      </p:grpSp>
      <p:sp>
        <p:nvSpPr>
          <p:cNvPr id="59" name="object 59"/>
          <p:cNvSpPr txBox="1"/>
          <p:nvPr/>
        </p:nvSpPr>
        <p:spPr>
          <a:xfrm>
            <a:off x="6640328" y="3797376"/>
            <a:ext cx="2592483" cy="261933"/>
          </a:xfrm>
          <a:prstGeom prst="rect">
            <a:avLst/>
          </a:prstGeom>
        </p:spPr>
        <p:txBody>
          <a:bodyPr vert="horz" wrap="square" lIns="0" tIns="26355" rIns="0" bIns="0" rtlCol="0">
            <a:spAutoFit/>
          </a:bodyPr>
          <a:lstStyle/>
          <a:p>
            <a:pPr marL="27742">
              <a:spcBef>
                <a:spcPts val="208"/>
              </a:spcBef>
            </a:pPr>
            <a:r>
              <a:rPr sz="1529" dirty="0">
                <a:solidFill>
                  <a:srgbClr val="D41A2C"/>
                </a:solidFill>
                <a:latin typeface="Arial"/>
                <a:cs typeface="Arial"/>
              </a:rPr>
              <a:t>(d)</a:t>
            </a:r>
            <a:r>
              <a:rPr sz="1529" spc="-44" dirty="0">
                <a:solidFill>
                  <a:srgbClr val="D41A2C"/>
                </a:solidFill>
                <a:latin typeface="Arial"/>
                <a:cs typeface="Arial"/>
              </a:rPr>
              <a:t> </a:t>
            </a:r>
            <a:r>
              <a:rPr sz="1529" dirty="0">
                <a:latin typeface="Arial"/>
                <a:cs typeface="Arial"/>
              </a:rPr>
              <a:t>Flappybird.</a:t>
            </a:r>
            <a:r>
              <a:rPr sz="1529" spc="907" dirty="0">
                <a:latin typeface="Arial"/>
                <a:cs typeface="Arial"/>
              </a:rPr>
              <a:t> </a:t>
            </a:r>
            <a:r>
              <a:rPr sz="1529" dirty="0">
                <a:solidFill>
                  <a:srgbClr val="D41A2C"/>
                </a:solidFill>
                <a:latin typeface="Arial"/>
                <a:cs typeface="Arial"/>
              </a:rPr>
              <a:t>(e)</a:t>
            </a:r>
            <a:r>
              <a:rPr sz="1529" spc="-44" dirty="0">
                <a:solidFill>
                  <a:srgbClr val="D41A2C"/>
                </a:solidFill>
                <a:latin typeface="Arial"/>
                <a:cs typeface="Arial"/>
              </a:rPr>
              <a:t> </a:t>
            </a:r>
            <a:r>
              <a:rPr sz="1529" spc="-22" dirty="0">
                <a:latin typeface="Arial"/>
                <a:cs typeface="Arial"/>
              </a:rPr>
              <a:t>Breakout.</a:t>
            </a:r>
            <a:endParaRPr sz="1529">
              <a:latin typeface="Arial"/>
              <a:cs typeface="Arial"/>
            </a:endParaRPr>
          </a:p>
        </p:txBody>
      </p:sp>
      <p:grpSp>
        <p:nvGrpSpPr>
          <p:cNvPr id="60" name="object 60"/>
          <p:cNvGrpSpPr/>
          <p:nvPr/>
        </p:nvGrpSpPr>
        <p:grpSpPr>
          <a:xfrm>
            <a:off x="8010613" y="2015921"/>
            <a:ext cx="1327451" cy="1682548"/>
            <a:chOff x="3664826" y="922870"/>
            <a:chExt cx="607695" cy="770255"/>
          </a:xfrm>
        </p:grpSpPr>
        <p:pic>
          <p:nvPicPr>
            <p:cNvPr id="61" name="object 61"/>
            <p:cNvPicPr/>
            <p:nvPr/>
          </p:nvPicPr>
          <p:blipFill>
            <a:blip r:embed="rId6" cstate="print"/>
            <a:stretch>
              <a:fillRect/>
            </a:stretch>
          </p:blipFill>
          <p:spPr>
            <a:xfrm>
              <a:off x="3707841" y="965877"/>
              <a:ext cx="521147" cy="684005"/>
            </a:xfrm>
            <a:prstGeom prst="rect">
              <a:avLst/>
            </a:prstGeom>
          </p:spPr>
        </p:pic>
        <p:sp>
          <p:nvSpPr>
            <p:cNvPr id="62" name="object 62"/>
            <p:cNvSpPr/>
            <p:nvPr/>
          </p:nvSpPr>
          <p:spPr>
            <a:xfrm>
              <a:off x="3664826" y="925398"/>
              <a:ext cx="607695" cy="0"/>
            </a:xfrm>
            <a:custGeom>
              <a:avLst/>
              <a:gdLst/>
              <a:ahLst/>
              <a:cxnLst/>
              <a:rect l="l" t="t" r="r" b="b"/>
              <a:pathLst>
                <a:path w="607695">
                  <a:moveTo>
                    <a:pt x="0" y="0"/>
                  </a:moveTo>
                  <a:lnTo>
                    <a:pt x="607187" y="0"/>
                  </a:lnTo>
                </a:path>
              </a:pathLst>
            </a:custGeom>
            <a:ln w="5054">
              <a:solidFill>
                <a:srgbClr val="000000"/>
              </a:solidFill>
            </a:ln>
          </p:spPr>
          <p:txBody>
            <a:bodyPr wrap="square" lIns="0" tIns="0" rIns="0" bIns="0" rtlCol="0"/>
            <a:lstStyle/>
            <a:p>
              <a:endParaRPr sz="3932"/>
            </a:p>
          </p:txBody>
        </p:sp>
        <p:sp>
          <p:nvSpPr>
            <p:cNvPr id="63" name="object 63"/>
            <p:cNvSpPr/>
            <p:nvPr/>
          </p:nvSpPr>
          <p:spPr>
            <a:xfrm>
              <a:off x="3667353" y="925398"/>
              <a:ext cx="0" cy="765175"/>
            </a:xfrm>
            <a:custGeom>
              <a:avLst/>
              <a:gdLst/>
              <a:ahLst/>
              <a:cxnLst/>
              <a:rect l="l" t="t" r="r" b="b"/>
              <a:pathLst>
                <a:path h="765175">
                  <a:moveTo>
                    <a:pt x="0" y="764971"/>
                  </a:moveTo>
                  <a:lnTo>
                    <a:pt x="0" y="0"/>
                  </a:lnTo>
                </a:path>
              </a:pathLst>
            </a:custGeom>
            <a:ln w="5054">
              <a:solidFill>
                <a:srgbClr val="000000"/>
              </a:solidFill>
            </a:ln>
          </p:spPr>
          <p:txBody>
            <a:bodyPr wrap="square" lIns="0" tIns="0" rIns="0" bIns="0" rtlCol="0"/>
            <a:lstStyle/>
            <a:p>
              <a:endParaRPr sz="3932"/>
            </a:p>
          </p:txBody>
        </p:sp>
        <p:sp>
          <p:nvSpPr>
            <p:cNvPr id="64" name="object 64"/>
            <p:cNvSpPr/>
            <p:nvPr/>
          </p:nvSpPr>
          <p:spPr>
            <a:xfrm>
              <a:off x="4269473" y="925398"/>
              <a:ext cx="0" cy="765175"/>
            </a:xfrm>
            <a:custGeom>
              <a:avLst/>
              <a:gdLst/>
              <a:ahLst/>
              <a:cxnLst/>
              <a:rect l="l" t="t" r="r" b="b"/>
              <a:pathLst>
                <a:path h="765175">
                  <a:moveTo>
                    <a:pt x="0" y="764971"/>
                  </a:moveTo>
                  <a:lnTo>
                    <a:pt x="0" y="0"/>
                  </a:lnTo>
                </a:path>
              </a:pathLst>
            </a:custGeom>
            <a:ln w="5054">
              <a:solidFill>
                <a:srgbClr val="000000"/>
              </a:solidFill>
            </a:ln>
          </p:spPr>
          <p:txBody>
            <a:bodyPr wrap="square" lIns="0" tIns="0" rIns="0" bIns="0" rtlCol="0"/>
            <a:lstStyle/>
            <a:p>
              <a:endParaRPr sz="3932"/>
            </a:p>
          </p:txBody>
        </p:sp>
        <p:sp>
          <p:nvSpPr>
            <p:cNvPr id="65" name="object 65"/>
            <p:cNvSpPr/>
            <p:nvPr/>
          </p:nvSpPr>
          <p:spPr>
            <a:xfrm>
              <a:off x="3664826" y="1690370"/>
              <a:ext cx="607695" cy="0"/>
            </a:xfrm>
            <a:custGeom>
              <a:avLst/>
              <a:gdLst/>
              <a:ahLst/>
              <a:cxnLst/>
              <a:rect l="l" t="t" r="r" b="b"/>
              <a:pathLst>
                <a:path w="607695">
                  <a:moveTo>
                    <a:pt x="0" y="0"/>
                  </a:moveTo>
                  <a:lnTo>
                    <a:pt x="607187" y="0"/>
                  </a:lnTo>
                </a:path>
              </a:pathLst>
            </a:custGeom>
            <a:ln w="5054">
              <a:solidFill>
                <a:srgbClr val="000000"/>
              </a:solidFill>
            </a:ln>
          </p:spPr>
          <p:txBody>
            <a:bodyPr wrap="square" lIns="0" tIns="0" rIns="0" bIns="0" rtlCol="0"/>
            <a:lstStyle/>
            <a:p>
              <a:endParaRPr sz="3932"/>
            </a:p>
          </p:txBody>
        </p:sp>
      </p:grpSp>
      <p:grpSp>
        <p:nvGrpSpPr>
          <p:cNvPr id="66" name="object 66"/>
          <p:cNvGrpSpPr/>
          <p:nvPr/>
        </p:nvGrpSpPr>
        <p:grpSpPr>
          <a:xfrm>
            <a:off x="791525" y="4444228"/>
            <a:ext cx="8576414" cy="1761612"/>
            <a:chOff x="359994" y="2034527"/>
            <a:chExt cx="3926204" cy="806450"/>
          </a:xfrm>
        </p:grpSpPr>
        <p:pic>
          <p:nvPicPr>
            <p:cNvPr id="67" name="object 67"/>
            <p:cNvPicPr/>
            <p:nvPr/>
          </p:nvPicPr>
          <p:blipFill>
            <a:blip r:embed="rId7" cstate="print"/>
            <a:stretch>
              <a:fillRect/>
            </a:stretch>
          </p:blipFill>
          <p:spPr>
            <a:xfrm>
              <a:off x="403021" y="2077544"/>
              <a:ext cx="3839992" cy="719998"/>
            </a:xfrm>
            <a:prstGeom prst="rect">
              <a:avLst/>
            </a:prstGeom>
          </p:spPr>
        </p:pic>
        <p:sp>
          <p:nvSpPr>
            <p:cNvPr id="68" name="object 68"/>
            <p:cNvSpPr/>
            <p:nvPr/>
          </p:nvSpPr>
          <p:spPr>
            <a:xfrm>
              <a:off x="359994" y="2037054"/>
              <a:ext cx="3926204" cy="0"/>
            </a:xfrm>
            <a:custGeom>
              <a:avLst/>
              <a:gdLst/>
              <a:ahLst/>
              <a:cxnLst/>
              <a:rect l="l" t="t" r="r" b="b"/>
              <a:pathLst>
                <a:path w="3926204">
                  <a:moveTo>
                    <a:pt x="0" y="0"/>
                  </a:moveTo>
                  <a:lnTo>
                    <a:pt x="3926039" y="0"/>
                  </a:lnTo>
                </a:path>
              </a:pathLst>
            </a:custGeom>
            <a:ln w="5054">
              <a:solidFill>
                <a:srgbClr val="000000"/>
              </a:solidFill>
            </a:ln>
          </p:spPr>
          <p:txBody>
            <a:bodyPr wrap="square" lIns="0" tIns="0" rIns="0" bIns="0" rtlCol="0"/>
            <a:lstStyle/>
            <a:p>
              <a:endParaRPr sz="3932"/>
            </a:p>
          </p:txBody>
        </p:sp>
        <p:sp>
          <p:nvSpPr>
            <p:cNvPr id="69" name="object 69"/>
            <p:cNvSpPr/>
            <p:nvPr/>
          </p:nvSpPr>
          <p:spPr>
            <a:xfrm>
              <a:off x="362534" y="2037054"/>
              <a:ext cx="0" cy="801370"/>
            </a:xfrm>
            <a:custGeom>
              <a:avLst/>
              <a:gdLst/>
              <a:ahLst/>
              <a:cxnLst/>
              <a:rect l="l" t="t" r="r" b="b"/>
              <a:pathLst>
                <a:path h="801369">
                  <a:moveTo>
                    <a:pt x="0" y="800976"/>
                  </a:moveTo>
                  <a:lnTo>
                    <a:pt x="0" y="0"/>
                  </a:lnTo>
                </a:path>
              </a:pathLst>
            </a:custGeom>
            <a:ln w="5054">
              <a:solidFill>
                <a:srgbClr val="000000"/>
              </a:solidFill>
            </a:ln>
          </p:spPr>
          <p:txBody>
            <a:bodyPr wrap="square" lIns="0" tIns="0" rIns="0" bIns="0" rtlCol="0"/>
            <a:lstStyle/>
            <a:p>
              <a:endParaRPr sz="3932"/>
            </a:p>
          </p:txBody>
        </p:sp>
        <p:sp>
          <p:nvSpPr>
            <p:cNvPr id="70" name="object 70"/>
            <p:cNvSpPr/>
            <p:nvPr/>
          </p:nvSpPr>
          <p:spPr>
            <a:xfrm>
              <a:off x="4283506" y="2037054"/>
              <a:ext cx="0" cy="801370"/>
            </a:xfrm>
            <a:custGeom>
              <a:avLst/>
              <a:gdLst/>
              <a:ahLst/>
              <a:cxnLst/>
              <a:rect l="l" t="t" r="r" b="b"/>
              <a:pathLst>
                <a:path h="801369">
                  <a:moveTo>
                    <a:pt x="0" y="800976"/>
                  </a:moveTo>
                  <a:lnTo>
                    <a:pt x="0" y="0"/>
                  </a:lnTo>
                </a:path>
              </a:pathLst>
            </a:custGeom>
            <a:ln w="5054">
              <a:solidFill>
                <a:srgbClr val="000000"/>
              </a:solidFill>
            </a:ln>
          </p:spPr>
          <p:txBody>
            <a:bodyPr wrap="square" lIns="0" tIns="0" rIns="0" bIns="0" rtlCol="0"/>
            <a:lstStyle/>
            <a:p>
              <a:endParaRPr sz="3932"/>
            </a:p>
          </p:txBody>
        </p:sp>
        <p:sp>
          <p:nvSpPr>
            <p:cNvPr id="71" name="object 71"/>
            <p:cNvSpPr/>
            <p:nvPr/>
          </p:nvSpPr>
          <p:spPr>
            <a:xfrm>
              <a:off x="359994" y="2838030"/>
              <a:ext cx="3926204" cy="0"/>
            </a:xfrm>
            <a:custGeom>
              <a:avLst/>
              <a:gdLst/>
              <a:ahLst/>
              <a:cxnLst/>
              <a:rect l="l" t="t" r="r" b="b"/>
              <a:pathLst>
                <a:path w="3926204">
                  <a:moveTo>
                    <a:pt x="0" y="0"/>
                  </a:moveTo>
                  <a:lnTo>
                    <a:pt x="3926039" y="0"/>
                  </a:lnTo>
                </a:path>
              </a:pathLst>
            </a:custGeom>
            <a:ln w="5054">
              <a:solidFill>
                <a:srgbClr val="000000"/>
              </a:solidFill>
            </a:ln>
          </p:spPr>
          <p:txBody>
            <a:bodyPr wrap="square" lIns="0" tIns="0" rIns="0" bIns="0" rtlCol="0"/>
            <a:lstStyle/>
            <a:p>
              <a:endParaRPr sz="3932"/>
            </a:p>
          </p:txBody>
        </p:sp>
      </p:grpSp>
      <p:sp>
        <p:nvSpPr>
          <p:cNvPr id="72" name="object 72"/>
          <p:cNvSpPr txBox="1"/>
          <p:nvPr/>
        </p:nvSpPr>
        <p:spPr>
          <a:xfrm>
            <a:off x="4462086" y="6304329"/>
            <a:ext cx="1152677" cy="261933"/>
          </a:xfrm>
          <a:prstGeom prst="rect">
            <a:avLst/>
          </a:prstGeom>
        </p:spPr>
        <p:txBody>
          <a:bodyPr vert="horz" wrap="square" lIns="0" tIns="26355" rIns="0" bIns="0" rtlCol="0">
            <a:spAutoFit/>
          </a:bodyPr>
          <a:lstStyle/>
          <a:p>
            <a:pPr marL="27742">
              <a:spcBef>
                <a:spcPts val="208"/>
              </a:spcBef>
            </a:pPr>
            <a:r>
              <a:rPr sz="1529" dirty="0">
                <a:solidFill>
                  <a:srgbClr val="D41A2C"/>
                </a:solidFill>
                <a:latin typeface="Arial"/>
                <a:cs typeface="Arial"/>
              </a:rPr>
              <a:t>(f)</a:t>
            </a:r>
            <a:r>
              <a:rPr sz="1529" spc="-66" dirty="0">
                <a:solidFill>
                  <a:srgbClr val="D41A2C"/>
                </a:solidFill>
                <a:latin typeface="Arial"/>
                <a:cs typeface="Arial"/>
              </a:rPr>
              <a:t> </a:t>
            </a:r>
            <a:r>
              <a:rPr sz="1529" spc="-22" dirty="0">
                <a:latin typeface="Arial"/>
                <a:cs typeface="Arial"/>
              </a:rPr>
              <a:t>ViZDoom.</a:t>
            </a:r>
            <a:endParaRPr sz="1529">
              <a:latin typeface="Arial"/>
              <a:cs typeface="Arial"/>
            </a:endParaRPr>
          </a:p>
        </p:txBody>
      </p:sp>
      <p:sp>
        <p:nvSpPr>
          <p:cNvPr id="74" name="object 74"/>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78" name="object 78"/>
          <p:cNvSpPr txBox="1">
            <a:spLocks noGrp="1"/>
          </p:cNvSpPr>
          <p:nvPr>
            <p:ph type="dt" sz="half" idx="6"/>
          </p:nvPr>
        </p:nvSpPr>
        <p:spPr>
          <a:xfrm>
            <a:off x="3570742" y="3350180"/>
            <a:ext cx="429958"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CS</a:t>
            </a:r>
            <a:r>
              <a:rPr lang="en-US" spc="-20"/>
              <a:t> </a:t>
            </a:r>
            <a:r>
              <a:rPr lang="en-US" spc="-10"/>
              <a:t>4180/5180</a:t>
            </a:r>
            <a:endParaRPr spc="-22" dirty="0"/>
          </a:p>
        </p:txBody>
      </p:sp>
      <p:sp>
        <p:nvSpPr>
          <p:cNvPr id="79" name="object 79"/>
          <p:cNvSpPr txBox="1">
            <a:spLocks noGrp="1"/>
          </p:cNvSpPr>
          <p:nvPr>
            <p:ph type="sldNum" sz="quarter" idx="7"/>
          </p:nvPr>
        </p:nvSpPr>
        <p:spPr>
          <a:xfrm>
            <a:off x="4295597" y="3357216"/>
            <a:ext cx="244729"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73025">
              <a:spcBef>
                <a:spcPts val="70"/>
              </a:spcBef>
            </a:pPr>
            <a:fld id="{81D60167-4931-47E6-BA6A-407CBD079E47}" type="slidenum">
              <a:rPr lang="en-US" smtClean="0"/>
              <a:pPr marL="73025">
                <a:spcBef>
                  <a:spcPts val="70"/>
                </a:spcBef>
              </a:pPr>
              <a:t>5</a:t>
            </a:fld>
            <a:r>
              <a:rPr lang="en-US" spc="-15"/>
              <a:t> </a:t>
            </a:r>
            <a:r>
              <a:rPr lang="en-US"/>
              <a:t>/</a:t>
            </a:r>
            <a:r>
              <a:rPr lang="en-US" spc="-5"/>
              <a:t> </a:t>
            </a:r>
            <a:r>
              <a:rPr lang="en-US" spc="-25"/>
              <a:t>53</a:t>
            </a:r>
            <a:endParaRPr spc="-55" dirty="0"/>
          </a:p>
        </p:txBody>
      </p:sp>
    </p:spTree>
  </p:cSld>
  <p:clrMapOvr>
    <a:masterClrMapping/>
  </p:clrMapOvr>
  <p:transition>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50405-04EF-E94F-8F4D-A34B0C8E481F}"/>
              </a:ext>
            </a:extLst>
          </p:cNvPr>
          <p:cNvSpPr>
            <a:spLocks noGrp="1"/>
          </p:cNvSpPr>
          <p:nvPr>
            <p:ph type="title"/>
          </p:nvPr>
        </p:nvSpPr>
        <p:spPr/>
        <p:txBody>
          <a:bodyPr/>
          <a:lstStyle/>
          <a:p>
            <a:r>
              <a:rPr lang="en-US"/>
              <a:t>Target object search</a:t>
            </a:r>
          </a:p>
        </p:txBody>
      </p:sp>
      <p:pic>
        <p:nvPicPr>
          <p:cNvPr id="4" name="Online Media 3" descr="Online Planning for Target Object Search in Clutter under Partial Observability">
            <a:hlinkClick r:id="" action="ppaction://media"/>
            <a:extLst>
              <a:ext uri="{FF2B5EF4-FFF2-40B4-BE49-F238E27FC236}">
                <a16:creationId xmlns:a16="http://schemas.microsoft.com/office/drawing/2014/main" id="{3167CCCF-5D44-184F-A4F1-F8EA19E2D6E9}"/>
              </a:ext>
            </a:extLst>
          </p:cNvPr>
          <p:cNvPicPr>
            <a:picLocks noGrp="1" noRot="1" noChangeAspect="1"/>
          </p:cNvPicPr>
          <p:nvPr>
            <p:ph idx="1"/>
            <a:videoFile r:link="rId1"/>
          </p:nvPr>
        </p:nvPicPr>
        <p:blipFill>
          <a:blip r:embed="rId4"/>
          <a:stretch>
            <a:fillRect/>
          </a:stretch>
        </p:blipFill>
        <p:spPr>
          <a:xfrm>
            <a:off x="777875" y="2012950"/>
            <a:ext cx="8526463" cy="4795838"/>
          </a:xfrm>
          <a:prstGeom prst="rect">
            <a:avLst/>
          </a:prstGeom>
        </p:spPr>
      </p:pic>
    </p:spTree>
    <p:extLst>
      <p:ext uri="{BB962C8B-B14F-4D97-AF65-F5344CB8AC3E}">
        <p14:creationId xmlns:p14="http://schemas.microsoft.com/office/powerpoint/2010/main" val="259139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234D1-4BA9-8F4F-A766-A7611B58E289}"/>
              </a:ext>
            </a:extLst>
          </p:cNvPr>
          <p:cNvSpPr>
            <a:spLocks noGrp="1"/>
          </p:cNvSpPr>
          <p:nvPr>
            <p:ph type="title"/>
          </p:nvPr>
        </p:nvSpPr>
        <p:spPr/>
        <p:txBody>
          <a:bodyPr/>
          <a:lstStyle/>
          <a:p>
            <a:r>
              <a:rPr lang="en-US" dirty="0"/>
              <a:t>Partially observable RL (PORL)</a:t>
            </a:r>
          </a:p>
        </p:txBody>
      </p:sp>
      <p:sp>
        <p:nvSpPr>
          <p:cNvPr id="3" name="Content Placeholder 2">
            <a:extLst>
              <a:ext uri="{FF2B5EF4-FFF2-40B4-BE49-F238E27FC236}">
                <a16:creationId xmlns:a16="http://schemas.microsoft.com/office/drawing/2014/main" id="{34B8ED55-FF84-2D41-A5D7-CA4490B28FE9}"/>
              </a:ext>
            </a:extLst>
          </p:cNvPr>
          <p:cNvSpPr>
            <a:spLocks noGrp="1"/>
          </p:cNvSpPr>
          <p:nvPr>
            <p:ph idx="1"/>
          </p:nvPr>
        </p:nvSpPr>
        <p:spPr/>
        <p:txBody>
          <a:bodyPr>
            <a:normAutofit lnSpcReduction="10000"/>
          </a:bodyPr>
          <a:lstStyle/>
          <a:p>
            <a:r>
              <a:rPr lang="en-US" dirty="0"/>
              <a:t>What about extending RL to the POMDP case?</a:t>
            </a:r>
          </a:p>
          <a:p>
            <a:r>
              <a:rPr lang="en-US" dirty="0"/>
              <a:t>Markov property rarely holds…</a:t>
            </a:r>
          </a:p>
          <a:p>
            <a:pPr marL="0" indent="0">
              <a:buNone/>
            </a:pPr>
            <a:r>
              <a:rPr lang="en-US" dirty="0"/>
              <a:t>	→ So PORL seems pretty important!</a:t>
            </a:r>
          </a:p>
          <a:p>
            <a:endParaRPr lang="en-US" dirty="0"/>
          </a:p>
          <a:p>
            <a:endParaRPr lang="en-US" dirty="0"/>
          </a:p>
          <a:p>
            <a:pPr marL="0" indent="0">
              <a:buNone/>
            </a:pPr>
            <a:endParaRPr lang="en-US" dirty="0"/>
          </a:p>
          <a:p>
            <a:pPr marL="0" indent="0">
              <a:buNone/>
            </a:pPr>
            <a:endParaRPr lang="en-US" dirty="0"/>
          </a:p>
          <a:p>
            <a:pPr marL="0" indent="0">
              <a:buNone/>
            </a:pPr>
            <a:endParaRPr lang="en-US" dirty="0"/>
          </a:p>
          <a:p>
            <a:r>
              <a:rPr lang="en-US" dirty="0"/>
              <a:t>But… also difficult… let’s give it a try...</a:t>
            </a:r>
          </a:p>
          <a:p>
            <a:endParaRPr lang="en-US" dirty="0"/>
          </a:p>
        </p:txBody>
      </p:sp>
      <p:pic>
        <p:nvPicPr>
          <p:cNvPr id="4" name="Picture 3">
            <a:extLst>
              <a:ext uri="{FF2B5EF4-FFF2-40B4-BE49-F238E27FC236}">
                <a16:creationId xmlns:a16="http://schemas.microsoft.com/office/drawing/2014/main" id="{78B5366D-CB7E-1B42-8793-F78E35FC346C}"/>
              </a:ext>
            </a:extLst>
          </p:cNvPr>
          <p:cNvPicPr>
            <a:picLocks noChangeAspect="1"/>
          </p:cNvPicPr>
          <p:nvPr/>
        </p:nvPicPr>
        <p:blipFill>
          <a:blip r:embed="rId2"/>
          <a:stretch>
            <a:fillRect/>
          </a:stretch>
        </p:blipFill>
        <p:spPr>
          <a:xfrm>
            <a:off x="2776015" y="3685314"/>
            <a:ext cx="4343400" cy="2133600"/>
          </a:xfrm>
          <a:prstGeom prst="rect">
            <a:avLst/>
          </a:prstGeom>
        </p:spPr>
      </p:pic>
    </p:spTree>
    <p:extLst>
      <p:ext uri="{BB962C8B-B14F-4D97-AF65-F5344CB8AC3E}">
        <p14:creationId xmlns:p14="http://schemas.microsoft.com/office/powerpoint/2010/main" val="11310814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078D-3BAF-6D44-9F7C-52500ADEB2C0}"/>
              </a:ext>
            </a:extLst>
          </p:cNvPr>
          <p:cNvSpPr>
            <a:spLocks noGrp="1"/>
          </p:cNvSpPr>
          <p:nvPr>
            <p:ph type="title"/>
          </p:nvPr>
        </p:nvSpPr>
        <p:spPr/>
        <p:txBody>
          <a:bodyPr/>
          <a:lstStyle/>
          <a:p>
            <a:r>
              <a:rPr lang="en-US" dirty="0"/>
              <a:t>PORL example</a:t>
            </a:r>
          </a:p>
        </p:txBody>
      </p:sp>
      <p:sp>
        <p:nvSpPr>
          <p:cNvPr id="3" name="Content Placeholder 2">
            <a:extLst>
              <a:ext uri="{FF2B5EF4-FFF2-40B4-BE49-F238E27FC236}">
                <a16:creationId xmlns:a16="http://schemas.microsoft.com/office/drawing/2014/main" id="{3791D39D-B819-2E4B-8369-D4DE56666E47}"/>
              </a:ext>
            </a:extLst>
          </p:cNvPr>
          <p:cNvSpPr>
            <a:spLocks noGrp="1"/>
          </p:cNvSpPr>
          <p:nvPr>
            <p:ph idx="1"/>
          </p:nvPr>
        </p:nvSpPr>
        <p:spPr>
          <a:xfrm>
            <a:off x="693043" y="1620456"/>
            <a:ext cx="8694539" cy="5386263"/>
          </a:xfrm>
        </p:spPr>
        <p:txBody>
          <a:bodyPr>
            <a:normAutofit/>
          </a:bodyPr>
          <a:lstStyle/>
          <a:p>
            <a:r>
              <a:rPr lang="en-US" dirty="0"/>
              <a:t>your action: A1, A2, or A3? </a:t>
            </a:r>
          </a:p>
        </p:txBody>
      </p:sp>
    </p:spTree>
    <p:extLst>
      <p:ext uri="{BB962C8B-B14F-4D97-AF65-F5344CB8AC3E}">
        <p14:creationId xmlns:p14="http://schemas.microsoft.com/office/powerpoint/2010/main" val="38125675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078D-3BAF-6D44-9F7C-52500ADEB2C0}"/>
              </a:ext>
            </a:extLst>
          </p:cNvPr>
          <p:cNvSpPr>
            <a:spLocks noGrp="1"/>
          </p:cNvSpPr>
          <p:nvPr>
            <p:ph type="title"/>
          </p:nvPr>
        </p:nvSpPr>
        <p:spPr/>
        <p:txBody>
          <a:bodyPr/>
          <a:lstStyle/>
          <a:p>
            <a:r>
              <a:rPr lang="en-US" dirty="0"/>
              <a:t>PORL example</a:t>
            </a:r>
          </a:p>
        </p:txBody>
      </p:sp>
      <p:sp>
        <p:nvSpPr>
          <p:cNvPr id="3" name="Content Placeholder 2">
            <a:extLst>
              <a:ext uri="{FF2B5EF4-FFF2-40B4-BE49-F238E27FC236}">
                <a16:creationId xmlns:a16="http://schemas.microsoft.com/office/drawing/2014/main" id="{3791D39D-B819-2E4B-8369-D4DE56666E47}"/>
              </a:ext>
            </a:extLst>
          </p:cNvPr>
          <p:cNvSpPr>
            <a:spLocks noGrp="1"/>
          </p:cNvSpPr>
          <p:nvPr>
            <p:ph idx="1"/>
          </p:nvPr>
        </p:nvSpPr>
        <p:spPr>
          <a:xfrm>
            <a:off x="693043" y="1620456"/>
            <a:ext cx="8694539" cy="5386263"/>
          </a:xfrm>
        </p:spPr>
        <p:txBody>
          <a:bodyPr>
            <a:normAutofit/>
          </a:bodyPr>
          <a:lstStyle/>
          <a:p>
            <a:r>
              <a:rPr lang="en-US" dirty="0"/>
              <a:t>your action: A1, A2, or A3? → A3</a:t>
            </a:r>
          </a:p>
        </p:txBody>
      </p:sp>
    </p:spTree>
    <p:extLst>
      <p:ext uri="{BB962C8B-B14F-4D97-AF65-F5344CB8AC3E}">
        <p14:creationId xmlns:p14="http://schemas.microsoft.com/office/powerpoint/2010/main" val="17706773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078D-3BAF-6D44-9F7C-52500ADEB2C0}"/>
              </a:ext>
            </a:extLst>
          </p:cNvPr>
          <p:cNvSpPr>
            <a:spLocks noGrp="1"/>
          </p:cNvSpPr>
          <p:nvPr>
            <p:ph type="title"/>
          </p:nvPr>
        </p:nvSpPr>
        <p:spPr/>
        <p:txBody>
          <a:bodyPr/>
          <a:lstStyle/>
          <a:p>
            <a:r>
              <a:rPr lang="en-US" dirty="0"/>
              <a:t>PORL example</a:t>
            </a:r>
          </a:p>
        </p:txBody>
      </p:sp>
      <p:sp>
        <p:nvSpPr>
          <p:cNvPr id="3" name="Content Placeholder 2">
            <a:extLst>
              <a:ext uri="{FF2B5EF4-FFF2-40B4-BE49-F238E27FC236}">
                <a16:creationId xmlns:a16="http://schemas.microsoft.com/office/drawing/2014/main" id="{3791D39D-B819-2E4B-8369-D4DE56666E47}"/>
              </a:ext>
            </a:extLst>
          </p:cNvPr>
          <p:cNvSpPr>
            <a:spLocks noGrp="1"/>
          </p:cNvSpPr>
          <p:nvPr>
            <p:ph idx="1"/>
          </p:nvPr>
        </p:nvSpPr>
        <p:spPr>
          <a:xfrm>
            <a:off x="693043" y="1620456"/>
            <a:ext cx="8694539" cy="5386263"/>
          </a:xfrm>
        </p:spPr>
        <p:txBody>
          <a:bodyPr>
            <a:normAutofit/>
          </a:bodyPr>
          <a:lstStyle/>
          <a:p>
            <a:r>
              <a:rPr lang="en-US" dirty="0"/>
              <a:t>your action: A1, A2, or A3? → A3</a:t>
            </a:r>
          </a:p>
          <a:p>
            <a:r>
              <a:rPr lang="en-US" dirty="0"/>
              <a:t>returned: -100, O1</a:t>
            </a:r>
          </a:p>
        </p:txBody>
      </p:sp>
    </p:spTree>
    <p:extLst>
      <p:ext uri="{BB962C8B-B14F-4D97-AF65-F5344CB8AC3E}">
        <p14:creationId xmlns:p14="http://schemas.microsoft.com/office/powerpoint/2010/main" val="18046743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078D-3BAF-6D44-9F7C-52500ADEB2C0}"/>
              </a:ext>
            </a:extLst>
          </p:cNvPr>
          <p:cNvSpPr>
            <a:spLocks noGrp="1"/>
          </p:cNvSpPr>
          <p:nvPr>
            <p:ph type="title"/>
          </p:nvPr>
        </p:nvSpPr>
        <p:spPr/>
        <p:txBody>
          <a:bodyPr/>
          <a:lstStyle/>
          <a:p>
            <a:r>
              <a:rPr lang="en-US" dirty="0"/>
              <a:t>PORL example</a:t>
            </a:r>
          </a:p>
        </p:txBody>
      </p:sp>
      <p:sp>
        <p:nvSpPr>
          <p:cNvPr id="3" name="Content Placeholder 2">
            <a:extLst>
              <a:ext uri="{FF2B5EF4-FFF2-40B4-BE49-F238E27FC236}">
                <a16:creationId xmlns:a16="http://schemas.microsoft.com/office/drawing/2014/main" id="{3791D39D-B819-2E4B-8369-D4DE56666E47}"/>
              </a:ext>
            </a:extLst>
          </p:cNvPr>
          <p:cNvSpPr>
            <a:spLocks noGrp="1"/>
          </p:cNvSpPr>
          <p:nvPr>
            <p:ph idx="1"/>
          </p:nvPr>
        </p:nvSpPr>
        <p:spPr>
          <a:xfrm>
            <a:off x="693043" y="1620456"/>
            <a:ext cx="8694539" cy="5386263"/>
          </a:xfrm>
        </p:spPr>
        <p:txBody>
          <a:bodyPr>
            <a:normAutofit/>
          </a:bodyPr>
          <a:lstStyle/>
          <a:p>
            <a:r>
              <a:rPr lang="en-US" dirty="0"/>
              <a:t>your action: A1, A2, or A3? → A3</a:t>
            </a:r>
          </a:p>
          <a:p>
            <a:r>
              <a:rPr lang="en-US" dirty="0"/>
              <a:t>returned: -100, O1</a:t>
            </a:r>
          </a:p>
          <a:p>
            <a:r>
              <a:rPr lang="en-US" dirty="0"/>
              <a:t>your action: A1, A2, or A3? </a:t>
            </a:r>
          </a:p>
        </p:txBody>
      </p:sp>
    </p:spTree>
    <p:extLst>
      <p:ext uri="{BB962C8B-B14F-4D97-AF65-F5344CB8AC3E}">
        <p14:creationId xmlns:p14="http://schemas.microsoft.com/office/powerpoint/2010/main" val="32322012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078D-3BAF-6D44-9F7C-52500ADEB2C0}"/>
              </a:ext>
            </a:extLst>
          </p:cNvPr>
          <p:cNvSpPr>
            <a:spLocks noGrp="1"/>
          </p:cNvSpPr>
          <p:nvPr>
            <p:ph type="title"/>
          </p:nvPr>
        </p:nvSpPr>
        <p:spPr/>
        <p:txBody>
          <a:bodyPr/>
          <a:lstStyle/>
          <a:p>
            <a:r>
              <a:rPr lang="en-US" dirty="0"/>
              <a:t>PORL example</a:t>
            </a:r>
          </a:p>
        </p:txBody>
      </p:sp>
      <p:sp>
        <p:nvSpPr>
          <p:cNvPr id="3" name="Content Placeholder 2">
            <a:extLst>
              <a:ext uri="{FF2B5EF4-FFF2-40B4-BE49-F238E27FC236}">
                <a16:creationId xmlns:a16="http://schemas.microsoft.com/office/drawing/2014/main" id="{3791D39D-B819-2E4B-8369-D4DE56666E47}"/>
              </a:ext>
            </a:extLst>
          </p:cNvPr>
          <p:cNvSpPr>
            <a:spLocks noGrp="1"/>
          </p:cNvSpPr>
          <p:nvPr>
            <p:ph idx="1"/>
          </p:nvPr>
        </p:nvSpPr>
        <p:spPr>
          <a:xfrm>
            <a:off x="693043" y="1620456"/>
            <a:ext cx="8694539" cy="5386263"/>
          </a:xfrm>
        </p:spPr>
        <p:txBody>
          <a:bodyPr>
            <a:normAutofit/>
          </a:bodyPr>
          <a:lstStyle/>
          <a:p>
            <a:r>
              <a:rPr lang="en-US" dirty="0"/>
              <a:t>your action: A1, A2, or A3? → A3</a:t>
            </a:r>
          </a:p>
          <a:p>
            <a:r>
              <a:rPr lang="en-US" dirty="0"/>
              <a:t>returned: -100, O1</a:t>
            </a:r>
          </a:p>
          <a:p>
            <a:r>
              <a:rPr lang="en-US" dirty="0"/>
              <a:t>your action: A1, A2, or A3? → A1</a:t>
            </a:r>
          </a:p>
        </p:txBody>
      </p:sp>
    </p:spTree>
    <p:extLst>
      <p:ext uri="{BB962C8B-B14F-4D97-AF65-F5344CB8AC3E}">
        <p14:creationId xmlns:p14="http://schemas.microsoft.com/office/powerpoint/2010/main" val="10098736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078D-3BAF-6D44-9F7C-52500ADEB2C0}"/>
              </a:ext>
            </a:extLst>
          </p:cNvPr>
          <p:cNvSpPr>
            <a:spLocks noGrp="1"/>
          </p:cNvSpPr>
          <p:nvPr>
            <p:ph type="title"/>
          </p:nvPr>
        </p:nvSpPr>
        <p:spPr/>
        <p:txBody>
          <a:bodyPr/>
          <a:lstStyle/>
          <a:p>
            <a:r>
              <a:rPr lang="en-US" dirty="0"/>
              <a:t>PORL example</a:t>
            </a:r>
          </a:p>
        </p:txBody>
      </p:sp>
      <p:sp>
        <p:nvSpPr>
          <p:cNvPr id="3" name="Content Placeholder 2">
            <a:extLst>
              <a:ext uri="{FF2B5EF4-FFF2-40B4-BE49-F238E27FC236}">
                <a16:creationId xmlns:a16="http://schemas.microsoft.com/office/drawing/2014/main" id="{3791D39D-B819-2E4B-8369-D4DE56666E47}"/>
              </a:ext>
            </a:extLst>
          </p:cNvPr>
          <p:cNvSpPr>
            <a:spLocks noGrp="1"/>
          </p:cNvSpPr>
          <p:nvPr>
            <p:ph idx="1"/>
          </p:nvPr>
        </p:nvSpPr>
        <p:spPr>
          <a:xfrm>
            <a:off x="693043" y="1620456"/>
            <a:ext cx="8694539" cy="5386263"/>
          </a:xfrm>
        </p:spPr>
        <p:txBody>
          <a:bodyPr>
            <a:normAutofit/>
          </a:bodyPr>
          <a:lstStyle/>
          <a:p>
            <a:r>
              <a:rPr lang="en-US" dirty="0"/>
              <a:t>your action: A1, A2, or A3? → A3</a:t>
            </a:r>
          </a:p>
          <a:p>
            <a:r>
              <a:rPr lang="en-US" dirty="0"/>
              <a:t>returned: -100, O1</a:t>
            </a:r>
          </a:p>
          <a:p>
            <a:r>
              <a:rPr lang="en-US" dirty="0"/>
              <a:t>your action: A1, A2, or A3? → A1</a:t>
            </a:r>
          </a:p>
          <a:p>
            <a:r>
              <a:rPr lang="en-US" dirty="0"/>
              <a:t>returned: -1, O2</a:t>
            </a:r>
          </a:p>
        </p:txBody>
      </p:sp>
    </p:spTree>
    <p:extLst>
      <p:ext uri="{BB962C8B-B14F-4D97-AF65-F5344CB8AC3E}">
        <p14:creationId xmlns:p14="http://schemas.microsoft.com/office/powerpoint/2010/main" val="38158077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078D-3BAF-6D44-9F7C-52500ADEB2C0}"/>
              </a:ext>
            </a:extLst>
          </p:cNvPr>
          <p:cNvSpPr>
            <a:spLocks noGrp="1"/>
          </p:cNvSpPr>
          <p:nvPr>
            <p:ph type="title"/>
          </p:nvPr>
        </p:nvSpPr>
        <p:spPr/>
        <p:txBody>
          <a:bodyPr/>
          <a:lstStyle/>
          <a:p>
            <a:r>
              <a:rPr lang="en-US" dirty="0"/>
              <a:t>PORL example</a:t>
            </a:r>
          </a:p>
        </p:txBody>
      </p:sp>
      <p:sp>
        <p:nvSpPr>
          <p:cNvPr id="3" name="Content Placeholder 2">
            <a:extLst>
              <a:ext uri="{FF2B5EF4-FFF2-40B4-BE49-F238E27FC236}">
                <a16:creationId xmlns:a16="http://schemas.microsoft.com/office/drawing/2014/main" id="{3791D39D-B819-2E4B-8369-D4DE56666E47}"/>
              </a:ext>
            </a:extLst>
          </p:cNvPr>
          <p:cNvSpPr>
            <a:spLocks noGrp="1"/>
          </p:cNvSpPr>
          <p:nvPr>
            <p:ph idx="1"/>
          </p:nvPr>
        </p:nvSpPr>
        <p:spPr>
          <a:xfrm>
            <a:off x="693043" y="1620456"/>
            <a:ext cx="8694539" cy="5386263"/>
          </a:xfrm>
        </p:spPr>
        <p:txBody>
          <a:bodyPr>
            <a:normAutofit/>
          </a:bodyPr>
          <a:lstStyle/>
          <a:p>
            <a:r>
              <a:rPr lang="en-US" dirty="0"/>
              <a:t>your action: A1, A2, or A3? → A3</a:t>
            </a:r>
          </a:p>
          <a:p>
            <a:r>
              <a:rPr lang="en-US" dirty="0"/>
              <a:t>returned: -100, O1</a:t>
            </a:r>
          </a:p>
          <a:p>
            <a:r>
              <a:rPr lang="en-US" dirty="0"/>
              <a:t>your action: A1, A2, or A3? → A1</a:t>
            </a:r>
          </a:p>
          <a:p>
            <a:r>
              <a:rPr lang="en-US" dirty="0"/>
              <a:t>returned: -1, O2</a:t>
            </a:r>
          </a:p>
          <a:p>
            <a:r>
              <a:rPr lang="en-US" dirty="0"/>
              <a:t>your action: A1, A2, or A3? </a:t>
            </a:r>
          </a:p>
        </p:txBody>
      </p:sp>
    </p:spTree>
    <p:extLst>
      <p:ext uri="{BB962C8B-B14F-4D97-AF65-F5344CB8AC3E}">
        <p14:creationId xmlns:p14="http://schemas.microsoft.com/office/powerpoint/2010/main" val="25776020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078D-3BAF-6D44-9F7C-52500ADEB2C0}"/>
              </a:ext>
            </a:extLst>
          </p:cNvPr>
          <p:cNvSpPr>
            <a:spLocks noGrp="1"/>
          </p:cNvSpPr>
          <p:nvPr>
            <p:ph type="title"/>
          </p:nvPr>
        </p:nvSpPr>
        <p:spPr/>
        <p:txBody>
          <a:bodyPr/>
          <a:lstStyle/>
          <a:p>
            <a:r>
              <a:rPr lang="en-US" dirty="0"/>
              <a:t>PORL example</a:t>
            </a:r>
          </a:p>
        </p:txBody>
      </p:sp>
      <p:sp>
        <p:nvSpPr>
          <p:cNvPr id="3" name="Content Placeholder 2">
            <a:extLst>
              <a:ext uri="{FF2B5EF4-FFF2-40B4-BE49-F238E27FC236}">
                <a16:creationId xmlns:a16="http://schemas.microsoft.com/office/drawing/2014/main" id="{3791D39D-B819-2E4B-8369-D4DE56666E47}"/>
              </a:ext>
            </a:extLst>
          </p:cNvPr>
          <p:cNvSpPr>
            <a:spLocks noGrp="1"/>
          </p:cNvSpPr>
          <p:nvPr>
            <p:ph idx="1"/>
          </p:nvPr>
        </p:nvSpPr>
        <p:spPr>
          <a:xfrm>
            <a:off x="693043" y="1620456"/>
            <a:ext cx="8694539" cy="5386263"/>
          </a:xfrm>
        </p:spPr>
        <p:txBody>
          <a:bodyPr>
            <a:normAutofit/>
          </a:bodyPr>
          <a:lstStyle/>
          <a:p>
            <a:r>
              <a:rPr lang="en-US" dirty="0"/>
              <a:t>your action: A1, A2, or A3? → A3</a:t>
            </a:r>
          </a:p>
          <a:p>
            <a:r>
              <a:rPr lang="en-US" dirty="0"/>
              <a:t>returned: -100, O1</a:t>
            </a:r>
          </a:p>
          <a:p>
            <a:r>
              <a:rPr lang="en-US" dirty="0"/>
              <a:t>your action: A1, A2, or A3? → A1</a:t>
            </a:r>
          </a:p>
          <a:p>
            <a:r>
              <a:rPr lang="en-US" dirty="0"/>
              <a:t>returned: -1, O2</a:t>
            </a:r>
          </a:p>
          <a:p>
            <a:r>
              <a:rPr lang="en-US" dirty="0"/>
              <a:t>your action: A1, A2, or A3? → A1</a:t>
            </a:r>
          </a:p>
        </p:txBody>
      </p:sp>
    </p:spTree>
    <p:extLst>
      <p:ext uri="{BB962C8B-B14F-4D97-AF65-F5344CB8AC3E}">
        <p14:creationId xmlns:p14="http://schemas.microsoft.com/office/powerpoint/2010/main" val="3410701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ADEDA-30B0-A54F-AAB5-88E59474D91B}"/>
              </a:ext>
            </a:extLst>
          </p:cNvPr>
          <p:cNvSpPr>
            <a:spLocks noGrp="1"/>
          </p:cNvSpPr>
          <p:nvPr>
            <p:ph type="title"/>
          </p:nvPr>
        </p:nvSpPr>
        <p:spPr>
          <a:xfrm>
            <a:off x="693043" y="402484"/>
            <a:ext cx="8844496" cy="1461188"/>
          </a:xfrm>
        </p:spPr>
        <p:txBody>
          <a:bodyPr>
            <a:normAutofit/>
          </a:bodyPr>
          <a:lstStyle/>
          <a:p>
            <a:r>
              <a:rPr lang="en-US" sz="4800" dirty="0"/>
              <a:t>DQN with a recurrent layer (DRQN)</a:t>
            </a:r>
          </a:p>
        </p:txBody>
      </p:sp>
      <p:pic>
        <p:nvPicPr>
          <p:cNvPr id="4" name="Online Media 3" descr="DQN vs DRQN in Defend the Line Scenario">
            <a:hlinkClick r:id="" action="ppaction://media"/>
            <a:extLst>
              <a:ext uri="{FF2B5EF4-FFF2-40B4-BE49-F238E27FC236}">
                <a16:creationId xmlns:a16="http://schemas.microsoft.com/office/drawing/2014/main" id="{0B0D01C5-F13F-874F-88ED-842D0FEE43D3}"/>
              </a:ext>
            </a:extLst>
          </p:cNvPr>
          <p:cNvPicPr>
            <a:picLocks noGrp="1" noRot="1" noChangeAspect="1"/>
          </p:cNvPicPr>
          <p:nvPr>
            <p:ph idx="1"/>
            <a:videoFile r:link="rId1"/>
          </p:nvPr>
        </p:nvPicPr>
        <p:blipFill>
          <a:blip r:embed="rId3"/>
          <a:stretch>
            <a:fillRect/>
          </a:stretch>
        </p:blipFill>
        <p:spPr>
          <a:xfrm>
            <a:off x="777875" y="2012950"/>
            <a:ext cx="8526463" cy="4795838"/>
          </a:xfrm>
          <a:prstGeom prst="rect">
            <a:avLst/>
          </a:prstGeom>
        </p:spPr>
      </p:pic>
    </p:spTree>
    <p:extLst>
      <p:ext uri="{BB962C8B-B14F-4D97-AF65-F5344CB8AC3E}">
        <p14:creationId xmlns:p14="http://schemas.microsoft.com/office/powerpoint/2010/main" val="272485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078D-3BAF-6D44-9F7C-52500ADEB2C0}"/>
              </a:ext>
            </a:extLst>
          </p:cNvPr>
          <p:cNvSpPr>
            <a:spLocks noGrp="1"/>
          </p:cNvSpPr>
          <p:nvPr>
            <p:ph type="title"/>
          </p:nvPr>
        </p:nvSpPr>
        <p:spPr/>
        <p:txBody>
          <a:bodyPr/>
          <a:lstStyle/>
          <a:p>
            <a:r>
              <a:rPr lang="en-US" dirty="0"/>
              <a:t>PORL example</a:t>
            </a:r>
          </a:p>
        </p:txBody>
      </p:sp>
      <p:sp>
        <p:nvSpPr>
          <p:cNvPr id="3" name="Content Placeholder 2">
            <a:extLst>
              <a:ext uri="{FF2B5EF4-FFF2-40B4-BE49-F238E27FC236}">
                <a16:creationId xmlns:a16="http://schemas.microsoft.com/office/drawing/2014/main" id="{3791D39D-B819-2E4B-8369-D4DE56666E47}"/>
              </a:ext>
            </a:extLst>
          </p:cNvPr>
          <p:cNvSpPr>
            <a:spLocks noGrp="1"/>
          </p:cNvSpPr>
          <p:nvPr>
            <p:ph idx="1"/>
          </p:nvPr>
        </p:nvSpPr>
        <p:spPr>
          <a:xfrm>
            <a:off x="693043" y="1620456"/>
            <a:ext cx="8694539" cy="5386263"/>
          </a:xfrm>
        </p:spPr>
        <p:txBody>
          <a:bodyPr>
            <a:normAutofit/>
          </a:bodyPr>
          <a:lstStyle/>
          <a:p>
            <a:r>
              <a:rPr lang="en-US" dirty="0"/>
              <a:t>your action: A1, A2, or A3? → A3</a:t>
            </a:r>
          </a:p>
          <a:p>
            <a:r>
              <a:rPr lang="en-US" dirty="0"/>
              <a:t>returned: -100, O1</a:t>
            </a:r>
          </a:p>
          <a:p>
            <a:r>
              <a:rPr lang="en-US" dirty="0"/>
              <a:t>your action: A1, A2, or A3? → A1</a:t>
            </a:r>
          </a:p>
          <a:p>
            <a:r>
              <a:rPr lang="en-US" dirty="0"/>
              <a:t>returned: -1, O2</a:t>
            </a:r>
          </a:p>
          <a:p>
            <a:r>
              <a:rPr lang="en-US" dirty="0"/>
              <a:t>your action: A1, A2, or A3? → A1</a:t>
            </a:r>
          </a:p>
          <a:p>
            <a:r>
              <a:rPr lang="en-US" dirty="0"/>
              <a:t>returned: -1, O2</a:t>
            </a:r>
          </a:p>
        </p:txBody>
      </p:sp>
    </p:spTree>
    <p:extLst>
      <p:ext uri="{BB962C8B-B14F-4D97-AF65-F5344CB8AC3E}">
        <p14:creationId xmlns:p14="http://schemas.microsoft.com/office/powerpoint/2010/main" val="15408530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078D-3BAF-6D44-9F7C-52500ADEB2C0}"/>
              </a:ext>
            </a:extLst>
          </p:cNvPr>
          <p:cNvSpPr>
            <a:spLocks noGrp="1"/>
          </p:cNvSpPr>
          <p:nvPr>
            <p:ph type="title"/>
          </p:nvPr>
        </p:nvSpPr>
        <p:spPr/>
        <p:txBody>
          <a:bodyPr/>
          <a:lstStyle/>
          <a:p>
            <a:r>
              <a:rPr lang="en-US" dirty="0"/>
              <a:t>PORL example</a:t>
            </a:r>
          </a:p>
        </p:txBody>
      </p:sp>
      <p:sp>
        <p:nvSpPr>
          <p:cNvPr id="3" name="Content Placeholder 2">
            <a:extLst>
              <a:ext uri="{FF2B5EF4-FFF2-40B4-BE49-F238E27FC236}">
                <a16:creationId xmlns:a16="http://schemas.microsoft.com/office/drawing/2014/main" id="{3791D39D-B819-2E4B-8369-D4DE56666E47}"/>
              </a:ext>
            </a:extLst>
          </p:cNvPr>
          <p:cNvSpPr>
            <a:spLocks noGrp="1"/>
          </p:cNvSpPr>
          <p:nvPr>
            <p:ph idx="1"/>
          </p:nvPr>
        </p:nvSpPr>
        <p:spPr>
          <a:xfrm>
            <a:off x="693043" y="1620456"/>
            <a:ext cx="8694539" cy="5386263"/>
          </a:xfrm>
        </p:spPr>
        <p:txBody>
          <a:bodyPr>
            <a:normAutofit/>
          </a:bodyPr>
          <a:lstStyle/>
          <a:p>
            <a:r>
              <a:rPr lang="en-US" dirty="0"/>
              <a:t>your action: A1, A2, or A3? → A3</a:t>
            </a:r>
          </a:p>
          <a:p>
            <a:r>
              <a:rPr lang="en-US" dirty="0"/>
              <a:t>returned: -100, O1</a:t>
            </a:r>
          </a:p>
          <a:p>
            <a:r>
              <a:rPr lang="en-US" dirty="0"/>
              <a:t>your action: A1, A2, or A3? → A1</a:t>
            </a:r>
          </a:p>
          <a:p>
            <a:r>
              <a:rPr lang="en-US" dirty="0"/>
              <a:t>returned: -1, O2</a:t>
            </a:r>
          </a:p>
          <a:p>
            <a:r>
              <a:rPr lang="en-US" dirty="0"/>
              <a:t>your action: A1, A2, or A3? → A1</a:t>
            </a:r>
          </a:p>
          <a:p>
            <a:r>
              <a:rPr lang="en-US" dirty="0"/>
              <a:t>returned: -1, O2</a:t>
            </a:r>
          </a:p>
          <a:p>
            <a:r>
              <a:rPr lang="en-US" dirty="0"/>
              <a:t>your action: A1, A2, or A3? </a:t>
            </a:r>
          </a:p>
        </p:txBody>
      </p:sp>
    </p:spTree>
    <p:extLst>
      <p:ext uri="{BB962C8B-B14F-4D97-AF65-F5344CB8AC3E}">
        <p14:creationId xmlns:p14="http://schemas.microsoft.com/office/powerpoint/2010/main" val="39917928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078D-3BAF-6D44-9F7C-52500ADEB2C0}"/>
              </a:ext>
            </a:extLst>
          </p:cNvPr>
          <p:cNvSpPr>
            <a:spLocks noGrp="1"/>
          </p:cNvSpPr>
          <p:nvPr>
            <p:ph type="title"/>
          </p:nvPr>
        </p:nvSpPr>
        <p:spPr/>
        <p:txBody>
          <a:bodyPr/>
          <a:lstStyle/>
          <a:p>
            <a:r>
              <a:rPr lang="en-US" dirty="0"/>
              <a:t>PORL example</a:t>
            </a:r>
          </a:p>
        </p:txBody>
      </p:sp>
      <p:sp>
        <p:nvSpPr>
          <p:cNvPr id="3" name="Content Placeholder 2">
            <a:extLst>
              <a:ext uri="{FF2B5EF4-FFF2-40B4-BE49-F238E27FC236}">
                <a16:creationId xmlns:a16="http://schemas.microsoft.com/office/drawing/2014/main" id="{3791D39D-B819-2E4B-8369-D4DE56666E47}"/>
              </a:ext>
            </a:extLst>
          </p:cNvPr>
          <p:cNvSpPr>
            <a:spLocks noGrp="1"/>
          </p:cNvSpPr>
          <p:nvPr>
            <p:ph idx="1"/>
          </p:nvPr>
        </p:nvSpPr>
        <p:spPr>
          <a:xfrm>
            <a:off x="693043" y="1620456"/>
            <a:ext cx="8694539" cy="5386263"/>
          </a:xfrm>
        </p:spPr>
        <p:txBody>
          <a:bodyPr>
            <a:normAutofit/>
          </a:bodyPr>
          <a:lstStyle/>
          <a:p>
            <a:r>
              <a:rPr lang="en-US" dirty="0"/>
              <a:t>your action: A1, A2, or A3? → A3</a:t>
            </a:r>
          </a:p>
          <a:p>
            <a:r>
              <a:rPr lang="en-US" dirty="0"/>
              <a:t>returned: -100, O1</a:t>
            </a:r>
          </a:p>
          <a:p>
            <a:r>
              <a:rPr lang="en-US" dirty="0"/>
              <a:t>your action: A1, A2, or A3? → A1</a:t>
            </a:r>
          </a:p>
          <a:p>
            <a:r>
              <a:rPr lang="en-US" dirty="0"/>
              <a:t>returned: -1, O2</a:t>
            </a:r>
          </a:p>
          <a:p>
            <a:r>
              <a:rPr lang="en-US" dirty="0"/>
              <a:t>your action: A1, A2, or A3? → A1</a:t>
            </a:r>
          </a:p>
          <a:p>
            <a:r>
              <a:rPr lang="en-US" dirty="0"/>
              <a:t>returned: -1, O2</a:t>
            </a:r>
          </a:p>
          <a:p>
            <a:r>
              <a:rPr lang="en-US" dirty="0"/>
              <a:t>your action: A1, A2, or A3? → A2</a:t>
            </a:r>
          </a:p>
        </p:txBody>
      </p:sp>
    </p:spTree>
    <p:extLst>
      <p:ext uri="{BB962C8B-B14F-4D97-AF65-F5344CB8AC3E}">
        <p14:creationId xmlns:p14="http://schemas.microsoft.com/office/powerpoint/2010/main" val="2401652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078D-3BAF-6D44-9F7C-52500ADEB2C0}"/>
              </a:ext>
            </a:extLst>
          </p:cNvPr>
          <p:cNvSpPr>
            <a:spLocks noGrp="1"/>
          </p:cNvSpPr>
          <p:nvPr>
            <p:ph type="title"/>
          </p:nvPr>
        </p:nvSpPr>
        <p:spPr/>
        <p:txBody>
          <a:bodyPr/>
          <a:lstStyle/>
          <a:p>
            <a:r>
              <a:rPr lang="en-US" dirty="0"/>
              <a:t>PORL example</a:t>
            </a:r>
          </a:p>
        </p:txBody>
      </p:sp>
      <p:sp>
        <p:nvSpPr>
          <p:cNvPr id="3" name="Content Placeholder 2">
            <a:extLst>
              <a:ext uri="{FF2B5EF4-FFF2-40B4-BE49-F238E27FC236}">
                <a16:creationId xmlns:a16="http://schemas.microsoft.com/office/drawing/2014/main" id="{3791D39D-B819-2E4B-8369-D4DE56666E47}"/>
              </a:ext>
            </a:extLst>
          </p:cNvPr>
          <p:cNvSpPr>
            <a:spLocks noGrp="1"/>
          </p:cNvSpPr>
          <p:nvPr>
            <p:ph idx="1"/>
          </p:nvPr>
        </p:nvSpPr>
        <p:spPr>
          <a:xfrm>
            <a:off x="693043" y="1620456"/>
            <a:ext cx="8694539" cy="5386263"/>
          </a:xfrm>
        </p:spPr>
        <p:txBody>
          <a:bodyPr>
            <a:normAutofit/>
          </a:bodyPr>
          <a:lstStyle/>
          <a:p>
            <a:r>
              <a:rPr lang="en-US" dirty="0"/>
              <a:t>your action: A1, A2, or A3? → A3</a:t>
            </a:r>
          </a:p>
          <a:p>
            <a:r>
              <a:rPr lang="en-US" dirty="0"/>
              <a:t>returned: -100, O1</a:t>
            </a:r>
          </a:p>
          <a:p>
            <a:r>
              <a:rPr lang="en-US" dirty="0"/>
              <a:t>your action: A1, A2, or A3? → A1</a:t>
            </a:r>
          </a:p>
          <a:p>
            <a:r>
              <a:rPr lang="en-US" dirty="0"/>
              <a:t>returned: -1, O2</a:t>
            </a:r>
          </a:p>
          <a:p>
            <a:r>
              <a:rPr lang="en-US" dirty="0"/>
              <a:t>your action: A1, A2, or A3? → A1</a:t>
            </a:r>
          </a:p>
          <a:p>
            <a:r>
              <a:rPr lang="en-US" dirty="0"/>
              <a:t>returned: -1, O2</a:t>
            </a:r>
          </a:p>
          <a:p>
            <a:r>
              <a:rPr lang="en-US" dirty="0"/>
              <a:t>your action: A1, A2, or A3? → A2</a:t>
            </a:r>
          </a:p>
          <a:p>
            <a:r>
              <a:rPr lang="en-US" dirty="0"/>
              <a:t>returned: +10, O1</a:t>
            </a:r>
          </a:p>
        </p:txBody>
      </p:sp>
    </p:spTree>
    <p:extLst>
      <p:ext uri="{BB962C8B-B14F-4D97-AF65-F5344CB8AC3E}">
        <p14:creationId xmlns:p14="http://schemas.microsoft.com/office/powerpoint/2010/main" val="28978013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078D-3BAF-6D44-9F7C-52500ADEB2C0}"/>
              </a:ext>
            </a:extLst>
          </p:cNvPr>
          <p:cNvSpPr>
            <a:spLocks noGrp="1"/>
          </p:cNvSpPr>
          <p:nvPr>
            <p:ph type="title"/>
          </p:nvPr>
        </p:nvSpPr>
        <p:spPr/>
        <p:txBody>
          <a:bodyPr/>
          <a:lstStyle/>
          <a:p>
            <a:r>
              <a:rPr lang="en-US" dirty="0"/>
              <a:t>PORL example</a:t>
            </a:r>
          </a:p>
        </p:txBody>
      </p:sp>
      <p:sp>
        <p:nvSpPr>
          <p:cNvPr id="3" name="Content Placeholder 2">
            <a:extLst>
              <a:ext uri="{FF2B5EF4-FFF2-40B4-BE49-F238E27FC236}">
                <a16:creationId xmlns:a16="http://schemas.microsoft.com/office/drawing/2014/main" id="{3791D39D-B819-2E4B-8369-D4DE56666E47}"/>
              </a:ext>
            </a:extLst>
          </p:cNvPr>
          <p:cNvSpPr>
            <a:spLocks noGrp="1"/>
          </p:cNvSpPr>
          <p:nvPr>
            <p:ph idx="1"/>
          </p:nvPr>
        </p:nvSpPr>
        <p:spPr>
          <a:xfrm>
            <a:off x="693043" y="1620456"/>
            <a:ext cx="8694539" cy="5386263"/>
          </a:xfrm>
        </p:spPr>
        <p:txBody>
          <a:bodyPr>
            <a:normAutofit/>
          </a:bodyPr>
          <a:lstStyle/>
          <a:p>
            <a:r>
              <a:rPr lang="en-US" dirty="0"/>
              <a:t>your action: A1, A2, or A3? → A3</a:t>
            </a:r>
          </a:p>
          <a:p>
            <a:r>
              <a:rPr lang="en-US" dirty="0"/>
              <a:t>returned: -100, O1</a:t>
            </a:r>
          </a:p>
          <a:p>
            <a:r>
              <a:rPr lang="en-US" dirty="0"/>
              <a:t>your action: A1, A2, or A3? → A1</a:t>
            </a:r>
          </a:p>
          <a:p>
            <a:r>
              <a:rPr lang="en-US" dirty="0"/>
              <a:t>returned: -1, O2</a:t>
            </a:r>
          </a:p>
          <a:p>
            <a:r>
              <a:rPr lang="en-US" dirty="0"/>
              <a:t>your action: A1, A2, or A3? → A1</a:t>
            </a:r>
          </a:p>
          <a:p>
            <a:r>
              <a:rPr lang="en-US" dirty="0"/>
              <a:t>returned: -1, O2</a:t>
            </a:r>
          </a:p>
          <a:p>
            <a:r>
              <a:rPr lang="en-US" dirty="0"/>
              <a:t>your action: A1, A2, or A3? → A2</a:t>
            </a:r>
          </a:p>
          <a:p>
            <a:r>
              <a:rPr lang="en-US" dirty="0"/>
              <a:t>returned: +10, O1</a:t>
            </a:r>
          </a:p>
          <a:p>
            <a:r>
              <a:rPr lang="en-US" dirty="0"/>
              <a:t>your action: A1, A2, or A3? </a:t>
            </a:r>
          </a:p>
        </p:txBody>
      </p:sp>
    </p:spTree>
    <p:extLst>
      <p:ext uri="{BB962C8B-B14F-4D97-AF65-F5344CB8AC3E}">
        <p14:creationId xmlns:p14="http://schemas.microsoft.com/office/powerpoint/2010/main" val="3712393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078D-3BAF-6D44-9F7C-52500ADEB2C0}"/>
              </a:ext>
            </a:extLst>
          </p:cNvPr>
          <p:cNvSpPr>
            <a:spLocks noGrp="1"/>
          </p:cNvSpPr>
          <p:nvPr>
            <p:ph type="title"/>
          </p:nvPr>
        </p:nvSpPr>
        <p:spPr/>
        <p:txBody>
          <a:bodyPr/>
          <a:lstStyle/>
          <a:p>
            <a:r>
              <a:rPr lang="en-US" dirty="0"/>
              <a:t>PORL example</a:t>
            </a:r>
          </a:p>
        </p:txBody>
      </p:sp>
      <p:sp>
        <p:nvSpPr>
          <p:cNvPr id="3" name="Content Placeholder 2">
            <a:extLst>
              <a:ext uri="{FF2B5EF4-FFF2-40B4-BE49-F238E27FC236}">
                <a16:creationId xmlns:a16="http://schemas.microsoft.com/office/drawing/2014/main" id="{3791D39D-B819-2E4B-8369-D4DE56666E47}"/>
              </a:ext>
            </a:extLst>
          </p:cNvPr>
          <p:cNvSpPr>
            <a:spLocks noGrp="1"/>
          </p:cNvSpPr>
          <p:nvPr>
            <p:ph idx="1"/>
          </p:nvPr>
        </p:nvSpPr>
        <p:spPr>
          <a:xfrm>
            <a:off x="693043" y="1620456"/>
            <a:ext cx="8694539" cy="5386263"/>
          </a:xfrm>
        </p:spPr>
        <p:txBody>
          <a:bodyPr>
            <a:normAutofit/>
          </a:bodyPr>
          <a:lstStyle/>
          <a:p>
            <a:r>
              <a:rPr lang="en-US" dirty="0"/>
              <a:t>your action: A1, A2, or A3? → A3</a:t>
            </a:r>
          </a:p>
          <a:p>
            <a:r>
              <a:rPr lang="en-US" dirty="0"/>
              <a:t>returned: -100, O1</a:t>
            </a:r>
          </a:p>
          <a:p>
            <a:r>
              <a:rPr lang="en-US" dirty="0"/>
              <a:t>your action: A1, A2, or A3? → A1</a:t>
            </a:r>
          </a:p>
          <a:p>
            <a:r>
              <a:rPr lang="en-US" dirty="0"/>
              <a:t>returned: -1, O2</a:t>
            </a:r>
          </a:p>
          <a:p>
            <a:r>
              <a:rPr lang="en-US" dirty="0"/>
              <a:t>your action: A1, A2, or A3? → A1</a:t>
            </a:r>
          </a:p>
          <a:p>
            <a:r>
              <a:rPr lang="en-US" dirty="0"/>
              <a:t>returned: -1, O2</a:t>
            </a:r>
          </a:p>
          <a:p>
            <a:r>
              <a:rPr lang="en-US" dirty="0"/>
              <a:t>your action: A1, A2, or A3? → A2</a:t>
            </a:r>
          </a:p>
          <a:p>
            <a:r>
              <a:rPr lang="en-US" dirty="0"/>
              <a:t>returned: +10, O1</a:t>
            </a:r>
          </a:p>
          <a:p>
            <a:r>
              <a:rPr lang="en-US" dirty="0"/>
              <a:t>your action: A1, A2, or A3? → A2</a:t>
            </a:r>
          </a:p>
          <a:p>
            <a:endParaRPr lang="en-US" dirty="0"/>
          </a:p>
        </p:txBody>
      </p:sp>
    </p:spTree>
    <p:extLst>
      <p:ext uri="{BB962C8B-B14F-4D97-AF65-F5344CB8AC3E}">
        <p14:creationId xmlns:p14="http://schemas.microsoft.com/office/powerpoint/2010/main" val="7593252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078D-3BAF-6D44-9F7C-52500ADEB2C0}"/>
              </a:ext>
            </a:extLst>
          </p:cNvPr>
          <p:cNvSpPr>
            <a:spLocks noGrp="1"/>
          </p:cNvSpPr>
          <p:nvPr>
            <p:ph type="title"/>
          </p:nvPr>
        </p:nvSpPr>
        <p:spPr/>
        <p:txBody>
          <a:bodyPr/>
          <a:lstStyle/>
          <a:p>
            <a:r>
              <a:rPr lang="en-US" dirty="0"/>
              <a:t>PORL example</a:t>
            </a:r>
          </a:p>
        </p:txBody>
      </p:sp>
      <p:sp>
        <p:nvSpPr>
          <p:cNvPr id="3" name="Content Placeholder 2">
            <a:extLst>
              <a:ext uri="{FF2B5EF4-FFF2-40B4-BE49-F238E27FC236}">
                <a16:creationId xmlns:a16="http://schemas.microsoft.com/office/drawing/2014/main" id="{3791D39D-B819-2E4B-8369-D4DE56666E47}"/>
              </a:ext>
            </a:extLst>
          </p:cNvPr>
          <p:cNvSpPr>
            <a:spLocks noGrp="1"/>
          </p:cNvSpPr>
          <p:nvPr>
            <p:ph idx="1"/>
          </p:nvPr>
        </p:nvSpPr>
        <p:spPr>
          <a:xfrm>
            <a:off x="693043" y="1620456"/>
            <a:ext cx="8694539" cy="5386263"/>
          </a:xfrm>
        </p:spPr>
        <p:txBody>
          <a:bodyPr>
            <a:normAutofit lnSpcReduction="10000"/>
          </a:bodyPr>
          <a:lstStyle/>
          <a:p>
            <a:r>
              <a:rPr lang="en-US" dirty="0"/>
              <a:t>your action: A1, A2, or A3? → A3</a:t>
            </a:r>
          </a:p>
          <a:p>
            <a:r>
              <a:rPr lang="en-US" dirty="0"/>
              <a:t>returned: -100, O1</a:t>
            </a:r>
          </a:p>
          <a:p>
            <a:r>
              <a:rPr lang="en-US" dirty="0"/>
              <a:t>your action: A1, A2, or A3? → A1</a:t>
            </a:r>
          </a:p>
          <a:p>
            <a:r>
              <a:rPr lang="en-US" dirty="0"/>
              <a:t>returned: -1, O2</a:t>
            </a:r>
          </a:p>
          <a:p>
            <a:r>
              <a:rPr lang="en-US" dirty="0"/>
              <a:t>your action: A1, A2, or A3? → A1</a:t>
            </a:r>
          </a:p>
          <a:p>
            <a:r>
              <a:rPr lang="en-US" dirty="0"/>
              <a:t>returned: -1, O2</a:t>
            </a:r>
          </a:p>
          <a:p>
            <a:r>
              <a:rPr lang="en-US" dirty="0"/>
              <a:t>your action: A1, A2, or A3? → A2</a:t>
            </a:r>
          </a:p>
          <a:p>
            <a:r>
              <a:rPr lang="en-US" dirty="0"/>
              <a:t>returned: +10, O1</a:t>
            </a:r>
          </a:p>
          <a:p>
            <a:r>
              <a:rPr lang="en-US" dirty="0"/>
              <a:t>your action: A1, A2, or A3? → A2</a:t>
            </a:r>
          </a:p>
          <a:p>
            <a:r>
              <a:rPr lang="en-US" dirty="0"/>
              <a:t>returned: -100, O1</a:t>
            </a:r>
          </a:p>
        </p:txBody>
      </p:sp>
    </p:spTree>
    <p:extLst>
      <p:ext uri="{BB962C8B-B14F-4D97-AF65-F5344CB8AC3E}">
        <p14:creationId xmlns:p14="http://schemas.microsoft.com/office/powerpoint/2010/main" val="7580570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078D-3BAF-6D44-9F7C-52500ADEB2C0}"/>
              </a:ext>
            </a:extLst>
          </p:cNvPr>
          <p:cNvSpPr>
            <a:spLocks noGrp="1"/>
          </p:cNvSpPr>
          <p:nvPr>
            <p:ph type="title"/>
          </p:nvPr>
        </p:nvSpPr>
        <p:spPr/>
        <p:txBody>
          <a:bodyPr/>
          <a:lstStyle/>
          <a:p>
            <a:r>
              <a:rPr lang="en-US" dirty="0"/>
              <a:t>PORL example</a:t>
            </a:r>
          </a:p>
        </p:txBody>
      </p:sp>
      <p:sp>
        <p:nvSpPr>
          <p:cNvPr id="3" name="Content Placeholder 2">
            <a:extLst>
              <a:ext uri="{FF2B5EF4-FFF2-40B4-BE49-F238E27FC236}">
                <a16:creationId xmlns:a16="http://schemas.microsoft.com/office/drawing/2014/main" id="{3791D39D-B819-2E4B-8369-D4DE56666E47}"/>
              </a:ext>
            </a:extLst>
          </p:cNvPr>
          <p:cNvSpPr>
            <a:spLocks noGrp="1"/>
          </p:cNvSpPr>
          <p:nvPr>
            <p:ph idx="1"/>
          </p:nvPr>
        </p:nvSpPr>
        <p:spPr>
          <a:xfrm>
            <a:off x="693043" y="1620456"/>
            <a:ext cx="8694539" cy="5386263"/>
          </a:xfrm>
        </p:spPr>
        <p:txBody>
          <a:bodyPr>
            <a:normAutofit lnSpcReduction="10000"/>
          </a:bodyPr>
          <a:lstStyle/>
          <a:p>
            <a:r>
              <a:rPr lang="en-US" dirty="0"/>
              <a:t>your action: A1, A2, or A3? → A3</a:t>
            </a:r>
          </a:p>
          <a:p>
            <a:r>
              <a:rPr lang="en-US" dirty="0"/>
              <a:t>returned: -100, O1</a:t>
            </a:r>
          </a:p>
          <a:p>
            <a:r>
              <a:rPr lang="en-US" dirty="0"/>
              <a:t>your action: A1, A2, or A3? → A1</a:t>
            </a:r>
          </a:p>
          <a:p>
            <a:r>
              <a:rPr lang="en-US" dirty="0"/>
              <a:t>returned: -1, O2</a:t>
            </a:r>
          </a:p>
          <a:p>
            <a:r>
              <a:rPr lang="en-US" dirty="0"/>
              <a:t>your action: A1, A2, or A3? → A1</a:t>
            </a:r>
          </a:p>
          <a:p>
            <a:r>
              <a:rPr lang="en-US" dirty="0"/>
              <a:t>returned: -1, O2</a:t>
            </a:r>
          </a:p>
          <a:p>
            <a:r>
              <a:rPr lang="en-US" dirty="0"/>
              <a:t>your action: A1, A2, or A3? → A2</a:t>
            </a:r>
          </a:p>
          <a:p>
            <a:r>
              <a:rPr lang="en-US" dirty="0"/>
              <a:t>returned: +10, O1</a:t>
            </a:r>
          </a:p>
          <a:p>
            <a:r>
              <a:rPr lang="en-US" dirty="0"/>
              <a:t>your action: A1, A2, or A3? → A2</a:t>
            </a:r>
          </a:p>
          <a:p>
            <a:r>
              <a:rPr lang="en-US" dirty="0"/>
              <a:t>returned: -100, O1</a:t>
            </a:r>
          </a:p>
        </p:txBody>
      </p:sp>
      <p:sp>
        <p:nvSpPr>
          <p:cNvPr id="5" name="Freeform 4">
            <a:extLst>
              <a:ext uri="{FF2B5EF4-FFF2-40B4-BE49-F238E27FC236}">
                <a16:creationId xmlns:a16="http://schemas.microsoft.com/office/drawing/2014/main" id="{0E78D1D8-E83F-9844-9F87-B40FD9703C10}"/>
              </a:ext>
            </a:extLst>
          </p:cNvPr>
          <p:cNvSpPr/>
          <p:nvPr/>
        </p:nvSpPr>
        <p:spPr>
          <a:xfrm>
            <a:off x="3045231" y="3231728"/>
            <a:ext cx="3698326" cy="892893"/>
          </a:xfrm>
          <a:custGeom>
            <a:avLst>
              <a:gd name="f0" fmla="val 342"/>
              <a:gd name="f1" fmla="val 13368"/>
            </a:avLst>
            <a:gdLst>
              <a:gd name="f2" fmla="val 10800000"/>
              <a:gd name="f3" fmla="val 5400000"/>
              <a:gd name="f4" fmla="val 16200000"/>
              <a:gd name="f5" fmla="val w"/>
              <a:gd name="f6" fmla="val h"/>
              <a:gd name="f7" fmla="val 0"/>
              <a:gd name="f8" fmla="val 21600"/>
              <a:gd name="f9" fmla="+- 0 0 1"/>
              <a:gd name="f10" fmla="val -2147483647"/>
              <a:gd name="f11" fmla="val 2147483647"/>
              <a:gd name="f12" fmla="val 3590"/>
              <a:gd name="f13" fmla="val 8970"/>
              <a:gd name="f14" fmla="val 12630"/>
              <a:gd name="f15" fmla="val 18010"/>
              <a:gd name="f16" fmla="*/ f5 1 21600"/>
              <a:gd name="f17" fmla="*/ f6 1 21600"/>
              <a:gd name="f18" fmla="pin -2147483647 f0 2147483647"/>
              <a:gd name="f19" fmla="pin -2147483647 f1 2147483647"/>
              <a:gd name="f20" fmla="+- 0 0 f12"/>
              <a:gd name="f21" fmla="+- 3590 0 f7"/>
              <a:gd name="f22" fmla="+- 0 0 f3"/>
              <a:gd name="f23" fmla="+- 21600 0 f15"/>
              <a:gd name="f24" fmla="+- 18010 0 f8"/>
              <a:gd name="f25" fmla="+- f18 0 10800"/>
              <a:gd name="f26" fmla="+- f19 0 10800"/>
              <a:gd name="f27" fmla="+- f19 0 21600"/>
              <a:gd name="f28" fmla="+- f18 0 21600"/>
              <a:gd name="f29" fmla="*/ f18 f16 1"/>
              <a:gd name="f30" fmla="*/ f19 f17 1"/>
              <a:gd name="f31" fmla="*/ 800 f16 1"/>
              <a:gd name="f32" fmla="*/ 20800 f16 1"/>
              <a:gd name="f33" fmla="*/ 20800 f17 1"/>
              <a:gd name="f34" fmla="*/ 800 f17 1"/>
              <a:gd name="f35" fmla="abs f20"/>
              <a:gd name="f36" fmla="abs f21"/>
              <a:gd name="f37" fmla="?: f20 f22 f3"/>
              <a:gd name="f38" fmla="?: f20 f3 f22"/>
              <a:gd name="f39" fmla="?: f20 f4 f3"/>
              <a:gd name="f40" fmla="?: f20 f3 f4"/>
              <a:gd name="f41" fmla="abs f23"/>
              <a:gd name="f42" fmla="?: f21 f22 f3"/>
              <a:gd name="f43" fmla="?: f21 f3 f22"/>
              <a:gd name="f44" fmla="?: f23 0 f2"/>
              <a:gd name="f45" fmla="?: f23 f2 0"/>
              <a:gd name="f46" fmla="abs f24"/>
              <a:gd name="f47" fmla="?: f23 f22 f3"/>
              <a:gd name="f48" fmla="?: f23 f3 f22"/>
              <a:gd name="f49" fmla="?: f23 f4 f3"/>
              <a:gd name="f50" fmla="?: f23 f3 f4"/>
              <a:gd name="f51" fmla="?: f24 f22 f3"/>
              <a:gd name="f52" fmla="?: f24 f3 f22"/>
              <a:gd name="f53" fmla="?: f20 0 f2"/>
              <a:gd name="f54" fmla="?: f20 f2 0"/>
              <a:gd name="f55" fmla="abs f25"/>
              <a:gd name="f56" fmla="abs f26"/>
              <a:gd name="f57" fmla="?: f20 f40 f39"/>
              <a:gd name="f58" fmla="?: f20 f39 f40"/>
              <a:gd name="f59" fmla="?: f21 f38 f37"/>
              <a:gd name="f60" fmla="?: f21 f45 f44"/>
              <a:gd name="f61" fmla="?: f21 f44 f45"/>
              <a:gd name="f62" fmla="?: f23 f42 f43"/>
              <a:gd name="f63" fmla="?: f23 f50 f49"/>
              <a:gd name="f64" fmla="?: f23 f49 f50"/>
              <a:gd name="f65" fmla="?: f24 f48 f47"/>
              <a:gd name="f66" fmla="?: f24 f54 f53"/>
              <a:gd name="f67" fmla="?: f24 f53 f54"/>
              <a:gd name="f68" fmla="?: f20 f51 f52"/>
              <a:gd name="f69" fmla="+- f55 0 f56"/>
              <a:gd name="f70" fmla="+- f56 0 f55"/>
              <a:gd name="f71" fmla="?: f21 f58 f57"/>
              <a:gd name="f72" fmla="?: f23 f60 f61"/>
              <a:gd name="f73" fmla="?: f24 f64 f63"/>
              <a:gd name="f74" fmla="?: f20 f66 f67"/>
              <a:gd name="f75" fmla="?: f26 f9 f69"/>
              <a:gd name="f76" fmla="?: f26 f69 f9"/>
              <a:gd name="f77" fmla="?: f25 f9 f70"/>
              <a:gd name="f78" fmla="?: f25 f70 f9"/>
              <a:gd name="f79" fmla="?: f18 f9 f75"/>
              <a:gd name="f80" fmla="?: f18 f9 f76"/>
              <a:gd name="f81" fmla="?: f27 f77 f9"/>
              <a:gd name="f82" fmla="?: f27 f78 f9"/>
              <a:gd name="f83" fmla="?: f28 f76 f9"/>
              <a:gd name="f84" fmla="?: f28 f75 f9"/>
              <a:gd name="f85" fmla="?: f19 f9 f78"/>
              <a:gd name="f86" fmla="?: f19 f9 f77"/>
              <a:gd name="f87" fmla="?: f79 f18 0"/>
              <a:gd name="f88" fmla="?: f79 f19 6280"/>
              <a:gd name="f89" fmla="?: f80 f18 0"/>
              <a:gd name="f90" fmla="?: f80 f19 15320"/>
              <a:gd name="f91" fmla="?: f81 f18 6280"/>
              <a:gd name="f92" fmla="?: f81 f19 21600"/>
              <a:gd name="f93" fmla="?: f82 f18 15320"/>
              <a:gd name="f94" fmla="?: f82 f19 21600"/>
              <a:gd name="f95" fmla="?: f83 f18 21600"/>
              <a:gd name="f96" fmla="?: f83 f19 15320"/>
              <a:gd name="f97" fmla="?: f84 f18 21600"/>
              <a:gd name="f98" fmla="?: f84 f19 6280"/>
              <a:gd name="f99" fmla="?: f85 f18 15320"/>
              <a:gd name="f100" fmla="?: f85 f19 0"/>
              <a:gd name="f101" fmla="?: f86 f18 6280"/>
              <a:gd name="f102" fmla="?: f86 f19 0"/>
            </a:gdLst>
            <a:ahLst>
              <a:ahXY gdRefX="f0" minX="f10" maxX="f11" gdRefY="f1" minY="f10" maxY="f11">
                <a:pos x="f29" y="f30"/>
              </a:ahXY>
            </a:ahLst>
            <a:cxnLst>
              <a:cxn ang="3cd4">
                <a:pos x="hc" y="t"/>
              </a:cxn>
              <a:cxn ang="0">
                <a:pos x="r" y="vc"/>
              </a:cxn>
              <a:cxn ang="cd4">
                <a:pos x="hc" y="b"/>
              </a:cxn>
              <a:cxn ang="cd2">
                <a:pos x="l" y="vc"/>
              </a:cxn>
            </a:cxnLst>
            <a:rect l="f31" t="f34" r="f32" b="f33"/>
            <a:pathLst>
              <a:path w="21600" h="21600">
                <a:moveTo>
                  <a:pt x="f12" y="f7"/>
                </a:moveTo>
                <a:arcTo wR="f35" hR="f36" stAng="f71" swAng="f59"/>
                <a:lnTo>
                  <a:pt x="f87" y="f88"/>
                </a:lnTo>
                <a:lnTo>
                  <a:pt x="f7" y="f13"/>
                </a:lnTo>
                <a:lnTo>
                  <a:pt x="f7" y="f14"/>
                </a:lnTo>
                <a:lnTo>
                  <a:pt x="f89" y="f90"/>
                </a:lnTo>
                <a:lnTo>
                  <a:pt x="f7" y="f15"/>
                </a:lnTo>
                <a:arcTo wR="f36" hR="f41" stAng="f72" swAng="f62"/>
                <a:lnTo>
                  <a:pt x="f91" y="f92"/>
                </a:lnTo>
                <a:lnTo>
                  <a:pt x="f13" y="f8"/>
                </a:lnTo>
                <a:lnTo>
                  <a:pt x="f14" y="f8"/>
                </a:lnTo>
                <a:lnTo>
                  <a:pt x="f93" y="f94"/>
                </a:lnTo>
                <a:lnTo>
                  <a:pt x="f15" y="f8"/>
                </a:lnTo>
                <a:arcTo wR="f41" hR="f46" stAng="f73" swAng="f65"/>
                <a:lnTo>
                  <a:pt x="f95" y="f96"/>
                </a:lnTo>
                <a:lnTo>
                  <a:pt x="f8" y="f14"/>
                </a:lnTo>
                <a:lnTo>
                  <a:pt x="f8" y="f13"/>
                </a:lnTo>
                <a:lnTo>
                  <a:pt x="f97" y="f98"/>
                </a:lnTo>
                <a:lnTo>
                  <a:pt x="f8" y="f12"/>
                </a:lnTo>
                <a:arcTo wR="f46" hR="f35" stAng="f74" swAng="f68"/>
                <a:lnTo>
                  <a:pt x="f99" y="f100"/>
                </a:lnTo>
                <a:lnTo>
                  <a:pt x="f14" y="f7"/>
                </a:lnTo>
                <a:lnTo>
                  <a:pt x="f13" y="f7"/>
                </a:lnTo>
                <a:lnTo>
                  <a:pt x="f101" y="f102"/>
                </a:lnTo>
                <a:close/>
              </a:path>
            </a:pathLst>
          </a:custGeom>
          <a:solidFill>
            <a:srgbClr val="FFFFFF"/>
          </a:solidFill>
          <a:ln w="0">
            <a:solidFill>
              <a:srgbClr val="3465A4"/>
            </a:solidFill>
            <a:prstDash val="solid"/>
          </a:ln>
        </p:spPr>
        <p:txBody>
          <a:bodyPr wrap="none" lIns="90000" tIns="45000" rIns="90000" bIns="45000" anchor="ctr" anchorCtr="0" compatLnSpc="0">
            <a:noAutofit/>
          </a:bodyPr>
          <a:lstStyle/>
          <a:p>
            <a:pPr marL="0" marR="0" lvl="0" indent="0" algn="ctr" hangingPunct="0">
              <a:lnSpc>
                <a:spcPct val="100000"/>
              </a:lnSpc>
              <a:spcBef>
                <a:spcPts val="0"/>
              </a:spcBef>
              <a:spcAft>
                <a:spcPts val="0"/>
              </a:spcAft>
              <a:buNone/>
              <a:tabLst/>
            </a:pPr>
            <a:r>
              <a:rPr lang="en-US" sz="3600" b="0" i="0" u="none" strike="noStrike" kern="1200" cap="none" dirty="0">
                <a:ln>
                  <a:noFill/>
                </a:ln>
                <a:latin typeface="Liberation Sans" pitchFamily="18"/>
                <a:ea typeface="Noto Sans CJK SC Regular" pitchFamily="2"/>
                <a:cs typeface="FreeSans" pitchFamily="2"/>
              </a:rPr>
              <a:t>Fun, eh?</a:t>
            </a:r>
          </a:p>
        </p:txBody>
      </p:sp>
    </p:spTree>
    <p:extLst>
      <p:ext uri="{BB962C8B-B14F-4D97-AF65-F5344CB8AC3E}">
        <p14:creationId xmlns:p14="http://schemas.microsoft.com/office/powerpoint/2010/main" val="14162324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8078D-3BAF-6D44-9F7C-52500ADEB2C0}"/>
              </a:ext>
            </a:extLst>
          </p:cNvPr>
          <p:cNvSpPr>
            <a:spLocks noGrp="1"/>
          </p:cNvSpPr>
          <p:nvPr>
            <p:ph type="title"/>
          </p:nvPr>
        </p:nvSpPr>
        <p:spPr/>
        <p:txBody>
          <a:bodyPr/>
          <a:lstStyle/>
          <a:p>
            <a:r>
              <a:rPr lang="en-US" dirty="0"/>
              <a:t>PORL example</a:t>
            </a:r>
          </a:p>
        </p:txBody>
      </p:sp>
      <p:sp>
        <p:nvSpPr>
          <p:cNvPr id="3" name="Content Placeholder 2">
            <a:extLst>
              <a:ext uri="{FF2B5EF4-FFF2-40B4-BE49-F238E27FC236}">
                <a16:creationId xmlns:a16="http://schemas.microsoft.com/office/drawing/2014/main" id="{3791D39D-B819-2E4B-8369-D4DE56666E47}"/>
              </a:ext>
            </a:extLst>
          </p:cNvPr>
          <p:cNvSpPr>
            <a:spLocks noGrp="1"/>
          </p:cNvSpPr>
          <p:nvPr>
            <p:ph idx="1"/>
          </p:nvPr>
        </p:nvSpPr>
        <p:spPr>
          <a:xfrm>
            <a:off x="693043" y="1620456"/>
            <a:ext cx="8694539" cy="4398379"/>
          </a:xfrm>
        </p:spPr>
        <p:txBody>
          <a:bodyPr>
            <a:normAutofit fontScale="85000" lnSpcReduction="20000"/>
          </a:bodyPr>
          <a:lstStyle/>
          <a:p>
            <a:r>
              <a:rPr lang="en-US" dirty="0"/>
              <a:t>your action: A1, A2, or A3? → A3</a:t>
            </a:r>
          </a:p>
          <a:p>
            <a:r>
              <a:rPr lang="en-US" dirty="0"/>
              <a:t>returned: -100, O1</a:t>
            </a:r>
          </a:p>
          <a:p>
            <a:r>
              <a:rPr lang="en-US" dirty="0"/>
              <a:t>your action: A1, A2, or A3? → A1</a:t>
            </a:r>
          </a:p>
          <a:p>
            <a:r>
              <a:rPr lang="en-US" dirty="0"/>
              <a:t>returned: -1, O2</a:t>
            </a:r>
          </a:p>
          <a:p>
            <a:r>
              <a:rPr lang="en-US" dirty="0"/>
              <a:t>your action: A1, A2, or A3? → A1</a:t>
            </a:r>
          </a:p>
          <a:p>
            <a:r>
              <a:rPr lang="en-US" dirty="0"/>
              <a:t>returned: -1, O2</a:t>
            </a:r>
          </a:p>
          <a:p>
            <a:r>
              <a:rPr lang="en-US" dirty="0"/>
              <a:t>your action: A1, A2, or A3? → A2</a:t>
            </a:r>
          </a:p>
          <a:p>
            <a:r>
              <a:rPr lang="en-US" dirty="0"/>
              <a:t>returned: +10, O1</a:t>
            </a:r>
          </a:p>
          <a:p>
            <a:r>
              <a:rPr lang="en-US" dirty="0"/>
              <a:t>your action: A1, A2, or A3? → A2</a:t>
            </a:r>
          </a:p>
          <a:p>
            <a:r>
              <a:rPr lang="en-US" dirty="0"/>
              <a:t>returned: -100, O1</a:t>
            </a:r>
          </a:p>
        </p:txBody>
      </p:sp>
      <p:pic>
        <p:nvPicPr>
          <p:cNvPr id="4" name="Picture 3">
            <a:extLst>
              <a:ext uri="{FF2B5EF4-FFF2-40B4-BE49-F238E27FC236}">
                <a16:creationId xmlns:a16="http://schemas.microsoft.com/office/drawing/2014/main" id="{0CFB21CF-D7AE-104B-A88A-7DD2D6B4E233}"/>
              </a:ext>
            </a:extLst>
          </p:cNvPr>
          <p:cNvPicPr>
            <a:picLocks noChangeAspect="1"/>
          </p:cNvPicPr>
          <p:nvPr/>
        </p:nvPicPr>
        <p:blipFill rotWithShape="1">
          <a:blip r:embed="rId2"/>
          <a:srcRect b="30295"/>
          <a:stretch/>
        </p:blipFill>
        <p:spPr>
          <a:xfrm>
            <a:off x="6200533" y="5544597"/>
            <a:ext cx="3857870" cy="2015078"/>
          </a:xfrm>
          <a:prstGeom prst="rect">
            <a:avLst/>
          </a:prstGeom>
        </p:spPr>
      </p:pic>
      <p:sp>
        <p:nvSpPr>
          <p:cNvPr id="6" name="Rectangle 5">
            <a:extLst>
              <a:ext uri="{FF2B5EF4-FFF2-40B4-BE49-F238E27FC236}">
                <a16:creationId xmlns:a16="http://schemas.microsoft.com/office/drawing/2014/main" id="{66B6613F-F10F-D34A-83BD-089570BE971F}"/>
              </a:ext>
            </a:extLst>
          </p:cNvPr>
          <p:cNvSpPr/>
          <p:nvPr/>
        </p:nvSpPr>
        <p:spPr>
          <a:xfrm>
            <a:off x="6200533" y="1516514"/>
            <a:ext cx="3313976" cy="4401205"/>
          </a:xfrm>
          <a:prstGeom prst="rect">
            <a:avLst/>
          </a:prstGeom>
        </p:spPr>
        <p:txBody>
          <a:bodyPr wrap="square">
            <a:spAutoFit/>
          </a:bodyPr>
          <a:lstStyle/>
          <a:p>
            <a:r>
              <a:rPr lang="en-US" sz="2700" dirty="0">
                <a:latin typeface="Helvetica" pitchFamily="2" charset="0"/>
              </a:rPr>
              <a:t>=</a:t>
            </a:r>
            <a:r>
              <a:rPr lang="en-US" sz="2700" dirty="0" err="1">
                <a:latin typeface="Helvetica" pitchFamily="2" charset="0"/>
              </a:rPr>
              <a:t>OpenRight</a:t>
            </a:r>
            <a:endParaRPr lang="en-US" sz="2700" dirty="0">
              <a:latin typeface="Helvetica" pitchFamily="2" charset="0"/>
            </a:endParaRPr>
          </a:p>
          <a:p>
            <a:r>
              <a:rPr lang="en-US" sz="2700" dirty="0">
                <a:latin typeface="Helvetica" pitchFamily="2" charset="0"/>
              </a:rPr>
              <a:t>=</a:t>
            </a:r>
            <a:r>
              <a:rPr lang="en-US" sz="2700" dirty="0" err="1">
                <a:latin typeface="Helvetica" pitchFamily="2" charset="0"/>
              </a:rPr>
              <a:t>HearLeft</a:t>
            </a:r>
            <a:endParaRPr lang="en-US" sz="2700" dirty="0">
              <a:latin typeface="Helvetica" pitchFamily="2" charset="0"/>
            </a:endParaRPr>
          </a:p>
          <a:p>
            <a:r>
              <a:rPr lang="en-US" sz="2700" dirty="0">
                <a:latin typeface="Helvetica" pitchFamily="2" charset="0"/>
              </a:rPr>
              <a:t>=Listen</a:t>
            </a:r>
          </a:p>
          <a:p>
            <a:r>
              <a:rPr lang="en-US" sz="2700" dirty="0">
                <a:latin typeface="Helvetica" pitchFamily="2" charset="0"/>
              </a:rPr>
              <a:t>=</a:t>
            </a:r>
            <a:r>
              <a:rPr lang="en-US" sz="2700" dirty="0" err="1">
                <a:latin typeface="Helvetica" pitchFamily="2" charset="0"/>
              </a:rPr>
              <a:t>HearRight</a:t>
            </a:r>
            <a:endParaRPr lang="en-US" sz="2700" dirty="0">
              <a:latin typeface="Helvetica" pitchFamily="2" charset="0"/>
            </a:endParaRPr>
          </a:p>
          <a:p>
            <a:r>
              <a:rPr lang="en-US" sz="2700" dirty="0">
                <a:latin typeface="Helvetica" pitchFamily="2" charset="0"/>
              </a:rPr>
              <a:t>=Listen</a:t>
            </a:r>
          </a:p>
          <a:p>
            <a:r>
              <a:rPr lang="en-US" sz="2700" dirty="0">
                <a:latin typeface="Helvetica" pitchFamily="2" charset="0"/>
              </a:rPr>
              <a:t>=</a:t>
            </a:r>
            <a:r>
              <a:rPr lang="en-US" sz="2700" dirty="0" err="1">
                <a:latin typeface="Helvetica" pitchFamily="2" charset="0"/>
              </a:rPr>
              <a:t>HearRight</a:t>
            </a:r>
            <a:endParaRPr lang="en-US" sz="2700" dirty="0">
              <a:latin typeface="Helvetica" pitchFamily="2" charset="0"/>
            </a:endParaRPr>
          </a:p>
          <a:p>
            <a:r>
              <a:rPr lang="en-US" sz="2700" dirty="0">
                <a:latin typeface="Helvetica" pitchFamily="2" charset="0"/>
              </a:rPr>
              <a:t>=</a:t>
            </a:r>
            <a:r>
              <a:rPr lang="en-US" sz="2700" dirty="0" err="1">
                <a:latin typeface="Helvetica" pitchFamily="2" charset="0"/>
              </a:rPr>
              <a:t>OpenLeft</a:t>
            </a:r>
            <a:endParaRPr lang="en-US" sz="2700" dirty="0">
              <a:latin typeface="Helvetica" pitchFamily="2" charset="0"/>
            </a:endParaRPr>
          </a:p>
          <a:p>
            <a:r>
              <a:rPr lang="en-US" sz="2700" dirty="0">
                <a:latin typeface="Helvetica" pitchFamily="2" charset="0"/>
              </a:rPr>
              <a:t>=</a:t>
            </a:r>
            <a:r>
              <a:rPr lang="en-US" sz="2700" dirty="0" err="1">
                <a:latin typeface="Helvetica" pitchFamily="2" charset="0"/>
              </a:rPr>
              <a:t>HearLeft</a:t>
            </a:r>
            <a:endParaRPr lang="en-US" sz="2700" dirty="0">
              <a:latin typeface="Helvetica" pitchFamily="2" charset="0"/>
            </a:endParaRPr>
          </a:p>
          <a:p>
            <a:r>
              <a:rPr lang="en-US" sz="2700" dirty="0">
                <a:latin typeface="Helvetica" pitchFamily="2" charset="0"/>
              </a:rPr>
              <a:t>=</a:t>
            </a:r>
            <a:r>
              <a:rPr lang="en-US" sz="2700" dirty="0" err="1">
                <a:latin typeface="Helvetica" pitchFamily="2" charset="0"/>
              </a:rPr>
              <a:t>OpenLeft</a:t>
            </a:r>
            <a:endParaRPr lang="en-US" sz="2700" dirty="0">
              <a:latin typeface="Helvetica" pitchFamily="2" charset="0"/>
            </a:endParaRPr>
          </a:p>
          <a:p>
            <a:r>
              <a:rPr lang="en-US" sz="2700" dirty="0">
                <a:latin typeface="Helvetica" pitchFamily="2" charset="0"/>
              </a:rPr>
              <a:t>=...</a:t>
            </a:r>
            <a:endParaRPr lang="en-US" sz="2700" dirty="0">
              <a:effectLst/>
              <a:latin typeface="Helvetica" pitchFamily="2" charset="0"/>
            </a:endParaRPr>
          </a:p>
        </p:txBody>
      </p:sp>
    </p:spTree>
    <p:extLst>
      <p:ext uri="{BB962C8B-B14F-4D97-AF65-F5344CB8AC3E}">
        <p14:creationId xmlns:p14="http://schemas.microsoft.com/office/powerpoint/2010/main" val="30428720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object 26"/>
          <p:cNvSpPr txBox="1"/>
          <p:nvPr/>
        </p:nvSpPr>
        <p:spPr>
          <a:xfrm>
            <a:off x="213326" y="55169"/>
            <a:ext cx="8164449" cy="1427189"/>
          </a:xfrm>
          <a:prstGeom prst="rect">
            <a:avLst/>
          </a:prstGeom>
        </p:spPr>
        <p:txBody>
          <a:bodyPr vert="horz" wrap="square" lIns="0" tIns="26355" rIns="0" bIns="0" rtlCol="0">
            <a:spAutoFit/>
          </a:bodyPr>
          <a:lstStyle/>
          <a:p>
            <a:pPr>
              <a:lnSpc>
                <a:spcPct val="100000"/>
              </a:lnSpc>
            </a:pPr>
            <a:endParaRPr sz="1092" dirty="0">
              <a:latin typeface="Arial"/>
              <a:cs typeface="Arial"/>
            </a:endParaRPr>
          </a:p>
          <a:p>
            <a:pPr>
              <a:spcBef>
                <a:spcPts val="55"/>
              </a:spcBef>
            </a:pPr>
            <a:endParaRPr sz="1092" dirty="0">
              <a:latin typeface="Arial"/>
              <a:cs typeface="Arial"/>
            </a:endParaRPr>
          </a:p>
          <a:p>
            <a:pPr marL="27742"/>
            <a:r>
              <a:rPr sz="2403" b="1" dirty="0">
                <a:solidFill>
                  <a:srgbClr val="D41A2C"/>
                </a:solidFill>
                <a:latin typeface="Arial"/>
                <a:cs typeface="Arial"/>
              </a:rPr>
              <a:t>Histories</a:t>
            </a:r>
            <a:r>
              <a:rPr sz="2403" b="1" spc="-87" dirty="0">
                <a:solidFill>
                  <a:srgbClr val="D41A2C"/>
                </a:solidFill>
                <a:latin typeface="Arial"/>
                <a:cs typeface="Arial"/>
              </a:rPr>
              <a:t> </a:t>
            </a:r>
            <a:r>
              <a:rPr sz="2403" b="1" dirty="0">
                <a:solidFill>
                  <a:srgbClr val="D41A2C"/>
                </a:solidFill>
                <a:latin typeface="Arial"/>
                <a:cs typeface="Arial"/>
              </a:rPr>
              <a:t>-</a:t>
            </a:r>
            <a:r>
              <a:rPr sz="2403" b="1" spc="-76" dirty="0">
                <a:solidFill>
                  <a:srgbClr val="D41A2C"/>
                </a:solidFill>
                <a:latin typeface="Arial"/>
                <a:cs typeface="Arial"/>
              </a:rPr>
              <a:t> </a:t>
            </a:r>
            <a:r>
              <a:rPr sz="2403" b="1" dirty="0">
                <a:solidFill>
                  <a:srgbClr val="D41A2C"/>
                </a:solidFill>
                <a:latin typeface="Arial"/>
                <a:cs typeface="Arial"/>
              </a:rPr>
              <a:t>Why</a:t>
            </a:r>
            <a:r>
              <a:rPr sz="2403" b="1" spc="-87" dirty="0">
                <a:solidFill>
                  <a:srgbClr val="D41A2C"/>
                </a:solidFill>
                <a:latin typeface="Arial"/>
                <a:cs typeface="Arial"/>
              </a:rPr>
              <a:t> </a:t>
            </a:r>
            <a:r>
              <a:rPr sz="2403" b="1" spc="-22" dirty="0">
                <a:solidFill>
                  <a:srgbClr val="D41A2C"/>
                </a:solidFill>
                <a:latin typeface="Arial"/>
                <a:cs typeface="Arial"/>
              </a:rPr>
              <a:t>Actions?</a:t>
            </a:r>
            <a:endParaRPr sz="2403" dirty="0">
              <a:latin typeface="Arial"/>
              <a:cs typeface="Arial"/>
            </a:endParaRPr>
          </a:p>
          <a:p>
            <a:pPr marL="1807383" marR="11097" indent="-1230352">
              <a:lnSpc>
                <a:spcPct val="101000"/>
              </a:lnSpc>
              <a:spcBef>
                <a:spcPts val="666"/>
              </a:spcBef>
            </a:pPr>
            <a:r>
              <a:rPr sz="1966" b="1" dirty="0">
                <a:latin typeface="Arial"/>
                <a:cs typeface="Arial"/>
              </a:rPr>
              <a:t>Question:</a:t>
            </a:r>
            <a:r>
              <a:rPr sz="1966" b="1" spc="33" dirty="0">
                <a:latin typeface="Arial"/>
                <a:cs typeface="Arial"/>
              </a:rPr>
              <a:t> </a:t>
            </a:r>
            <a:r>
              <a:rPr sz="1966" dirty="0">
                <a:latin typeface="Arial"/>
                <a:cs typeface="Arial"/>
              </a:rPr>
              <a:t>Agent</a:t>
            </a:r>
            <a:r>
              <a:rPr sz="1966" spc="-66" dirty="0">
                <a:latin typeface="Arial"/>
                <a:cs typeface="Arial"/>
              </a:rPr>
              <a:t> </a:t>
            </a:r>
            <a:r>
              <a:rPr sz="1966" dirty="0">
                <a:latin typeface="Arial"/>
                <a:cs typeface="Arial"/>
              </a:rPr>
              <a:t>chooses</a:t>
            </a:r>
            <a:r>
              <a:rPr sz="1966" spc="-76" dirty="0">
                <a:latin typeface="Arial"/>
                <a:cs typeface="Arial"/>
              </a:rPr>
              <a:t> </a:t>
            </a:r>
            <a:r>
              <a:rPr sz="1966" dirty="0">
                <a:latin typeface="Arial"/>
                <a:cs typeface="Arial"/>
              </a:rPr>
              <a:t>actions,</a:t>
            </a:r>
            <a:r>
              <a:rPr sz="1966" spc="-76" dirty="0">
                <a:latin typeface="Arial"/>
                <a:cs typeface="Arial"/>
              </a:rPr>
              <a:t> </a:t>
            </a:r>
            <a:r>
              <a:rPr sz="1966" dirty="0">
                <a:latin typeface="Arial"/>
                <a:cs typeface="Arial"/>
              </a:rPr>
              <a:t>they</a:t>
            </a:r>
            <a:r>
              <a:rPr sz="1966" spc="-76" dirty="0">
                <a:latin typeface="Arial"/>
                <a:cs typeface="Arial"/>
              </a:rPr>
              <a:t> </a:t>
            </a:r>
            <a:r>
              <a:rPr sz="1966" dirty="0">
                <a:latin typeface="Arial"/>
                <a:cs typeface="Arial"/>
              </a:rPr>
              <a:t>are</a:t>
            </a:r>
            <a:r>
              <a:rPr sz="1966" spc="-66" dirty="0">
                <a:latin typeface="Arial"/>
                <a:cs typeface="Arial"/>
              </a:rPr>
              <a:t> </a:t>
            </a:r>
            <a:r>
              <a:rPr sz="1966" dirty="0">
                <a:latin typeface="Arial"/>
                <a:cs typeface="Arial"/>
              </a:rPr>
              <a:t>not</a:t>
            </a:r>
            <a:r>
              <a:rPr sz="1966" spc="-76" dirty="0">
                <a:latin typeface="Arial"/>
                <a:cs typeface="Arial"/>
              </a:rPr>
              <a:t> </a:t>
            </a:r>
            <a:r>
              <a:rPr sz="1966" dirty="0">
                <a:latin typeface="Arial"/>
                <a:cs typeface="Arial"/>
              </a:rPr>
              <a:t>observations</a:t>
            </a:r>
            <a:r>
              <a:rPr sz="1966" spc="-76" dirty="0">
                <a:latin typeface="Arial"/>
                <a:cs typeface="Arial"/>
              </a:rPr>
              <a:t> </a:t>
            </a:r>
            <a:r>
              <a:rPr sz="1966" dirty="0">
                <a:latin typeface="Arial"/>
                <a:cs typeface="Arial"/>
              </a:rPr>
              <a:t>of</a:t>
            </a:r>
            <a:r>
              <a:rPr sz="1966" spc="-76" dirty="0">
                <a:latin typeface="Arial"/>
                <a:cs typeface="Arial"/>
              </a:rPr>
              <a:t> </a:t>
            </a:r>
            <a:r>
              <a:rPr sz="1966" spc="-22" dirty="0">
                <a:latin typeface="Arial"/>
                <a:cs typeface="Arial"/>
              </a:rPr>
              <a:t>state </a:t>
            </a:r>
            <a:r>
              <a:rPr sz="1966" dirty="0">
                <a:latin typeface="Arial"/>
                <a:cs typeface="Arial"/>
              </a:rPr>
              <a:t>Do</a:t>
            </a:r>
            <a:r>
              <a:rPr sz="1966" spc="-66" dirty="0">
                <a:latin typeface="Arial"/>
                <a:cs typeface="Arial"/>
              </a:rPr>
              <a:t> </a:t>
            </a:r>
            <a:r>
              <a:rPr sz="1966" dirty="0">
                <a:latin typeface="Arial"/>
                <a:cs typeface="Arial"/>
              </a:rPr>
              <a:t>we</a:t>
            </a:r>
            <a:r>
              <a:rPr sz="1966" spc="-55" dirty="0">
                <a:latin typeface="Arial"/>
                <a:cs typeface="Arial"/>
              </a:rPr>
              <a:t> </a:t>
            </a:r>
            <a:r>
              <a:rPr sz="1966" dirty="0">
                <a:latin typeface="Arial"/>
                <a:cs typeface="Arial"/>
              </a:rPr>
              <a:t>actually</a:t>
            </a:r>
            <a:r>
              <a:rPr sz="1966" spc="-55" dirty="0">
                <a:latin typeface="Arial"/>
                <a:cs typeface="Arial"/>
              </a:rPr>
              <a:t> </a:t>
            </a:r>
            <a:r>
              <a:rPr sz="1966" dirty="0">
                <a:latin typeface="Arial"/>
                <a:cs typeface="Arial"/>
              </a:rPr>
              <a:t>need</a:t>
            </a:r>
            <a:r>
              <a:rPr sz="1966" spc="-55" dirty="0">
                <a:latin typeface="Arial"/>
                <a:cs typeface="Arial"/>
              </a:rPr>
              <a:t> </a:t>
            </a:r>
            <a:r>
              <a:rPr sz="1966" spc="-22" dirty="0">
                <a:latin typeface="Arial"/>
                <a:cs typeface="Arial"/>
              </a:rPr>
              <a:t>them?</a:t>
            </a:r>
            <a:endParaRPr sz="1966" dirty="0">
              <a:latin typeface="Arial"/>
              <a:cs typeface="Arial"/>
            </a:endParaRPr>
          </a:p>
        </p:txBody>
      </p:sp>
      <p:sp>
        <p:nvSpPr>
          <p:cNvPr id="27" name="object 27"/>
          <p:cNvSpPr txBox="1"/>
          <p:nvPr/>
        </p:nvSpPr>
        <p:spPr>
          <a:xfrm>
            <a:off x="763783" y="1938567"/>
            <a:ext cx="6793998" cy="329131"/>
          </a:xfrm>
          <a:prstGeom prst="rect">
            <a:avLst/>
          </a:prstGeom>
        </p:spPr>
        <p:txBody>
          <a:bodyPr vert="horz" wrap="square" lIns="0" tIns="26355" rIns="0" bIns="0" rtlCol="0">
            <a:spAutoFit/>
          </a:bodyPr>
          <a:lstStyle/>
          <a:p>
            <a:pPr marL="27742">
              <a:spcBef>
                <a:spcPts val="208"/>
              </a:spcBef>
            </a:pPr>
            <a:r>
              <a:rPr sz="1966" b="1" dirty="0">
                <a:latin typeface="Arial"/>
                <a:cs typeface="Arial"/>
              </a:rPr>
              <a:t>Answer:</a:t>
            </a:r>
            <a:r>
              <a:rPr sz="1966" b="1" spc="33" dirty="0">
                <a:latin typeface="Arial"/>
                <a:cs typeface="Arial"/>
              </a:rPr>
              <a:t> </a:t>
            </a:r>
            <a:r>
              <a:rPr sz="1966" spc="-98" dirty="0">
                <a:latin typeface="Arial"/>
                <a:cs typeface="Arial"/>
              </a:rPr>
              <a:t>Yes,</a:t>
            </a:r>
            <a:r>
              <a:rPr sz="1966" spc="-33" dirty="0">
                <a:latin typeface="Arial"/>
                <a:cs typeface="Arial"/>
              </a:rPr>
              <a:t> </a:t>
            </a:r>
            <a:r>
              <a:rPr sz="1966" dirty="0">
                <a:latin typeface="Arial"/>
                <a:cs typeface="Arial"/>
              </a:rPr>
              <a:t>actions</a:t>
            </a:r>
            <a:r>
              <a:rPr sz="1966" spc="-66" dirty="0">
                <a:latin typeface="Arial"/>
                <a:cs typeface="Arial"/>
              </a:rPr>
              <a:t> </a:t>
            </a:r>
            <a:r>
              <a:rPr sz="1966" dirty="0">
                <a:latin typeface="Arial"/>
                <a:cs typeface="Arial"/>
              </a:rPr>
              <a:t>may</a:t>
            </a:r>
            <a:r>
              <a:rPr sz="1966" spc="-55" dirty="0">
                <a:latin typeface="Arial"/>
                <a:cs typeface="Arial"/>
              </a:rPr>
              <a:t> </a:t>
            </a:r>
            <a:r>
              <a:rPr sz="1966" dirty="0">
                <a:latin typeface="Arial"/>
                <a:cs typeface="Arial"/>
              </a:rPr>
              <a:t>influence</a:t>
            </a:r>
            <a:r>
              <a:rPr sz="1966" spc="-55" dirty="0">
                <a:latin typeface="Arial"/>
                <a:cs typeface="Arial"/>
              </a:rPr>
              <a:t> </a:t>
            </a:r>
            <a:r>
              <a:rPr sz="1966" dirty="0">
                <a:latin typeface="Arial"/>
                <a:cs typeface="Arial"/>
              </a:rPr>
              <a:t>unobserved</a:t>
            </a:r>
            <a:r>
              <a:rPr sz="1966" spc="-66" dirty="0">
                <a:latin typeface="Arial"/>
                <a:cs typeface="Arial"/>
              </a:rPr>
              <a:t> </a:t>
            </a:r>
            <a:r>
              <a:rPr sz="1966" dirty="0">
                <a:latin typeface="Arial"/>
                <a:cs typeface="Arial"/>
              </a:rPr>
              <a:t>part</a:t>
            </a:r>
            <a:r>
              <a:rPr sz="1966" spc="-55" dirty="0">
                <a:latin typeface="Arial"/>
                <a:cs typeface="Arial"/>
              </a:rPr>
              <a:t> </a:t>
            </a:r>
            <a:r>
              <a:rPr sz="1966" dirty="0">
                <a:latin typeface="Arial"/>
                <a:cs typeface="Arial"/>
              </a:rPr>
              <a:t>of</a:t>
            </a:r>
            <a:r>
              <a:rPr sz="1966" spc="-55" dirty="0">
                <a:latin typeface="Arial"/>
                <a:cs typeface="Arial"/>
              </a:rPr>
              <a:t> </a:t>
            </a:r>
            <a:r>
              <a:rPr sz="1966" spc="-22" dirty="0">
                <a:latin typeface="Arial"/>
                <a:cs typeface="Arial"/>
              </a:rPr>
              <a:t>state</a:t>
            </a:r>
            <a:endParaRPr sz="1966">
              <a:latin typeface="Arial"/>
              <a:cs typeface="Arial"/>
            </a:endParaRPr>
          </a:p>
        </p:txBody>
      </p:sp>
      <p:pic>
        <p:nvPicPr>
          <p:cNvPr id="28" name="object 28"/>
          <p:cNvPicPr/>
          <p:nvPr/>
        </p:nvPicPr>
        <p:blipFill>
          <a:blip r:embed="rId2" cstate="print"/>
          <a:stretch>
            <a:fillRect/>
          </a:stretch>
        </p:blipFill>
        <p:spPr>
          <a:xfrm>
            <a:off x="2038773" y="2793342"/>
            <a:ext cx="764375" cy="1844246"/>
          </a:xfrm>
          <a:prstGeom prst="rect">
            <a:avLst/>
          </a:prstGeom>
        </p:spPr>
      </p:pic>
      <p:sp>
        <p:nvSpPr>
          <p:cNvPr id="29" name="object 29"/>
          <p:cNvSpPr txBox="1"/>
          <p:nvPr/>
        </p:nvSpPr>
        <p:spPr>
          <a:xfrm>
            <a:off x="680557" y="4736966"/>
            <a:ext cx="7619318" cy="2276972"/>
          </a:xfrm>
          <a:prstGeom prst="rect">
            <a:avLst/>
          </a:prstGeom>
        </p:spPr>
        <p:txBody>
          <a:bodyPr vert="horz" wrap="square" lIns="0" tIns="26355" rIns="0" bIns="0" rtlCol="0">
            <a:spAutoFit/>
          </a:bodyPr>
          <a:lstStyle/>
          <a:p>
            <a:pPr marL="995933">
              <a:spcBef>
                <a:spcPts val="208"/>
              </a:spcBef>
              <a:tabLst>
                <a:tab pos="3826990" algn="l"/>
                <a:tab pos="6384794" algn="l"/>
              </a:tabLst>
            </a:pPr>
            <a:r>
              <a:rPr sz="1529" dirty="0">
                <a:solidFill>
                  <a:srgbClr val="D41A2C"/>
                </a:solidFill>
                <a:latin typeface="Arial"/>
                <a:cs typeface="Arial"/>
              </a:rPr>
              <a:t>(a)</a:t>
            </a:r>
            <a:r>
              <a:rPr sz="1529" spc="-33" dirty="0">
                <a:solidFill>
                  <a:srgbClr val="D41A2C"/>
                </a:solidFill>
                <a:latin typeface="Arial"/>
                <a:cs typeface="Arial"/>
              </a:rPr>
              <a:t> </a:t>
            </a:r>
            <a:r>
              <a:rPr sz="1529" dirty="0">
                <a:latin typeface="Arial"/>
                <a:cs typeface="Arial"/>
              </a:rPr>
              <a:t>Starting</a:t>
            </a:r>
            <a:r>
              <a:rPr sz="1529" spc="-33" dirty="0">
                <a:latin typeface="Arial"/>
                <a:cs typeface="Arial"/>
              </a:rPr>
              <a:t> </a:t>
            </a:r>
            <a:r>
              <a:rPr sz="1529" spc="-22" dirty="0">
                <a:latin typeface="Arial"/>
                <a:cs typeface="Arial"/>
              </a:rPr>
              <a:t>state.</a:t>
            </a:r>
            <a:r>
              <a:rPr sz="1529" dirty="0">
                <a:latin typeface="Arial"/>
                <a:cs typeface="Arial"/>
              </a:rPr>
              <a:t>	</a:t>
            </a:r>
            <a:r>
              <a:rPr sz="1529" dirty="0">
                <a:solidFill>
                  <a:srgbClr val="D41A2C"/>
                </a:solidFill>
                <a:latin typeface="Arial"/>
                <a:cs typeface="Arial"/>
              </a:rPr>
              <a:t>(b)</a:t>
            </a:r>
            <a:r>
              <a:rPr sz="1529" spc="-66" dirty="0">
                <a:solidFill>
                  <a:srgbClr val="D41A2C"/>
                </a:solidFill>
                <a:latin typeface="Arial"/>
                <a:cs typeface="Arial"/>
              </a:rPr>
              <a:t> </a:t>
            </a:r>
            <a:r>
              <a:rPr sz="1529" dirty="0">
                <a:latin typeface="Arial"/>
                <a:cs typeface="Arial"/>
              </a:rPr>
              <a:t>Left</a:t>
            </a:r>
            <a:r>
              <a:rPr sz="1529" spc="-55" dirty="0">
                <a:latin typeface="Arial"/>
                <a:cs typeface="Arial"/>
              </a:rPr>
              <a:t> </a:t>
            </a:r>
            <a:r>
              <a:rPr sz="1529" spc="-44" dirty="0">
                <a:latin typeface="Arial"/>
                <a:cs typeface="Arial"/>
              </a:rPr>
              <a:t>turn.</a:t>
            </a:r>
            <a:r>
              <a:rPr sz="1529" dirty="0">
                <a:latin typeface="Arial"/>
                <a:cs typeface="Arial"/>
              </a:rPr>
              <a:t>	</a:t>
            </a:r>
            <a:r>
              <a:rPr sz="1529" dirty="0">
                <a:solidFill>
                  <a:srgbClr val="D41A2C"/>
                </a:solidFill>
                <a:latin typeface="Arial"/>
                <a:cs typeface="Arial"/>
              </a:rPr>
              <a:t>(c)</a:t>
            </a:r>
            <a:r>
              <a:rPr sz="1529" spc="-33" dirty="0">
                <a:solidFill>
                  <a:srgbClr val="D41A2C"/>
                </a:solidFill>
                <a:latin typeface="Arial"/>
                <a:cs typeface="Arial"/>
              </a:rPr>
              <a:t> </a:t>
            </a:r>
            <a:r>
              <a:rPr sz="1529" dirty="0">
                <a:latin typeface="Arial"/>
                <a:cs typeface="Arial"/>
              </a:rPr>
              <a:t>Right</a:t>
            </a:r>
            <a:r>
              <a:rPr sz="1529" spc="-33" dirty="0">
                <a:latin typeface="Arial"/>
                <a:cs typeface="Arial"/>
              </a:rPr>
              <a:t> </a:t>
            </a:r>
            <a:r>
              <a:rPr sz="1529" spc="-44" dirty="0">
                <a:latin typeface="Arial"/>
                <a:cs typeface="Arial"/>
              </a:rPr>
              <a:t>turn.</a:t>
            </a:r>
            <a:endParaRPr sz="1529">
              <a:latin typeface="Arial"/>
              <a:cs typeface="Arial"/>
            </a:endParaRPr>
          </a:p>
          <a:p>
            <a:pPr marL="1507771">
              <a:spcBef>
                <a:spcPts val="1365"/>
              </a:spcBef>
            </a:pPr>
            <a:r>
              <a:rPr sz="1748" dirty="0">
                <a:solidFill>
                  <a:srgbClr val="D41A2C"/>
                </a:solidFill>
                <a:latin typeface="Arial"/>
                <a:cs typeface="Arial"/>
              </a:rPr>
              <a:t>Figure:</a:t>
            </a:r>
            <a:r>
              <a:rPr sz="1748" spc="-33" dirty="0">
                <a:solidFill>
                  <a:srgbClr val="D41A2C"/>
                </a:solidFill>
                <a:latin typeface="Arial"/>
                <a:cs typeface="Arial"/>
              </a:rPr>
              <a:t> </a:t>
            </a:r>
            <a:r>
              <a:rPr sz="1748" dirty="0">
                <a:latin typeface="Arial"/>
                <a:cs typeface="Arial"/>
              </a:rPr>
              <a:t>Spiral</a:t>
            </a:r>
            <a:r>
              <a:rPr sz="1748" spc="-22" dirty="0">
                <a:latin typeface="Arial"/>
                <a:cs typeface="Arial"/>
              </a:rPr>
              <a:t> problem </a:t>
            </a:r>
            <a:r>
              <a:rPr sz="1748" dirty="0">
                <a:latin typeface="Arial"/>
                <a:cs typeface="Arial"/>
              </a:rPr>
              <a:t>where</a:t>
            </a:r>
            <a:r>
              <a:rPr sz="1748" spc="-33" dirty="0">
                <a:latin typeface="Arial"/>
                <a:cs typeface="Arial"/>
              </a:rPr>
              <a:t> </a:t>
            </a:r>
            <a:r>
              <a:rPr sz="1748" spc="-22" dirty="0">
                <a:latin typeface="Arial"/>
                <a:cs typeface="Arial"/>
              </a:rPr>
              <a:t>action-</a:t>
            </a:r>
            <a:r>
              <a:rPr sz="1748" dirty="0">
                <a:latin typeface="Arial"/>
                <a:cs typeface="Arial"/>
              </a:rPr>
              <a:t>memory</a:t>
            </a:r>
            <a:r>
              <a:rPr sz="1748" spc="-22" dirty="0">
                <a:latin typeface="Arial"/>
                <a:cs typeface="Arial"/>
              </a:rPr>
              <a:t> </a:t>
            </a:r>
            <a:r>
              <a:rPr sz="1748" dirty="0">
                <a:latin typeface="Arial"/>
                <a:cs typeface="Arial"/>
              </a:rPr>
              <a:t>is</a:t>
            </a:r>
            <a:r>
              <a:rPr sz="1748" spc="-22" dirty="0">
                <a:latin typeface="Arial"/>
                <a:cs typeface="Arial"/>
              </a:rPr>
              <a:t> necessary.</a:t>
            </a:r>
            <a:endParaRPr sz="1748">
              <a:latin typeface="Arial"/>
              <a:cs typeface="Arial"/>
            </a:endParaRPr>
          </a:p>
          <a:p>
            <a:pPr>
              <a:spcBef>
                <a:spcPts val="885"/>
              </a:spcBef>
            </a:pPr>
            <a:endParaRPr sz="1748">
              <a:latin typeface="Arial"/>
              <a:cs typeface="Arial"/>
            </a:endParaRPr>
          </a:p>
          <a:p>
            <a:pPr marL="110968"/>
            <a:r>
              <a:rPr sz="1966" b="1" dirty="0">
                <a:latin typeface="Arial"/>
                <a:cs typeface="Arial"/>
              </a:rPr>
              <a:t>In</a:t>
            </a:r>
            <a:r>
              <a:rPr sz="1966" b="1" spc="-33" dirty="0">
                <a:latin typeface="Arial"/>
                <a:cs typeface="Arial"/>
              </a:rPr>
              <a:t> </a:t>
            </a:r>
            <a:r>
              <a:rPr sz="1966" b="1" spc="-22" dirty="0">
                <a:latin typeface="Arial"/>
                <a:cs typeface="Arial"/>
              </a:rPr>
              <a:t>Practice:</a:t>
            </a:r>
            <a:endParaRPr sz="1966">
              <a:latin typeface="Arial"/>
              <a:cs typeface="Arial"/>
            </a:endParaRPr>
          </a:p>
          <a:p>
            <a:pPr marL="618644" indent="-252451">
              <a:spcBef>
                <a:spcPts val="249"/>
              </a:spcBef>
              <a:buClr>
                <a:srgbClr val="D41A2C"/>
              </a:buClr>
              <a:buFont typeface="Menlo"/>
              <a:buChar char="•"/>
              <a:tabLst>
                <a:tab pos="618644" algn="l"/>
              </a:tabLst>
            </a:pPr>
            <a:r>
              <a:rPr sz="1966" dirty="0">
                <a:latin typeface="Arial"/>
                <a:cs typeface="Arial"/>
              </a:rPr>
              <a:t>Highly</a:t>
            </a:r>
            <a:r>
              <a:rPr sz="1966" spc="-76" dirty="0">
                <a:latin typeface="Arial"/>
                <a:cs typeface="Arial"/>
              </a:rPr>
              <a:t> </a:t>
            </a:r>
            <a:r>
              <a:rPr sz="1966" dirty="0">
                <a:latin typeface="Arial"/>
                <a:cs typeface="Arial"/>
              </a:rPr>
              <a:t>dependent</a:t>
            </a:r>
            <a:r>
              <a:rPr sz="1966" spc="-76" dirty="0">
                <a:latin typeface="Arial"/>
                <a:cs typeface="Arial"/>
              </a:rPr>
              <a:t> </a:t>
            </a:r>
            <a:r>
              <a:rPr sz="1966" dirty="0">
                <a:latin typeface="Arial"/>
                <a:cs typeface="Arial"/>
              </a:rPr>
              <a:t>on</a:t>
            </a:r>
            <a:r>
              <a:rPr sz="1966" spc="-66" dirty="0">
                <a:latin typeface="Arial"/>
                <a:cs typeface="Arial"/>
              </a:rPr>
              <a:t> </a:t>
            </a:r>
            <a:r>
              <a:rPr sz="1966" dirty="0">
                <a:latin typeface="Arial"/>
                <a:cs typeface="Arial"/>
              </a:rPr>
              <a:t>problem</a:t>
            </a:r>
            <a:r>
              <a:rPr sz="1966" spc="-76" dirty="0">
                <a:latin typeface="Arial"/>
                <a:cs typeface="Arial"/>
              </a:rPr>
              <a:t> </a:t>
            </a:r>
            <a:r>
              <a:rPr sz="1966" dirty="0">
                <a:latin typeface="Arial"/>
                <a:cs typeface="Arial"/>
              </a:rPr>
              <a:t>and</a:t>
            </a:r>
            <a:r>
              <a:rPr sz="1966" spc="-76" dirty="0">
                <a:latin typeface="Arial"/>
                <a:cs typeface="Arial"/>
              </a:rPr>
              <a:t> </a:t>
            </a:r>
            <a:r>
              <a:rPr sz="1966" dirty="0">
                <a:latin typeface="Arial"/>
                <a:cs typeface="Arial"/>
              </a:rPr>
              <a:t>action</a:t>
            </a:r>
            <a:r>
              <a:rPr sz="1966" spc="-66" dirty="0">
                <a:latin typeface="Arial"/>
                <a:cs typeface="Arial"/>
              </a:rPr>
              <a:t> </a:t>
            </a:r>
            <a:r>
              <a:rPr sz="1966" spc="-22" dirty="0">
                <a:latin typeface="Arial"/>
                <a:cs typeface="Arial"/>
              </a:rPr>
              <a:t>semantics</a:t>
            </a:r>
            <a:endParaRPr sz="1966">
              <a:latin typeface="Arial"/>
              <a:cs typeface="Arial"/>
            </a:endParaRPr>
          </a:p>
          <a:p>
            <a:pPr marL="1133256" lvl="1" indent="-245516">
              <a:lnSpc>
                <a:spcPts val="2031"/>
              </a:lnSpc>
              <a:spcBef>
                <a:spcPts val="262"/>
              </a:spcBef>
              <a:buClr>
                <a:srgbClr val="D41A2C"/>
              </a:buClr>
              <a:buFont typeface="Menlo"/>
              <a:buChar char="•"/>
              <a:tabLst>
                <a:tab pos="1133256" algn="l"/>
              </a:tabLst>
            </a:pPr>
            <a:r>
              <a:rPr sz="1748" dirty="0">
                <a:latin typeface="Arial"/>
                <a:cs typeface="Arial"/>
              </a:rPr>
              <a:t>Generic</a:t>
            </a:r>
            <a:r>
              <a:rPr sz="1748" spc="-76" dirty="0">
                <a:latin typeface="Arial"/>
                <a:cs typeface="Arial"/>
              </a:rPr>
              <a:t> </a:t>
            </a:r>
            <a:r>
              <a:rPr sz="1748" dirty="0">
                <a:latin typeface="Arial"/>
                <a:cs typeface="Arial"/>
              </a:rPr>
              <a:t>case:</a:t>
            </a:r>
            <a:r>
              <a:rPr sz="1748" spc="33" dirty="0">
                <a:latin typeface="Arial"/>
                <a:cs typeface="Arial"/>
              </a:rPr>
              <a:t> </a:t>
            </a:r>
            <a:r>
              <a:rPr sz="1748" dirty="0">
                <a:latin typeface="Arial"/>
                <a:cs typeface="Arial"/>
              </a:rPr>
              <a:t>Strictly</a:t>
            </a:r>
            <a:r>
              <a:rPr sz="1748" spc="-66" dirty="0">
                <a:latin typeface="Arial"/>
                <a:cs typeface="Arial"/>
              </a:rPr>
              <a:t> </a:t>
            </a:r>
            <a:r>
              <a:rPr sz="1748" spc="-22" dirty="0">
                <a:latin typeface="Arial"/>
                <a:cs typeface="Arial"/>
              </a:rPr>
              <a:t>necessary</a:t>
            </a:r>
            <a:endParaRPr sz="1748">
              <a:latin typeface="Arial"/>
              <a:cs typeface="Arial"/>
            </a:endParaRPr>
          </a:p>
          <a:p>
            <a:pPr marL="1133256" lvl="1" indent="-245516">
              <a:lnSpc>
                <a:spcPts val="2031"/>
              </a:lnSpc>
              <a:buClr>
                <a:srgbClr val="D41A2C"/>
              </a:buClr>
              <a:buFont typeface="Menlo"/>
              <a:buChar char="•"/>
              <a:tabLst>
                <a:tab pos="1133256" algn="l"/>
              </a:tabLst>
            </a:pPr>
            <a:r>
              <a:rPr sz="1748" dirty="0">
                <a:latin typeface="Arial"/>
                <a:cs typeface="Arial"/>
              </a:rPr>
              <a:t>Special</a:t>
            </a:r>
            <a:r>
              <a:rPr sz="1748" spc="-55" dirty="0">
                <a:latin typeface="Arial"/>
                <a:cs typeface="Arial"/>
              </a:rPr>
              <a:t> </a:t>
            </a:r>
            <a:r>
              <a:rPr sz="1748" dirty="0">
                <a:latin typeface="Arial"/>
                <a:cs typeface="Arial"/>
              </a:rPr>
              <a:t>case:</a:t>
            </a:r>
            <a:r>
              <a:rPr sz="1748" spc="55" dirty="0">
                <a:latin typeface="Arial"/>
                <a:cs typeface="Arial"/>
              </a:rPr>
              <a:t> </a:t>
            </a:r>
            <a:r>
              <a:rPr sz="1748" dirty="0">
                <a:latin typeface="Arial"/>
                <a:cs typeface="Arial"/>
              </a:rPr>
              <a:t>Plausibly</a:t>
            </a:r>
            <a:r>
              <a:rPr sz="1748" spc="-44" dirty="0">
                <a:latin typeface="Arial"/>
                <a:cs typeface="Arial"/>
              </a:rPr>
              <a:t> </a:t>
            </a:r>
            <a:r>
              <a:rPr sz="1748" spc="-22" dirty="0">
                <a:latin typeface="Arial"/>
                <a:cs typeface="Arial"/>
              </a:rPr>
              <a:t>unnecesaary</a:t>
            </a:r>
            <a:r>
              <a:rPr sz="1748" spc="-55" dirty="0">
                <a:latin typeface="Arial"/>
                <a:cs typeface="Arial"/>
              </a:rPr>
              <a:t> </a:t>
            </a:r>
            <a:r>
              <a:rPr sz="1748" dirty="0">
                <a:latin typeface="Arial"/>
                <a:cs typeface="Arial"/>
              </a:rPr>
              <a:t>and</a:t>
            </a:r>
            <a:r>
              <a:rPr sz="1748" spc="-55" dirty="0">
                <a:latin typeface="Arial"/>
                <a:cs typeface="Arial"/>
              </a:rPr>
              <a:t> </a:t>
            </a:r>
            <a:r>
              <a:rPr sz="1748" spc="-22" dirty="0">
                <a:latin typeface="Arial"/>
                <a:cs typeface="Arial"/>
              </a:rPr>
              <a:t>ignorable</a:t>
            </a:r>
            <a:endParaRPr sz="1748">
              <a:latin typeface="Arial"/>
              <a:cs typeface="Arial"/>
            </a:endParaRPr>
          </a:p>
        </p:txBody>
      </p:sp>
      <p:pic>
        <p:nvPicPr>
          <p:cNvPr id="30" name="object 30"/>
          <p:cNvPicPr/>
          <p:nvPr/>
        </p:nvPicPr>
        <p:blipFill>
          <a:blip r:embed="rId3" cstate="print"/>
          <a:stretch>
            <a:fillRect/>
          </a:stretch>
        </p:blipFill>
        <p:spPr>
          <a:xfrm>
            <a:off x="4655835" y="2793342"/>
            <a:ext cx="764375" cy="1844246"/>
          </a:xfrm>
          <a:prstGeom prst="rect">
            <a:avLst/>
          </a:prstGeom>
        </p:spPr>
      </p:pic>
      <p:pic>
        <p:nvPicPr>
          <p:cNvPr id="31" name="object 31"/>
          <p:cNvPicPr/>
          <p:nvPr/>
        </p:nvPicPr>
        <p:blipFill>
          <a:blip r:embed="rId4" cstate="print"/>
          <a:stretch>
            <a:fillRect/>
          </a:stretch>
        </p:blipFill>
        <p:spPr>
          <a:xfrm>
            <a:off x="7272897" y="2793342"/>
            <a:ext cx="764375" cy="1844246"/>
          </a:xfrm>
          <a:prstGeom prst="rect">
            <a:avLst/>
          </a:prstGeom>
        </p:spPr>
      </p:pic>
      <p:sp>
        <p:nvSpPr>
          <p:cNvPr id="33" name="object 33"/>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37" name="object 37"/>
          <p:cNvSpPr txBox="1">
            <a:spLocks noGrp="1"/>
          </p:cNvSpPr>
          <p:nvPr>
            <p:ph type="dt" sz="half" idx="6"/>
          </p:nvPr>
        </p:nvSpPr>
        <p:spPr>
          <a:xfrm>
            <a:off x="3570742" y="3350180"/>
            <a:ext cx="429958"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CS</a:t>
            </a:r>
            <a:r>
              <a:rPr lang="en-US" spc="-20"/>
              <a:t> </a:t>
            </a:r>
            <a:r>
              <a:rPr lang="en-US" spc="-10"/>
              <a:t>4180/5180</a:t>
            </a:r>
            <a:endParaRPr spc="-22" dirty="0"/>
          </a:p>
        </p:txBody>
      </p:sp>
    </p:spTree>
    <p:extLst>
      <p:ext uri="{BB962C8B-B14F-4D97-AF65-F5344CB8AC3E}">
        <p14:creationId xmlns:p14="http://schemas.microsoft.com/office/powerpoint/2010/main" val="3359950139"/>
      </p:ext>
    </p:extLst>
  </p:cSld>
  <p:clrMapOvr>
    <a:masterClrMapping/>
  </p:clrMapOvr>
  <p:transition>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bject 35"/>
          <p:cNvSpPr txBox="1"/>
          <p:nvPr/>
        </p:nvSpPr>
        <p:spPr>
          <a:xfrm>
            <a:off x="157843" y="549398"/>
            <a:ext cx="8319802" cy="4529330"/>
          </a:xfrm>
          <a:prstGeom prst="rect">
            <a:avLst/>
          </a:prstGeom>
        </p:spPr>
        <p:txBody>
          <a:bodyPr vert="horz" wrap="square" lIns="0" tIns="24968" rIns="0" bIns="0" rtlCol="0">
            <a:spAutoFit/>
          </a:bodyPr>
          <a:lstStyle/>
          <a:p>
            <a:pPr marL="83226">
              <a:spcBef>
                <a:spcPts val="197"/>
              </a:spcBef>
            </a:pPr>
            <a:r>
              <a:rPr sz="2403" b="1" dirty="0">
                <a:solidFill>
                  <a:srgbClr val="D41A2C"/>
                </a:solidFill>
                <a:latin typeface="Arial"/>
                <a:cs typeface="Arial"/>
              </a:rPr>
              <a:t>Implications</a:t>
            </a:r>
            <a:r>
              <a:rPr sz="2403" b="1" spc="-98" dirty="0">
                <a:solidFill>
                  <a:srgbClr val="D41A2C"/>
                </a:solidFill>
                <a:latin typeface="Arial"/>
                <a:cs typeface="Arial"/>
              </a:rPr>
              <a:t> </a:t>
            </a:r>
            <a:r>
              <a:rPr sz="2403" b="1" dirty="0">
                <a:solidFill>
                  <a:srgbClr val="D41A2C"/>
                </a:solidFill>
                <a:latin typeface="Arial"/>
                <a:cs typeface="Arial"/>
              </a:rPr>
              <a:t>of</a:t>
            </a:r>
            <a:r>
              <a:rPr sz="2403" b="1" spc="-98" dirty="0">
                <a:solidFill>
                  <a:srgbClr val="D41A2C"/>
                </a:solidFill>
                <a:latin typeface="Arial"/>
                <a:cs typeface="Arial"/>
              </a:rPr>
              <a:t> </a:t>
            </a:r>
            <a:r>
              <a:rPr sz="2403" b="1" dirty="0">
                <a:solidFill>
                  <a:srgbClr val="D41A2C"/>
                </a:solidFill>
                <a:latin typeface="Arial"/>
                <a:cs typeface="Arial"/>
              </a:rPr>
              <a:t>Partial</a:t>
            </a:r>
            <a:r>
              <a:rPr sz="2403" b="1" spc="-87" dirty="0">
                <a:solidFill>
                  <a:srgbClr val="D41A2C"/>
                </a:solidFill>
                <a:latin typeface="Arial"/>
                <a:cs typeface="Arial"/>
              </a:rPr>
              <a:t> </a:t>
            </a:r>
            <a:r>
              <a:rPr sz="2403" b="1" spc="-22" dirty="0">
                <a:solidFill>
                  <a:srgbClr val="D41A2C"/>
                </a:solidFill>
                <a:latin typeface="Arial"/>
                <a:cs typeface="Arial"/>
              </a:rPr>
              <a:t>Observability</a:t>
            </a:r>
            <a:endParaRPr sz="2403">
              <a:latin typeface="Arial"/>
              <a:cs typeface="Arial"/>
            </a:endParaRPr>
          </a:p>
          <a:p>
            <a:pPr>
              <a:lnSpc>
                <a:spcPct val="100000"/>
              </a:lnSpc>
            </a:pPr>
            <a:endParaRPr sz="2403">
              <a:latin typeface="Arial"/>
              <a:cs typeface="Arial"/>
            </a:endParaRPr>
          </a:p>
          <a:p>
            <a:pPr>
              <a:spcBef>
                <a:spcPts val="120"/>
              </a:spcBef>
            </a:pPr>
            <a:endParaRPr sz="2403">
              <a:latin typeface="Arial"/>
              <a:cs typeface="Arial"/>
            </a:endParaRPr>
          </a:p>
          <a:p>
            <a:pPr marL="632515">
              <a:spcBef>
                <a:spcPts val="11"/>
              </a:spcBef>
            </a:pPr>
            <a:r>
              <a:rPr sz="1966" b="1" dirty="0">
                <a:latin typeface="Arial"/>
                <a:cs typeface="Arial"/>
              </a:rPr>
              <a:t>What</a:t>
            </a:r>
            <a:r>
              <a:rPr sz="1966" b="1" spc="-44" dirty="0">
                <a:latin typeface="Arial"/>
                <a:cs typeface="Arial"/>
              </a:rPr>
              <a:t> </a:t>
            </a:r>
            <a:r>
              <a:rPr sz="1966" b="1" dirty="0">
                <a:latin typeface="Arial"/>
                <a:cs typeface="Arial"/>
              </a:rPr>
              <a:t>is</a:t>
            </a:r>
            <a:r>
              <a:rPr sz="1966" b="1" spc="-44" dirty="0">
                <a:latin typeface="Arial"/>
                <a:cs typeface="Arial"/>
              </a:rPr>
              <a:t> </a:t>
            </a:r>
            <a:r>
              <a:rPr sz="1966" b="1" dirty="0">
                <a:latin typeface="Arial"/>
                <a:cs typeface="Arial"/>
              </a:rPr>
              <a:t>partial</a:t>
            </a:r>
            <a:r>
              <a:rPr sz="1966" b="1" spc="-44" dirty="0">
                <a:latin typeface="Arial"/>
                <a:cs typeface="Arial"/>
              </a:rPr>
              <a:t> </a:t>
            </a:r>
            <a:r>
              <a:rPr sz="1966" b="1" spc="-22" dirty="0">
                <a:latin typeface="Arial"/>
                <a:cs typeface="Arial"/>
              </a:rPr>
              <a:t>observability?</a:t>
            </a:r>
            <a:endParaRPr sz="1966">
              <a:latin typeface="Arial"/>
              <a:cs typeface="Arial"/>
            </a:endParaRPr>
          </a:p>
          <a:p>
            <a:pPr marL="1141578" indent="-252451">
              <a:spcBef>
                <a:spcPts val="675"/>
              </a:spcBef>
              <a:buClr>
                <a:srgbClr val="D41A2C"/>
              </a:buClr>
              <a:buFont typeface="Menlo"/>
              <a:buChar char="•"/>
              <a:tabLst>
                <a:tab pos="1141578" algn="l"/>
              </a:tabLst>
            </a:pPr>
            <a:r>
              <a:rPr sz="1966" spc="-22" dirty="0">
                <a:latin typeface="Arial"/>
                <a:cs typeface="Arial"/>
              </a:rPr>
              <a:t>Environment</a:t>
            </a:r>
            <a:r>
              <a:rPr sz="1966" spc="-44" dirty="0">
                <a:latin typeface="Arial"/>
                <a:cs typeface="Arial"/>
              </a:rPr>
              <a:t> </a:t>
            </a:r>
            <a:r>
              <a:rPr sz="1966" dirty="0">
                <a:latin typeface="Arial"/>
                <a:cs typeface="Arial"/>
              </a:rPr>
              <a:t>state</a:t>
            </a:r>
            <a:r>
              <a:rPr sz="1966" spc="-33" dirty="0">
                <a:latin typeface="Arial"/>
                <a:cs typeface="Arial"/>
              </a:rPr>
              <a:t> </a:t>
            </a:r>
            <a:r>
              <a:rPr sz="1966" dirty="0">
                <a:latin typeface="Arial"/>
                <a:cs typeface="Arial"/>
              </a:rPr>
              <a:t>is</a:t>
            </a:r>
            <a:r>
              <a:rPr sz="1966" spc="-33" dirty="0">
                <a:latin typeface="Arial"/>
                <a:cs typeface="Arial"/>
              </a:rPr>
              <a:t> </a:t>
            </a:r>
            <a:r>
              <a:rPr sz="1966" dirty="0">
                <a:latin typeface="Arial"/>
                <a:cs typeface="Arial"/>
              </a:rPr>
              <a:t>in</a:t>
            </a:r>
            <a:r>
              <a:rPr sz="1966" spc="-44" dirty="0">
                <a:latin typeface="Arial"/>
                <a:cs typeface="Arial"/>
              </a:rPr>
              <a:t> </a:t>
            </a:r>
            <a:r>
              <a:rPr sz="1966" dirty="0">
                <a:latin typeface="Arial"/>
                <a:cs typeface="Arial"/>
              </a:rPr>
              <a:t>some</a:t>
            </a:r>
            <a:r>
              <a:rPr sz="1966" spc="-33" dirty="0">
                <a:latin typeface="Arial"/>
                <a:cs typeface="Arial"/>
              </a:rPr>
              <a:t> </a:t>
            </a:r>
            <a:r>
              <a:rPr sz="1966" spc="-22" dirty="0">
                <a:latin typeface="Arial"/>
                <a:cs typeface="Arial"/>
              </a:rPr>
              <a:t>way</a:t>
            </a:r>
            <a:r>
              <a:rPr sz="1966" spc="-33" dirty="0">
                <a:latin typeface="Arial"/>
                <a:cs typeface="Arial"/>
              </a:rPr>
              <a:t> </a:t>
            </a:r>
            <a:r>
              <a:rPr sz="1966" dirty="0">
                <a:solidFill>
                  <a:srgbClr val="D41A2C"/>
                </a:solidFill>
                <a:latin typeface="Arial"/>
                <a:cs typeface="Arial"/>
              </a:rPr>
              <a:t>hidden</a:t>
            </a:r>
            <a:r>
              <a:rPr sz="1966" spc="-44" dirty="0">
                <a:solidFill>
                  <a:srgbClr val="D41A2C"/>
                </a:solidFill>
                <a:latin typeface="Arial"/>
                <a:cs typeface="Arial"/>
              </a:rPr>
              <a:t> </a:t>
            </a:r>
            <a:r>
              <a:rPr sz="1966" dirty="0">
                <a:latin typeface="Arial"/>
                <a:cs typeface="Arial"/>
              </a:rPr>
              <a:t>from</a:t>
            </a:r>
            <a:r>
              <a:rPr sz="1966" spc="-33" dirty="0">
                <a:latin typeface="Arial"/>
                <a:cs typeface="Arial"/>
              </a:rPr>
              <a:t> </a:t>
            </a:r>
            <a:r>
              <a:rPr sz="1966" spc="-22" dirty="0">
                <a:latin typeface="Arial"/>
                <a:cs typeface="Arial"/>
              </a:rPr>
              <a:t>agent</a:t>
            </a:r>
            <a:endParaRPr sz="1966">
              <a:latin typeface="Arial"/>
              <a:cs typeface="Arial"/>
            </a:endParaRPr>
          </a:p>
          <a:p>
            <a:pPr marL="1144353">
              <a:spcBef>
                <a:spcPts val="22"/>
              </a:spcBef>
            </a:pPr>
            <a:r>
              <a:rPr sz="1966" dirty="0">
                <a:latin typeface="Arial"/>
                <a:cs typeface="Arial"/>
              </a:rPr>
              <a:t>e.g.,</a:t>
            </a:r>
            <a:r>
              <a:rPr sz="1966" spc="-76" dirty="0">
                <a:latin typeface="Arial"/>
                <a:cs typeface="Arial"/>
              </a:rPr>
              <a:t> </a:t>
            </a:r>
            <a:r>
              <a:rPr sz="1966" dirty="0">
                <a:latin typeface="Arial"/>
                <a:cs typeface="Arial"/>
              </a:rPr>
              <a:t>behind</a:t>
            </a:r>
            <a:r>
              <a:rPr sz="1966" spc="-66" dirty="0">
                <a:latin typeface="Arial"/>
                <a:cs typeface="Arial"/>
              </a:rPr>
              <a:t> </a:t>
            </a:r>
            <a:r>
              <a:rPr sz="1966" dirty="0">
                <a:latin typeface="Arial"/>
                <a:cs typeface="Arial"/>
              </a:rPr>
              <a:t>the</a:t>
            </a:r>
            <a:r>
              <a:rPr sz="1966" spc="-66" dirty="0">
                <a:latin typeface="Arial"/>
                <a:cs typeface="Arial"/>
              </a:rPr>
              <a:t> </a:t>
            </a:r>
            <a:r>
              <a:rPr sz="1966" dirty="0">
                <a:latin typeface="Arial"/>
                <a:cs typeface="Arial"/>
              </a:rPr>
              <a:t>agent,</a:t>
            </a:r>
            <a:r>
              <a:rPr sz="1966" spc="-66" dirty="0">
                <a:latin typeface="Arial"/>
                <a:cs typeface="Arial"/>
              </a:rPr>
              <a:t> </a:t>
            </a:r>
            <a:r>
              <a:rPr sz="1966" dirty="0">
                <a:latin typeface="Arial"/>
                <a:cs typeface="Arial"/>
              </a:rPr>
              <a:t>behind</a:t>
            </a:r>
            <a:r>
              <a:rPr sz="1966" spc="-66" dirty="0">
                <a:latin typeface="Arial"/>
                <a:cs typeface="Arial"/>
              </a:rPr>
              <a:t> </a:t>
            </a:r>
            <a:r>
              <a:rPr sz="1966" dirty="0">
                <a:latin typeface="Arial"/>
                <a:cs typeface="Arial"/>
              </a:rPr>
              <a:t>the</a:t>
            </a:r>
            <a:r>
              <a:rPr sz="1966" spc="-66" dirty="0">
                <a:latin typeface="Arial"/>
                <a:cs typeface="Arial"/>
              </a:rPr>
              <a:t> </a:t>
            </a:r>
            <a:r>
              <a:rPr sz="1966" dirty="0">
                <a:latin typeface="Arial"/>
                <a:cs typeface="Arial"/>
              </a:rPr>
              <a:t>corner,</a:t>
            </a:r>
            <a:r>
              <a:rPr sz="1966" spc="-76" dirty="0">
                <a:latin typeface="Arial"/>
                <a:cs typeface="Arial"/>
              </a:rPr>
              <a:t> </a:t>
            </a:r>
            <a:r>
              <a:rPr sz="1966" dirty="0">
                <a:latin typeface="Arial"/>
                <a:cs typeface="Arial"/>
              </a:rPr>
              <a:t>contents</a:t>
            </a:r>
            <a:r>
              <a:rPr sz="1966" spc="-66" dirty="0">
                <a:latin typeface="Arial"/>
                <a:cs typeface="Arial"/>
              </a:rPr>
              <a:t> </a:t>
            </a:r>
            <a:r>
              <a:rPr sz="1966" dirty="0">
                <a:latin typeface="Arial"/>
                <a:cs typeface="Arial"/>
              </a:rPr>
              <a:t>of</a:t>
            </a:r>
            <a:r>
              <a:rPr sz="1966" spc="-66" dirty="0">
                <a:latin typeface="Arial"/>
                <a:cs typeface="Arial"/>
              </a:rPr>
              <a:t> </a:t>
            </a:r>
            <a:r>
              <a:rPr sz="1966" dirty="0">
                <a:latin typeface="Arial"/>
                <a:cs typeface="Arial"/>
              </a:rPr>
              <a:t>a</a:t>
            </a:r>
            <a:r>
              <a:rPr sz="1966" spc="-66" dirty="0">
                <a:latin typeface="Arial"/>
                <a:cs typeface="Arial"/>
              </a:rPr>
              <a:t> </a:t>
            </a:r>
            <a:r>
              <a:rPr sz="1966" dirty="0">
                <a:latin typeface="Arial"/>
                <a:cs typeface="Arial"/>
              </a:rPr>
              <a:t>box,</a:t>
            </a:r>
            <a:r>
              <a:rPr sz="1966" spc="-66" dirty="0">
                <a:latin typeface="Arial"/>
                <a:cs typeface="Arial"/>
              </a:rPr>
              <a:t> </a:t>
            </a:r>
            <a:r>
              <a:rPr sz="1966" spc="-44" dirty="0">
                <a:latin typeface="Arial"/>
                <a:cs typeface="Arial"/>
              </a:rPr>
              <a:t>etc.</a:t>
            </a:r>
            <a:endParaRPr sz="1966">
              <a:latin typeface="Arial"/>
              <a:cs typeface="Arial"/>
            </a:endParaRPr>
          </a:p>
          <a:p>
            <a:pPr marL="1141578" indent="-252451">
              <a:spcBef>
                <a:spcPts val="249"/>
              </a:spcBef>
              <a:buClr>
                <a:srgbClr val="D41A2C"/>
              </a:buClr>
              <a:buFont typeface="Menlo"/>
              <a:buChar char="•"/>
              <a:tabLst>
                <a:tab pos="1141578" algn="l"/>
              </a:tabLst>
            </a:pPr>
            <a:r>
              <a:rPr sz="1966" dirty="0">
                <a:latin typeface="Arial"/>
                <a:cs typeface="Arial"/>
              </a:rPr>
              <a:t>Agent</a:t>
            </a:r>
            <a:r>
              <a:rPr sz="1966" spc="-66" dirty="0">
                <a:latin typeface="Arial"/>
                <a:cs typeface="Arial"/>
              </a:rPr>
              <a:t> </a:t>
            </a:r>
            <a:r>
              <a:rPr sz="1966" dirty="0">
                <a:latin typeface="Arial"/>
                <a:cs typeface="Arial"/>
              </a:rPr>
              <a:t>sees</a:t>
            </a:r>
            <a:r>
              <a:rPr sz="1966" spc="-66" dirty="0">
                <a:latin typeface="Arial"/>
                <a:cs typeface="Arial"/>
              </a:rPr>
              <a:t> </a:t>
            </a:r>
            <a:r>
              <a:rPr sz="1966" dirty="0">
                <a:latin typeface="Arial"/>
                <a:cs typeface="Arial"/>
              </a:rPr>
              <a:t>indirect</a:t>
            </a:r>
            <a:r>
              <a:rPr sz="1966" spc="-66" dirty="0">
                <a:latin typeface="Arial"/>
                <a:cs typeface="Arial"/>
              </a:rPr>
              <a:t> </a:t>
            </a:r>
            <a:r>
              <a:rPr sz="1966" dirty="0">
                <a:solidFill>
                  <a:srgbClr val="D41A2C"/>
                </a:solidFill>
                <a:latin typeface="Arial"/>
                <a:cs typeface="Arial"/>
              </a:rPr>
              <a:t>observations</a:t>
            </a:r>
            <a:r>
              <a:rPr sz="1966" dirty="0">
                <a:latin typeface="Arial"/>
                <a:cs typeface="Arial"/>
              </a:rPr>
              <a:t>,</a:t>
            </a:r>
            <a:r>
              <a:rPr sz="1966" spc="-66" dirty="0">
                <a:latin typeface="Arial"/>
                <a:cs typeface="Arial"/>
              </a:rPr>
              <a:t> </a:t>
            </a:r>
            <a:r>
              <a:rPr sz="1966" dirty="0">
                <a:latin typeface="Arial"/>
                <a:cs typeface="Arial"/>
              </a:rPr>
              <a:t>not</a:t>
            </a:r>
            <a:r>
              <a:rPr sz="1966" spc="-66" dirty="0">
                <a:latin typeface="Arial"/>
                <a:cs typeface="Arial"/>
              </a:rPr>
              <a:t> </a:t>
            </a:r>
            <a:r>
              <a:rPr sz="1966" dirty="0">
                <a:latin typeface="Arial"/>
                <a:cs typeface="Arial"/>
              </a:rPr>
              <a:t>full</a:t>
            </a:r>
            <a:r>
              <a:rPr sz="1966" spc="-66" dirty="0">
                <a:latin typeface="Arial"/>
                <a:cs typeface="Arial"/>
              </a:rPr>
              <a:t> </a:t>
            </a:r>
            <a:r>
              <a:rPr sz="1966" spc="-22" dirty="0">
                <a:latin typeface="Arial"/>
                <a:cs typeface="Arial"/>
              </a:rPr>
              <a:t>state</a:t>
            </a:r>
            <a:endParaRPr sz="1966">
              <a:latin typeface="Arial"/>
              <a:cs typeface="Arial"/>
            </a:endParaRPr>
          </a:p>
          <a:p>
            <a:pPr marL="1656190" lvl="1" indent="-245516">
              <a:lnSpc>
                <a:spcPts val="2031"/>
              </a:lnSpc>
              <a:spcBef>
                <a:spcPts val="249"/>
              </a:spcBef>
              <a:buClr>
                <a:srgbClr val="D41A2C"/>
              </a:buClr>
              <a:buFont typeface="Menlo"/>
              <a:buChar char="•"/>
              <a:tabLst>
                <a:tab pos="1656190" algn="l"/>
              </a:tabLst>
            </a:pPr>
            <a:r>
              <a:rPr sz="1748" dirty="0">
                <a:latin typeface="Arial"/>
                <a:cs typeface="Arial"/>
              </a:rPr>
              <a:t>Sometimes</a:t>
            </a:r>
            <a:r>
              <a:rPr sz="1748" spc="-87" dirty="0">
                <a:latin typeface="Arial"/>
                <a:cs typeface="Arial"/>
              </a:rPr>
              <a:t> </a:t>
            </a:r>
            <a:r>
              <a:rPr sz="1748" dirty="0">
                <a:latin typeface="Arial"/>
                <a:cs typeface="Arial"/>
              </a:rPr>
              <a:t>filtered</a:t>
            </a:r>
            <a:r>
              <a:rPr sz="1748" spc="-76" dirty="0">
                <a:latin typeface="Arial"/>
                <a:cs typeface="Arial"/>
              </a:rPr>
              <a:t> </a:t>
            </a:r>
            <a:r>
              <a:rPr sz="1748" spc="-22" dirty="0">
                <a:latin typeface="Arial"/>
                <a:cs typeface="Arial"/>
              </a:rPr>
              <a:t>state</a:t>
            </a:r>
            <a:endParaRPr sz="1748">
              <a:latin typeface="Arial"/>
              <a:cs typeface="Arial"/>
            </a:endParaRPr>
          </a:p>
          <a:p>
            <a:pPr marL="1656190" lvl="1" indent="-245516">
              <a:lnSpc>
                <a:spcPts val="2031"/>
              </a:lnSpc>
              <a:buClr>
                <a:srgbClr val="D41A2C"/>
              </a:buClr>
              <a:buFont typeface="Menlo"/>
              <a:buChar char="•"/>
              <a:tabLst>
                <a:tab pos="1656190" algn="l"/>
              </a:tabLst>
            </a:pPr>
            <a:r>
              <a:rPr sz="1748" dirty="0">
                <a:latin typeface="Arial"/>
                <a:cs typeface="Arial"/>
              </a:rPr>
              <a:t>Sometimes</a:t>
            </a:r>
            <a:r>
              <a:rPr sz="1748" spc="-22" dirty="0">
                <a:latin typeface="Arial"/>
                <a:cs typeface="Arial"/>
              </a:rPr>
              <a:t> separate</a:t>
            </a:r>
            <a:r>
              <a:rPr sz="1748" spc="-11" dirty="0">
                <a:latin typeface="Arial"/>
                <a:cs typeface="Arial"/>
              </a:rPr>
              <a:t> </a:t>
            </a:r>
            <a:r>
              <a:rPr sz="1748" spc="-22" dirty="0">
                <a:latin typeface="Arial"/>
                <a:cs typeface="Arial"/>
              </a:rPr>
              <a:t>observation</a:t>
            </a:r>
            <a:r>
              <a:rPr sz="1748" spc="-11" dirty="0">
                <a:latin typeface="Arial"/>
                <a:cs typeface="Arial"/>
              </a:rPr>
              <a:t> </a:t>
            </a:r>
            <a:r>
              <a:rPr sz="1748" dirty="0">
                <a:latin typeface="Arial"/>
                <a:cs typeface="Arial"/>
              </a:rPr>
              <a:t>space</a:t>
            </a:r>
            <a:r>
              <a:rPr sz="1748" spc="-11" dirty="0">
                <a:latin typeface="Arial"/>
                <a:cs typeface="Arial"/>
              </a:rPr>
              <a:t> </a:t>
            </a:r>
            <a:r>
              <a:rPr sz="1748" spc="-22" dirty="0">
                <a:latin typeface="Arial"/>
                <a:cs typeface="Arial"/>
              </a:rPr>
              <a:t>altogether</a:t>
            </a:r>
            <a:endParaRPr sz="1748">
              <a:latin typeface="Arial"/>
              <a:cs typeface="Arial"/>
            </a:endParaRPr>
          </a:p>
          <a:p>
            <a:pPr marL="1141578" indent="-252451">
              <a:spcBef>
                <a:spcPts val="939"/>
              </a:spcBef>
              <a:buClr>
                <a:srgbClr val="D41A2C"/>
              </a:buClr>
              <a:buFont typeface="Menlo"/>
              <a:buChar char="•"/>
              <a:tabLst>
                <a:tab pos="1141578" algn="l"/>
              </a:tabLst>
            </a:pPr>
            <a:r>
              <a:rPr sz="2949" spc="-33" baseline="6172" dirty="0">
                <a:latin typeface="Arial"/>
                <a:cs typeface="Arial"/>
              </a:rPr>
              <a:t>Non-Markovian</a:t>
            </a:r>
            <a:r>
              <a:rPr sz="2949" spc="48" baseline="6172" dirty="0">
                <a:latin typeface="Arial"/>
                <a:cs typeface="Arial"/>
              </a:rPr>
              <a:t> </a:t>
            </a:r>
            <a:r>
              <a:rPr sz="2949" spc="227" baseline="6172" dirty="0">
                <a:latin typeface="Times New Roman"/>
                <a:cs typeface="Times New Roman"/>
              </a:rPr>
              <a:t>Pr(</a:t>
            </a:r>
            <a:r>
              <a:rPr sz="2949" i="1" spc="227" baseline="6172" dirty="0">
                <a:latin typeface="Times New Roman"/>
                <a:cs typeface="Times New Roman"/>
              </a:rPr>
              <a:t>o</a:t>
            </a:r>
            <a:r>
              <a:rPr sz="1311" i="1" spc="153" dirty="0">
                <a:latin typeface="Times New Roman"/>
                <a:cs typeface="Times New Roman"/>
              </a:rPr>
              <a:t>t</a:t>
            </a:r>
            <a:r>
              <a:rPr sz="1311" i="1" spc="393" dirty="0">
                <a:latin typeface="Times New Roman"/>
                <a:cs typeface="Times New Roman"/>
              </a:rPr>
              <a:t> </a:t>
            </a:r>
            <a:r>
              <a:rPr sz="2949" i="1" spc="-933" baseline="6172" dirty="0">
                <a:latin typeface="Menlo"/>
                <a:cs typeface="Menlo"/>
              </a:rPr>
              <a:t>|</a:t>
            </a:r>
            <a:r>
              <a:rPr sz="2949" i="1" spc="-885" baseline="6172" dirty="0">
                <a:latin typeface="Menlo"/>
                <a:cs typeface="Menlo"/>
              </a:rPr>
              <a:t> </a:t>
            </a:r>
            <a:r>
              <a:rPr sz="2949" i="1" spc="227" baseline="6172" dirty="0">
                <a:latin typeface="Times New Roman"/>
                <a:cs typeface="Times New Roman"/>
              </a:rPr>
              <a:t>o</a:t>
            </a:r>
            <a:r>
              <a:rPr sz="1311" i="1" spc="153" dirty="0">
                <a:latin typeface="Times New Roman"/>
                <a:cs typeface="Times New Roman"/>
              </a:rPr>
              <a:t>t</a:t>
            </a:r>
            <a:r>
              <a:rPr sz="1311" i="1" spc="153" dirty="0">
                <a:latin typeface="Euclid Symbol"/>
                <a:cs typeface="Euclid Symbol"/>
              </a:rPr>
              <a:t>−</a:t>
            </a:r>
            <a:r>
              <a:rPr sz="1311" spc="153" dirty="0">
                <a:latin typeface="Times New Roman"/>
                <a:cs typeface="Times New Roman"/>
              </a:rPr>
              <a:t>1</a:t>
            </a:r>
            <a:r>
              <a:rPr sz="2949" i="1" spc="227" baseline="6172" dirty="0">
                <a:latin typeface="Times New Roman"/>
                <a:cs typeface="Times New Roman"/>
              </a:rPr>
              <a:t>,</a:t>
            </a:r>
            <a:r>
              <a:rPr sz="2949" i="1" spc="-212" baseline="6172" dirty="0">
                <a:latin typeface="Times New Roman"/>
                <a:cs typeface="Times New Roman"/>
              </a:rPr>
              <a:t> </a:t>
            </a:r>
            <a:r>
              <a:rPr sz="2949" i="1" baseline="6172" dirty="0">
                <a:latin typeface="Times New Roman"/>
                <a:cs typeface="Times New Roman"/>
              </a:rPr>
              <a:t>.</a:t>
            </a:r>
            <a:r>
              <a:rPr sz="2949" i="1" spc="-212" baseline="6172" dirty="0">
                <a:latin typeface="Times New Roman"/>
                <a:cs typeface="Times New Roman"/>
              </a:rPr>
              <a:t> </a:t>
            </a:r>
            <a:r>
              <a:rPr sz="2949" i="1" baseline="6172" dirty="0">
                <a:latin typeface="Times New Roman"/>
                <a:cs typeface="Times New Roman"/>
              </a:rPr>
              <a:t>.</a:t>
            </a:r>
            <a:r>
              <a:rPr sz="2949" i="1" spc="-194" baseline="6172" dirty="0">
                <a:latin typeface="Times New Roman"/>
                <a:cs typeface="Times New Roman"/>
              </a:rPr>
              <a:t> </a:t>
            </a:r>
            <a:r>
              <a:rPr sz="2949" i="1" baseline="6172" dirty="0">
                <a:latin typeface="Times New Roman"/>
                <a:cs typeface="Times New Roman"/>
              </a:rPr>
              <a:t>.</a:t>
            </a:r>
            <a:r>
              <a:rPr sz="2949" i="1" spc="-212" baseline="6172" dirty="0">
                <a:latin typeface="Times New Roman"/>
                <a:cs typeface="Times New Roman"/>
              </a:rPr>
              <a:t> </a:t>
            </a:r>
            <a:r>
              <a:rPr sz="2949" i="1" baseline="6172" dirty="0">
                <a:latin typeface="Times New Roman"/>
                <a:cs typeface="Times New Roman"/>
              </a:rPr>
              <a:t>,</a:t>
            </a:r>
            <a:r>
              <a:rPr sz="2949" i="1" spc="-194" baseline="6172" dirty="0">
                <a:latin typeface="Times New Roman"/>
                <a:cs typeface="Times New Roman"/>
              </a:rPr>
              <a:t> </a:t>
            </a:r>
            <a:r>
              <a:rPr sz="2949" i="1" spc="164" baseline="6172" dirty="0">
                <a:latin typeface="Times New Roman"/>
                <a:cs typeface="Times New Roman"/>
              </a:rPr>
              <a:t>o</a:t>
            </a:r>
            <a:r>
              <a:rPr sz="1311" spc="109" dirty="0">
                <a:latin typeface="Times New Roman"/>
                <a:cs typeface="Times New Roman"/>
              </a:rPr>
              <a:t>1</a:t>
            </a:r>
            <a:r>
              <a:rPr sz="2949" spc="164" baseline="6172" dirty="0">
                <a:latin typeface="Times New Roman"/>
                <a:cs typeface="Times New Roman"/>
              </a:rPr>
              <a:t>) </a:t>
            </a:r>
            <a:r>
              <a:rPr sz="2949" i="1" spc="-1474" baseline="6172" dirty="0">
                <a:latin typeface="Menlo"/>
                <a:cs typeface="Menlo"/>
              </a:rPr>
              <a:t≯</a:t>
            </a:r>
            <a:r>
              <a:rPr sz="2949" spc="328" baseline="6172" dirty="0">
                <a:latin typeface="Times New Roman"/>
                <a:cs typeface="Times New Roman"/>
              </a:rPr>
              <a:t>=</a:t>
            </a:r>
            <a:r>
              <a:rPr sz="2949" spc="164" baseline="6172" dirty="0">
                <a:latin typeface="Times New Roman"/>
                <a:cs typeface="Times New Roman"/>
              </a:rPr>
              <a:t> </a:t>
            </a:r>
            <a:r>
              <a:rPr sz="2949" spc="227" baseline="6172" dirty="0">
                <a:latin typeface="Times New Roman"/>
                <a:cs typeface="Times New Roman"/>
              </a:rPr>
              <a:t>Pr(</a:t>
            </a:r>
            <a:r>
              <a:rPr sz="2949" i="1" spc="227" baseline="6172" dirty="0">
                <a:latin typeface="Times New Roman"/>
                <a:cs typeface="Times New Roman"/>
              </a:rPr>
              <a:t>o</a:t>
            </a:r>
            <a:r>
              <a:rPr sz="1311" i="1" spc="153" dirty="0">
                <a:latin typeface="Times New Roman"/>
                <a:cs typeface="Times New Roman"/>
              </a:rPr>
              <a:t>t</a:t>
            </a:r>
            <a:r>
              <a:rPr sz="1311" i="1" spc="393" dirty="0">
                <a:latin typeface="Times New Roman"/>
                <a:cs typeface="Times New Roman"/>
              </a:rPr>
              <a:t> </a:t>
            </a:r>
            <a:r>
              <a:rPr sz="2949" i="1" spc="-933" baseline="6172" dirty="0">
                <a:latin typeface="Menlo"/>
                <a:cs typeface="Menlo"/>
              </a:rPr>
              <a:t>|</a:t>
            </a:r>
            <a:r>
              <a:rPr sz="2949" i="1" spc="-885" baseline="6172" dirty="0">
                <a:latin typeface="Menlo"/>
                <a:cs typeface="Menlo"/>
              </a:rPr>
              <a:t> </a:t>
            </a:r>
            <a:r>
              <a:rPr sz="2949" i="1" spc="179" baseline="6172" dirty="0">
                <a:latin typeface="Times New Roman"/>
                <a:cs typeface="Times New Roman"/>
              </a:rPr>
              <a:t>o</a:t>
            </a:r>
            <a:r>
              <a:rPr sz="1311" i="1" spc="120" dirty="0">
                <a:latin typeface="Times New Roman"/>
                <a:cs typeface="Times New Roman"/>
              </a:rPr>
              <a:t>t</a:t>
            </a:r>
            <a:r>
              <a:rPr sz="1311" i="1" spc="120" dirty="0">
                <a:latin typeface="Euclid Symbol"/>
                <a:cs typeface="Euclid Symbol"/>
              </a:rPr>
              <a:t>−</a:t>
            </a:r>
            <a:r>
              <a:rPr sz="1311" spc="120" dirty="0">
                <a:latin typeface="Times New Roman"/>
                <a:cs typeface="Times New Roman"/>
              </a:rPr>
              <a:t>1</a:t>
            </a:r>
            <a:r>
              <a:rPr sz="2949" spc="179" baseline="6172" dirty="0">
                <a:latin typeface="Times New Roman"/>
                <a:cs typeface="Times New Roman"/>
              </a:rPr>
              <a:t>)</a:t>
            </a:r>
            <a:endParaRPr sz="2949" baseline="6172">
              <a:latin typeface="Times New Roman"/>
              <a:cs typeface="Times New Roman"/>
            </a:endParaRPr>
          </a:p>
          <a:p>
            <a:pPr>
              <a:spcBef>
                <a:spcPts val="808"/>
              </a:spcBef>
              <a:buFont typeface="Menlo"/>
              <a:buChar char="•"/>
            </a:pPr>
            <a:endParaRPr sz="1966">
              <a:latin typeface="Times New Roman"/>
              <a:cs typeface="Times New Roman"/>
            </a:endParaRPr>
          </a:p>
          <a:p>
            <a:pPr marL="632515"/>
            <a:r>
              <a:rPr sz="1966" b="1" dirty="0">
                <a:latin typeface="Arial"/>
                <a:cs typeface="Arial"/>
              </a:rPr>
              <a:t>Is</a:t>
            </a:r>
            <a:r>
              <a:rPr sz="1966" b="1" spc="-44" dirty="0">
                <a:latin typeface="Arial"/>
                <a:cs typeface="Arial"/>
              </a:rPr>
              <a:t> </a:t>
            </a:r>
            <a:r>
              <a:rPr sz="1966" b="1" dirty="0">
                <a:latin typeface="Arial"/>
                <a:cs typeface="Arial"/>
              </a:rPr>
              <a:t>that</a:t>
            </a:r>
            <a:r>
              <a:rPr sz="1966" b="1" spc="-44" dirty="0">
                <a:latin typeface="Arial"/>
                <a:cs typeface="Arial"/>
              </a:rPr>
              <a:t> </a:t>
            </a:r>
            <a:r>
              <a:rPr sz="1966" b="1" dirty="0">
                <a:latin typeface="Arial"/>
                <a:cs typeface="Arial"/>
              </a:rPr>
              <a:t>such</a:t>
            </a:r>
            <a:r>
              <a:rPr sz="1966" b="1" spc="-44" dirty="0">
                <a:latin typeface="Arial"/>
                <a:cs typeface="Arial"/>
              </a:rPr>
              <a:t> </a:t>
            </a:r>
            <a:r>
              <a:rPr sz="1966" b="1" dirty="0">
                <a:latin typeface="Arial"/>
                <a:cs typeface="Arial"/>
              </a:rPr>
              <a:t>a</a:t>
            </a:r>
            <a:r>
              <a:rPr sz="1966" b="1" spc="-44" dirty="0">
                <a:latin typeface="Arial"/>
                <a:cs typeface="Arial"/>
              </a:rPr>
              <a:t> </a:t>
            </a:r>
            <a:r>
              <a:rPr sz="1966" b="1" dirty="0">
                <a:latin typeface="Arial"/>
                <a:cs typeface="Arial"/>
              </a:rPr>
              <a:t>big</a:t>
            </a:r>
            <a:r>
              <a:rPr sz="1966" b="1" spc="-44" dirty="0">
                <a:latin typeface="Arial"/>
                <a:cs typeface="Arial"/>
              </a:rPr>
              <a:t> </a:t>
            </a:r>
            <a:r>
              <a:rPr sz="1966" b="1" spc="-22" dirty="0">
                <a:latin typeface="Arial"/>
                <a:cs typeface="Arial"/>
              </a:rPr>
              <a:t>deal?</a:t>
            </a:r>
            <a:endParaRPr sz="1966">
              <a:latin typeface="Arial"/>
              <a:cs typeface="Arial"/>
            </a:endParaRPr>
          </a:p>
          <a:p>
            <a:pPr marL="1141578" indent="-252451">
              <a:spcBef>
                <a:spcPts val="677"/>
              </a:spcBef>
              <a:buClr>
                <a:srgbClr val="D41A2C"/>
              </a:buClr>
              <a:buFont typeface="Menlo"/>
              <a:buChar char="•"/>
              <a:tabLst>
                <a:tab pos="1141578" algn="l"/>
              </a:tabLst>
            </a:pPr>
            <a:r>
              <a:rPr sz="1966" dirty="0">
                <a:latin typeface="Arial"/>
                <a:cs typeface="Arial"/>
              </a:rPr>
              <a:t>No,</a:t>
            </a:r>
            <a:r>
              <a:rPr sz="1966" spc="-66" dirty="0">
                <a:latin typeface="Arial"/>
                <a:cs typeface="Arial"/>
              </a:rPr>
              <a:t> </a:t>
            </a:r>
            <a:r>
              <a:rPr sz="1966" dirty="0">
                <a:latin typeface="Arial"/>
                <a:cs typeface="Arial"/>
              </a:rPr>
              <a:t>just</a:t>
            </a:r>
            <a:r>
              <a:rPr sz="1966" spc="-55" dirty="0">
                <a:latin typeface="Arial"/>
                <a:cs typeface="Arial"/>
              </a:rPr>
              <a:t> </a:t>
            </a:r>
            <a:r>
              <a:rPr sz="1966" dirty="0">
                <a:latin typeface="Arial"/>
                <a:cs typeface="Arial"/>
              </a:rPr>
              <a:t>use</a:t>
            </a:r>
            <a:r>
              <a:rPr sz="1966" spc="-66" dirty="0">
                <a:latin typeface="Arial"/>
                <a:cs typeface="Arial"/>
              </a:rPr>
              <a:t> </a:t>
            </a:r>
            <a:r>
              <a:rPr sz="1966" dirty="0">
                <a:latin typeface="Arial"/>
                <a:cs typeface="Arial"/>
              </a:rPr>
              <a:t>the</a:t>
            </a:r>
            <a:r>
              <a:rPr sz="1966" spc="-55" dirty="0">
                <a:latin typeface="Arial"/>
                <a:cs typeface="Arial"/>
              </a:rPr>
              <a:t> </a:t>
            </a:r>
            <a:r>
              <a:rPr sz="1966" dirty="0">
                <a:latin typeface="Arial"/>
                <a:cs typeface="Arial"/>
              </a:rPr>
              <a:t>same</a:t>
            </a:r>
            <a:r>
              <a:rPr sz="1966" spc="-66" dirty="0">
                <a:latin typeface="Arial"/>
                <a:cs typeface="Arial"/>
              </a:rPr>
              <a:t> </a:t>
            </a:r>
            <a:r>
              <a:rPr sz="1966" dirty="0">
                <a:latin typeface="Arial"/>
                <a:cs typeface="Arial"/>
              </a:rPr>
              <a:t>methods</a:t>
            </a:r>
            <a:r>
              <a:rPr sz="1966" spc="-55" dirty="0">
                <a:latin typeface="Arial"/>
                <a:cs typeface="Arial"/>
              </a:rPr>
              <a:t> </a:t>
            </a:r>
            <a:r>
              <a:rPr sz="1966" dirty="0">
                <a:latin typeface="Arial"/>
                <a:cs typeface="Arial"/>
              </a:rPr>
              <a:t>with</a:t>
            </a:r>
            <a:r>
              <a:rPr sz="1966" spc="-66" dirty="0">
                <a:latin typeface="Arial"/>
                <a:cs typeface="Arial"/>
              </a:rPr>
              <a:t> </a:t>
            </a:r>
            <a:r>
              <a:rPr sz="1966" spc="-22" dirty="0">
                <a:latin typeface="Arial"/>
                <a:cs typeface="Arial"/>
              </a:rPr>
              <a:t>available</a:t>
            </a:r>
            <a:r>
              <a:rPr sz="1966" spc="-55" dirty="0">
                <a:latin typeface="Arial"/>
                <a:cs typeface="Arial"/>
              </a:rPr>
              <a:t> </a:t>
            </a:r>
            <a:r>
              <a:rPr sz="1966" spc="-22" dirty="0">
                <a:latin typeface="Arial"/>
                <a:cs typeface="Arial"/>
              </a:rPr>
              <a:t>observation</a:t>
            </a:r>
            <a:endParaRPr sz="1966">
              <a:latin typeface="Arial"/>
              <a:cs typeface="Arial"/>
            </a:endParaRPr>
          </a:p>
        </p:txBody>
      </p:sp>
      <p:sp>
        <p:nvSpPr>
          <p:cNvPr id="36" name="object 36"/>
          <p:cNvSpPr txBox="1"/>
          <p:nvPr/>
        </p:nvSpPr>
        <p:spPr>
          <a:xfrm>
            <a:off x="763782" y="5795888"/>
            <a:ext cx="3509354" cy="329131"/>
          </a:xfrm>
          <a:prstGeom prst="rect">
            <a:avLst/>
          </a:prstGeom>
        </p:spPr>
        <p:txBody>
          <a:bodyPr vert="horz" wrap="square" lIns="0" tIns="26355" rIns="0" bIns="0" rtlCol="0">
            <a:spAutoFit/>
          </a:bodyPr>
          <a:lstStyle/>
          <a:p>
            <a:pPr marL="27742">
              <a:spcBef>
                <a:spcPts val="208"/>
              </a:spcBef>
            </a:pPr>
            <a:r>
              <a:rPr sz="1966" b="1" dirty="0">
                <a:latin typeface="Arial"/>
                <a:cs typeface="Arial"/>
              </a:rPr>
              <a:t>Reactive</a:t>
            </a:r>
            <a:r>
              <a:rPr sz="1966" b="1" spc="-98" dirty="0">
                <a:latin typeface="Arial"/>
                <a:cs typeface="Arial"/>
              </a:rPr>
              <a:t> </a:t>
            </a:r>
            <a:r>
              <a:rPr sz="1966" b="1" dirty="0">
                <a:latin typeface="Arial"/>
                <a:cs typeface="Arial"/>
              </a:rPr>
              <a:t>policies</a:t>
            </a:r>
            <a:r>
              <a:rPr sz="1966" b="1" spc="-33" dirty="0">
                <a:latin typeface="Arial"/>
                <a:cs typeface="Arial"/>
              </a:rPr>
              <a:t> </a:t>
            </a:r>
            <a:r>
              <a:rPr sz="1966" i="1" spc="164" dirty="0">
                <a:latin typeface="Times New Roman"/>
                <a:cs typeface="Times New Roman"/>
              </a:rPr>
              <a:t>π</a:t>
            </a:r>
            <a:r>
              <a:rPr sz="1966" i="1" spc="-208" dirty="0">
                <a:latin typeface="Times New Roman"/>
                <a:cs typeface="Times New Roman"/>
              </a:rPr>
              <a:t> </a:t>
            </a:r>
            <a:r>
              <a:rPr sz="1966" dirty="0">
                <a:latin typeface="Times New Roman"/>
                <a:cs typeface="Times New Roman"/>
              </a:rPr>
              <a:t>:</a:t>
            </a:r>
            <a:r>
              <a:rPr sz="1966" spc="153" dirty="0">
                <a:latin typeface="Times New Roman"/>
                <a:cs typeface="Times New Roman"/>
              </a:rPr>
              <a:t> </a:t>
            </a:r>
            <a:r>
              <a:rPr sz="1966" i="1" spc="415" dirty="0">
                <a:latin typeface="Menlo"/>
                <a:cs typeface="Menlo"/>
              </a:rPr>
              <a:t>O</a:t>
            </a:r>
            <a:r>
              <a:rPr sz="1966" i="1" spc="-568" dirty="0">
                <a:latin typeface="Menlo"/>
                <a:cs typeface="Menlo"/>
              </a:rPr>
              <a:t> </a:t>
            </a:r>
            <a:r>
              <a:rPr sz="1966" i="1" spc="830" dirty="0">
                <a:latin typeface="Menlo"/>
                <a:cs typeface="Menlo"/>
              </a:rPr>
              <a:t>→</a:t>
            </a:r>
            <a:r>
              <a:rPr sz="1966" i="1" spc="-633" dirty="0">
                <a:latin typeface="Menlo"/>
                <a:cs typeface="Menlo"/>
              </a:rPr>
              <a:t> </a:t>
            </a:r>
            <a:r>
              <a:rPr sz="1966" spc="382" dirty="0">
                <a:latin typeface="Times New Roman"/>
                <a:cs typeface="Times New Roman"/>
              </a:rPr>
              <a:t>∆</a:t>
            </a:r>
            <a:r>
              <a:rPr sz="1966" i="1" spc="382" dirty="0">
                <a:latin typeface="Menlo"/>
                <a:cs typeface="Menlo"/>
              </a:rPr>
              <a:t>A</a:t>
            </a:r>
            <a:endParaRPr sz="1966" dirty="0">
              <a:latin typeface="Menlo"/>
              <a:cs typeface="Menlo"/>
            </a:endParaRPr>
          </a:p>
        </p:txBody>
      </p:sp>
      <p:sp>
        <p:nvSpPr>
          <p:cNvPr id="38" name="object 38"/>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42" name="object 42"/>
          <p:cNvSpPr txBox="1">
            <a:spLocks noGrp="1"/>
          </p:cNvSpPr>
          <p:nvPr>
            <p:ph type="dt" sz="half" idx="6"/>
          </p:nvPr>
        </p:nvSpPr>
        <p:spPr>
          <a:xfrm>
            <a:off x="3570742" y="3350180"/>
            <a:ext cx="429958"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CS</a:t>
            </a:r>
            <a:r>
              <a:rPr lang="en-US" spc="-20"/>
              <a:t> </a:t>
            </a:r>
            <a:r>
              <a:rPr lang="en-US" spc="-10"/>
              <a:t>4180/5180</a:t>
            </a:r>
            <a:endParaRPr spc="-22" dirty="0"/>
          </a:p>
        </p:txBody>
      </p:sp>
      <p:sp>
        <p:nvSpPr>
          <p:cNvPr id="43" name="object 43"/>
          <p:cNvSpPr txBox="1">
            <a:spLocks noGrp="1"/>
          </p:cNvSpPr>
          <p:nvPr>
            <p:ph type="sldNum" sz="quarter" idx="7"/>
          </p:nvPr>
        </p:nvSpPr>
        <p:spPr>
          <a:xfrm>
            <a:off x="4295597" y="3357216"/>
            <a:ext cx="244729"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73025">
              <a:spcBef>
                <a:spcPts val="70"/>
              </a:spcBef>
            </a:pPr>
            <a:fld id="{81D60167-4931-47E6-BA6A-407CBD079E47}" type="slidenum">
              <a:rPr lang="en-US" smtClean="0"/>
              <a:pPr marL="73025">
                <a:spcBef>
                  <a:spcPts val="70"/>
                </a:spcBef>
              </a:pPr>
              <a:t>7</a:t>
            </a:fld>
            <a:r>
              <a:rPr lang="en-US" spc="-15"/>
              <a:t> </a:t>
            </a:r>
            <a:r>
              <a:rPr lang="en-US"/>
              <a:t>/</a:t>
            </a:r>
            <a:r>
              <a:rPr lang="en-US" spc="-5"/>
              <a:t> </a:t>
            </a:r>
            <a:r>
              <a:rPr lang="en-US" spc="-25"/>
              <a:t>53</a:t>
            </a:r>
            <a:endParaRPr spc="-55" dirty="0"/>
          </a:p>
        </p:txBody>
      </p:sp>
    </p:spTree>
  </p:cSld>
  <p:clrMapOvr>
    <a:masterClrMapping/>
  </p:clrMapOvr>
  <p:transition>
    <p:cu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object 34"/>
          <p:cNvSpPr txBox="1"/>
          <p:nvPr/>
        </p:nvSpPr>
        <p:spPr>
          <a:xfrm>
            <a:off x="213327" y="549397"/>
            <a:ext cx="2953128" cy="394993"/>
          </a:xfrm>
          <a:prstGeom prst="rect">
            <a:avLst/>
          </a:prstGeom>
        </p:spPr>
        <p:txBody>
          <a:bodyPr vert="horz" wrap="square" lIns="0" tIns="24968" rIns="0" bIns="0" rtlCol="0">
            <a:spAutoFit/>
          </a:bodyPr>
          <a:lstStyle/>
          <a:p>
            <a:pPr marL="27742">
              <a:spcBef>
                <a:spcPts val="197"/>
              </a:spcBef>
            </a:pPr>
            <a:r>
              <a:rPr sz="2403" b="1" dirty="0">
                <a:solidFill>
                  <a:srgbClr val="D41A2C"/>
                </a:solidFill>
                <a:latin typeface="Arial"/>
                <a:cs typeface="Arial"/>
              </a:rPr>
              <a:t>Agent</a:t>
            </a:r>
            <a:r>
              <a:rPr sz="2403" b="1" spc="-120" dirty="0">
                <a:solidFill>
                  <a:srgbClr val="D41A2C"/>
                </a:solidFill>
                <a:latin typeface="Arial"/>
                <a:cs typeface="Arial"/>
              </a:rPr>
              <a:t> </a:t>
            </a:r>
            <a:r>
              <a:rPr sz="2403" b="1" spc="-22" dirty="0">
                <a:solidFill>
                  <a:srgbClr val="D41A2C"/>
                </a:solidFill>
                <a:latin typeface="Arial"/>
                <a:cs typeface="Arial"/>
              </a:rPr>
              <a:t>POV</a:t>
            </a:r>
            <a:r>
              <a:rPr sz="2403" b="1" spc="-109" dirty="0">
                <a:solidFill>
                  <a:srgbClr val="D41A2C"/>
                </a:solidFill>
                <a:latin typeface="Arial"/>
                <a:cs typeface="Arial"/>
              </a:rPr>
              <a:t> </a:t>
            </a:r>
            <a:r>
              <a:rPr sz="2403" b="1" spc="-22" dirty="0">
                <a:solidFill>
                  <a:srgbClr val="D41A2C"/>
                </a:solidFill>
                <a:latin typeface="Arial"/>
                <a:cs typeface="Arial"/>
              </a:rPr>
              <a:t>Example</a:t>
            </a:r>
            <a:endParaRPr sz="2403">
              <a:latin typeface="Arial"/>
              <a:cs typeface="Arial"/>
            </a:endParaRPr>
          </a:p>
        </p:txBody>
      </p:sp>
      <p:pic>
        <p:nvPicPr>
          <p:cNvPr id="35" name="object 35"/>
          <p:cNvPicPr/>
          <p:nvPr/>
        </p:nvPicPr>
        <p:blipFill>
          <a:blip r:embed="rId2" cstate="print"/>
          <a:stretch>
            <a:fillRect/>
          </a:stretch>
        </p:blipFill>
        <p:spPr>
          <a:xfrm>
            <a:off x="3976407" y="1095098"/>
            <a:ext cx="2123236" cy="1592426"/>
          </a:xfrm>
          <a:prstGeom prst="rect">
            <a:avLst/>
          </a:prstGeom>
        </p:spPr>
      </p:pic>
      <p:sp>
        <p:nvSpPr>
          <p:cNvPr id="36" name="object 36"/>
          <p:cNvSpPr txBox="1"/>
          <p:nvPr/>
        </p:nvSpPr>
        <p:spPr>
          <a:xfrm>
            <a:off x="3816613" y="2827010"/>
            <a:ext cx="2444064" cy="295597"/>
          </a:xfrm>
          <a:prstGeom prst="rect">
            <a:avLst/>
          </a:prstGeom>
        </p:spPr>
        <p:txBody>
          <a:bodyPr vert="horz" wrap="square" lIns="0" tIns="26355" rIns="0" bIns="0" rtlCol="0">
            <a:spAutoFit/>
          </a:bodyPr>
          <a:lstStyle/>
          <a:p>
            <a:pPr marL="83226">
              <a:spcBef>
                <a:spcPts val="208"/>
              </a:spcBef>
            </a:pPr>
            <a:r>
              <a:rPr sz="1748" dirty="0">
                <a:solidFill>
                  <a:srgbClr val="D41A2C"/>
                </a:solidFill>
                <a:latin typeface="Arial"/>
                <a:cs typeface="Arial"/>
              </a:rPr>
              <a:t>Figure:</a:t>
            </a:r>
            <a:r>
              <a:rPr sz="1748" spc="-66" dirty="0">
                <a:solidFill>
                  <a:srgbClr val="D41A2C"/>
                </a:solidFill>
                <a:latin typeface="Arial"/>
                <a:cs typeface="Arial"/>
              </a:rPr>
              <a:t> </a:t>
            </a:r>
            <a:r>
              <a:rPr sz="1748" dirty="0">
                <a:latin typeface="Arial"/>
                <a:cs typeface="Arial"/>
              </a:rPr>
              <a:t>Tiger</a:t>
            </a:r>
            <a:r>
              <a:rPr sz="1748" spc="-66" dirty="0">
                <a:latin typeface="Arial"/>
                <a:cs typeface="Arial"/>
              </a:rPr>
              <a:t> </a:t>
            </a:r>
            <a:r>
              <a:rPr sz="1748" spc="-22" dirty="0">
                <a:latin typeface="Arial"/>
                <a:cs typeface="Arial"/>
              </a:rPr>
              <a:t>problem</a:t>
            </a:r>
            <a:r>
              <a:rPr sz="1966" spc="-33" baseline="27777" dirty="0">
                <a:solidFill>
                  <a:srgbClr val="D41A2C"/>
                </a:solidFill>
                <a:latin typeface="Arial"/>
                <a:cs typeface="Arial"/>
              </a:rPr>
              <a:t>1</a:t>
            </a:r>
            <a:r>
              <a:rPr sz="1748" spc="-22" dirty="0">
                <a:latin typeface="Arial"/>
                <a:cs typeface="Arial"/>
              </a:rPr>
              <a:t>.</a:t>
            </a:r>
            <a:endParaRPr sz="1748">
              <a:latin typeface="Arial"/>
              <a:cs typeface="Arial"/>
            </a:endParaRPr>
          </a:p>
        </p:txBody>
      </p:sp>
      <p:sp>
        <p:nvSpPr>
          <p:cNvPr id="37" name="object 37"/>
          <p:cNvSpPr txBox="1"/>
          <p:nvPr/>
        </p:nvSpPr>
        <p:spPr>
          <a:xfrm>
            <a:off x="3719590" y="3438735"/>
            <a:ext cx="2636870" cy="295597"/>
          </a:xfrm>
          <a:prstGeom prst="rect">
            <a:avLst/>
          </a:prstGeom>
        </p:spPr>
        <p:txBody>
          <a:bodyPr vert="horz" wrap="square" lIns="0" tIns="26355" rIns="0" bIns="0" rtlCol="0">
            <a:spAutoFit/>
          </a:bodyPr>
          <a:lstStyle/>
          <a:p>
            <a:pPr marL="27742">
              <a:spcBef>
                <a:spcPts val="208"/>
              </a:spcBef>
            </a:pPr>
            <a:r>
              <a:rPr sz="1748" spc="-55" dirty="0">
                <a:solidFill>
                  <a:srgbClr val="D41A2C"/>
                </a:solidFill>
                <a:latin typeface="Arial"/>
                <a:cs typeface="Arial"/>
              </a:rPr>
              <a:t>Table:</a:t>
            </a:r>
            <a:r>
              <a:rPr sz="1748" spc="-66" dirty="0">
                <a:solidFill>
                  <a:srgbClr val="D41A2C"/>
                </a:solidFill>
                <a:latin typeface="Arial"/>
                <a:cs typeface="Arial"/>
              </a:rPr>
              <a:t> </a:t>
            </a:r>
            <a:r>
              <a:rPr sz="1748" dirty="0">
                <a:latin typeface="Arial"/>
                <a:cs typeface="Arial"/>
              </a:rPr>
              <a:t>Tiger</a:t>
            </a:r>
            <a:r>
              <a:rPr sz="1748" spc="-66" dirty="0">
                <a:latin typeface="Arial"/>
                <a:cs typeface="Arial"/>
              </a:rPr>
              <a:t> </a:t>
            </a:r>
            <a:r>
              <a:rPr sz="1748" dirty="0">
                <a:latin typeface="Arial"/>
                <a:cs typeface="Arial"/>
              </a:rPr>
              <a:t>Problem</a:t>
            </a:r>
            <a:r>
              <a:rPr sz="1748" spc="-66" dirty="0">
                <a:latin typeface="Arial"/>
                <a:cs typeface="Arial"/>
              </a:rPr>
              <a:t> </a:t>
            </a:r>
            <a:r>
              <a:rPr sz="1748" spc="-44" dirty="0">
                <a:latin typeface="Arial"/>
                <a:cs typeface="Arial"/>
              </a:rPr>
              <a:t>POV.</a:t>
            </a:r>
            <a:endParaRPr sz="1748" dirty="0">
              <a:latin typeface="Arial"/>
              <a:cs typeface="Arial"/>
            </a:endParaRPr>
          </a:p>
        </p:txBody>
      </p:sp>
      <p:sp>
        <p:nvSpPr>
          <p:cNvPr id="39" name="object 39"/>
          <p:cNvSpPr/>
          <p:nvPr/>
        </p:nvSpPr>
        <p:spPr>
          <a:xfrm>
            <a:off x="1330493" y="5812320"/>
            <a:ext cx="7415417" cy="0"/>
          </a:xfrm>
          <a:custGeom>
            <a:avLst/>
            <a:gdLst/>
            <a:ahLst/>
            <a:cxnLst/>
            <a:rect l="l" t="t" r="r" b="b"/>
            <a:pathLst>
              <a:path w="3394710">
                <a:moveTo>
                  <a:pt x="0" y="0"/>
                </a:moveTo>
                <a:lnTo>
                  <a:pt x="3394544" y="0"/>
                </a:lnTo>
              </a:path>
            </a:pathLst>
          </a:custGeom>
          <a:ln w="9359">
            <a:solidFill>
              <a:srgbClr val="000000"/>
            </a:solidFill>
          </a:ln>
        </p:spPr>
        <p:txBody>
          <a:bodyPr wrap="square" lIns="0" tIns="0" rIns="0" bIns="0" rtlCol="0"/>
          <a:lstStyle/>
          <a:p>
            <a:endParaRPr sz="3932"/>
          </a:p>
        </p:txBody>
      </p:sp>
      <p:sp>
        <p:nvSpPr>
          <p:cNvPr id="40" name="object 40"/>
          <p:cNvSpPr txBox="1"/>
          <p:nvPr/>
        </p:nvSpPr>
        <p:spPr>
          <a:xfrm>
            <a:off x="506603" y="5391975"/>
            <a:ext cx="7853626" cy="1547863"/>
          </a:xfrm>
          <a:prstGeom prst="rect">
            <a:avLst/>
          </a:prstGeom>
        </p:spPr>
        <p:txBody>
          <a:bodyPr vert="horz" wrap="square" lIns="0" tIns="26355" rIns="0" bIns="0" rtlCol="0">
            <a:spAutoFit/>
          </a:bodyPr>
          <a:lstStyle/>
          <a:p>
            <a:pPr>
              <a:spcBef>
                <a:spcPts val="11"/>
              </a:spcBef>
            </a:pPr>
            <a:endParaRPr sz="1529" dirty="0">
              <a:latin typeface="Arial"/>
              <a:cs typeface="Arial"/>
            </a:endParaRPr>
          </a:p>
          <a:p>
            <a:pPr marL="110968"/>
            <a:r>
              <a:rPr sz="1748" b="1" spc="-22" dirty="0">
                <a:latin typeface="Arial"/>
                <a:cs typeface="Arial"/>
              </a:rPr>
              <a:t>Keypoints:</a:t>
            </a:r>
            <a:endParaRPr sz="1748" dirty="0">
              <a:latin typeface="Arial"/>
              <a:cs typeface="Arial"/>
            </a:endParaRPr>
          </a:p>
          <a:p>
            <a:pPr marL="621418" indent="-245516">
              <a:spcBef>
                <a:spcPts val="513"/>
              </a:spcBef>
              <a:buClr>
                <a:srgbClr val="D41A2C"/>
              </a:buClr>
              <a:buFont typeface="Menlo"/>
              <a:buChar char="•"/>
              <a:tabLst>
                <a:tab pos="621418" algn="l"/>
              </a:tabLst>
            </a:pPr>
            <a:r>
              <a:rPr sz="1748" dirty="0">
                <a:latin typeface="Arial"/>
                <a:cs typeface="Arial"/>
              </a:rPr>
              <a:t>Unlikely</a:t>
            </a:r>
            <a:r>
              <a:rPr sz="1748" spc="-66" dirty="0">
                <a:latin typeface="Arial"/>
                <a:cs typeface="Arial"/>
              </a:rPr>
              <a:t> </a:t>
            </a:r>
            <a:r>
              <a:rPr sz="1748" dirty="0">
                <a:latin typeface="Arial"/>
                <a:cs typeface="Arial"/>
              </a:rPr>
              <a:t>seeing</a:t>
            </a:r>
            <a:r>
              <a:rPr sz="1748" spc="-55" dirty="0">
                <a:latin typeface="Arial"/>
                <a:cs typeface="Arial"/>
              </a:rPr>
              <a:t> </a:t>
            </a:r>
            <a:r>
              <a:rPr sz="1748" dirty="0">
                <a:latin typeface="Arial"/>
                <a:cs typeface="Arial"/>
              </a:rPr>
              <a:t>same</a:t>
            </a:r>
            <a:r>
              <a:rPr sz="1748" spc="-66" dirty="0">
                <a:latin typeface="Arial"/>
                <a:cs typeface="Arial"/>
              </a:rPr>
              <a:t> </a:t>
            </a:r>
            <a:r>
              <a:rPr sz="1748" dirty="0">
                <a:latin typeface="Arial"/>
                <a:cs typeface="Arial"/>
              </a:rPr>
              <a:t>histories</a:t>
            </a:r>
            <a:r>
              <a:rPr sz="1748" spc="-66" dirty="0">
                <a:latin typeface="Arial"/>
                <a:cs typeface="Arial"/>
              </a:rPr>
              <a:t> </a:t>
            </a:r>
            <a:r>
              <a:rPr sz="1748" spc="-22" dirty="0">
                <a:latin typeface="Arial"/>
                <a:cs typeface="Arial"/>
              </a:rPr>
              <a:t>enough</a:t>
            </a:r>
            <a:r>
              <a:rPr sz="1748" spc="-55" dirty="0">
                <a:latin typeface="Arial"/>
                <a:cs typeface="Arial"/>
              </a:rPr>
              <a:t> </a:t>
            </a:r>
            <a:r>
              <a:rPr sz="1748" dirty="0">
                <a:latin typeface="Arial"/>
                <a:cs typeface="Arial"/>
              </a:rPr>
              <a:t>times</a:t>
            </a:r>
            <a:r>
              <a:rPr sz="1748" spc="-66" dirty="0">
                <a:latin typeface="Arial"/>
                <a:cs typeface="Arial"/>
              </a:rPr>
              <a:t> </a:t>
            </a:r>
            <a:r>
              <a:rPr sz="1748" dirty="0">
                <a:latin typeface="Arial"/>
                <a:cs typeface="Arial"/>
              </a:rPr>
              <a:t>to</a:t>
            </a:r>
            <a:r>
              <a:rPr sz="1748" spc="-55" dirty="0">
                <a:latin typeface="Arial"/>
                <a:cs typeface="Arial"/>
              </a:rPr>
              <a:t> </a:t>
            </a:r>
            <a:r>
              <a:rPr sz="1748" dirty="0">
                <a:latin typeface="Arial"/>
                <a:cs typeface="Arial"/>
              </a:rPr>
              <a:t>learn</a:t>
            </a:r>
            <a:r>
              <a:rPr sz="1748" spc="-66" dirty="0">
                <a:latin typeface="Arial"/>
                <a:cs typeface="Arial"/>
              </a:rPr>
              <a:t> </a:t>
            </a:r>
            <a:r>
              <a:rPr sz="1748" dirty="0">
                <a:latin typeface="Arial"/>
                <a:cs typeface="Arial"/>
              </a:rPr>
              <a:t>(despite</a:t>
            </a:r>
            <a:r>
              <a:rPr sz="1748" spc="-55" dirty="0">
                <a:latin typeface="Arial"/>
                <a:cs typeface="Arial"/>
              </a:rPr>
              <a:t> </a:t>
            </a:r>
            <a:r>
              <a:rPr sz="1748" dirty="0">
                <a:latin typeface="Arial"/>
                <a:cs typeface="Arial"/>
              </a:rPr>
              <a:t>tiny</a:t>
            </a:r>
            <a:r>
              <a:rPr sz="1748" spc="-66" dirty="0">
                <a:latin typeface="Arial"/>
                <a:cs typeface="Arial"/>
              </a:rPr>
              <a:t> </a:t>
            </a:r>
            <a:r>
              <a:rPr sz="1748" spc="-44" dirty="0">
                <a:latin typeface="Arial"/>
                <a:cs typeface="Arial"/>
              </a:rPr>
              <a:t>size)</a:t>
            </a:r>
            <a:endParaRPr sz="1748" dirty="0">
              <a:latin typeface="Arial"/>
              <a:cs typeface="Arial"/>
            </a:endParaRPr>
          </a:p>
          <a:p>
            <a:pPr marL="110968">
              <a:spcBef>
                <a:spcPts val="743"/>
              </a:spcBef>
            </a:pPr>
            <a:r>
              <a:rPr sz="2621" i="1" u="sng" spc="262" baseline="6944" dirty="0">
                <a:solidFill>
                  <a:srgbClr val="D41A2C"/>
                </a:solidFill>
                <a:uFill>
                  <a:solidFill>
                    <a:srgbClr val="000000"/>
                  </a:solidFill>
                </a:uFill>
                <a:latin typeface="Menlo"/>
                <a:cs typeface="Menlo"/>
              </a:rPr>
              <a:t>  </a:t>
            </a:r>
            <a:r>
              <a:rPr sz="2621" i="1" u="sng" baseline="6944" dirty="0">
                <a:solidFill>
                  <a:srgbClr val="D41A2C"/>
                </a:solidFill>
                <a:uFill>
                  <a:solidFill>
                    <a:srgbClr val="000000"/>
                  </a:solidFill>
                </a:uFill>
                <a:latin typeface="Menlo"/>
                <a:cs typeface="Menlo"/>
              </a:rPr>
              <a:t>•</a:t>
            </a:r>
            <a:r>
              <a:rPr sz="2621" i="1" u="sng" spc="-114" baseline="6944" dirty="0">
                <a:solidFill>
                  <a:srgbClr val="D41A2C"/>
                </a:solidFill>
                <a:uFill>
                  <a:solidFill>
                    <a:srgbClr val="000000"/>
                  </a:solidFill>
                </a:uFill>
                <a:latin typeface="Menlo"/>
                <a:cs typeface="Menlo"/>
              </a:rPr>
              <a:t> </a:t>
            </a:r>
            <a:r>
              <a:rPr sz="1748" u="sng" dirty="0">
                <a:uFill>
                  <a:solidFill>
                    <a:srgbClr val="000000"/>
                  </a:solidFill>
                </a:uFill>
                <a:latin typeface="Arial"/>
                <a:cs typeface="Arial"/>
              </a:rPr>
              <a:t>Hard</a:t>
            </a:r>
            <a:r>
              <a:rPr sz="1748" u="sng" spc="-33" dirty="0">
                <a:uFill>
                  <a:solidFill>
                    <a:srgbClr val="000000"/>
                  </a:solidFill>
                </a:uFill>
                <a:latin typeface="Arial"/>
                <a:cs typeface="Arial"/>
              </a:rPr>
              <a:t> </a:t>
            </a:r>
            <a:r>
              <a:rPr sz="1748" u="sng" dirty="0">
                <a:uFill>
                  <a:solidFill>
                    <a:srgbClr val="000000"/>
                  </a:solidFill>
                </a:uFill>
                <a:latin typeface="Arial"/>
                <a:cs typeface="Arial"/>
              </a:rPr>
              <a:t>to</a:t>
            </a:r>
            <a:r>
              <a:rPr sz="1748" u="sng" spc="-33" dirty="0">
                <a:uFill>
                  <a:solidFill>
                    <a:srgbClr val="000000"/>
                  </a:solidFill>
                </a:uFill>
                <a:latin typeface="Arial"/>
                <a:cs typeface="Arial"/>
              </a:rPr>
              <a:t> </a:t>
            </a:r>
            <a:r>
              <a:rPr sz="1748" u="sng" dirty="0">
                <a:uFill>
                  <a:solidFill>
                    <a:srgbClr val="000000"/>
                  </a:solidFill>
                </a:uFill>
                <a:latin typeface="Arial"/>
                <a:cs typeface="Arial"/>
              </a:rPr>
              <a:t>interpret</a:t>
            </a:r>
            <a:r>
              <a:rPr sz="1748" u="sng" spc="-22" dirty="0">
                <a:uFill>
                  <a:solidFill>
                    <a:srgbClr val="000000"/>
                  </a:solidFill>
                </a:uFill>
                <a:latin typeface="Arial"/>
                <a:cs typeface="Arial"/>
              </a:rPr>
              <a:t> </a:t>
            </a:r>
            <a:r>
              <a:rPr sz="1748" u="sng" dirty="0">
                <a:uFill>
                  <a:solidFill>
                    <a:srgbClr val="000000"/>
                  </a:solidFill>
                </a:uFill>
                <a:latin typeface="Arial"/>
                <a:cs typeface="Arial"/>
              </a:rPr>
              <a:t>long</a:t>
            </a:r>
            <a:r>
              <a:rPr sz="1748" u="sng" spc="-33" dirty="0">
                <a:uFill>
                  <a:solidFill>
                    <a:srgbClr val="000000"/>
                  </a:solidFill>
                </a:uFill>
                <a:latin typeface="Arial"/>
                <a:cs typeface="Arial"/>
              </a:rPr>
              <a:t> </a:t>
            </a:r>
            <a:r>
              <a:rPr sz="1748" u="sng" spc="-22" dirty="0">
                <a:uFill>
                  <a:solidFill>
                    <a:srgbClr val="000000"/>
                  </a:solidFill>
                </a:uFill>
                <a:latin typeface="Arial"/>
                <a:cs typeface="Arial"/>
              </a:rPr>
              <a:t>sequen</a:t>
            </a:r>
            <a:r>
              <a:rPr sz="1748" spc="-22" dirty="0">
                <a:latin typeface="Arial"/>
                <a:cs typeface="Arial"/>
              </a:rPr>
              <a:t>ces </a:t>
            </a:r>
            <a:r>
              <a:rPr sz="1748" spc="-22" dirty="0">
                <a:solidFill>
                  <a:srgbClr val="D41A2C"/>
                </a:solidFill>
                <a:latin typeface="Arial"/>
                <a:cs typeface="Arial"/>
              </a:rPr>
              <a:t>despite</a:t>
            </a:r>
            <a:r>
              <a:rPr sz="1748" spc="-33" dirty="0">
                <a:solidFill>
                  <a:srgbClr val="D41A2C"/>
                </a:solidFill>
                <a:latin typeface="Arial"/>
                <a:cs typeface="Arial"/>
              </a:rPr>
              <a:t> </a:t>
            </a:r>
            <a:r>
              <a:rPr sz="1748" spc="-22" dirty="0">
                <a:latin typeface="Arial"/>
                <a:cs typeface="Arial"/>
              </a:rPr>
              <a:t>semantics</a:t>
            </a:r>
            <a:endParaRPr sz="1748" dirty="0">
              <a:latin typeface="Arial"/>
              <a:cs typeface="Arial"/>
            </a:endParaRPr>
          </a:p>
          <a:p>
            <a:pPr marL="367580">
              <a:spcBef>
                <a:spcPts val="732"/>
              </a:spcBef>
            </a:pPr>
            <a:r>
              <a:rPr sz="1638" baseline="33333" dirty="0">
                <a:solidFill>
                  <a:srgbClr val="D41A2C"/>
                </a:solidFill>
                <a:latin typeface="Arial"/>
                <a:cs typeface="Arial"/>
              </a:rPr>
              <a:t>1</a:t>
            </a:r>
            <a:r>
              <a:rPr sz="1638" spc="-295" baseline="33333" dirty="0">
                <a:solidFill>
                  <a:srgbClr val="D41A2C"/>
                </a:solidFill>
                <a:latin typeface="Arial"/>
                <a:cs typeface="Arial"/>
              </a:rPr>
              <a:t> </a:t>
            </a:r>
            <a:r>
              <a:rPr sz="1529" spc="-22" dirty="0">
                <a:latin typeface="Arial"/>
                <a:cs typeface="Arial"/>
              </a:rPr>
              <a:t>(Possibly</a:t>
            </a:r>
            <a:r>
              <a:rPr sz="1529" spc="-11" dirty="0">
                <a:latin typeface="Arial"/>
                <a:cs typeface="Arial"/>
              </a:rPr>
              <a:t> </a:t>
            </a:r>
            <a:r>
              <a:rPr sz="1529" spc="-22" dirty="0">
                <a:latin typeface="Arial"/>
                <a:cs typeface="Arial"/>
              </a:rPr>
              <a:t>recursive)</a:t>
            </a:r>
            <a:r>
              <a:rPr sz="1529" dirty="0">
                <a:latin typeface="Arial"/>
                <a:cs typeface="Arial"/>
              </a:rPr>
              <a:t> image</a:t>
            </a:r>
            <a:r>
              <a:rPr sz="1529" spc="-11" dirty="0">
                <a:latin typeface="Arial"/>
                <a:cs typeface="Arial"/>
              </a:rPr>
              <a:t> </a:t>
            </a:r>
            <a:r>
              <a:rPr sz="1529" dirty="0">
                <a:latin typeface="Arial"/>
                <a:cs typeface="Arial"/>
              </a:rPr>
              <a:t>credit to Chris</a:t>
            </a:r>
            <a:r>
              <a:rPr sz="1529" spc="-11" dirty="0">
                <a:latin typeface="Arial"/>
                <a:cs typeface="Arial"/>
              </a:rPr>
              <a:t> </a:t>
            </a:r>
            <a:r>
              <a:rPr sz="1529" spc="-22" dirty="0">
                <a:latin typeface="Arial"/>
                <a:cs typeface="Arial"/>
              </a:rPr>
              <a:t>Amato’s</a:t>
            </a:r>
            <a:r>
              <a:rPr sz="1529" dirty="0">
                <a:latin typeface="Arial"/>
                <a:cs typeface="Arial"/>
              </a:rPr>
              <a:t> PORL</a:t>
            </a:r>
            <a:r>
              <a:rPr sz="1529" spc="-11" dirty="0">
                <a:latin typeface="Arial"/>
                <a:cs typeface="Arial"/>
              </a:rPr>
              <a:t> </a:t>
            </a:r>
            <a:r>
              <a:rPr sz="1529" spc="-22" dirty="0">
                <a:latin typeface="Arial"/>
                <a:cs typeface="Arial"/>
              </a:rPr>
              <a:t>slides.</a:t>
            </a:r>
            <a:endParaRPr sz="1529" dirty="0">
              <a:latin typeface="Arial"/>
              <a:cs typeface="Arial"/>
            </a:endParaRPr>
          </a:p>
        </p:txBody>
      </p:sp>
      <p:sp>
        <p:nvSpPr>
          <p:cNvPr id="42" name="object 42"/>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46" name="object 46"/>
          <p:cNvSpPr txBox="1">
            <a:spLocks noGrp="1"/>
          </p:cNvSpPr>
          <p:nvPr>
            <p:ph type="dt" sz="half" idx="6"/>
          </p:nvPr>
        </p:nvSpPr>
        <p:spPr>
          <a:xfrm>
            <a:off x="3570742" y="3350180"/>
            <a:ext cx="429958"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CS</a:t>
            </a:r>
            <a:r>
              <a:rPr lang="en-US" spc="-20"/>
              <a:t> </a:t>
            </a:r>
            <a:r>
              <a:rPr lang="en-US" spc="-10"/>
              <a:t>4180/5180</a:t>
            </a:r>
            <a:endParaRPr spc="-22" dirty="0"/>
          </a:p>
        </p:txBody>
      </p:sp>
      <p:sp>
        <p:nvSpPr>
          <p:cNvPr id="47" name="object 47"/>
          <p:cNvSpPr txBox="1">
            <a:spLocks noGrp="1"/>
          </p:cNvSpPr>
          <p:nvPr>
            <p:ph type="sldNum" sz="quarter" idx="7"/>
          </p:nvPr>
        </p:nvSpPr>
        <p:spPr>
          <a:xfrm>
            <a:off x="4295597" y="3357216"/>
            <a:ext cx="244729"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73025">
              <a:spcBef>
                <a:spcPts val="70"/>
              </a:spcBef>
            </a:pPr>
            <a:fld id="{81D60167-4931-47E6-BA6A-407CBD079E47}" type="slidenum">
              <a:rPr lang="en-US" smtClean="0"/>
              <a:pPr marL="73025">
                <a:spcBef>
                  <a:spcPts val="70"/>
                </a:spcBef>
              </a:pPr>
              <a:t>70</a:t>
            </a:fld>
            <a:r>
              <a:rPr lang="en-US" spc="-15"/>
              <a:t> </a:t>
            </a:r>
            <a:r>
              <a:rPr lang="en-US"/>
              <a:t>/</a:t>
            </a:r>
            <a:r>
              <a:rPr lang="en-US" spc="-5"/>
              <a:t> </a:t>
            </a:r>
            <a:r>
              <a:rPr lang="en-US" spc="-25"/>
              <a:t>53</a:t>
            </a:r>
            <a:endParaRPr spc="-55" dirty="0"/>
          </a:p>
        </p:txBody>
      </p:sp>
      <p:pic>
        <p:nvPicPr>
          <p:cNvPr id="49" name="Picture 48" descr="A close-up of a label&#10;&#10;AI-generated content may be incorrect.">
            <a:extLst>
              <a:ext uri="{FF2B5EF4-FFF2-40B4-BE49-F238E27FC236}">
                <a16:creationId xmlns:a16="http://schemas.microsoft.com/office/drawing/2014/main" id="{2E60BE21-AD49-A47B-0600-D9B0DCC1FEC3}"/>
              </a:ext>
            </a:extLst>
          </p:cNvPr>
          <p:cNvPicPr>
            <a:picLocks noChangeAspect="1"/>
          </p:cNvPicPr>
          <p:nvPr/>
        </p:nvPicPr>
        <p:blipFill>
          <a:blip r:embed="rId3"/>
          <a:stretch>
            <a:fillRect/>
          </a:stretch>
        </p:blipFill>
        <p:spPr>
          <a:xfrm>
            <a:off x="780670" y="3842644"/>
            <a:ext cx="7772400" cy="1718685"/>
          </a:xfrm>
          <a:prstGeom prst="rect">
            <a:avLst/>
          </a:prstGeom>
        </p:spPr>
      </p:pic>
    </p:spTree>
    <p:extLst>
      <p:ext uri="{BB962C8B-B14F-4D97-AF65-F5344CB8AC3E}">
        <p14:creationId xmlns:p14="http://schemas.microsoft.com/office/powerpoint/2010/main" val="999407133"/>
      </p:ext>
    </p:extLst>
  </p:cSld>
  <p:clrMapOvr>
    <a:masterClrMapping/>
  </p:clrMapOvr>
  <p:transition>
    <p:cut/>
  </p:transition>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 name="object 34"/>
          <p:cNvSpPr txBox="1"/>
          <p:nvPr/>
        </p:nvSpPr>
        <p:spPr>
          <a:xfrm>
            <a:off x="213327" y="549397"/>
            <a:ext cx="1048643" cy="394993"/>
          </a:xfrm>
          <a:prstGeom prst="rect">
            <a:avLst/>
          </a:prstGeom>
        </p:spPr>
        <p:txBody>
          <a:bodyPr vert="horz" wrap="square" lIns="0" tIns="24968" rIns="0" bIns="0" rtlCol="0">
            <a:spAutoFit/>
          </a:bodyPr>
          <a:lstStyle/>
          <a:p>
            <a:pPr marL="27742">
              <a:spcBef>
                <a:spcPts val="197"/>
              </a:spcBef>
            </a:pPr>
            <a:r>
              <a:rPr sz="2403" b="1" spc="-22" dirty="0">
                <a:solidFill>
                  <a:srgbClr val="D41A2C"/>
                </a:solidFill>
                <a:latin typeface="Arial"/>
                <a:cs typeface="Arial"/>
              </a:rPr>
              <a:t>Beliefs</a:t>
            </a:r>
            <a:endParaRPr sz="2403">
              <a:latin typeface="Arial"/>
              <a:cs typeface="Arial"/>
            </a:endParaRPr>
          </a:p>
        </p:txBody>
      </p:sp>
      <p:sp>
        <p:nvSpPr>
          <p:cNvPr id="35" name="object 35"/>
          <p:cNvSpPr txBox="1"/>
          <p:nvPr/>
        </p:nvSpPr>
        <p:spPr>
          <a:xfrm>
            <a:off x="3050356" y="1126920"/>
            <a:ext cx="127611" cy="329131"/>
          </a:xfrm>
          <a:prstGeom prst="rect">
            <a:avLst/>
          </a:prstGeom>
        </p:spPr>
        <p:txBody>
          <a:bodyPr vert="horz" wrap="square" lIns="0" tIns="26355" rIns="0" bIns="0" rtlCol="0">
            <a:spAutoFit/>
          </a:bodyPr>
          <a:lstStyle/>
          <a:p>
            <a:pPr marL="27742">
              <a:spcBef>
                <a:spcPts val="208"/>
              </a:spcBef>
            </a:pPr>
            <a:r>
              <a:rPr sz="1966" i="1" spc="-109" dirty="0">
                <a:latin typeface="Times New Roman"/>
                <a:cs typeface="Times New Roman"/>
              </a:rPr>
              <a:t>.</a:t>
            </a:r>
            <a:endParaRPr sz="1966">
              <a:latin typeface="Times New Roman"/>
              <a:cs typeface="Times New Roman"/>
            </a:endParaRPr>
          </a:p>
        </p:txBody>
      </p:sp>
      <p:sp>
        <p:nvSpPr>
          <p:cNvPr id="36" name="object 36"/>
          <p:cNvSpPr txBox="1"/>
          <p:nvPr/>
        </p:nvSpPr>
        <p:spPr>
          <a:xfrm>
            <a:off x="708299" y="859037"/>
            <a:ext cx="6314062" cy="1446601"/>
          </a:xfrm>
          <a:prstGeom prst="rect">
            <a:avLst/>
          </a:prstGeom>
        </p:spPr>
        <p:txBody>
          <a:bodyPr vert="horz" wrap="square" lIns="0" tIns="81839" rIns="0" bIns="0" rtlCol="0">
            <a:spAutoFit/>
          </a:bodyPr>
          <a:lstStyle/>
          <a:p>
            <a:pPr marL="83226">
              <a:spcBef>
                <a:spcPts val="644"/>
              </a:spcBef>
            </a:pPr>
            <a:r>
              <a:rPr sz="1966" b="1" dirty="0">
                <a:latin typeface="Arial"/>
                <a:cs typeface="Arial"/>
              </a:rPr>
              <a:t>Belief:</a:t>
            </a:r>
            <a:r>
              <a:rPr sz="1966" b="1" spc="11" dirty="0">
                <a:latin typeface="Arial"/>
                <a:cs typeface="Arial"/>
              </a:rPr>
              <a:t> </a:t>
            </a:r>
            <a:r>
              <a:rPr sz="1966" dirty="0">
                <a:latin typeface="Arial"/>
                <a:cs typeface="Arial"/>
              </a:rPr>
              <a:t>Distribution</a:t>
            </a:r>
            <a:r>
              <a:rPr sz="1966" spc="-98" dirty="0">
                <a:latin typeface="Arial"/>
                <a:cs typeface="Arial"/>
              </a:rPr>
              <a:t> </a:t>
            </a:r>
            <a:r>
              <a:rPr sz="1966" dirty="0">
                <a:latin typeface="Arial"/>
                <a:cs typeface="Arial"/>
              </a:rPr>
              <a:t>over</a:t>
            </a:r>
            <a:r>
              <a:rPr sz="1966" spc="-98" dirty="0">
                <a:latin typeface="Arial"/>
                <a:cs typeface="Arial"/>
              </a:rPr>
              <a:t> </a:t>
            </a:r>
            <a:r>
              <a:rPr sz="1966" dirty="0">
                <a:latin typeface="Arial"/>
                <a:cs typeface="Arial"/>
              </a:rPr>
              <a:t>states</a:t>
            </a:r>
            <a:r>
              <a:rPr sz="1966" spc="-98" dirty="0">
                <a:latin typeface="Arial"/>
                <a:cs typeface="Arial"/>
              </a:rPr>
              <a:t> </a:t>
            </a:r>
            <a:r>
              <a:rPr sz="1966" dirty="0">
                <a:latin typeface="Arial"/>
                <a:cs typeface="Arial"/>
              </a:rPr>
              <a:t>given</a:t>
            </a:r>
            <a:r>
              <a:rPr sz="1966" spc="-98" dirty="0">
                <a:latin typeface="Arial"/>
                <a:cs typeface="Arial"/>
              </a:rPr>
              <a:t> </a:t>
            </a:r>
            <a:r>
              <a:rPr sz="1966" dirty="0">
                <a:latin typeface="Arial"/>
                <a:cs typeface="Arial"/>
              </a:rPr>
              <a:t>observed</a:t>
            </a:r>
            <a:r>
              <a:rPr sz="1966" spc="-98" dirty="0">
                <a:latin typeface="Arial"/>
                <a:cs typeface="Arial"/>
              </a:rPr>
              <a:t> </a:t>
            </a:r>
            <a:r>
              <a:rPr sz="1966" spc="-22" dirty="0">
                <a:latin typeface="Arial"/>
                <a:cs typeface="Arial"/>
              </a:rPr>
              <a:t>history</a:t>
            </a:r>
            <a:endParaRPr sz="1966">
              <a:latin typeface="Arial"/>
              <a:cs typeface="Arial"/>
            </a:endParaRPr>
          </a:p>
          <a:p>
            <a:pPr marL="590902" indent="-252451">
              <a:spcBef>
                <a:spcPts val="437"/>
              </a:spcBef>
              <a:buClr>
                <a:srgbClr val="D41A2C"/>
              </a:buClr>
              <a:buFont typeface="Menlo"/>
              <a:buChar char="•"/>
              <a:tabLst>
                <a:tab pos="590902" algn="l"/>
              </a:tabLst>
            </a:pPr>
            <a:r>
              <a:rPr sz="1966" dirty="0">
                <a:latin typeface="Arial"/>
                <a:cs typeface="Arial"/>
              </a:rPr>
              <a:t>Belief</a:t>
            </a:r>
            <a:r>
              <a:rPr sz="1966" spc="-55" dirty="0">
                <a:latin typeface="Arial"/>
                <a:cs typeface="Arial"/>
              </a:rPr>
              <a:t> </a:t>
            </a:r>
            <a:r>
              <a:rPr sz="1966" dirty="0">
                <a:latin typeface="Arial"/>
                <a:cs typeface="Arial"/>
              </a:rPr>
              <a:t>Space</a:t>
            </a:r>
            <a:r>
              <a:rPr sz="1966" spc="-33" dirty="0">
                <a:latin typeface="Arial"/>
                <a:cs typeface="Arial"/>
              </a:rPr>
              <a:t> </a:t>
            </a:r>
            <a:r>
              <a:rPr sz="1966" i="1" spc="131" dirty="0">
                <a:latin typeface="Menlo"/>
                <a:cs typeface="Menlo"/>
              </a:rPr>
              <a:t>B</a:t>
            </a:r>
            <a:r>
              <a:rPr sz="1966" i="1" spc="-568" dirty="0">
                <a:latin typeface="Menlo"/>
                <a:cs typeface="Menlo"/>
              </a:rPr>
              <a:t> </a:t>
            </a:r>
            <a:r>
              <a:rPr sz="1966" spc="426" dirty="0">
                <a:latin typeface="Times New Roman"/>
                <a:cs typeface="Times New Roman"/>
              </a:rPr>
              <a:t>=</a:t>
            </a:r>
            <a:r>
              <a:rPr sz="1966" spc="44" dirty="0">
                <a:latin typeface="Times New Roman"/>
                <a:cs typeface="Times New Roman"/>
              </a:rPr>
              <a:t> </a:t>
            </a:r>
            <a:r>
              <a:rPr sz="1966" spc="197" dirty="0">
                <a:latin typeface="Times New Roman"/>
                <a:cs typeface="Times New Roman"/>
              </a:rPr>
              <a:t>∆</a:t>
            </a:r>
            <a:r>
              <a:rPr sz="1966" i="1" spc="197" dirty="0">
                <a:latin typeface="Menlo"/>
                <a:cs typeface="Menlo"/>
              </a:rPr>
              <a:t>S</a:t>
            </a:r>
            <a:endParaRPr sz="1966">
              <a:latin typeface="Menlo"/>
              <a:cs typeface="Menlo"/>
            </a:endParaRPr>
          </a:p>
          <a:p>
            <a:pPr marL="590902" indent="-252451">
              <a:spcBef>
                <a:spcPts val="382"/>
              </a:spcBef>
              <a:buClr>
                <a:srgbClr val="D41A2C"/>
              </a:buClr>
              <a:buFont typeface="Menlo"/>
              <a:buChar char="•"/>
              <a:tabLst>
                <a:tab pos="590902" algn="l"/>
              </a:tabLst>
            </a:pPr>
            <a:r>
              <a:rPr sz="1966" spc="-22" dirty="0">
                <a:latin typeface="Arial"/>
                <a:cs typeface="Arial"/>
              </a:rPr>
              <a:t>Concatenation</a:t>
            </a:r>
            <a:r>
              <a:rPr sz="1966" spc="33" dirty="0">
                <a:latin typeface="Arial"/>
                <a:cs typeface="Arial"/>
              </a:rPr>
              <a:t> </a:t>
            </a:r>
            <a:r>
              <a:rPr sz="1966" dirty="0">
                <a:latin typeface="Arial"/>
                <a:cs typeface="Arial"/>
              </a:rPr>
              <a:t>notation</a:t>
            </a:r>
            <a:r>
              <a:rPr sz="1966" spc="33" dirty="0">
                <a:latin typeface="Arial"/>
                <a:cs typeface="Arial"/>
              </a:rPr>
              <a:t> </a:t>
            </a:r>
            <a:r>
              <a:rPr sz="1966" i="1" dirty="0">
                <a:latin typeface="Times New Roman"/>
                <a:cs typeface="Times New Roman"/>
              </a:rPr>
              <a:t>bao</a:t>
            </a:r>
            <a:r>
              <a:rPr sz="1966" i="1" spc="120" dirty="0">
                <a:latin typeface="Times New Roman"/>
                <a:cs typeface="Times New Roman"/>
              </a:rPr>
              <a:t> </a:t>
            </a:r>
            <a:r>
              <a:rPr sz="1966" spc="426" dirty="0">
                <a:latin typeface="Times New Roman"/>
                <a:cs typeface="Times New Roman"/>
              </a:rPr>
              <a:t>=</a:t>
            </a:r>
            <a:r>
              <a:rPr sz="1966" spc="109" dirty="0">
                <a:latin typeface="Times New Roman"/>
                <a:cs typeface="Times New Roman"/>
              </a:rPr>
              <a:t> </a:t>
            </a:r>
            <a:r>
              <a:rPr sz="1966" spc="-44" dirty="0">
                <a:latin typeface="Times New Roman"/>
                <a:cs typeface="Times New Roman"/>
              </a:rPr>
              <a:t>(</a:t>
            </a:r>
            <a:r>
              <a:rPr sz="1966" i="1" spc="-44" dirty="0">
                <a:latin typeface="Menlo"/>
                <a:cs typeface="Menlo"/>
              </a:rPr>
              <a:t>∗</a:t>
            </a:r>
            <a:r>
              <a:rPr sz="1966" i="1" spc="-44" dirty="0">
                <a:latin typeface="Times New Roman"/>
                <a:cs typeface="Times New Roman"/>
              </a:rPr>
              <a:t>b,</a:t>
            </a:r>
            <a:r>
              <a:rPr sz="1966" i="1" spc="-131" dirty="0">
                <a:latin typeface="Times New Roman"/>
                <a:cs typeface="Times New Roman"/>
              </a:rPr>
              <a:t> </a:t>
            </a:r>
            <a:r>
              <a:rPr sz="1966" i="1" dirty="0">
                <a:latin typeface="Times New Roman"/>
                <a:cs typeface="Times New Roman"/>
              </a:rPr>
              <a:t>a,</a:t>
            </a:r>
            <a:r>
              <a:rPr sz="1966" i="1" spc="-142" dirty="0">
                <a:latin typeface="Times New Roman"/>
                <a:cs typeface="Times New Roman"/>
              </a:rPr>
              <a:t> </a:t>
            </a:r>
            <a:r>
              <a:rPr sz="1966" i="1" spc="-55" dirty="0">
                <a:latin typeface="Times New Roman"/>
                <a:cs typeface="Times New Roman"/>
              </a:rPr>
              <a:t>o</a:t>
            </a:r>
            <a:r>
              <a:rPr sz="1966" spc="-55" dirty="0">
                <a:latin typeface="Times New Roman"/>
                <a:cs typeface="Times New Roman"/>
              </a:rPr>
              <a:t>)</a:t>
            </a:r>
            <a:endParaRPr sz="1966">
              <a:latin typeface="Times New Roman"/>
              <a:cs typeface="Times New Roman"/>
            </a:endParaRPr>
          </a:p>
          <a:p>
            <a:pPr marL="590902" indent="-252451">
              <a:spcBef>
                <a:spcPts val="382"/>
              </a:spcBef>
              <a:buClr>
                <a:srgbClr val="D41A2C"/>
              </a:buClr>
              <a:buFont typeface="Menlo"/>
              <a:buChar char="•"/>
              <a:tabLst>
                <a:tab pos="590902" algn="l"/>
              </a:tabLst>
            </a:pPr>
            <a:r>
              <a:rPr sz="1966" dirty="0">
                <a:latin typeface="Arial"/>
                <a:cs typeface="Arial"/>
              </a:rPr>
              <a:t>POMDP</a:t>
            </a:r>
            <a:r>
              <a:rPr sz="1966" spc="-33" dirty="0">
                <a:latin typeface="Arial"/>
                <a:cs typeface="Arial"/>
              </a:rPr>
              <a:t> </a:t>
            </a:r>
            <a:r>
              <a:rPr sz="1966" dirty="0">
                <a:latin typeface="Arial"/>
                <a:cs typeface="Arial"/>
              </a:rPr>
              <a:t>initial</a:t>
            </a:r>
            <a:r>
              <a:rPr sz="1966" spc="-11" dirty="0">
                <a:latin typeface="Arial"/>
                <a:cs typeface="Arial"/>
              </a:rPr>
              <a:t> </a:t>
            </a:r>
            <a:r>
              <a:rPr sz="1966" dirty="0">
                <a:latin typeface="Arial"/>
                <a:cs typeface="Arial"/>
              </a:rPr>
              <a:t>belief</a:t>
            </a:r>
            <a:r>
              <a:rPr sz="1966" spc="-22" dirty="0">
                <a:latin typeface="Arial"/>
                <a:cs typeface="Arial"/>
              </a:rPr>
              <a:t> </a:t>
            </a:r>
            <a:r>
              <a:rPr sz="1966" i="1" dirty="0">
                <a:latin typeface="Times New Roman"/>
                <a:cs typeface="Times New Roman"/>
              </a:rPr>
              <a:t>p</a:t>
            </a:r>
            <a:r>
              <a:rPr sz="1966" i="1" spc="66" dirty="0">
                <a:latin typeface="Times New Roman"/>
                <a:cs typeface="Times New Roman"/>
              </a:rPr>
              <a:t> </a:t>
            </a:r>
            <a:r>
              <a:rPr sz="1966" i="1" spc="164" dirty="0">
                <a:latin typeface="Menlo"/>
                <a:cs typeface="Menlo"/>
              </a:rPr>
              <a:t>∈</a:t>
            </a:r>
            <a:r>
              <a:rPr sz="1966" i="1" spc="-633" dirty="0">
                <a:latin typeface="Menlo"/>
                <a:cs typeface="Menlo"/>
              </a:rPr>
              <a:t> </a:t>
            </a:r>
            <a:r>
              <a:rPr sz="1966" i="1" dirty="0">
                <a:latin typeface="Menlo"/>
                <a:cs typeface="Menlo"/>
              </a:rPr>
              <a:t>B</a:t>
            </a:r>
            <a:r>
              <a:rPr sz="1966" dirty="0">
                <a:latin typeface="Arial"/>
                <a:cs typeface="Arial"/>
              </a:rPr>
              <a:t>,</a:t>
            </a:r>
            <a:r>
              <a:rPr sz="1966" spc="-22" dirty="0">
                <a:latin typeface="Arial"/>
                <a:cs typeface="Arial"/>
              </a:rPr>
              <a:t> </a:t>
            </a:r>
            <a:r>
              <a:rPr sz="1966" dirty="0">
                <a:latin typeface="Arial"/>
                <a:cs typeface="Arial"/>
              </a:rPr>
              <a:t>prior</a:t>
            </a:r>
            <a:r>
              <a:rPr sz="1966" spc="-11" dirty="0">
                <a:latin typeface="Arial"/>
                <a:cs typeface="Arial"/>
              </a:rPr>
              <a:t> </a:t>
            </a:r>
            <a:r>
              <a:rPr sz="1966" dirty="0">
                <a:latin typeface="Arial"/>
                <a:cs typeface="Arial"/>
              </a:rPr>
              <a:t>to</a:t>
            </a:r>
            <a:r>
              <a:rPr sz="1966" spc="-22" dirty="0">
                <a:latin typeface="Arial"/>
                <a:cs typeface="Arial"/>
              </a:rPr>
              <a:t> </a:t>
            </a:r>
            <a:r>
              <a:rPr sz="1966" dirty="0">
                <a:latin typeface="Arial"/>
                <a:cs typeface="Arial"/>
              </a:rPr>
              <a:t>any</a:t>
            </a:r>
            <a:r>
              <a:rPr sz="1966" spc="-11" dirty="0">
                <a:latin typeface="Arial"/>
                <a:cs typeface="Arial"/>
              </a:rPr>
              <a:t> </a:t>
            </a:r>
            <a:r>
              <a:rPr sz="1966" spc="-22" dirty="0">
                <a:latin typeface="Arial"/>
                <a:cs typeface="Arial"/>
              </a:rPr>
              <a:t>observation</a:t>
            </a:r>
            <a:endParaRPr sz="1966">
              <a:latin typeface="Arial"/>
              <a:cs typeface="Arial"/>
            </a:endParaRPr>
          </a:p>
        </p:txBody>
      </p:sp>
      <p:sp>
        <p:nvSpPr>
          <p:cNvPr id="37" name="object 37"/>
          <p:cNvSpPr txBox="1"/>
          <p:nvPr/>
        </p:nvSpPr>
        <p:spPr>
          <a:xfrm>
            <a:off x="1019453" y="2313666"/>
            <a:ext cx="8293449" cy="329131"/>
          </a:xfrm>
          <a:prstGeom prst="rect">
            <a:avLst/>
          </a:prstGeom>
        </p:spPr>
        <p:txBody>
          <a:bodyPr vert="horz" wrap="square" lIns="0" tIns="26355" rIns="0" bIns="0" rtlCol="0">
            <a:spAutoFit/>
          </a:bodyPr>
          <a:lstStyle/>
          <a:p>
            <a:pPr marL="280193" indent="-252451">
              <a:spcBef>
                <a:spcPts val="208"/>
              </a:spcBef>
              <a:buClr>
                <a:srgbClr val="D41A2C"/>
              </a:buClr>
              <a:buFont typeface="Menlo"/>
              <a:buChar char="•"/>
              <a:tabLst>
                <a:tab pos="280193" algn="l"/>
              </a:tabLst>
            </a:pPr>
            <a:r>
              <a:rPr sz="1966" b="1" dirty="0">
                <a:latin typeface="Arial"/>
                <a:cs typeface="Arial"/>
              </a:rPr>
              <a:t>Notation</a:t>
            </a:r>
            <a:r>
              <a:rPr sz="1966" b="1" spc="-142" dirty="0">
                <a:latin typeface="Arial"/>
                <a:cs typeface="Arial"/>
              </a:rPr>
              <a:t> </a:t>
            </a:r>
            <a:r>
              <a:rPr sz="1966" b="1" dirty="0">
                <a:latin typeface="Arial"/>
                <a:cs typeface="Arial"/>
              </a:rPr>
              <a:t>overload:</a:t>
            </a:r>
            <a:r>
              <a:rPr sz="1966" b="1" spc="66" dirty="0">
                <a:latin typeface="Arial"/>
                <a:cs typeface="Arial"/>
              </a:rPr>
              <a:t> </a:t>
            </a:r>
            <a:r>
              <a:rPr sz="1966" i="1" spc="-142" dirty="0">
                <a:latin typeface="Times New Roman"/>
                <a:cs typeface="Times New Roman"/>
              </a:rPr>
              <a:t>b</a:t>
            </a:r>
            <a:r>
              <a:rPr sz="1966" i="1" spc="-273" dirty="0">
                <a:latin typeface="Times New Roman"/>
                <a:cs typeface="Times New Roman"/>
              </a:rPr>
              <a:t> </a:t>
            </a:r>
            <a:r>
              <a:rPr sz="1966" dirty="0">
                <a:latin typeface="Times New Roman"/>
                <a:cs typeface="Times New Roman"/>
              </a:rPr>
              <a:t>:</a:t>
            </a:r>
            <a:r>
              <a:rPr sz="1966" spc="131" dirty="0">
                <a:latin typeface="Times New Roman"/>
                <a:cs typeface="Times New Roman"/>
              </a:rPr>
              <a:t> </a:t>
            </a:r>
            <a:r>
              <a:rPr sz="1966" i="1" spc="524" dirty="0">
                <a:latin typeface="Menlo"/>
                <a:cs typeface="Menlo"/>
              </a:rPr>
              <a:t>H</a:t>
            </a:r>
            <a:r>
              <a:rPr sz="1966" i="1" spc="-623" dirty="0">
                <a:latin typeface="Menlo"/>
                <a:cs typeface="Menlo"/>
              </a:rPr>
              <a:t> </a:t>
            </a:r>
            <a:r>
              <a:rPr sz="1966" i="1" spc="830" dirty="0">
                <a:latin typeface="Menlo"/>
                <a:cs typeface="Menlo"/>
              </a:rPr>
              <a:t>→</a:t>
            </a:r>
            <a:r>
              <a:rPr sz="1966" i="1" spc="-623" dirty="0">
                <a:latin typeface="Menlo"/>
                <a:cs typeface="Menlo"/>
              </a:rPr>
              <a:t> </a:t>
            </a:r>
            <a:r>
              <a:rPr sz="1966" spc="208" dirty="0">
                <a:latin typeface="Times New Roman"/>
                <a:cs typeface="Times New Roman"/>
              </a:rPr>
              <a:t>∆</a:t>
            </a:r>
            <a:r>
              <a:rPr sz="1966" i="1" spc="208" dirty="0">
                <a:latin typeface="Menlo"/>
                <a:cs typeface="Menlo"/>
              </a:rPr>
              <a:t>S</a:t>
            </a:r>
            <a:r>
              <a:rPr sz="1966" spc="208" dirty="0">
                <a:latin typeface="Arial"/>
                <a:cs typeface="Arial"/>
              </a:rPr>
              <a:t>,</a:t>
            </a:r>
            <a:r>
              <a:rPr sz="1966" spc="-44" dirty="0">
                <a:latin typeface="Arial"/>
                <a:cs typeface="Arial"/>
              </a:rPr>
              <a:t> </a:t>
            </a:r>
            <a:r>
              <a:rPr sz="1966" dirty="0">
                <a:latin typeface="Arial"/>
                <a:cs typeface="Arial"/>
              </a:rPr>
              <a:t>likelihood</a:t>
            </a:r>
            <a:r>
              <a:rPr sz="1966" spc="-55" dirty="0">
                <a:latin typeface="Arial"/>
                <a:cs typeface="Arial"/>
              </a:rPr>
              <a:t> </a:t>
            </a:r>
            <a:r>
              <a:rPr sz="1966" dirty="0">
                <a:latin typeface="Arial"/>
                <a:cs typeface="Arial"/>
              </a:rPr>
              <a:t>of</a:t>
            </a:r>
            <a:r>
              <a:rPr sz="1966" spc="-44" dirty="0">
                <a:latin typeface="Arial"/>
                <a:cs typeface="Arial"/>
              </a:rPr>
              <a:t> </a:t>
            </a:r>
            <a:r>
              <a:rPr sz="1966" i="1" spc="164" dirty="0">
                <a:latin typeface="Times New Roman"/>
                <a:cs typeface="Times New Roman"/>
              </a:rPr>
              <a:t>s</a:t>
            </a:r>
            <a:r>
              <a:rPr sz="1966" i="1" dirty="0">
                <a:latin typeface="Times New Roman"/>
                <a:cs typeface="Times New Roman"/>
              </a:rPr>
              <a:t> </a:t>
            </a:r>
            <a:r>
              <a:rPr sz="1966" dirty="0">
                <a:latin typeface="Arial"/>
                <a:cs typeface="Arial"/>
              </a:rPr>
              <a:t>given</a:t>
            </a:r>
            <a:r>
              <a:rPr sz="1966" spc="-44" dirty="0">
                <a:latin typeface="Arial"/>
                <a:cs typeface="Arial"/>
              </a:rPr>
              <a:t> </a:t>
            </a:r>
            <a:r>
              <a:rPr sz="1966" dirty="0">
                <a:latin typeface="Arial"/>
                <a:cs typeface="Arial"/>
              </a:rPr>
              <a:t>observed</a:t>
            </a:r>
            <a:r>
              <a:rPr sz="1966" spc="-44" dirty="0">
                <a:latin typeface="Arial"/>
                <a:cs typeface="Arial"/>
              </a:rPr>
              <a:t> </a:t>
            </a:r>
            <a:r>
              <a:rPr sz="1966" dirty="0">
                <a:latin typeface="Arial"/>
                <a:cs typeface="Arial"/>
              </a:rPr>
              <a:t>history</a:t>
            </a:r>
            <a:r>
              <a:rPr sz="1966" spc="-55" dirty="0">
                <a:latin typeface="Arial"/>
                <a:cs typeface="Arial"/>
              </a:rPr>
              <a:t> </a:t>
            </a:r>
            <a:r>
              <a:rPr sz="1966" i="1" spc="55" dirty="0">
                <a:latin typeface="Times New Roman"/>
                <a:cs typeface="Times New Roman"/>
              </a:rPr>
              <a:t>h</a:t>
            </a:r>
            <a:endParaRPr sz="1966">
              <a:latin typeface="Times New Roman"/>
              <a:cs typeface="Times New Roman"/>
            </a:endParaRPr>
          </a:p>
        </p:txBody>
      </p:sp>
      <p:sp>
        <p:nvSpPr>
          <p:cNvPr id="38" name="object 38"/>
          <p:cNvSpPr txBox="1"/>
          <p:nvPr/>
        </p:nvSpPr>
        <p:spPr>
          <a:xfrm>
            <a:off x="4359996" y="2473957"/>
            <a:ext cx="127611" cy="329131"/>
          </a:xfrm>
          <a:prstGeom prst="rect">
            <a:avLst/>
          </a:prstGeom>
        </p:spPr>
        <p:txBody>
          <a:bodyPr vert="horz" wrap="square" lIns="0" tIns="26355" rIns="0" bIns="0" rtlCol="0">
            <a:spAutoFit/>
          </a:bodyPr>
          <a:lstStyle/>
          <a:p>
            <a:pPr marL="27742">
              <a:spcBef>
                <a:spcPts val="208"/>
              </a:spcBef>
            </a:pPr>
            <a:r>
              <a:rPr sz="1966" i="1" spc="-109" dirty="0">
                <a:latin typeface="Times New Roman"/>
                <a:cs typeface="Times New Roman"/>
              </a:rPr>
              <a:t>.</a:t>
            </a:r>
            <a:endParaRPr sz="1966">
              <a:latin typeface="Times New Roman"/>
              <a:cs typeface="Times New Roman"/>
            </a:endParaRPr>
          </a:p>
        </p:txBody>
      </p:sp>
      <p:sp>
        <p:nvSpPr>
          <p:cNvPr id="39" name="object 39"/>
          <p:cNvSpPr txBox="1"/>
          <p:nvPr/>
        </p:nvSpPr>
        <p:spPr>
          <a:xfrm>
            <a:off x="3536672" y="2616329"/>
            <a:ext cx="2037645" cy="329131"/>
          </a:xfrm>
          <a:prstGeom prst="rect">
            <a:avLst/>
          </a:prstGeom>
        </p:spPr>
        <p:txBody>
          <a:bodyPr vert="horz" wrap="square" lIns="0" tIns="26355" rIns="0" bIns="0" rtlCol="0">
            <a:spAutoFit/>
          </a:bodyPr>
          <a:lstStyle/>
          <a:p>
            <a:pPr marL="27742">
              <a:spcBef>
                <a:spcPts val="208"/>
              </a:spcBef>
            </a:pPr>
            <a:r>
              <a:rPr sz="1966" i="1" dirty="0">
                <a:latin typeface="Times New Roman"/>
                <a:cs typeface="Times New Roman"/>
              </a:rPr>
              <a:t>b</a:t>
            </a:r>
            <a:r>
              <a:rPr sz="1966" dirty="0">
                <a:latin typeface="Times New Roman"/>
                <a:cs typeface="Times New Roman"/>
              </a:rPr>
              <a:t>(</a:t>
            </a:r>
            <a:r>
              <a:rPr sz="1966" i="1" dirty="0">
                <a:latin typeface="Times New Roman"/>
                <a:cs typeface="Times New Roman"/>
              </a:rPr>
              <a:t>h,</a:t>
            </a:r>
            <a:r>
              <a:rPr sz="1966" i="1" spc="-131" dirty="0">
                <a:latin typeface="Times New Roman"/>
                <a:cs typeface="Times New Roman"/>
              </a:rPr>
              <a:t> </a:t>
            </a:r>
            <a:r>
              <a:rPr sz="1966" i="1" spc="142" dirty="0">
                <a:latin typeface="Times New Roman"/>
                <a:cs typeface="Times New Roman"/>
              </a:rPr>
              <a:t>s</a:t>
            </a:r>
            <a:r>
              <a:rPr sz="1966" spc="142" dirty="0">
                <a:latin typeface="Times New Roman"/>
                <a:cs typeface="Times New Roman"/>
              </a:rPr>
              <a:t>)</a:t>
            </a:r>
            <a:r>
              <a:rPr sz="1966" spc="131" dirty="0">
                <a:latin typeface="Times New Roman"/>
                <a:cs typeface="Times New Roman"/>
              </a:rPr>
              <a:t> </a:t>
            </a:r>
            <a:r>
              <a:rPr sz="1966" spc="426" dirty="0">
                <a:latin typeface="Times New Roman"/>
                <a:cs typeface="Times New Roman"/>
              </a:rPr>
              <a:t>=</a:t>
            </a:r>
            <a:r>
              <a:rPr sz="1966" spc="131" dirty="0">
                <a:latin typeface="Times New Roman"/>
                <a:cs typeface="Times New Roman"/>
              </a:rPr>
              <a:t> </a:t>
            </a:r>
            <a:r>
              <a:rPr sz="1966" spc="164" dirty="0">
                <a:latin typeface="Times New Roman"/>
                <a:cs typeface="Times New Roman"/>
              </a:rPr>
              <a:t>Pr(</a:t>
            </a:r>
            <a:r>
              <a:rPr sz="1966" i="1" spc="164" dirty="0">
                <a:latin typeface="Times New Roman"/>
                <a:cs typeface="Times New Roman"/>
              </a:rPr>
              <a:t>s</a:t>
            </a:r>
            <a:r>
              <a:rPr sz="1966" i="1" spc="131" dirty="0">
                <a:latin typeface="Times New Roman"/>
                <a:cs typeface="Times New Roman"/>
              </a:rPr>
              <a:t> </a:t>
            </a:r>
            <a:r>
              <a:rPr sz="1966" i="1" spc="-623" dirty="0">
                <a:latin typeface="Menlo"/>
                <a:cs typeface="Menlo"/>
              </a:rPr>
              <a:t>|</a:t>
            </a:r>
            <a:r>
              <a:rPr sz="1966" i="1" spc="-579" dirty="0">
                <a:latin typeface="Menlo"/>
                <a:cs typeface="Menlo"/>
              </a:rPr>
              <a:t> </a:t>
            </a:r>
            <a:r>
              <a:rPr sz="1966" i="1" spc="87" dirty="0">
                <a:latin typeface="Times New Roman"/>
                <a:cs typeface="Times New Roman"/>
              </a:rPr>
              <a:t>h</a:t>
            </a:r>
            <a:r>
              <a:rPr sz="1966" spc="87" dirty="0">
                <a:latin typeface="Times New Roman"/>
                <a:cs typeface="Times New Roman"/>
              </a:rPr>
              <a:t>)</a:t>
            </a:r>
            <a:endParaRPr sz="1966">
              <a:latin typeface="Times New Roman"/>
              <a:cs typeface="Times New Roman"/>
            </a:endParaRPr>
          </a:p>
        </p:txBody>
      </p:sp>
      <p:sp>
        <p:nvSpPr>
          <p:cNvPr id="40" name="object 40"/>
          <p:cNvSpPr txBox="1"/>
          <p:nvPr/>
        </p:nvSpPr>
        <p:spPr>
          <a:xfrm>
            <a:off x="708326" y="3196571"/>
            <a:ext cx="4584353" cy="1092787"/>
          </a:xfrm>
          <a:prstGeom prst="rect">
            <a:avLst/>
          </a:prstGeom>
        </p:spPr>
        <p:txBody>
          <a:bodyPr vert="horz" wrap="square" lIns="0" tIns="81839" rIns="0" bIns="0" rtlCol="0">
            <a:spAutoFit/>
          </a:bodyPr>
          <a:lstStyle/>
          <a:p>
            <a:pPr marL="83226">
              <a:spcBef>
                <a:spcPts val="644"/>
              </a:spcBef>
            </a:pPr>
            <a:r>
              <a:rPr sz="1966" b="1" spc="-22" dirty="0">
                <a:latin typeface="Arial"/>
                <a:cs typeface="Arial"/>
              </a:rPr>
              <a:t>Belief-</a:t>
            </a:r>
            <a:r>
              <a:rPr sz="1966" b="1" dirty="0">
                <a:latin typeface="Arial"/>
                <a:cs typeface="Arial"/>
              </a:rPr>
              <a:t>based</a:t>
            </a:r>
            <a:r>
              <a:rPr sz="1966" b="1" spc="22" dirty="0">
                <a:latin typeface="Arial"/>
                <a:cs typeface="Arial"/>
              </a:rPr>
              <a:t> </a:t>
            </a:r>
            <a:r>
              <a:rPr sz="1966" b="1" spc="-22" dirty="0">
                <a:latin typeface="Arial"/>
                <a:cs typeface="Arial"/>
              </a:rPr>
              <a:t>Control:</a:t>
            </a:r>
            <a:endParaRPr sz="1966">
              <a:latin typeface="Arial"/>
              <a:cs typeface="Arial"/>
            </a:endParaRPr>
          </a:p>
          <a:p>
            <a:pPr marL="590902" indent="-252451">
              <a:spcBef>
                <a:spcPts val="437"/>
              </a:spcBef>
              <a:buClr>
                <a:srgbClr val="D41A2C"/>
              </a:buClr>
              <a:buFont typeface="Menlo"/>
              <a:buChar char="•"/>
              <a:tabLst>
                <a:tab pos="590902" algn="l"/>
              </a:tabLst>
            </a:pPr>
            <a:r>
              <a:rPr sz="1966" dirty="0">
                <a:latin typeface="Arial"/>
                <a:cs typeface="Arial"/>
              </a:rPr>
              <a:t>Belief</a:t>
            </a:r>
            <a:r>
              <a:rPr sz="1966" spc="-66" dirty="0">
                <a:latin typeface="Arial"/>
                <a:cs typeface="Arial"/>
              </a:rPr>
              <a:t> </a:t>
            </a:r>
            <a:r>
              <a:rPr sz="1966" dirty="0">
                <a:latin typeface="Arial"/>
                <a:cs typeface="Arial"/>
              </a:rPr>
              <a:t>policy</a:t>
            </a:r>
            <a:r>
              <a:rPr sz="1966" spc="-22" dirty="0">
                <a:latin typeface="Arial"/>
                <a:cs typeface="Arial"/>
              </a:rPr>
              <a:t> </a:t>
            </a:r>
            <a:r>
              <a:rPr sz="1966" i="1" spc="164" dirty="0">
                <a:latin typeface="Times New Roman"/>
                <a:cs typeface="Times New Roman"/>
              </a:rPr>
              <a:t>π</a:t>
            </a:r>
            <a:r>
              <a:rPr sz="1966" i="1" spc="-208" dirty="0">
                <a:latin typeface="Times New Roman"/>
                <a:cs typeface="Times New Roman"/>
              </a:rPr>
              <a:t> </a:t>
            </a:r>
            <a:r>
              <a:rPr sz="1966" dirty="0">
                <a:latin typeface="Times New Roman"/>
                <a:cs typeface="Times New Roman"/>
              </a:rPr>
              <a:t>:</a:t>
            </a:r>
            <a:r>
              <a:rPr sz="1966" spc="164" dirty="0">
                <a:latin typeface="Times New Roman"/>
                <a:cs typeface="Times New Roman"/>
              </a:rPr>
              <a:t> </a:t>
            </a:r>
            <a:r>
              <a:rPr sz="1966" i="1" spc="131" dirty="0">
                <a:latin typeface="Menlo"/>
                <a:cs typeface="Menlo"/>
              </a:rPr>
              <a:t>B</a:t>
            </a:r>
            <a:r>
              <a:rPr sz="1966" i="1" spc="-568" dirty="0">
                <a:latin typeface="Menlo"/>
                <a:cs typeface="Menlo"/>
              </a:rPr>
              <a:t> </a:t>
            </a:r>
            <a:r>
              <a:rPr sz="1966" i="1" spc="830" dirty="0">
                <a:latin typeface="Menlo"/>
                <a:cs typeface="Menlo"/>
              </a:rPr>
              <a:t>→</a:t>
            </a:r>
            <a:r>
              <a:rPr sz="1966" i="1" spc="-623" dirty="0">
                <a:latin typeface="Menlo"/>
                <a:cs typeface="Menlo"/>
              </a:rPr>
              <a:t> </a:t>
            </a:r>
            <a:r>
              <a:rPr sz="1966" spc="382" dirty="0">
                <a:latin typeface="Times New Roman"/>
                <a:cs typeface="Times New Roman"/>
              </a:rPr>
              <a:t>∆</a:t>
            </a:r>
            <a:r>
              <a:rPr sz="1966" i="1" spc="382" dirty="0">
                <a:latin typeface="Menlo"/>
                <a:cs typeface="Menlo"/>
              </a:rPr>
              <a:t>A</a:t>
            </a:r>
            <a:endParaRPr sz="1966">
              <a:latin typeface="Menlo"/>
              <a:cs typeface="Menlo"/>
            </a:endParaRPr>
          </a:p>
          <a:p>
            <a:pPr marL="590902" indent="-252451">
              <a:spcBef>
                <a:spcPts val="382"/>
              </a:spcBef>
              <a:buClr>
                <a:srgbClr val="D41A2C"/>
              </a:buClr>
              <a:buFont typeface="Menlo"/>
              <a:buChar char="•"/>
              <a:tabLst>
                <a:tab pos="590902" algn="l"/>
              </a:tabLst>
            </a:pPr>
            <a:r>
              <a:rPr sz="1966" dirty="0">
                <a:latin typeface="Arial"/>
                <a:cs typeface="Arial"/>
              </a:rPr>
              <a:t>Belief</a:t>
            </a:r>
            <a:r>
              <a:rPr sz="1966" spc="-76" dirty="0">
                <a:latin typeface="Arial"/>
                <a:cs typeface="Arial"/>
              </a:rPr>
              <a:t> </a:t>
            </a:r>
            <a:r>
              <a:rPr sz="1966" dirty="0">
                <a:latin typeface="Arial"/>
                <a:cs typeface="Arial"/>
              </a:rPr>
              <a:t>values</a:t>
            </a:r>
            <a:r>
              <a:rPr sz="1966" spc="-76" dirty="0">
                <a:latin typeface="Arial"/>
                <a:cs typeface="Arial"/>
              </a:rPr>
              <a:t> </a:t>
            </a:r>
            <a:r>
              <a:rPr sz="1966" dirty="0">
                <a:latin typeface="Arial"/>
                <a:cs typeface="Arial"/>
              </a:rPr>
              <a:t>via</a:t>
            </a:r>
            <a:r>
              <a:rPr sz="1966" spc="-76" dirty="0">
                <a:latin typeface="Arial"/>
                <a:cs typeface="Arial"/>
              </a:rPr>
              <a:t> </a:t>
            </a:r>
            <a:r>
              <a:rPr sz="1966" dirty="0">
                <a:latin typeface="Arial"/>
                <a:cs typeface="Arial"/>
              </a:rPr>
              <a:t>Bellman</a:t>
            </a:r>
            <a:r>
              <a:rPr sz="1966" spc="-76" dirty="0">
                <a:latin typeface="Arial"/>
                <a:cs typeface="Arial"/>
              </a:rPr>
              <a:t> </a:t>
            </a:r>
            <a:r>
              <a:rPr sz="1966" spc="-22" dirty="0">
                <a:latin typeface="Arial"/>
                <a:cs typeface="Arial"/>
              </a:rPr>
              <a:t>equations</a:t>
            </a:r>
            <a:endParaRPr sz="1966">
              <a:latin typeface="Arial"/>
              <a:cs typeface="Arial"/>
            </a:endParaRPr>
          </a:p>
        </p:txBody>
      </p:sp>
      <p:sp>
        <p:nvSpPr>
          <p:cNvPr id="41" name="object 41"/>
          <p:cNvSpPr txBox="1"/>
          <p:nvPr/>
        </p:nvSpPr>
        <p:spPr>
          <a:xfrm>
            <a:off x="2607235" y="4428794"/>
            <a:ext cx="5208547" cy="329131"/>
          </a:xfrm>
          <a:prstGeom prst="rect">
            <a:avLst/>
          </a:prstGeom>
        </p:spPr>
        <p:txBody>
          <a:bodyPr vert="horz" wrap="square" lIns="0" tIns="26355" rIns="0" bIns="0" rtlCol="0">
            <a:spAutoFit/>
          </a:bodyPr>
          <a:lstStyle/>
          <a:p>
            <a:pPr marL="83226">
              <a:spcBef>
                <a:spcPts val="208"/>
              </a:spcBef>
            </a:pPr>
            <a:r>
              <a:rPr sz="1966" i="1" dirty="0">
                <a:latin typeface="Times New Roman"/>
                <a:cs typeface="Times New Roman"/>
              </a:rPr>
              <a:t>V</a:t>
            </a:r>
            <a:r>
              <a:rPr sz="1966" i="1" spc="-11" dirty="0">
                <a:latin typeface="Times New Roman"/>
                <a:cs typeface="Times New Roman"/>
              </a:rPr>
              <a:t> </a:t>
            </a:r>
            <a:r>
              <a:rPr sz="1966" i="1" spc="426" baseline="41666" dirty="0">
                <a:latin typeface="Times New Roman"/>
                <a:cs typeface="Times New Roman"/>
              </a:rPr>
              <a:t>π</a:t>
            </a:r>
            <a:r>
              <a:rPr sz="1966" i="1" spc="-245" baseline="41666" dirty="0">
                <a:latin typeface="Times New Roman"/>
                <a:cs typeface="Times New Roman"/>
              </a:rPr>
              <a:t> </a:t>
            </a:r>
            <a:r>
              <a:rPr sz="1966" dirty="0">
                <a:latin typeface="Times New Roman"/>
                <a:cs typeface="Times New Roman"/>
              </a:rPr>
              <a:t>(</a:t>
            </a:r>
            <a:r>
              <a:rPr sz="1966" i="1" dirty="0">
                <a:latin typeface="Times New Roman"/>
                <a:cs typeface="Times New Roman"/>
              </a:rPr>
              <a:t>b</a:t>
            </a:r>
            <a:r>
              <a:rPr sz="1966" dirty="0">
                <a:latin typeface="Times New Roman"/>
                <a:cs typeface="Times New Roman"/>
              </a:rPr>
              <a:t>)</a:t>
            </a:r>
            <a:r>
              <a:rPr sz="1966" spc="109" dirty="0">
                <a:latin typeface="Times New Roman"/>
                <a:cs typeface="Times New Roman"/>
              </a:rPr>
              <a:t> </a:t>
            </a:r>
            <a:r>
              <a:rPr sz="1966" spc="426" dirty="0">
                <a:latin typeface="Times New Roman"/>
                <a:cs typeface="Times New Roman"/>
              </a:rPr>
              <a:t>=</a:t>
            </a:r>
            <a:r>
              <a:rPr sz="1966" spc="109" dirty="0">
                <a:latin typeface="Times New Roman"/>
                <a:cs typeface="Times New Roman"/>
              </a:rPr>
              <a:t> </a:t>
            </a:r>
            <a:r>
              <a:rPr sz="1966" spc="175" dirty="0">
                <a:latin typeface="Times New Roman"/>
                <a:cs typeface="Times New Roman"/>
              </a:rPr>
              <a:t>E</a:t>
            </a:r>
            <a:r>
              <a:rPr sz="1966" i="1" spc="262" baseline="-13888" dirty="0">
                <a:latin typeface="Times New Roman"/>
                <a:cs typeface="Times New Roman"/>
              </a:rPr>
              <a:t>a</a:t>
            </a:r>
            <a:r>
              <a:rPr sz="1966" i="1" spc="262" baseline="-13888" dirty="0">
                <a:latin typeface="Euclid Symbol"/>
                <a:cs typeface="Euclid Symbol"/>
              </a:rPr>
              <a:t>∼</a:t>
            </a:r>
            <a:r>
              <a:rPr sz="1966" i="1" spc="262" baseline="-13888" dirty="0">
                <a:latin typeface="Times New Roman"/>
                <a:cs typeface="Times New Roman"/>
              </a:rPr>
              <a:t>π</a:t>
            </a:r>
            <a:r>
              <a:rPr sz="1966" spc="262" baseline="-13888" dirty="0">
                <a:latin typeface="Times New Roman"/>
                <a:cs typeface="Times New Roman"/>
              </a:rPr>
              <a:t>(</a:t>
            </a:r>
            <a:r>
              <a:rPr sz="1966" i="1" spc="262" baseline="-13888" dirty="0">
                <a:latin typeface="Times New Roman"/>
                <a:cs typeface="Times New Roman"/>
              </a:rPr>
              <a:t>b</a:t>
            </a:r>
            <a:r>
              <a:rPr sz="1966" spc="262" baseline="-13888" dirty="0">
                <a:latin typeface="Times New Roman"/>
                <a:cs typeface="Times New Roman"/>
              </a:rPr>
              <a:t>)</a:t>
            </a:r>
            <a:r>
              <a:rPr sz="1966" spc="212" baseline="-13888" dirty="0">
                <a:latin typeface="Times New Roman"/>
                <a:cs typeface="Times New Roman"/>
              </a:rPr>
              <a:t> </a:t>
            </a:r>
            <a:r>
              <a:rPr sz="2949" spc="194" baseline="43209" dirty="0">
                <a:latin typeface="Arial"/>
                <a:cs typeface="Arial"/>
              </a:rPr>
              <a:t>[</a:t>
            </a:r>
            <a:r>
              <a:rPr sz="1966" i="1" spc="131" dirty="0">
                <a:latin typeface="Times New Roman"/>
                <a:cs typeface="Times New Roman"/>
              </a:rPr>
              <a:t>R</a:t>
            </a:r>
            <a:r>
              <a:rPr sz="1966" spc="131" dirty="0">
                <a:latin typeface="Times New Roman"/>
                <a:cs typeface="Times New Roman"/>
              </a:rPr>
              <a:t>(</a:t>
            </a:r>
            <a:r>
              <a:rPr sz="1966" i="1" spc="131" dirty="0">
                <a:latin typeface="Times New Roman"/>
                <a:cs typeface="Times New Roman"/>
              </a:rPr>
              <a:t>b,</a:t>
            </a:r>
            <a:r>
              <a:rPr sz="1966" i="1" spc="-131" dirty="0">
                <a:latin typeface="Times New Roman"/>
                <a:cs typeface="Times New Roman"/>
              </a:rPr>
              <a:t> </a:t>
            </a:r>
            <a:r>
              <a:rPr sz="1966" i="1" dirty="0">
                <a:latin typeface="Times New Roman"/>
                <a:cs typeface="Times New Roman"/>
              </a:rPr>
              <a:t>a</a:t>
            </a:r>
            <a:r>
              <a:rPr sz="1966" dirty="0">
                <a:latin typeface="Times New Roman"/>
                <a:cs typeface="Times New Roman"/>
              </a:rPr>
              <a:t>)</a:t>
            </a:r>
            <a:r>
              <a:rPr sz="1966" spc="-11" dirty="0">
                <a:latin typeface="Times New Roman"/>
                <a:cs typeface="Times New Roman"/>
              </a:rPr>
              <a:t> </a:t>
            </a:r>
            <a:r>
              <a:rPr sz="1966" spc="426" dirty="0">
                <a:latin typeface="Times New Roman"/>
                <a:cs typeface="Times New Roman"/>
              </a:rPr>
              <a:t>+</a:t>
            </a:r>
            <a:r>
              <a:rPr sz="1966" spc="-11" dirty="0">
                <a:latin typeface="Times New Roman"/>
                <a:cs typeface="Times New Roman"/>
              </a:rPr>
              <a:t> </a:t>
            </a:r>
            <a:r>
              <a:rPr sz="1966" i="1" spc="262" dirty="0">
                <a:latin typeface="Times New Roman"/>
                <a:cs typeface="Times New Roman"/>
              </a:rPr>
              <a:t>γ</a:t>
            </a:r>
            <a:r>
              <a:rPr sz="1966" i="1" dirty="0">
                <a:latin typeface="Times New Roman"/>
                <a:cs typeface="Times New Roman"/>
              </a:rPr>
              <a:t> </a:t>
            </a:r>
            <a:r>
              <a:rPr sz="1966" spc="120" dirty="0">
                <a:latin typeface="Times New Roman"/>
                <a:cs typeface="Times New Roman"/>
              </a:rPr>
              <a:t>E</a:t>
            </a:r>
            <a:r>
              <a:rPr sz="1966" i="1" spc="179" baseline="-13888" dirty="0">
                <a:latin typeface="Times New Roman"/>
                <a:cs typeface="Times New Roman"/>
              </a:rPr>
              <a:t>o</a:t>
            </a:r>
            <a:r>
              <a:rPr sz="1966" i="1" spc="179" baseline="-13888" dirty="0">
                <a:latin typeface="Euclid Symbol"/>
                <a:cs typeface="Euclid Symbol"/>
              </a:rPr>
              <a:t>|</a:t>
            </a:r>
            <a:r>
              <a:rPr sz="1966" i="1" spc="179" baseline="-13888" dirty="0">
                <a:latin typeface="Times New Roman"/>
                <a:cs typeface="Times New Roman"/>
              </a:rPr>
              <a:t>b,a</a:t>
            </a:r>
            <a:r>
              <a:rPr sz="1966" i="1" spc="212" baseline="-13888" dirty="0">
                <a:latin typeface="Times New Roman"/>
                <a:cs typeface="Times New Roman"/>
              </a:rPr>
              <a:t> </a:t>
            </a:r>
            <a:r>
              <a:rPr sz="1966" spc="-66" dirty="0">
                <a:latin typeface="Times New Roman"/>
                <a:cs typeface="Times New Roman"/>
              </a:rPr>
              <a:t>[</a:t>
            </a:r>
            <a:r>
              <a:rPr sz="1966" i="1" spc="-66" dirty="0">
                <a:latin typeface="Times New Roman"/>
                <a:cs typeface="Times New Roman"/>
              </a:rPr>
              <a:t>V</a:t>
            </a:r>
            <a:r>
              <a:rPr sz="1966" i="1" spc="-11" dirty="0">
                <a:latin typeface="Times New Roman"/>
                <a:cs typeface="Times New Roman"/>
              </a:rPr>
              <a:t> </a:t>
            </a:r>
            <a:r>
              <a:rPr sz="1966" i="1" spc="426" baseline="41666" dirty="0">
                <a:latin typeface="Times New Roman"/>
                <a:cs typeface="Times New Roman"/>
              </a:rPr>
              <a:t>π</a:t>
            </a:r>
            <a:r>
              <a:rPr sz="1966" i="1" spc="-245" baseline="41666" dirty="0">
                <a:latin typeface="Times New Roman"/>
                <a:cs typeface="Times New Roman"/>
              </a:rPr>
              <a:t> </a:t>
            </a:r>
            <a:r>
              <a:rPr sz="1966" spc="-22" dirty="0">
                <a:latin typeface="Times New Roman"/>
                <a:cs typeface="Times New Roman"/>
              </a:rPr>
              <a:t>(</a:t>
            </a:r>
            <a:r>
              <a:rPr sz="1966" i="1" spc="-22" dirty="0">
                <a:latin typeface="Times New Roman"/>
                <a:cs typeface="Times New Roman"/>
              </a:rPr>
              <a:t>bao</a:t>
            </a:r>
            <a:r>
              <a:rPr sz="1966" spc="-22" dirty="0">
                <a:latin typeface="Times New Roman"/>
                <a:cs typeface="Times New Roman"/>
              </a:rPr>
              <a:t>)]</a:t>
            </a:r>
            <a:r>
              <a:rPr sz="2949" spc="-33" baseline="43209" dirty="0">
                <a:latin typeface="Arial"/>
                <a:cs typeface="Arial"/>
              </a:rPr>
              <a:t>]</a:t>
            </a:r>
            <a:endParaRPr sz="2949" baseline="43209">
              <a:latin typeface="Arial"/>
              <a:cs typeface="Arial"/>
            </a:endParaRPr>
          </a:p>
        </p:txBody>
      </p:sp>
      <p:sp>
        <p:nvSpPr>
          <p:cNvPr id="42" name="object 42"/>
          <p:cNvSpPr txBox="1"/>
          <p:nvPr/>
        </p:nvSpPr>
        <p:spPr>
          <a:xfrm>
            <a:off x="8952811" y="4341729"/>
            <a:ext cx="360645" cy="809656"/>
          </a:xfrm>
          <a:prstGeom prst="rect">
            <a:avLst/>
          </a:prstGeom>
        </p:spPr>
        <p:txBody>
          <a:bodyPr vert="horz" wrap="square" lIns="0" tIns="113740" rIns="0" bIns="0" rtlCol="0">
            <a:spAutoFit/>
          </a:bodyPr>
          <a:lstStyle/>
          <a:p>
            <a:pPr marL="27742">
              <a:spcBef>
                <a:spcPts val="893"/>
              </a:spcBef>
            </a:pPr>
            <a:r>
              <a:rPr sz="1966" spc="-55" dirty="0">
                <a:latin typeface="Arial"/>
                <a:cs typeface="Arial"/>
              </a:rPr>
              <a:t>(7)</a:t>
            </a:r>
            <a:endParaRPr sz="1966">
              <a:latin typeface="Arial"/>
              <a:cs typeface="Arial"/>
            </a:endParaRPr>
          </a:p>
          <a:p>
            <a:pPr marL="27742">
              <a:spcBef>
                <a:spcPts val="677"/>
              </a:spcBef>
            </a:pPr>
            <a:r>
              <a:rPr sz="1966" spc="-55" dirty="0">
                <a:latin typeface="Arial"/>
                <a:cs typeface="Arial"/>
              </a:rPr>
              <a:t>(8)</a:t>
            </a:r>
            <a:endParaRPr sz="1966">
              <a:latin typeface="Arial"/>
              <a:cs typeface="Arial"/>
            </a:endParaRPr>
          </a:p>
        </p:txBody>
      </p:sp>
      <p:sp>
        <p:nvSpPr>
          <p:cNvPr id="43" name="object 43"/>
          <p:cNvSpPr txBox="1"/>
          <p:nvPr/>
        </p:nvSpPr>
        <p:spPr>
          <a:xfrm>
            <a:off x="1275094" y="5371130"/>
            <a:ext cx="733774" cy="329131"/>
          </a:xfrm>
          <a:prstGeom prst="rect">
            <a:avLst/>
          </a:prstGeom>
        </p:spPr>
        <p:txBody>
          <a:bodyPr vert="horz" wrap="square" lIns="0" tIns="26355" rIns="0" bIns="0" rtlCol="0">
            <a:spAutoFit/>
          </a:bodyPr>
          <a:lstStyle/>
          <a:p>
            <a:pPr marL="27742">
              <a:spcBef>
                <a:spcPts val="208"/>
              </a:spcBef>
            </a:pPr>
            <a:r>
              <a:rPr sz="1966" spc="-22" dirty="0">
                <a:latin typeface="Arial"/>
                <a:cs typeface="Arial"/>
              </a:rPr>
              <a:t>where</a:t>
            </a:r>
            <a:endParaRPr sz="1966">
              <a:latin typeface="Arial"/>
              <a:cs typeface="Arial"/>
            </a:endParaRPr>
          </a:p>
        </p:txBody>
      </p:sp>
      <p:sp>
        <p:nvSpPr>
          <p:cNvPr id="44" name="object 44"/>
          <p:cNvSpPr txBox="1"/>
          <p:nvPr/>
        </p:nvSpPr>
        <p:spPr>
          <a:xfrm>
            <a:off x="3452225" y="5785539"/>
            <a:ext cx="127611" cy="329131"/>
          </a:xfrm>
          <a:prstGeom prst="rect">
            <a:avLst/>
          </a:prstGeom>
        </p:spPr>
        <p:txBody>
          <a:bodyPr vert="horz" wrap="square" lIns="0" tIns="26355" rIns="0" bIns="0" rtlCol="0">
            <a:spAutoFit/>
          </a:bodyPr>
          <a:lstStyle/>
          <a:p>
            <a:pPr marL="27742">
              <a:spcBef>
                <a:spcPts val="208"/>
              </a:spcBef>
            </a:pPr>
            <a:r>
              <a:rPr sz="1966" i="1" spc="-109" dirty="0">
                <a:latin typeface="Times New Roman"/>
                <a:cs typeface="Times New Roman"/>
              </a:rPr>
              <a:t>.</a:t>
            </a:r>
            <a:endParaRPr sz="1966">
              <a:latin typeface="Times New Roman"/>
              <a:cs typeface="Times New Roman"/>
            </a:endParaRPr>
          </a:p>
        </p:txBody>
      </p:sp>
      <p:sp>
        <p:nvSpPr>
          <p:cNvPr id="45" name="object 45"/>
          <p:cNvSpPr txBox="1"/>
          <p:nvPr/>
        </p:nvSpPr>
        <p:spPr>
          <a:xfrm>
            <a:off x="2362439" y="4814349"/>
            <a:ext cx="6132353" cy="1480344"/>
          </a:xfrm>
          <a:prstGeom prst="rect">
            <a:avLst/>
          </a:prstGeom>
        </p:spPr>
        <p:txBody>
          <a:bodyPr vert="horz" wrap="square" lIns="0" tIns="26355" rIns="0" bIns="0" rtlCol="0">
            <a:spAutoFit/>
          </a:bodyPr>
          <a:lstStyle/>
          <a:p>
            <a:pPr marL="83226">
              <a:spcBef>
                <a:spcPts val="208"/>
              </a:spcBef>
            </a:pPr>
            <a:r>
              <a:rPr sz="1966" i="1" spc="218" dirty="0">
                <a:latin typeface="Times New Roman"/>
                <a:cs typeface="Times New Roman"/>
              </a:rPr>
              <a:t>Q</a:t>
            </a:r>
            <a:r>
              <a:rPr sz="1966" i="1" spc="328" baseline="41666" dirty="0">
                <a:latin typeface="Times New Roman"/>
                <a:cs typeface="Times New Roman"/>
              </a:rPr>
              <a:t>π</a:t>
            </a:r>
            <a:r>
              <a:rPr sz="1966" i="1" spc="-227" baseline="41666" dirty="0">
                <a:latin typeface="Times New Roman"/>
                <a:cs typeface="Times New Roman"/>
              </a:rPr>
              <a:t> </a:t>
            </a:r>
            <a:r>
              <a:rPr sz="1966" spc="22" dirty="0">
                <a:latin typeface="Times New Roman"/>
                <a:cs typeface="Times New Roman"/>
              </a:rPr>
              <a:t>(</a:t>
            </a:r>
            <a:r>
              <a:rPr sz="1966" i="1" spc="22" dirty="0">
                <a:latin typeface="Times New Roman"/>
                <a:cs typeface="Times New Roman"/>
              </a:rPr>
              <a:t>b,</a:t>
            </a:r>
            <a:r>
              <a:rPr sz="1966" i="1" spc="-109" dirty="0">
                <a:latin typeface="Times New Roman"/>
                <a:cs typeface="Times New Roman"/>
              </a:rPr>
              <a:t> </a:t>
            </a:r>
            <a:r>
              <a:rPr sz="1966" i="1" spc="22" dirty="0">
                <a:latin typeface="Times New Roman"/>
                <a:cs typeface="Times New Roman"/>
              </a:rPr>
              <a:t>a</a:t>
            </a:r>
            <a:r>
              <a:rPr sz="1966" spc="22" dirty="0">
                <a:latin typeface="Times New Roman"/>
                <a:cs typeface="Times New Roman"/>
              </a:rPr>
              <a:t>)</a:t>
            </a:r>
            <a:r>
              <a:rPr sz="1966" spc="164" dirty="0">
                <a:latin typeface="Times New Roman"/>
                <a:cs typeface="Times New Roman"/>
              </a:rPr>
              <a:t> </a:t>
            </a:r>
            <a:r>
              <a:rPr sz="1966" spc="426" dirty="0">
                <a:latin typeface="Times New Roman"/>
                <a:cs typeface="Times New Roman"/>
              </a:rPr>
              <a:t>=</a:t>
            </a:r>
            <a:r>
              <a:rPr sz="1966" spc="164" dirty="0">
                <a:latin typeface="Times New Roman"/>
                <a:cs typeface="Times New Roman"/>
              </a:rPr>
              <a:t> </a:t>
            </a:r>
            <a:r>
              <a:rPr sz="1966" i="1" spc="22" dirty="0">
                <a:latin typeface="Times New Roman"/>
                <a:cs typeface="Times New Roman"/>
              </a:rPr>
              <a:t>R</a:t>
            </a:r>
            <a:r>
              <a:rPr sz="1966" spc="22" dirty="0">
                <a:latin typeface="Times New Roman"/>
                <a:cs typeface="Times New Roman"/>
              </a:rPr>
              <a:t>(</a:t>
            </a:r>
            <a:r>
              <a:rPr sz="1966" i="1" spc="22" dirty="0">
                <a:latin typeface="Times New Roman"/>
                <a:cs typeface="Times New Roman"/>
              </a:rPr>
              <a:t>b,</a:t>
            </a:r>
            <a:r>
              <a:rPr sz="1966" i="1" spc="-109" dirty="0">
                <a:latin typeface="Times New Roman"/>
                <a:cs typeface="Times New Roman"/>
              </a:rPr>
              <a:t> </a:t>
            </a:r>
            <a:r>
              <a:rPr sz="1966" i="1" spc="22" dirty="0">
                <a:latin typeface="Times New Roman"/>
                <a:cs typeface="Times New Roman"/>
              </a:rPr>
              <a:t>a</a:t>
            </a:r>
            <a:r>
              <a:rPr sz="1966" spc="22" dirty="0">
                <a:latin typeface="Times New Roman"/>
                <a:cs typeface="Times New Roman"/>
              </a:rPr>
              <a:t>)</a:t>
            </a:r>
            <a:r>
              <a:rPr sz="1966" spc="44" dirty="0">
                <a:latin typeface="Times New Roman"/>
                <a:cs typeface="Times New Roman"/>
              </a:rPr>
              <a:t> </a:t>
            </a:r>
            <a:r>
              <a:rPr sz="1966" spc="426" dirty="0">
                <a:latin typeface="Times New Roman"/>
                <a:cs typeface="Times New Roman"/>
              </a:rPr>
              <a:t>+</a:t>
            </a:r>
            <a:r>
              <a:rPr sz="1966" spc="33" dirty="0">
                <a:latin typeface="Times New Roman"/>
                <a:cs typeface="Times New Roman"/>
              </a:rPr>
              <a:t> </a:t>
            </a:r>
            <a:r>
              <a:rPr sz="1966" i="1" spc="262" dirty="0">
                <a:latin typeface="Times New Roman"/>
                <a:cs typeface="Times New Roman"/>
              </a:rPr>
              <a:t>γ</a:t>
            </a:r>
            <a:r>
              <a:rPr sz="1966" i="1" spc="33" dirty="0">
                <a:latin typeface="Times New Roman"/>
                <a:cs typeface="Times New Roman"/>
              </a:rPr>
              <a:t> </a:t>
            </a:r>
            <a:r>
              <a:rPr sz="1966" spc="120" dirty="0">
                <a:latin typeface="Times New Roman"/>
                <a:cs typeface="Times New Roman"/>
              </a:rPr>
              <a:t>E</a:t>
            </a:r>
            <a:r>
              <a:rPr sz="1966" i="1" spc="179" baseline="-13888" dirty="0">
                <a:latin typeface="Times New Roman"/>
                <a:cs typeface="Times New Roman"/>
              </a:rPr>
              <a:t>o</a:t>
            </a:r>
            <a:r>
              <a:rPr sz="1966" i="1" spc="179" baseline="-13888" dirty="0">
                <a:latin typeface="Euclid Symbol"/>
                <a:cs typeface="Euclid Symbol"/>
              </a:rPr>
              <a:t>|</a:t>
            </a:r>
            <a:r>
              <a:rPr sz="1966" i="1" spc="179" baseline="-13888" dirty="0">
                <a:latin typeface="Times New Roman"/>
                <a:cs typeface="Times New Roman"/>
              </a:rPr>
              <a:t>b,a</a:t>
            </a:r>
            <a:r>
              <a:rPr sz="1966" i="1" spc="277" baseline="-13888" dirty="0">
                <a:latin typeface="Times New Roman"/>
                <a:cs typeface="Times New Roman"/>
              </a:rPr>
              <a:t> </a:t>
            </a:r>
            <a:r>
              <a:rPr sz="2949" spc="295" baseline="43209" dirty="0">
                <a:latin typeface="Arial"/>
                <a:cs typeface="Arial"/>
              </a:rPr>
              <a:t>[</a:t>
            </a:r>
            <a:r>
              <a:rPr sz="1966" spc="197" dirty="0">
                <a:latin typeface="Times New Roman"/>
                <a:cs typeface="Times New Roman"/>
              </a:rPr>
              <a:t>E</a:t>
            </a:r>
            <a:r>
              <a:rPr sz="1966" i="1" spc="295" baseline="-13888" dirty="0">
                <a:latin typeface="Times New Roman"/>
                <a:cs typeface="Times New Roman"/>
              </a:rPr>
              <a:t>a</a:t>
            </a:r>
            <a:r>
              <a:rPr sz="1638" i="1" spc="295" baseline="5555" dirty="0">
                <a:latin typeface="Arial"/>
                <a:cs typeface="Arial"/>
              </a:rPr>
              <a:t>′</a:t>
            </a:r>
            <a:r>
              <a:rPr sz="1966" i="1" spc="295" baseline="-13888" dirty="0">
                <a:latin typeface="Euclid Symbol"/>
                <a:cs typeface="Euclid Symbol"/>
              </a:rPr>
              <a:t>∼</a:t>
            </a:r>
            <a:r>
              <a:rPr sz="1966" i="1" spc="295" baseline="-13888" dirty="0">
                <a:latin typeface="Times New Roman"/>
                <a:cs typeface="Times New Roman"/>
              </a:rPr>
              <a:t>π</a:t>
            </a:r>
            <a:r>
              <a:rPr sz="1966" spc="295" baseline="-13888" dirty="0">
                <a:latin typeface="Times New Roman"/>
                <a:cs typeface="Times New Roman"/>
              </a:rPr>
              <a:t>(</a:t>
            </a:r>
            <a:r>
              <a:rPr sz="1966" i="1" spc="295" baseline="-13888" dirty="0">
                <a:latin typeface="Times New Roman"/>
                <a:cs typeface="Times New Roman"/>
              </a:rPr>
              <a:t>bao</a:t>
            </a:r>
            <a:r>
              <a:rPr sz="1966" spc="295" baseline="-13888" dirty="0">
                <a:latin typeface="Times New Roman"/>
                <a:cs typeface="Times New Roman"/>
              </a:rPr>
              <a:t>)</a:t>
            </a:r>
            <a:r>
              <a:rPr sz="1966" spc="277" baseline="-13888" dirty="0">
                <a:latin typeface="Times New Roman"/>
                <a:cs typeface="Times New Roman"/>
              </a:rPr>
              <a:t> </a:t>
            </a:r>
            <a:r>
              <a:rPr sz="2949" spc="360" baseline="43209" dirty="0">
                <a:latin typeface="Arial"/>
                <a:cs typeface="Arial"/>
              </a:rPr>
              <a:t>[</a:t>
            </a:r>
            <a:r>
              <a:rPr sz="1966" i="1" spc="240" dirty="0">
                <a:latin typeface="Times New Roman"/>
                <a:cs typeface="Times New Roman"/>
              </a:rPr>
              <a:t>Q</a:t>
            </a:r>
            <a:r>
              <a:rPr sz="1966" i="1" spc="360" baseline="41666" dirty="0">
                <a:latin typeface="Times New Roman"/>
                <a:cs typeface="Times New Roman"/>
              </a:rPr>
              <a:t>π</a:t>
            </a:r>
            <a:r>
              <a:rPr sz="1966" i="1" spc="-212" baseline="41666" dirty="0">
                <a:latin typeface="Times New Roman"/>
                <a:cs typeface="Times New Roman"/>
              </a:rPr>
              <a:t> </a:t>
            </a:r>
            <a:r>
              <a:rPr sz="1966" spc="22" dirty="0">
                <a:latin typeface="Times New Roman"/>
                <a:cs typeface="Times New Roman"/>
              </a:rPr>
              <a:t>(</a:t>
            </a:r>
            <a:r>
              <a:rPr sz="1966" i="1" spc="22" dirty="0">
                <a:latin typeface="Times New Roman"/>
                <a:cs typeface="Times New Roman"/>
              </a:rPr>
              <a:t>bao,</a:t>
            </a:r>
            <a:r>
              <a:rPr sz="1966" i="1" spc="-109" dirty="0">
                <a:latin typeface="Times New Roman"/>
                <a:cs typeface="Times New Roman"/>
              </a:rPr>
              <a:t> </a:t>
            </a:r>
            <a:r>
              <a:rPr sz="1966" i="1" spc="142" dirty="0">
                <a:latin typeface="Times New Roman"/>
                <a:cs typeface="Times New Roman"/>
              </a:rPr>
              <a:t>a</a:t>
            </a:r>
            <a:r>
              <a:rPr sz="1966" i="1" spc="212" baseline="41666" dirty="0">
                <a:latin typeface="Euclid Symbol"/>
                <a:cs typeface="Euclid Symbol"/>
              </a:rPr>
              <a:t>′</a:t>
            </a:r>
            <a:r>
              <a:rPr sz="1966" spc="142" dirty="0">
                <a:latin typeface="Times New Roman"/>
                <a:cs typeface="Times New Roman"/>
              </a:rPr>
              <a:t>)</a:t>
            </a:r>
            <a:r>
              <a:rPr sz="2949" spc="212" baseline="43209" dirty="0">
                <a:latin typeface="Arial"/>
                <a:cs typeface="Arial"/>
              </a:rPr>
              <a:t>]]</a:t>
            </a:r>
            <a:endParaRPr sz="2949" baseline="43209">
              <a:latin typeface="Arial"/>
              <a:cs typeface="Arial"/>
            </a:endParaRPr>
          </a:p>
          <a:p>
            <a:pPr>
              <a:lnSpc>
                <a:spcPct val="100000"/>
              </a:lnSpc>
            </a:pPr>
            <a:endParaRPr sz="1966">
              <a:latin typeface="Arial"/>
              <a:cs typeface="Arial"/>
            </a:endParaRPr>
          </a:p>
          <a:p>
            <a:pPr>
              <a:spcBef>
                <a:spcPts val="1890"/>
              </a:spcBef>
            </a:pPr>
            <a:endParaRPr sz="1966">
              <a:latin typeface="Arial"/>
              <a:cs typeface="Arial"/>
            </a:endParaRPr>
          </a:p>
          <a:p>
            <a:pPr marL="228871"/>
            <a:r>
              <a:rPr sz="1966" i="1" spc="22" dirty="0">
                <a:latin typeface="Times New Roman"/>
                <a:cs typeface="Times New Roman"/>
              </a:rPr>
              <a:t>R</a:t>
            </a:r>
            <a:r>
              <a:rPr sz="1966" spc="22" dirty="0">
                <a:latin typeface="Times New Roman"/>
                <a:cs typeface="Times New Roman"/>
              </a:rPr>
              <a:t>(</a:t>
            </a:r>
            <a:r>
              <a:rPr sz="1966" i="1" spc="22" dirty="0">
                <a:latin typeface="Times New Roman"/>
                <a:cs typeface="Times New Roman"/>
              </a:rPr>
              <a:t>b,</a:t>
            </a:r>
            <a:r>
              <a:rPr sz="1966" i="1" spc="-98" dirty="0">
                <a:latin typeface="Times New Roman"/>
                <a:cs typeface="Times New Roman"/>
              </a:rPr>
              <a:t> </a:t>
            </a:r>
            <a:r>
              <a:rPr sz="1966" i="1" spc="22" dirty="0">
                <a:latin typeface="Times New Roman"/>
                <a:cs typeface="Times New Roman"/>
              </a:rPr>
              <a:t>a</a:t>
            </a:r>
            <a:r>
              <a:rPr sz="1966" spc="22" dirty="0">
                <a:latin typeface="Times New Roman"/>
                <a:cs typeface="Times New Roman"/>
              </a:rPr>
              <a:t>)</a:t>
            </a:r>
            <a:r>
              <a:rPr sz="1966" spc="197" dirty="0">
                <a:latin typeface="Times New Roman"/>
                <a:cs typeface="Times New Roman"/>
              </a:rPr>
              <a:t> </a:t>
            </a:r>
            <a:r>
              <a:rPr sz="1966" spc="426" dirty="0">
                <a:latin typeface="Times New Roman"/>
                <a:cs typeface="Times New Roman"/>
              </a:rPr>
              <a:t>=</a:t>
            </a:r>
            <a:r>
              <a:rPr sz="1966" spc="197" dirty="0">
                <a:latin typeface="Times New Roman"/>
                <a:cs typeface="Times New Roman"/>
              </a:rPr>
              <a:t> </a:t>
            </a:r>
            <a:r>
              <a:rPr sz="1966" spc="142" dirty="0">
                <a:latin typeface="Times New Roman"/>
                <a:cs typeface="Times New Roman"/>
              </a:rPr>
              <a:t>E</a:t>
            </a:r>
            <a:r>
              <a:rPr sz="1966" i="1" spc="212" baseline="-9259" dirty="0">
                <a:latin typeface="Times New Roman"/>
                <a:cs typeface="Times New Roman"/>
              </a:rPr>
              <a:t>s</a:t>
            </a:r>
            <a:r>
              <a:rPr sz="1966" i="1" spc="212" baseline="-9259" dirty="0">
                <a:latin typeface="Euclid Symbol"/>
                <a:cs typeface="Euclid Symbol"/>
              </a:rPr>
              <a:t>∼</a:t>
            </a:r>
            <a:r>
              <a:rPr sz="1966" i="1" spc="212" baseline="-9259" dirty="0">
                <a:latin typeface="Times New Roman"/>
                <a:cs typeface="Times New Roman"/>
              </a:rPr>
              <a:t>b</a:t>
            </a:r>
            <a:r>
              <a:rPr sz="1966" i="1" spc="310" baseline="-9259" dirty="0">
                <a:latin typeface="Times New Roman"/>
                <a:cs typeface="Times New Roman"/>
              </a:rPr>
              <a:t> </a:t>
            </a:r>
            <a:r>
              <a:rPr sz="1966" spc="109" dirty="0">
                <a:latin typeface="Times New Roman"/>
                <a:cs typeface="Times New Roman"/>
              </a:rPr>
              <a:t>[</a:t>
            </a:r>
            <a:r>
              <a:rPr sz="1966" i="1" spc="109" dirty="0">
                <a:latin typeface="Times New Roman"/>
                <a:cs typeface="Times New Roman"/>
              </a:rPr>
              <a:t>R</a:t>
            </a:r>
            <a:r>
              <a:rPr sz="1966" spc="109" dirty="0">
                <a:latin typeface="Times New Roman"/>
                <a:cs typeface="Times New Roman"/>
              </a:rPr>
              <a:t>(</a:t>
            </a:r>
            <a:r>
              <a:rPr sz="1966" i="1" spc="109" dirty="0">
                <a:latin typeface="Times New Roman"/>
                <a:cs typeface="Times New Roman"/>
              </a:rPr>
              <a:t>s,</a:t>
            </a:r>
            <a:r>
              <a:rPr sz="1966" i="1" spc="-98" dirty="0">
                <a:latin typeface="Times New Roman"/>
                <a:cs typeface="Times New Roman"/>
              </a:rPr>
              <a:t> </a:t>
            </a:r>
            <a:r>
              <a:rPr sz="1966" i="1" spc="-55" dirty="0">
                <a:latin typeface="Times New Roman"/>
                <a:cs typeface="Times New Roman"/>
              </a:rPr>
              <a:t>a</a:t>
            </a:r>
            <a:r>
              <a:rPr sz="1966" spc="-55" dirty="0">
                <a:latin typeface="Times New Roman"/>
                <a:cs typeface="Times New Roman"/>
              </a:rPr>
              <a:t>)]</a:t>
            </a:r>
            <a:endParaRPr sz="1966">
              <a:latin typeface="Times New Roman"/>
              <a:cs typeface="Times New Roman"/>
            </a:endParaRPr>
          </a:p>
        </p:txBody>
      </p:sp>
      <p:sp>
        <p:nvSpPr>
          <p:cNvPr id="46" name="object 46"/>
          <p:cNvSpPr txBox="1"/>
          <p:nvPr/>
        </p:nvSpPr>
        <p:spPr>
          <a:xfrm>
            <a:off x="8814491" y="5763835"/>
            <a:ext cx="497968" cy="963638"/>
          </a:xfrm>
          <a:prstGeom prst="rect">
            <a:avLst/>
          </a:prstGeom>
        </p:spPr>
        <p:txBody>
          <a:bodyPr vert="horz" wrap="square" lIns="0" tIns="190032" rIns="0" bIns="0" rtlCol="0">
            <a:spAutoFit/>
          </a:bodyPr>
          <a:lstStyle/>
          <a:p>
            <a:pPr marL="165064">
              <a:spcBef>
                <a:spcPts val="1496"/>
              </a:spcBef>
            </a:pPr>
            <a:r>
              <a:rPr sz="1966" spc="-55" dirty="0">
                <a:latin typeface="Arial"/>
                <a:cs typeface="Arial"/>
              </a:rPr>
              <a:t>(9)</a:t>
            </a:r>
            <a:endParaRPr sz="1966">
              <a:latin typeface="Arial"/>
              <a:cs typeface="Arial"/>
            </a:endParaRPr>
          </a:p>
          <a:p>
            <a:pPr marL="27742">
              <a:spcBef>
                <a:spcPts val="1289"/>
              </a:spcBef>
            </a:pPr>
            <a:r>
              <a:rPr sz="1966" spc="-44" dirty="0">
                <a:latin typeface="Arial"/>
                <a:cs typeface="Arial"/>
              </a:rPr>
              <a:t>(10)</a:t>
            </a:r>
            <a:endParaRPr sz="1966">
              <a:latin typeface="Arial"/>
              <a:cs typeface="Arial"/>
            </a:endParaRPr>
          </a:p>
        </p:txBody>
      </p:sp>
      <p:sp>
        <p:nvSpPr>
          <p:cNvPr id="47" name="object 47"/>
          <p:cNvSpPr txBox="1"/>
          <p:nvPr/>
        </p:nvSpPr>
        <p:spPr>
          <a:xfrm>
            <a:off x="3658153" y="6154118"/>
            <a:ext cx="425839" cy="329131"/>
          </a:xfrm>
          <a:prstGeom prst="rect">
            <a:avLst/>
          </a:prstGeom>
        </p:spPr>
        <p:txBody>
          <a:bodyPr vert="horz" wrap="square" lIns="0" tIns="26355" rIns="0" bIns="0" rtlCol="0">
            <a:spAutoFit/>
          </a:bodyPr>
          <a:lstStyle/>
          <a:p>
            <a:pPr marL="27742">
              <a:spcBef>
                <a:spcPts val="208"/>
              </a:spcBef>
            </a:pPr>
            <a:r>
              <a:rPr sz="1966" spc="1704" dirty="0">
                <a:latin typeface="Arial"/>
                <a:cs typeface="Arial"/>
              </a:rPr>
              <a:t>L</a:t>
            </a:r>
            <a:endParaRPr sz="1966">
              <a:latin typeface="Arial"/>
              <a:cs typeface="Arial"/>
            </a:endParaRPr>
          </a:p>
        </p:txBody>
      </p:sp>
      <p:sp>
        <p:nvSpPr>
          <p:cNvPr id="48" name="object 48"/>
          <p:cNvSpPr txBox="1"/>
          <p:nvPr/>
        </p:nvSpPr>
        <p:spPr>
          <a:xfrm>
            <a:off x="3621534" y="6775976"/>
            <a:ext cx="484097" cy="228334"/>
          </a:xfrm>
          <a:prstGeom prst="rect">
            <a:avLst/>
          </a:prstGeom>
        </p:spPr>
        <p:txBody>
          <a:bodyPr vert="horz" wrap="square" lIns="0" tIns="26355" rIns="0" bIns="0" rtlCol="0">
            <a:spAutoFit/>
          </a:bodyPr>
          <a:lstStyle/>
          <a:p>
            <a:pPr marL="83226">
              <a:spcBef>
                <a:spcPts val="208"/>
              </a:spcBef>
            </a:pPr>
            <a:r>
              <a:rPr sz="1311" i="1" spc="175" dirty="0">
                <a:latin typeface="Times New Roman"/>
                <a:cs typeface="Times New Roman"/>
              </a:rPr>
              <a:t>s,s</a:t>
            </a:r>
            <a:r>
              <a:rPr sz="1638" i="1" spc="262" baseline="16666" dirty="0">
                <a:latin typeface="Arial"/>
                <a:cs typeface="Arial"/>
              </a:rPr>
              <a:t>′</a:t>
            </a:r>
            <a:endParaRPr sz="1638" baseline="16666">
              <a:latin typeface="Arial"/>
              <a:cs typeface="Arial"/>
            </a:endParaRPr>
          </a:p>
        </p:txBody>
      </p:sp>
      <p:sp>
        <p:nvSpPr>
          <p:cNvPr id="49" name="object 49"/>
          <p:cNvSpPr txBox="1"/>
          <p:nvPr/>
        </p:nvSpPr>
        <p:spPr>
          <a:xfrm>
            <a:off x="5382479" y="6353827"/>
            <a:ext cx="710193" cy="228334"/>
          </a:xfrm>
          <a:prstGeom prst="rect">
            <a:avLst/>
          </a:prstGeom>
        </p:spPr>
        <p:txBody>
          <a:bodyPr vert="horz" wrap="square" lIns="0" tIns="26355" rIns="0" bIns="0" rtlCol="0">
            <a:spAutoFit/>
          </a:bodyPr>
          <a:lstStyle/>
          <a:p>
            <a:pPr marL="27742">
              <a:spcBef>
                <a:spcPts val="208"/>
              </a:spcBef>
              <a:tabLst>
                <a:tab pos="621418" algn="l"/>
              </a:tabLst>
            </a:pPr>
            <a:r>
              <a:rPr sz="1311" i="1" spc="-109" dirty="0">
                <a:latin typeface="Euclid Symbol"/>
                <a:cs typeface="Euclid Symbol"/>
              </a:rPr>
              <a:t>′</a:t>
            </a:r>
            <a:r>
              <a:rPr sz="1311" i="1" dirty="0">
                <a:latin typeface="Euclid Symbol"/>
                <a:cs typeface="Euclid Symbol"/>
              </a:rPr>
              <a:t>	</a:t>
            </a:r>
            <a:r>
              <a:rPr sz="1311" i="1" spc="-109" dirty="0">
                <a:latin typeface="Euclid Symbol"/>
                <a:cs typeface="Euclid Symbol"/>
              </a:rPr>
              <a:t>′</a:t>
            </a:r>
            <a:endParaRPr sz="1311">
              <a:latin typeface="Euclid Symbol"/>
              <a:cs typeface="Euclid Symbol"/>
            </a:endParaRPr>
          </a:p>
        </p:txBody>
      </p:sp>
      <p:sp>
        <p:nvSpPr>
          <p:cNvPr id="50" name="object 50"/>
          <p:cNvSpPr txBox="1"/>
          <p:nvPr/>
        </p:nvSpPr>
        <p:spPr>
          <a:xfrm>
            <a:off x="2149074" y="6390424"/>
            <a:ext cx="4544128" cy="329131"/>
          </a:xfrm>
          <a:prstGeom prst="rect">
            <a:avLst/>
          </a:prstGeom>
        </p:spPr>
        <p:txBody>
          <a:bodyPr vert="horz" wrap="square" lIns="0" tIns="26355" rIns="0" bIns="0" rtlCol="0">
            <a:spAutoFit/>
          </a:bodyPr>
          <a:lstStyle/>
          <a:p>
            <a:pPr marL="27742">
              <a:spcBef>
                <a:spcPts val="208"/>
              </a:spcBef>
              <a:tabLst>
                <a:tab pos="1947480" algn="l"/>
              </a:tabLst>
            </a:pPr>
            <a:r>
              <a:rPr sz="1966" spc="120" dirty="0">
                <a:latin typeface="Times New Roman"/>
                <a:cs typeface="Times New Roman"/>
              </a:rPr>
              <a:t>Pr(</a:t>
            </a:r>
            <a:r>
              <a:rPr sz="1966" i="1" spc="120" dirty="0">
                <a:latin typeface="Times New Roman"/>
                <a:cs typeface="Times New Roman"/>
              </a:rPr>
              <a:t>o</a:t>
            </a:r>
            <a:r>
              <a:rPr sz="1966" i="1" spc="131" dirty="0">
                <a:latin typeface="Times New Roman"/>
                <a:cs typeface="Times New Roman"/>
              </a:rPr>
              <a:t> </a:t>
            </a:r>
            <a:r>
              <a:rPr sz="1966" i="1" spc="-623" dirty="0">
                <a:latin typeface="Menlo"/>
                <a:cs typeface="Menlo"/>
              </a:rPr>
              <a:t>|</a:t>
            </a:r>
            <a:r>
              <a:rPr sz="1966" i="1" spc="-555" dirty="0">
                <a:latin typeface="Menlo"/>
                <a:cs typeface="Menlo"/>
              </a:rPr>
              <a:t> </a:t>
            </a:r>
            <a:r>
              <a:rPr sz="1966" i="1" spc="-44" dirty="0">
                <a:latin typeface="Times New Roman"/>
                <a:cs typeface="Times New Roman"/>
              </a:rPr>
              <a:t>b,</a:t>
            </a:r>
            <a:r>
              <a:rPr sz="1966" i="1" spc="-120" dirty="0">
                <a:latin typeface="Times New Roman"/>
                <a:cs typeface="Times New Roman"/>
              </a:rPr>
              <a:t> </a:t>
            </a:r>
            <a:r>
              <a:rPr sz="1966" i="1" dirty="0">
                <a:latin typeface="Times New Roman"/>
                <a:cs typeface="Times New Roman"/>
              </a:rPr>
              <a:t>a</a:t>
            </a:r>
            <a:r>
              <a:rPr sz="1966" dirty="0">
                <a:latin typeface="Times New Roman"/>
                <a:cs typeface="Times New Roman"/>
              </a:rPr>
              <a:t>)</a:t>
            </a:r>
            <a:r>
              <a:rPr sz="1966" spc="131" dirty="0">
                <a:latin typeface="Times New Roman"/>
                <a:cs typeface="Times New Roman"/>
              </a:rPr>
              <a:t> </a:t>
            </a:r>
            <a:r>
              <a:rPr sz="1966" spc="317" dirty="0">
                <a:latin typeface="Times New Roman"/>
                <a:cs typeface="Times New Roman"/>
              </a:rPr>
              <a:t>=</a:t>
            </a:r>
            <a:r>
              <a:rPr sz="1966" dirty="0">
                <a:latin typeface="Times New Roman"/>
                <a:cs typeface="Times New Roman"/>
              </a:rPr>
              <a:t>	</a:t>
            </a:r>
            <a:r>
              <a:rPr sz="1966" i="1" spc="22" dirty="0">
                <a:latin typeface="Times New Roman"/>
                <a:cs typeface="Times New Roman"/>
              </a:rPr>
              <a:t>b</a:t>
            </a:r>
            <a:r>
              <a:rPr sz="1966" spc="22" dirty="0">
                <a:latin typeface="Times New Roman"/>
                <a:cs typeface="Times New Roman"/>
              </a:rPr>
              <a:t>(</a:t>
            </a:r>
            <a:r>
              <a:rPr sz="1966" i="1" spc="22" dirty="0">
                <a:latin typeface="Times New Roman"/>
                <a:cs typeface="Times New Roman"/>
              </a:rPr>
              <a:t>s</a:t>
            </a:r>
            <a:r>
              <a:rPr sz="1966" spc="22" dirty="0">
                <a:latin typeface="Times New Roman"/>
                <a:cs typeface="Times New Roman"/>
              </a:rPr>
              <a:t>)</a:t>
            </a:r>
            <a:r>
              <a:rPr sz="1966" i="1" spc="22" dirty="0">
                <a:latin typeface="Times New Roman"/>
                <a:cs typeface="Times New Roman"/>
              </a:rPr>
              <a:t>T</a:t>
            </a:r>
            <a:r>
              <a:rPr sz="1966" i="1" spc="-175" dirty="0">
                <a:latin typeface="Times New Roman"/>
                <a:cs typeface="Times New Roman"/>
              </a:rPr>
              <a:t> </a:t>
            </a:r>
            <a:r>
              <a:rPr sz="1966" spc="109" dirty="0">
                <a:latin typeface="Times New Roman"/>
                <a:cs typeface="Times New Roman"/>
              </a:rPr>
              <a:t>(</a:t>
            </a:r>
            <a:r>
              <a:rPr sz="1966" i="1" spc="109" dirty="0">
                <a:latin typeface="Times New Roman"/>
                <a:cs typeface="Times New Roman"/>
              </a:rPr>
              <a:t>s,</a:t>
            </a:r>
            <a:r>
              <a:rPr sz="1966" i="1" spc="-98" dirty="0">
                <a:latin typeface="Times New Roman"/>
                <a:cs typeface="Times New Roman"/>
              </a:rPr>
              <a:t> </a:t>
            </a:r>
            <a:r>
              <a:rPr sz="1966" i="1" spc="22" dirty="0">
                <a:latin typeface="Times New Roman"/>
                <a:cs typeface="Times New Roman"/>
              </a:rPr>
              <a:t>a,</a:t>
            </a:r>
            <a:r>
              <a:rPr sz="1966" i="1" spc="-98" dirty="0">
                <a:latin typeface="Times New Roman"/>
                <a:cs typeface="Times New Roman"/>
              </a:rPr>
              <a:t> </a:t>
            </a:r>
            <a:r>
              <a:rPr sz="1966" i="1" spc="164" dirty="0">
                <a:latin typeface="Times New Roman"/>
                <a:cs typeface="Times New Roman"/>
              </a:rPr>
              <a:t>s</a:t>
            </a:r>
            <a:r>
              <a:rPr sz="1966" i="1" spc="208" dirty="0">
                <a:latin typeface="Times New Roman"/>
                <a:cs typeface="Times New Roman"/>
              </a:rPr>
              <a:t> </a:t>
            </a:r>
            <a:r>
              <a:rPr sz="1966" spc="142" dirty="0">
                <a:latin typeface="Times New Roman"/>
                <a:cs typeface="Times New Roman"/>
              </a:rPr>
              <a:t>)</a:t>
            </a:r>
            <a:r>
              <a:rPr sz="1966" i="1" spc="142" dirty="0">
                <a:latin typeface="Times New Roman"/>
                <a:cs typeface="Times New Roman"/>
              </a:rPr>
              <a:t>O</a:t>
            </a:r>
            <a:r>
              <a:rPr sz="1966" spc="142" dirty="0">
                <a:latin typeface="Times New Roman"/>
                <a:cs typeface="Times New Roman"/>
              </a:rPr>
              <a:t>(</a:t>
            </a:r>
            <a:r>
              <a:rPr sz="1966" i="1" spc="142" dirty="0">
                <a:latin typeface="Times New Roman"/>
                <a:cs typeface="Times New Roman"/>
              </a:rPr>
              <a:t>s</a:t>
            </a:r>
            <a:r>
              <a:rPr sz="1966" i="1" spc="197" dirty="0">
                <a:latin typeface="Times New Roman"/>
                <a:cs typeface="Times New Roman"/>
              </a:rPr>
              <a:t> </a:t>
            </a:r>
            <a:r>
              <a:rPr sz="1966" i="1" spc="22" dirty="0">
                <a:latin typeface="Times New Roman"/>
                <a:cs typeface="Times New Roman"/>
              </a:rPr>
              <a:t>,</a:t>
            </a:r>
            <a:r>
              <a:rPr sz="1966" i="1" spc="-98" dirty="0">
                <a:latin typeface="Times New Roman"/>
                <a:cs typeface="Times New Roman"/>
              </a:rPr>
              <a:t> </a:t>
            </a:r>
            <a:r>
              <a:rPr sz="1966" i="1" spc="22" dirty="0">
                <a:latin typeface="Times New Roman"/>
                <a:cs typeface="Times New Roman"/>
              </a:rPr>
              <a:t>a,</a:t>
            </a:r>
            <a:r>
              <a:rPr sz="1966" i="1" spc="-98" dirty="0">
                <a:latin typeface="Times New Roman"/>
                <a:cs typeface="Times New Roman"/>
              </a:rPr>
              <a:t> </a:t>
            </a:r>
            <a:r>
              <a:rPr sz="1966" i="1" spc="-55" dirty="0">
                <a:latin typeface="Times New Roman"/>
                <a:cs typeface="Times New Roman"/>
              </a:rPr>
              <a:t>o</a:t>
            </a:r>
            <a:r>
              <a:rPr sz="1966" spc="-55" dirty="0">
                <a:latin typeface="Times New Roman"/>
                <a:cs typeface="Times New Roman"/>
              </a:rPr>
              <a:t>)</a:t>
            </a:r>
            <a:endParaRPr sz="1966">
              <a:latin typeface="Times New Roman"/>
              <a:cs typeface="Times New Roman"/>
            </a:endParaRPr>
          </a:p>
        </p:txBody>
      </p:sp>
      <p:sp>
        <p:nvSpPr>
          <p:cNvPr id="52" name="object 52"/>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56" name="object 56"/>
          <p:cNvSpPr txBox="1">
            <a:spLocks noGrp="1"/>
          </p:cNvSpPr>
          <p:nvPr>
            <p:ph type="dt" sz="half" idx="6"/>
          </p:nvPr>
        </p:nvSpPr>
        <p:spPr>
          <a:xfrm>
            <a:off x="3570742" y="3350180"/>
            <a:ext cx="429958"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CS</a:t>
            </a:r>
            <a:r>
              <a:rPr lang="en-US" spc="-20"/>
              <a:t> </a:t>
            </a:r>
            <a:r>
              <a:rPr lang="en-US" spc="-10"/>
              <a:t>4180/5180</a:t>
            </a:r>
            <a:endParaRPr spc="-22" dirty="0"/>
          </a:p>
        </p:txBody>
      </p:sp>
      <p:sp>
        <p:nvSpPr>
          <p:cNvPr id="57" name="object 57"/>
          <p:cNvSpPr txBox="1">
            <a:spLocks noGrp="1"/>
          </p:cNvSpPr>
          <p:nvPr>
            <p:ph type="sldNum" sz="quarter" idx="7"/>
          </p:nvPr>
        </p:nvSpPr>
        <p:spPr>
          <a:xfrm>
            <a:off x="4295597" y="3357216"/>
            <a:ext cx="244729"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73025">
              <a:spcBef>
                <a:spcPts val="70"/>
              </a:spcBef>
            </a:pPr>
            <a:fld id="{81D60167-4931-47E6-BA6A-407CBD079E47}" type="slidenum">
              <a:rPr lang="en-US" smtClean="0"/>
              <a:pPr marL="73025">
                <a:spcBef>
                  <a:spcPts val="70"/>
                </a:spcBef>
              </a:pPr>
              <a:t>71</a:t>
            </a:fld>
            <a:r>
              <a:rPr lang="en-US" spc="-15"/>
              <a:t> </a:t>
            </a:r>
            <a:r>
              <a:rPr lang="en-US"/>
              <a:t>/</a:t>
            </a:r>
            <a:r>
              <a:rPr lang="en-US" spc="-5"/>
              <a:t> </a:t>
            </a:r>
            <a:r>
              <a:rPr lang="en-US" spc="-25"/>
              <a:t>53</a:t>
            </a:r>
            <a:endParaRPr spc="-55" dirty="0"/>
          </a:p>
        </p:txBody>
      </p:sp>
    </p:spTree>
    <p:extLst>
      <p:ext uri="{BB962C8B-B14F-4D97-AF65-F5344CB8AC3E}">
        <p14:creationId xmlns:p14="http://schemas.microsoft.com/office/powerpoint/2010/main" val="3534167230"/>
      </p:ext>
    </p:extLst>
  </p:cSld>
  <p:clrMapOvr>
    <a:masterClrMapping/>
  </p:clrMapOvr>
  <p:transition>
    <p:cut/>
  </p:transition>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object 32"/>
          <p:cNvSpPr txBox="1"/>
          <p:nvPr/>
        </p:nvSpPr>
        <p:spPr>
          <a:xfrm>
            <a:off x="213326" y="469479"/>
            <a:ext cx="4893676" cy="1374819"/>
          </a:xfrm>
          <a:prstGeom prst="rect">
            <a:avLst/>
          </a:prstGeom>
        </p:spPr>
        <p:txBody>
          <a:bodyPr vert="horz" wrap="square" lIns="0" tIns="104032" rIns="0" bIns="0" rtlCol="0">
            <a:spAutoFit/>
          </a:bodyPr>
          <a:lstStyle/>
          <a:p>
            <a:pPr marL="27742">
              <a:spcBef>
                <a:spcPts val="819"/>
              </a:spcBef>
            </a:pPr>
            <a:r>
              <a:rPr sz="2403" b="1" dirty="0">
                <a:solidFill>
                  <a:srgbClr val="D41A2C"/>
                </a:solidFill>
                <a:latin typeface="Arial"/>
                <a:cs typeface="Arial"/>
              </a:rPr>
              <a:t>Belief</a:t>
            </a:r>
            <a:r>
              <a:rPr sz="2403" b="1" spc="-76" dirty="0">
                <a:solidFill>
                  <a:srgbClr val="D41A2C"/>
                </a:solidFill>
                <a:latin typeface="Arial"/>
                <a:cs typeface="Arial"/>
              </a:rPr>
              <a:t> </a:t>
            </a:r>
            <a:r>
              <a:rPr sz="2403" b="1" spc="-22" dirty="0">
                <a:solidFill>
                  <a:srgbClr val="D41A2C"/>
                </a:solidFill>
                <a:latin typeface="Arial"/>
                <a:cs typeface="Arial"/>
              </a:rPr>
              <a:t>Update</a:t>
            </a:r>
            <a:endParaRPr sz="2403">
              <a:latin typeface="Arial"/>
              <a:cs typeface="Arial"/>
            </a:endParaRPr>
          </a:p>
          <a:p>
            <a:pPr marL="577031">
              <a:spcBef>
                <a:spcPts val="513"/>
              </a:spcBef>
            </a:pPr>
            <a:r>
              <a:rPr sz="1966" b="1" dirty="0">
                <a:latin typeface="Arial"/>
                <a:cs typeface="Arial"/>
              </a:rPr>
              <a:t>Rules:</a:t>
            </a:r>
            <a:r>
              <a:rPr sz="1966" b="1" spc="44" dirty="0">
                <a:latin typeface="Arial"/>
                <a:cs typeface="Arial"/>
              </a:rPr>
              <a:t> </a:t>
            </a:r>
            <a:r>
              <a:rPr sz="1966" dirty="0">
                <a:latin typeface="Arial"/>
                <a:cs typeface="Arial"/>
              </a:rPr>
              <a:t>Just</a:t>
            </a:r>
            <a:r>
              <a:rPr sz="1966" spc="-66" dirty="0">
                <a:latin typeface="Arial"/>
                <a:cs typeface="Arial"/>
              </a:rPr>
              <a:t> </a:t>
            </a:r>
            <a:r>
              <a:rPr sz="1966" spc="-22" dirty="0">
                <a:latin typeface="Arial"/>
                <a:cs typeface="Arial"/>
              </a:rPr>
              <a:t>Bayes’</a:t>
            </a:r>
            <a:r>
              <a:rPr sz="1966" spc="-55" dirty="0">
                <a:latin typeface="Arial"/>
                <a:cs typeface="Arial"/>
              </a:rPr>
              <a:t> </a:t>
            </a:r>
            <a:r>
              <a:rPr sz="1966" spc="-44" dirty="0">
                <a:latin typeface="Arial"/>
                <a:cs typeface="Arial"/>
              </a:rPr>
              <a:t>rule</a:t>
            </a:r>
            <a:endParaRPr sz="1966">
              <a:latin typeface="Arial"/>
              <a:cs typeface="Arial"/>
            </a:endParaRPr>
          </a:p>
          <a:p>
            <a:pPr marL="2750607">
              <a:spcBef>
                <a:spcPts val="1758"/>
              </a:spcBef>
            </a:pPr>
            <a:r>
              <a:rPr sz="1966" i="1" dirty="0">
                <a:latin typeface="Times New Roman"/>
                <a:cs typeface="Times New Roman"/>
              </a:rPr>
              <a:t>po</a:t>
            </a:r>
            <a:r>
              <a:rPr sz="1966" dirty="0">
                <a:latin typeface="Times New Roman"/>
                <a:cs typeface="Times New Roman"/>
              </a:rPr>
              <a:t>(</a:t>
            </a:r>
            <a:r>
              <a:rPr sz="1966" i="1" dirty="0">
                <a:latin typeface="Times New Roman"/>
                <a:cs typeface="Times New Roman"/>
              </a:rPr>
              <a:t>s</a:t>
            </a:r>
            <a:r>
              <a:rPr sz="1966" dirty="0">
                <a:latin typeface="Times New Roman"/>
                <a:cs typeface="Times New Roman"/>
              </a:rPr>
              <a:t>)</a:t>
            </a:r>
            <a:r>
              <a:rPr sz="1966" spc="249" dirty="0">
                <a:latin typeface="Times New Roman"/>
                <a:cs typeface="Times New Roman"/>
              </a:rPr>
              <a:t> </a:t>
            </a:r>
            <a:r>
              <a:rPr sz="1966" i="1" spc="382" dirty="0">
                <a:latin typeface="Menlo"/>
                <a:cs typeface="Menlo"/>
              </a:rPr>
              <a:t>∝</a:t>
            </a:r>
            <a:r>
              <a:rPr sz="1966" i="1" spc="-446" dirty="0">
                <a:latin typeface="Menlo"/>
                <a:cs typeface="Menlo"/>
              </a:rPr>
              <a:t> </a:t>
            </a:r>
            <a:r>
              <a:rPr sz="1966" i="1" spc="109" dirty="0">
                <a:latin typeface="Times New Roman"/>
                <a:cs typeface="Times New Roman"/>
              </a:rPr>
              <a:t>p</a:t>
            </a:r>
            <a:r>
              <a:rPr sz="1966" spc="109" dirty="0">
                <a:latin typeface="Times New Roman"/>
                <a:cs typeface="Times New Roman"/>
              </a:rPr>
              <a:t>(</a:t>
            </a:r>
            <a:r>
              <a:rPr sz="1966" i="1" spc="109" dirty="0">
                <a:latin typeface="Times New Roman"/>
                <a:cs typeface="Times New Roman"/>
              </a:rPr>
              <a:t>s</a:t>
            </a:r>
            <a:r>
              <a:rPr sz="1966" spc="109" dirty="0">
                <a:latin typeface="Times New Roman"/>
                <a:cs typeface="Times New Roman"/>
              </a:rPr>
              <a:t>)</a:t>
            </a:r>
            <a:r>
              <a:rPr sz="1966" i="1" spc="109" dirty="0">
                <a:latin typeface="Times New Roman"/>
                <a:cs typeface="Times New Roman"/>
              </a:rPr>
              <a:t>O</a:t>
            </a:r>
            <a:r>
              <a:rPr sz="1966" spc="109" dirty="0">
                <a:latin typeface="Times New Roman"/>
                <a:cs typeface="Times New Roman"/>
              </a:rPr>
              <a:t>(</a:t>
            </a:r>
            <a:r>
              <a:rPr sz="1966" i="1" spc="109" dirty="0">
                <a:latin typeface="Times New Roman"/>
                <a:cs typeface="Times New Roman"/>
              </a:rPr>
              <a:t>s,</a:t>
            </a:r>
            <a:r>
              <a:rPr sz="1966" i="1" spc="-55" dirty="0">
                <a:latin typeface="Times New Roman"/>
                <a:cs typeface="Times New Roman"/>
              </a:rPr>
              <a:t> o</a:t>
            </a:r>
            <a:r>
              <a:rPr sz="1966" spc="-55" dirty="0">
                <a:latin typeface="Times New Roman"/>
                <a:cs typeface="Times New Roman"/>
              </a:rPr>
              <a:t>)</a:t>
            </a:r>
            <a:endParaRPr sz="1966">
              <a:latin typeface="Times New Roman"/>
              <a:cs typeface="Times New Roman"/>
            </a:endParaRPr>
          </a:p>
        </p:txBody>
      </p:sp>
      <p:sp>
        <p:nvSpPr>
          <p:cNvPr id="33" name="object 33"/>
          <p:cNvSpPr txBox="1"/>
          <p:nvPr/>
        </p:nvSpPr>
        <p:spPr>
          <a:xfrm>
            <a:off x="8814491" y="1501991"/>
            <a:ext cx="497968" cy="329131"/>
          </a:xfrm>
          <a:prstGeom prst="rect">
            <a:avLst/>
          </a:prstGeom>
        </p:spPr>
        <p:txBody>
          <a:bodyPr vert="horz" wrap="square" lIns="0" tIns="26355" rIns="0" bIns="0" rtlCol="0">
            <a:spAutoFit/>
          </a:bodyPr>
          <a:lstStyle/>
          <a:p>
            <a:pPr marL="27742">
              <a:spcBef>
                <a:spcPts val="208"/>
              </a:spcBef>
            </a:pPr>
            <a:r>
              <a:rPr sz="1966" spc="-44" dirty="0">
                <a:latin typeface="Arial"/>
                <a:cs typeface="Arial"/>
              </a:rPr>
              <a:t>(11)</a:t>
            </a:r>
            <a:endParaRPr sz="1966">
              <a:latin typeface="Arial"/>
              <a:cs typeface="Arial"/>
            </a:endParaRPr>
          </a:p>
        </p:txBody>
      </p:sp>
      <p:sp>
        <p:nvSpPr>
          <p:cNvPr id="34" name="object 34"/>
          <p:cNvSpPr txBox="1"/>
          <p:nvPr/>
        </p:nvSpPr>
        <p:spPr>
          <a:xfrm>
            <a:off x="4050647" y="1902336"/>
            <a:ext cx="425839" cy="329131"/>
          </a:xfrm>
          <a:prstGeom prst="rect">
            <a:avLst/>
          </a:prstGeom>
        </p:spPr>
        <p:txBody>
          <a:bodyPr vert="horz" wrap="square" lIns="0" tIns="26355" rIns="0" bIns="0" rtlCol="0">
            <a:spAutoFit/>
          </a:bodyPr>
          <a:lstStyle/>
          <a:p>
            <a:pPr marL="27742">
              <a:spcBef>
                <a:spcPts val="208"/>
              </a:spcBef>
            </a:pPr>
            <a:r>
              <a:rPr sz="1966" spc="1704" dirty="0">
                <a:latin typeface="Arial"/>
                <a:cs typeface="Arial"/>
              </a:rPr>
              <a:t>L</a:t>
            </a:r>
            <a:endParaRPr sz="1966">
              <a:latin typeface="Arial"/>
              <a:cs typeface="Arial"/>
            </a:endParaRPr>
          </a:p>
        </p:txBody>
      </p:sp>
      <p:sp>
        <p:nvSpPr>
          <p:cNvPr id="35" name="object 35"/>
          <p:cNvSpPr txBox="1"/>
          <p:nvPr/>
        </p:nvSpPr>
        <p:spPr>
          <a:xfrm>
            <a:off x="3848240" y="1713858"/>
            <a:ext cx="2359451" cy="329131"/>
          </a:xfrm>
          <a:prstGeom prst="rect">
            <a:avLst/>
          </a:prstGeom>
        </p:spPr>
        <p:txBody>
          <a:bodyPr vert="horz" wrap="square" lIns="0" tIns="26355" rIns="0" bIns="0" rtlCol="0">
            <a:spAutoFit/>
          </a:bodyPr>
          <a:lstStyle/>
          <a:p>
            <a:pPr marL="27742">
              <a:spcBef>
                <a:spcPts val="208"/>
              </a:spcBef>
              <a:tabLst>
                <a:tab pos="2127802" algn="l"/>
              </a:tabLst>
            </a:pPr>
            <a:r>
              <a:rPr sz="1966" spc="819" dirty="0">
                <a:latin typeface="Arial"/>
                <a:cs typeface="Arial"/>
              </a:rPr>
              <a:t>(</a:t>
            </a:r>
            <a:r>
              <a:rPr sz="1966" dirty="0">
                <a:latin typeface="Arial"/>
                <a:cs typeface="Arial"/>
              </a:rPr>
              <a:t>	</a:t>
            </a:r>
            <a:r>
              <a:rPr sz="1966" spc="928" dirty="0">
                <a:latin typeface="Arial"/>
                <a:cs typeface="Arial"/>
              </a:rPr>
              <a:t>!</a:t>
            </a:r>
            <a:endParaRPr sz="1966">
              <a:latin typeface="Arial"/>
              <a:cs typeface="Arial"/>
            </a:endParaRPr>
          </a:p>
        </p:txBody>
      </p:sp>
      <p:sp>
        <p:nvSpPr>
          <p:cNvPr id="36" name="object 36"/>
          <p:cNvSpPr txBox="1"/>
          <p:nvPr/>
        </p:nvSpPr>
        <p:spPr>
          <a:xfrm>
            <a:off x="3333489" y="2102071"/>
            <a:ext cx="3646674" cy="228334"/>
          </a:xfrm>
          <a:prstGeom prst="rect">
            <a:avLst/>
          </a:prstGeom>
        </p:spPr>
        <p:txBody>
          <a:bodyPr vert="horz" wrap="square" lIns="0" tIns="26355" rIns="0" bIns="0" rtlCol="0">
            <a:spAutoFit/>
          </a:bodyPr>
          <a:lstStyle/>
          <a:p>
            <a:pPr marL="27742">
              <a:spcBef>
                <a:spcPts val="208"/>
              </a:spcBef>
              <a:tabLst>
                <a:tab pos="2469027" algn="l"/>
                <a:tab pos="3556507" algn="l"/>
              </a:tabLst>
            </a:pPr>
            <a:r>
              <a:rPr sz="1311" i="1" spc="-109" dirty="0">
                <a:latin typeface="Euclid Symbol"/>
                <a:cs typeface="Euclid Symbol"/>
              </a:rPr>
              <a:t>′</a:t>
            </a:r>
            <a:r>
              <a:rPr sz="1311" i="1" dirty="0">
                <a:latin typeface="Euclid Symbol"/>
                <a:cs typeface="Euclid Symbol"/>
              </a:rPr>
              <a:t>	</a:t>
            </a:r>
            <a:r>
              <a:rPr sz="1311" i="1" spc="-109" dirty="0">
                <a:latin typeface="Euclid Symbol"/>
                <a:cs typeface="Euclid Symbol"/>
              </a:rPr>
              <a:t>′</a:t>
            </a:r>
            <a:r>
              <a:rPr sz="1311" i="1" dirty="0">
                <a:latin typeface="Euclid Symbol"/>
                <a:cs typeface="Euclid Symbol"/>
              </a:rPr>
              <a:t>	</a:t>
            </a:r>
            <a:r>
              <a:rPr sz="1311" i="1" spc="-109" dirty="0">
                <a:latin typeface="Euclid Symbol"/>
                <a:cs typeface="Euclid Symbol"/>
              </a:rPr>
              <a:t>′</a:t>
            </a:r>
            <a:endParaRPr sz="1311">
              <a:latin typeface="Euclid Symbol"/>
              <a:cs typeface="Euclid Symbol"/>
            </a:endParaRPr>
          </a:p>
        </p:txBody>
      </p:sp>
      <p:sp>
        <p:nvSpPr>
          <p:cNvPr id="37" name="object 37"/>
          <p:cNvSpPr txBox="1"/>
          <p:nvPr/>
        </p:nvSpPr>
        <p:spPr>
          <a:xfrm>
            <a:off x="2746222" y="2138640"/>
            <a:ext cx="4584353" cy="329131"/>
          </a:xfrm>
          <a:prstGeom prst="rect">
            <a:avLst/>
          </a:prstGeom>
        </p:spPr>
        <p:txBody>
          <a:bodyPr vert="horz" wrap="square" lIns="0" tIns="26355" rIns="0" bIns="0" rtlCol="0">
            <a:spAutoFit/>
          </a:bodyPr>
          <a:lstStyle/>
          <a:p>
            <a:pPr marL="27742">
              <a:spcBef>
                <a:spcPts val="208"/>
              </a:spcBef>
              <a:tabLst>
                <a:tab pos="1743577" algn="l"/>
              </a:tabLst>
            </a:pPr>
            <a:r>
              <a:rPr sz="1966" i="1" dirty="0">
                <a:latin typeface="Times New Roman"/>
                <a:cs typeface="Times New Roman"/>
              </a:rPr>
              <a:t>bao</a:t>
            </a:r>
            <a:r>
              <a:rPr sz="1966" dirty="0">
                <a:latin typeface="Times New Roman"/>
                <a:cs typeface="Times New Roman"/>
              </a:rPr>
              <a:t>(</a:t>
            </a:r>
            <a:r>
              <a:rPr sz="1966" i="1" dirty="0">
                <a:latin typeface="Times New Roman"/>
                <a:cs typeface="Times New Roman"/>
              </a:rPr>
              <a:t>s</a:t>
            </a:r>
            <a:r>
              <a:rPr sz="1966" i="1" spc="208" dirty="0">
                <a:latin typeface="Times New Roman"/>
                <a:cs typeface="Times New Roman"/>
              </a:rPr>
              <a:t> </a:t>
            </a:r>
            <a:r>
              <a:rPr sz="1966" spc="120" dirty="0">
                <a:latin typeface="Times New Roman"/>
                <a:cs typeface="Times New Roman"/>
              </a:rPr>
              <a:t>)</a:t>
            </a:r>
            <a:r>
              <a:rPr sz="1966" spc="175" dirty="0">
                <a:latin typeface="Times New Roman"/>
                <a:cs typeface="Times New Roman"/>
              </a:rPr>
              <a:t> </a:t>
            </a:r>
            <a:r>
              <a:rPr sz="1966" i="1" spc="273" dirty="0">
                <a:latin typeface="Menlo"/>
                <a:cs typeface="Menlo"/>
              </a:rPr>
              <a:t>∝</a:t>
            </a:r>
            <a:r>
              <a:rPr sz="1966" i="1" dirty="0">
                <a:latin typeface="Menlo"/>
                <a:cs typeface="Menlo"/>
              </a:rPr>
              <a:t>	</a:t>
            </a:r>
            <a:r>
              <a:rPr sz="1966" i="1" spc="44" dirty="0">
                <a:latin typeface="Times New Roman"/>
                <a:cs typeface="Times New Roman"/>
              </a:rPr>
              <a:t>b</a:t>
            </a:r>
            <a:r>
              <a:rPr sz="1966" spc="44" dirty="0">
                <a:latin typeface="Times New Roman"/>
                <a:cs typeface="Times New Roman"/>
              </a:rPr>
              <a:t>(</a:t>
            </a:r>
            <a:r>
              <a:rPr sz="1966" i="1" spc="44" dirty="0">
                <a:latin typeface="Times New Roman"/>
                <a:cs typeface="Times New Roman"/>
              </a:rPr>
              <a:t>s</a:t>
            </a:r>
            <a:r>
              <a:rPr sz="1966" spc="44" dirty="0">
                <a:latin typeface="Times New Roman"/>
                <a:cs typeface="Times New Roman"/>
              </a:rPr>
              <a:t>)</a:t>
            </a:r>
            <a:r>
              <a:rPr sz="1966" i="1" spc="44" dirty="0">
                <a:latin typeface="Times New Roman"/>
                <a:cs typeface="Times New Roman"/>
              </a:rPr>
              <a:t>T</a:t>
            </a:r>
            <a:r>
              <a:rPr sz="1966" i="1" spc="-197" dirty="0">
                <a:latin typeface="Times New Roman"/>
                <a:cs typeface="Times New Roman"/>
              </a:rPr>
              <a:t> </a:t>
            </a:r>
            <a:r>
              <a:rPr sz="1966" spc="109" dirty="0">
                <a:latin typeface="Times New Roman"/>
                <a:cs typeface="Times New Roman"/>
              </a:rPr>
              <a:t>(</a:t>
            </a:r>
            <a:r>
              <a:rPr sz="1966" i="1" spc="109" dirty="0">
                <a:latin typeface="Times New Roman"/>
                <a:cs typeface="Times New Roman"/>
              </a:rPr>
              <a:t>s,</a:t>
            </a:r>
            <a:r>
              <a:rPr sz="1966" i="1" spc="-120" dirty="0">
                <a:latin typeface="Times New Roman"/>
                <a:cs typeface="Times New Roman"/>
              </a:rPr>
              <a:t> </a:t>
            </a:r>
            <a:r>
              <a:rPr sz="1966" i="1" spc="44" dirty="0">
                <a:latin typeface="Times New Roman"/>
                <a:cs typeface="Times New Roman"/>
              </a:rPr>
              <a:t>a,</a:t>
            </a:r>
            <a:r>
              <a:rPr sz="1966" i="1" spc="-131" dirty="0">
                <a:latin typeface="Times New Roman"/>
                <a:cs typeface="Times New Roman"/>
              </a:rPr>
              <a:t> </a:t>
            </a:r>
            <a:r>
              <a:rPr sz="1966" i="1" spc="164" dirty="0">
                <a:latin typeface="Times New Roman"/>
                <a:cs typeface="Times New Roman"/>
              </a:rPr>
              <a:t>s</a:t>
            </a:r>
            <a:r>
              <a:rPr sz="1966" i="1" spc="153" dirty="0">
                <a:latin typeface="Times New Roman"/>
                <a:cs typeface="Times New Roman"/>
              </a:rPr>
              <a:t> </a:t>
            </a:r>
            <a:r>
              <a:rPr sz="1966" spc="120" dirty="0">
                <a:latin typeface="Times New Roman"/>
                <a:cs typeface="Times New Roman"/>
              </a:rPr>
              <a:t>)</a:t>
            </a:r>
            <a:r>
              <a:rPr sz="1966" spc="568" dirty="0">
                <a:latin typeface="Times New Roman"/>
                <a:cs typeface="Times New Roman"/>
              </a:rPr>
              <a:t>  </a:t>
            </a:r>
            <a:r>
              <a:rPr sz="1966" i="1" spc="44" dirty="0">
                <a:latin typeface="Times New Roman"/>
                <a:cs typeface="Times New Roman"/>
              </a:rPr>
              <a:t>O</a:t>
            </a:r>
            <a:r>
              <a:rPr sz="1966" spc="44" dirty="0">
                <a:latin typeface="Times New Roman"/>
                <a:cs typeface="Times New Roman"/>
              </a:rPr>
              <a:t>(</a:t>
            </a:r>
            <a:r>
              <a:rPr sz="1966" i="1" spc="44" dirty="0">
                <a:latin typeface="Times New Roman"/>
                <a:cs typeface="Times New Roman"/>
              </a:rPr>
              <a:t>a,</a:t>
            </a:r>
            <a:r>
              <a:rPr sz="1966" i="1" spc="-120" dirty="0">
                <a:latin typeface="Times New Roman"/>
                <a:cs typeface="Times New Roman"/>
              </a:rPr>
              <a:t> </a:t>
            </a:r>
            <a:r>
              <a:rPr sz="1966" i="1" spc="164" dirty="0">
                <a:latin typeface="Times New Roman"/>
                <a:cs typeface="Times New Roman"/>
              </a:rPr>
              <a:t>s</a:t>
            </a:r>
            <a:r>
              <a:rPr sz="1966" i="1" spc="153" dirty="0">
                <a:latin typeface="Times New Roman"/>
                <a:cs typeface="Times New Roman"/>
              </a:rPr>
              <a:t> </a:t>
            </a:r>
            <a:r>
              <a:rPr sz="1966" i="1" spc="44" dirty="0">
                <a:latin typeface="Times New Roman"/>
                <a:cs typeface="Times New Roman"/>
              </a:rPr>
              <a:t>,</a:t>
            </a:r>
            <a:r>
              <a:rPr sz="1966" i="1" spc="-120" dirty="0">
                <a:latin typeface="Times New Roman"/>
                <a:cs typeface="Times New Roman"/>
              </a:rPr>
              <a:t> </a:t>
            </a:r>
            <a:r>
              <a:rPr sz="1966" i="1" spc="-55" dirty="0">
                <a:latin typeface="Times New Roman"/>
                <a:cs typeface="Times New Roman"/>
              </a:rPr>
              <a:t>o</a:t>
            </a:r>
            <a:r>
              <a:rPr sz="1966" spc="-55" dirty="0">
                <a:latin typeface="Times New Roman"/>
                <a:cs typeface="Times New Roman"/>
              </a:rPr>
              <a:t>)</a:t>
            </a:r>
            <a:endParaRPr sz="1966">
              <a:latin typeface="Times New Roman"/>
              <a:cs typeface="Times New Roman"/>
            </a:endParaRPr>
          </a:p>
        </p:txBody>
      </p:sp>
      <p:sp>
        <p:nvSpPr>
          <p:cNvPr id="38" name="object 38"/>
          <p:cNvSpPr txBox="1"/>
          <p:nvPr/>
        </p:nvSpPr>
        <p:spPr>
          <a:xfrm>
            <a:off x="4186802" y="2508851"/>
            <a:ext cx="152581" cy="228334"/>
          </a:xfrm>
          <a:prstGeom prst="rect">
            <a:avLst/>
          </a:prstGeom>
        </p:spPr>
        <p:txBody>
          <a:bodyPr vert="horz" wrap="square" lIns="0" tIns="26355" rIns="0" bIns="0" rtlCol="0">
            <a:spAutoFit/>
          </a:bodyPr>
          <a:lstStyle/>
          <a:p>
            <a:pPr marL="27742">
              <a:spcBef>
                <a:spcPts val="208"/>
              </a:spcBef>
            </a:pPr>
            <a:r>
              <a:rPr sz="1311" i="1" spc="120" dirty="0">
                <a:latin typeface="Times New Roman"/>
                <a:cs typeface="Times New Roman"/>
              </a:rPr>
              <a:t>s</a:t>
            </a:r>
            <a:endParaRPr sz="1311">
              <a:latin typeface="Times New Roman"/>
              <a:cs typeface="Times New Roman"/>
            </a:endParaRPr>
          </a:p>
        </p:txBody>
      </p:sp>
      <p:sp>
        <p:nvSpPr>
          <p:cNvPr id="39" name="object 39"/>
          <p:cNvSpPr txBox="1"/>
          <p:nvPr/>
        </p:nvSpPr>
        <p:spPr>
          <a:xfrm>
            <a:off x="8814491" y="2138640"/>
            <a:ext cx="497968" cy="329131"/>
          </a:xfrm>
          <a:prstGeom prst="rect">
            <a:avLst/>
          </a:prstGeom>
        </p:spPr>
        <p:txBody>
          <a:bodyPr vert="horz" wrap="square" lIns="0" tIns="26355" rIns="0" bIns="0" rtlCol="0">
            <a:spAutoFit/>
          </a:bodyPr>
          <a:lstStyle/>
          <a:p>
            <a:pPr marL="27742">
              <a:spcBef>
                <a:spcPts val="208"/>
              </a:spcBef>
            </a:pPr>
            <a:r>
              <a:rPr sz="1966" spc="-44" dirty="0">
                <a:latin typeface="Arial"/>
                <a:cs typeface="Arial"/>
              </a:rPr>
              <a:t>(12)</a:t>
            </a:r>
            <a:endParaRPr sz="1966">
              <a:latin typeface="Arial"/>
              <a:cs typeface="Arial"/>
            </a:endParaRPr>
          </a:p>
        </p:txBody>
      </p:sp>
      <p:sp>
        <p:nvSpPr>
          <p:cNvPr id="40" name="object 40"/>
          <p:cNvSpPr txBox="1"/>
          <p:nvPr/>
        </p:nvSpPr>
        <p:spPr>
          <a:xfrm>
            <a:off x="763784" y="2883789"/>
            <a:ext cx="1382935" cy="329131"/>
          </a:xfrm>
          <a:prstGeom prst="rect">
            <a:avLst/>
          </a:prstGeom>
        </p:spPr>
        <p:txBody>
          <a:bodyPr vert="horz" wrap="square" lIns="0" tIns="26355" rIns="0" bIns="0" rtlCol="0">
            <a:spAutoFit/>
          </a:bodyPr>
          <a:lstStyle/>
          <a:p>
            <a:pPr marL="27742">
              <a:spcBef>
                <a:spcPts val="208"/>
              </a:spcBef>
            </a:pPr>
            <a:r>
              <a:rPr sz="1966" b="1" dirty="0">
                <a:latin typeface="Arial"/>
                <a:cs typeface="Arial"/>
              </a:rPr>
              <a:t>In</a:t>
            </a:r>
            <a:r>
              <a:rPr sz="1966" b="1" spc="-33" dirty="0">
                <a:latin typeface="Arial"/>
                <a:cs typeface="Arial"/>
              </a:rPr>
              <a:t> </a:t>
            </a:r>
            <a:r>
              <a:rPr sz="1966" b="1" spc="-22" dirty="0">
                <a:latin typeface="Arial"/>
                <a:cs typeface="Arial"/>
              </a:rPr>
              <a:t>practice:</a:t>
            </a:r>
            <a:endParaRPr sz="1966">
              <a:latin typeface="Arial"/>
              <a:cs typeface="Arial"/>
            </a:endParaRPr>
          </a:p>
        </p:txBody>
      </p:sp>
      <p:sp>
        <p:nvSpPr>
          <p:cNvPr id="41" name="object 41"/>
          <p:cNvSpPr txBox="1"/>
          <p:nvPr/>
        </p:nvSpPr>
        <p:spPr>
          <a:xfrm>
            <a:off x="963969" y="3296978"/>
            <a:ext cx="3849192" cy="329131"/>
          </a:xfrm>
          <a:prstGeom prst="rect">
            <a:avLst/>
          </a:prstGeom>
        </p:spPr>
        <p:txBody>
          <a:bodyPr vert="horz" wrap="square" lIns="0" tIns="26355" rIns="0" bIns="0" rtlCol="0">
            <a:spAutoFit/>
          </a:bodyPr>
          <a:lstStyle/>
          <a:p>
            <a:pPr marL="335677" indent="-252451">
              <a:spcBef>
                <a:spcPts val="208"/>
              </a:spcBef>
              <a:buClr>
                <a:srgbClr val="D41A2C"/>
              </a:buClr>
              <a:buFont typeface="Menlo"/>
              <a:buChar char="•"/>
              <a:tabLst>
                <a:tab pos="335677" algn="l"/>
              </a:tabLst>
            </a:pPr>
            <a:r>
              <a:rPr sz="2949" baseline="6172" dirty="0">
                <a:latin typeface="Arial"/>
                <a:cs typeface="Arial"/>
              </a:rPr>
              <a:t>Discrete</a:t>
            </a:r>
            <a:r>
              <a:rPr sz="2949" spc="-146" baseline="6172" dirty="0">
                <a:latin typeface="Arial"/>
                <a:cs typeface="Arial"/>
              </a:rPr>
              <a:t> </a:t>
            </a:r>
            <a:r>
              <a:rPr sz="2949" baseline="6172" dirty="0">
                <a:latin typeface="Arial"/>
                <a:cs typeface="Arial"/>
              </a:rPr>
              <a:t>state</a:t>
            </a:r>
            <a:r>
              <a:rPr sz="2949" spc="-48" baseline="6172" dirty="0">
                <a:latin typeface="Arial"/>
                <a:cs typeface="Arial"/>
              </a:rPr>
              <a:t> </a:t>
            </a:r>
            <a:r>
              <a:rPr sz="2949" baseline="6172" dirty="0">
                <a:latin typeface="Arial"/>
                <a:cs typeface="Arial"/>
              </a:rPr>
              <a:t>space</a:t>
            </a:r>
            <a:r>
              <a:rPr sz="2949" spc="-48" baseline="6172" dirty="0">
                <a:latin typeface="Arial"/>
                <a:cs typeface="Arial"/>
              </a:rPr>
              <a:t> </a:t>
            </a:r>
            <a:r>
              <a:rPr sz="2949" i="1" baseline="6172" dirty="0">
                <a:latin typeface="Menlo"/>
                <a:cs typeface="Menlo"/>
              </a:rPr>
              <a:t>S</a:t>
            </a:r>
            <a:r>
              <a:rPr sz="2949" i="1" spc="-721" baseline="6172" dirty="0">
                <a:latin typeface="Menlo"/>
                <a:cs typeface="Menlo"/>
              </a:rPr>
              <a:t> </a:t>
            </a:r>
            <a:r>
              <a:rPr sz="2949" i="1" spc="572" baseline="6172" dirty="0">
                <a:latin typeface="Menlo"/>
                <a:cs typeface="Menlo"/>
              </a:rPr>
              <a:t>≡</a:t>
            </a:r>
            <a:r>
              <a:rPr sz="2949" i="1" spc="-948" baseline="6172" dirty="0">
                <a:latin typeface="Menlo"/>
                <a:cs typeface="Menlo"/>
              </a:rPr>
              <a:t> </a:t>
            </a:r>
            <a:r>
              <a:rPr sz="2949" i="1" spc="-66" baseline="6172" dirty="0">
                <a:latin typeface="Menlo"/>
                <a:cs typeface="Menlo"/>
              </a:rPr>
              <a:t>{</a:t>
            </a:r>
            <a:r>
              <a:rPr sz="2949" i="1" spc="-66" baseline="6172" dirty="0">
                <a:latin typeface="Times New Roman"/>
                <a:cs typeface="Times New Roman"/>
              </a:rPr>
              <a:t>s</a:t>
            </a:r>
            <a:r>
              <a:rPr sz="1311" i="1" spc="-44" dirty="0">
                <a:latin typeface="Times New Roman"/>
                <a:cs typeface="Times New Roman"/>
              </a:rPr>
              <a:t>i</a:t>
            </a:r>
            <a:r>
              <a:rPr sz="2949" i="1" spc="-66" baseline="6172" dirty="0">
                <a:latin typeface="Menlo"/>
                <a:cs typeface="Menlo"/>
              </a:rPr>
              <a:t>}</a:t>
            </a:r>
            <a:r>
              <a:rPr sz="1966" i="1" spc="-66" baseline="50925" dirty="0">
                <a:latin typeface="Times New Roman"/>
                <a:cs typeface="Times New Roman"/>
              </a:rPr>
              <a:t>n</a:t>
            </a:r>
            <a:endParaRPr sz="1966" baseline="50925">
              <a:latin typeface="Times New Roman"/>
              <a:cs typeface="Times New Roman"/>
            </a:endParaRPr>
          </a:p>
        </p:txBody>
      </p:sp>
      <p:sp>
        <p:nvSpPr>
          <p:cNvPr id="42" name="object 42"/>
          <p:cNvSpPr txBox="1"/>
          <p:nvPr/>
        </p:nvSpPr>
        <p:spPr>
          <a:xfrm>
            <a:off x="4574192" y="3428246"/>
            <a:ext cx="387000" cy="228334"/>
          </a:xfrm>
          <a:prstGeom prst="rect">
            <a:avLst/>
          </a:prstGeom>
        </p:spPr>
        <p:txBody>
          <a:bodyPr vert="horz" wrap="square" lIns="0" tIns="26355" rIns="0" bIns="0" rtlCol="0">
            <a:spAutoFit/>
          </a:bodyPr>
          <a:lstStyle/>
          <a:p>
            <a:pPr marL="27742">
              <a:spcBef>
                <a:spcPts val="208"/>
              </a:spcBef>
            </a:pPr>
            <a:r>
              <a:rPr sz="1311" i="1" spc="218" dirty="0">
                <a:latin typeface="Times New Roman"/>
                <a:cs typeface="Times New Roman"/>
              </a:rPr>
              <a:t>i</a:t>
            </a:r>
            <a:r>
              <a:rPr sz="1311" spc="218" dirty="0">
                <a:latin typeface="Times New Roman"/>
                <a:cs typeface="Times New Roman"/>
              </a:rPr>
              <a:t>=1</a:t>
            </a:r>
            <a:endParaRPr sz="1311">
              <a:latin typeface="Times New Roman"/>
              <a:cs typeface="Times New Roman"/>
            </a:endParaRPr>
          </a:p>
        </p:txBody>
      </p:sp>
      <p:sp>
        <p:nvSpPr>
          <p:cNvPr id="43" name="object 43"/>
          <p:cNvSpPr txBox="1"/>
          <p:nvPr/>
        </p:nvSpPr>
        <p:spPr>
          <a:xfrm>
            <a:off x="991710" y="3484892"/>
            <a:ext cx="6108772" cy="809656"/>
          </a:xfrm>
          <a:prstGeom prst="rect">
            <a:avLst/>
          </a:prstGeom>
        </p:spPr>
        <p:txBody>
          <a:bodyPr vert="horz" wrap="square" lIns="0" tIns="113740" rIns="0" bIns="0" rtlCol="0">
            <a:spAutoFit/>
          </a:bodyPr>
          <a:lstStyle/>
          <a:p>
            <a:pPr marL="381451">
              <a:spcBef>
                <a:spcPts val="893"/>
              </a:spcBef>
            </a:pPr>
            <a:r>
              <a:rPr sz="1966" spc="459" dirty="0">
                <a:latin typeface="Times New Roman"/>
                <a:cs typeface="Times New Roman"/>
              </a:rPr>
              <a:t>=</a:t>
            </a:r>
            <a:r>
              <a:rPr sz="1966" i="1" spc="459" dirty="0">
                <a:latin typeface="Menlo"/>
                <a:cs typeface="Menlo"/>
              </a:rPr>
              <a:t>⇒</a:t>
            </a:r>
            <a:r>
              <a:rPr sz="1966" i="1" spc="-87" dirty="0">
                <a:latin typeface="Menlo"/>
                <a:cs typeface="Menlo"/>
              </a:rPr>
              <a:t> </a:t>
            </a:r>
            <a:r>
              <a:rPr sz="1966" spc="-44" dirty="0">
                <a:latin typeface="Arial"/>
                <a:cs typeface="Arial"/>
              </a:rPr>
              <a:t>Tensor</a:t>
            </a:r>
            <a:r>
              <a:rPr sz="1966" spc="-11" dirty="0">
                <a:latin typeface="Arial"/>
                <a:cs typeface="Arial"/>
              </a:rPr>
              <a:t> </a:t>
            </a:r>
            <a:r>
              <a:rPr sz="1966" spc="-22" dirty="0">
                <a:latin typeface="Arial"/>
                <a:cs typeface="Arial"/>
              </a:rPr>
              <a:t>operations,</a:t>
            </a:r>
            <a:r>
              <a:rPr sz="1966" spc="-11" dirty="0">
                <a:latin typeface="Arial"/>
                <a:cs typeface="Arial"/>
              </a:rPr>
              <a:t> </a:t>
            </a:r>
            <a:r>
              <a:rPr sz="1966" dirty="0">
                <a:latin typeface="Arial"/>
                <a:cs typeface="Arial"/>
              </a:rPr>
              <a:t>exact </a:t>
            </a:r>
            <a:r>
              <a:rPr sz="1966" spc="-22" dirty="0">
                <a:latin typeface="Arial"/>
                <a:cs typeface="Arial"/>
              </a:rPr>
              <a:t>recursive</a:t>
            </a:r>
            <a:r>
              <a:rPr sz="1966" spc="-11" dirty="0">
                <a:latin typeface="Arial"/>
                <a:cs typeface="Arial"/>
              </a:rPr>
              <a:t> </a:t>
            </a:r>
            <a:r>
              <a:rPr sz="1966" spc="-22" dirty="0">
                <a:latin typeface="Arial"/>
                <a:cs typeface="Arial"/>
              </a:rPr>
              <a:t>update</a:t>
            </a:r>
            <a:endParaRPr sz="1966">
              <a:latin typeface="Arial"/>
              <a:cs typeface="Arial"/>
            </a:endParaRPr>
          </a:p>
          <a:p>
            <a:pPr marL="307935" indent="-252451">
              <a:spcBef>
                <a:spcPts val="677"/>
              </a:spcBef>
              <a:buClr>
                <a:srgbClr val="D41A2C"/>
              </a:buClr>
              <a:buFont typeface="Menlo"/>
              <a:buChar char="•"/>
              <a:tabLst>
                <a:tab pos="307935" algn="l"/>
              </a:tabLst>
            </a:pPr>
            <a:r>
              <a:rPr sz="1966" dirty="0">
                <a:latin typeface="Arial"/>
                <a:cs typeface="Arial"/>
              </a:rPr>
              <a:t>Continuous</a:t>
            </a:r>
            <a:r>
              <a:rPr sz="1966" spc="-87" dirty="0">
                <a:latin typeface="Arial"/>
                <a:cs typeface="Arial"/>
              </a:rPr>
              <a:t> </a:t>
            </a:r>
            <a:r>
              <a:rPr sz="1966" dirty="0">
                <a:latin typeface="Arial"/>
                <a:cs typeface="Arial"/>
              </a:rPr>
              <a:t>state</a:t>
            </a:r>
            <a:r>
              <a:rPr sz="1966" spc="-87" dirty="0">
                <a:latin typeface="Arial"/>
                <a:cs typeface="Arial"/>
              </a:rPr>
              <a:t> </a:t>
            </a:r>
            <a:r>
              <a:rPr sz="1966" dirty="0">
                <a:latin typeface="Arial"/>
                <a:cs typeface="Arial"/>
              </a:rPr>
              <a:t>space,</a:t>
            </a:r>
            <a:r>
              <a:rPr sz="1966" spc="-87" dirty="0">
                <a:latin typeface="Arial"/>
                <a:cs typeface="Arial"/>
              </a:rPr>
              <a:t> </a:t>
            </a:r>
            <a:r>
              <a:rPr sz="1966" dirty="0">
                <a:latin typeface="Arial"/>
                <a:cs typeface="Arial"/>
              </a:rPr>
              <a:t>linear</a:t>
            </a:r>
            <a:r>
              <a:rPr sz="1966" spc="-87" dirty="0">
                <a:latin typeface="Arial"/>
                <a:cs typeface="Arial"/>
              </a:rPr>
              <a:t> </a:t>
            </a:r>
            <a:r>
              <a:rPr sz="1966" dirty="0">
                <a:latin typeface="Arial"/>
                <a:cs typeface="Arial"/>
              </a:rPr>
              <a:t>dynamic</a:t>
            </a:r>
            <a:r>
              <a:rPr sz="1966" spc="-76" dirty="0">
                <a:latin typeface="Arial"/>
                <a:cs typeface="Arial"/>
              </a:rPr>
              <a:t> </a:t>
            </a:r>
            <a:r>
              <a:rPr sz="1966" dirty="0">
                <a:latin typeface="Arial"/>
                <a:cs typeface="Arial"/>
              </a:rPr>
              <a:t>system,</a:t>
            </a:r>
            <a:r>
              <a:rPr sz="1966" spc="-87" dirty="0">
                <a:latin typeface="Arial"/>
                <a:cs typeface="Arial"/>
              </a:rPr>
              <a:t> </a:t>
            </a:r>
            <a:r>
              <a:rPr sz="1966" spc="-44" dirty="0">
                <a:latin typeface="Arial"/>
                <a:cs typeface="Arial"/>
              </a:rPr>
              <a:t>e.g.</a:t>
            </a:r>
            <a:endParaRPr sz="1966">
              <a:latin typeface="Arial"/>
              <a:cs typeface="Arial"/>
            </a:endParaRPr>
          </a:p>
        </p:txBody>
      </p:sp>
      <p:sp>
        <p:nvSpPr>
          <p:cNvPr id="44" name="object 44"/>
          <p:cNvSpPr txBox="1"/>
          <p:nvPr/>
        </p:nvSpPr>
        <p:spPr>
          <a:xfrm>
            <a:off x="3863886" y="4421850"/>
            <a:ext cx="2846322" cy="770076"/>
          </a:xfrm>
          <a:prstGeom prst="rect">
            <a:avLst/>
          </a:prstGeom>
        </p:spPr>
        <p:txBody>
          <a:bodyPr vert="horz" wrap="square" lIns="0" tIns="27742" rIns="0" bIns="0" rtlCol="0">
            <a:spAutoFit/>
          </a:bodyPr>
          <a:lstStyle/>
          <a:p>
            <a:pPr marL="334290" marR="66581" indent="-252451">
              <a:lnSpc>
                <a:spcPct val="128699"/>
              </a:lnSpc>
              <a:spcBef>
                <a:spcPts val="218"/>
              </a:spcBef>
            </a:pPr>
            <a:r>
              <a:rPr sz="2949" i="1" spc="376" baseline="6172" dirty="0">
                <a:latin typeface="Times New Roman"/>
                <a:cs typeface="Times New Roman"/>
              </a:rPr>
              <a:t>s</a:t>
            </a:r>
            <a:r>
              <a:rPr sz="1311" i="1" spc="249" dirty="0">
                <a:latin typeface="Times New Roman"/>
                <a:cs typeface="Times New Roman"/>
              </a:rPr>
              <a:t>t</a:t>
            </a:r>
            <a:r>
              <a:rPr sz="1311" spc="249" dirty="0">
                <a:latin typeface="Times New Roman"/>
                <a:cs typeface="Times New Roman"/>
              </a:rPr>
              <a:t>+1</a:t>
            </a:r>
            <a:r>
              <a:rPr sz="1311" spc="360" dirty="0">
                <a:latin typeface="Times New Roman"/>
                <a:cs typeface="Times New Roman"/>
              </a:rPr>
              <a:t> </a:t>
            </a:r>
            <a:r>
              <a:rPr sz="2949" spc="638" baseline="6172" dirty="0">
                <a:latin typeface="Times New Roman"/>
                <a:cs typeface="Times New Roman"/>
              </a:rPr>
              <a:t>=</a:t>
            </a:r>
            <a:r>
              <a:rPr sz="2949" spc="114" baseline="6172" dirty="0">
                <a:latin typeface="Times New Roman"/>
                <a:cs typeface="Times New Roman"/>
              </a:rPr>
              <a:t> </a:t>
            </a:r>
            <a:r>
              <a:rPr sz="2949" i="1" spc="328" baseline="6172" dirty="0">
                <a:latin typeface="Times New Roman"/>
                <a:cs typeface="Times New Roman"/>
              </a:rPr>
              <a:t>F</a:t>
            </a:r>
            <a:r>
              <a:rPr sz="1311" i="1" spc="218" dirty="0">
                <a:latin typeface="Times New Roman"/>
                <a:cs typeface="Times New Roman"/>
              </a:rPr>
              <a:t>t</a:t>
            </a:r>
            <a:r>
              <a:rPr sz="2949" i="1" spc="328" baseline="6172" dirty="0">
                <a:latin typeface="Times New Roman"/>
                <a:cs typeface="Times New Roman"/>
              </a:rPr>
              <a:t>s</a:t>
            </a:r>
            <a:r>
              <a:rPr sz="1311" i="1" spc="218" dirty="0">
                <a:latin typeface="Times New Roman"/>
                <a:cs typeface="Times New Roman"/>
              </a:rPr>
              <a:t>t</a:t>
            </a:r>
            <a:r>
              <a:rPr sz="1311" i="1" spc="249" dirty="0">
                <a:latin typeface="Times New Roman"/>
                <a:cs typeface="Times New Roman"/>
              </a:rPr>
              <a:t> </a:t>
            </a:r>
            <a:r>
              <a:rPr sz="2949" spc="638" baseline="6172" dirty="0">
                <a:latin typeface="Times New Roman"/>
                <a:cs typeface="Times New Roman"/>
              </a:rPr>
              <a:t>+</a:t>
            </a:r>
            <a:r>
              <a:rPr sz="2949" spc="-48" baseline="6172" dirty="0">
                <a:latin typeface="Times New Roman"/>
                <a:cs typeface="Times New Roman"/>
              </a:rPr>
              <a:t> </a:t>
            </a:r>
            <a:r>
              <a:rPr sz="2949" i="1" spc="376" baseline="6172" dirty="0">
                <a:latin typeface="Times New Roman"/>
                <a:cs typeface="Times New Roman"/>
              </a:rPr>
              <a:t>B</a:t>
            </a:r>
            <a:r>
              <a:rPr sz="1311" i="1" spc="249" dirty="0">
                <a:latin typeface="Times New Roman"/>
                <a:cs typeface="Times New Roman"/>
              </a:rPr>
              <a:t>t</a:t>
            </a:r>
            <a:r>
              <a:rPr sz="2949" i="1" spc="376" baseline="6172" dirty="0">
                <a:latin typeface="Times New Roman"/>
                <a:cs typeface="Times New Roman"/>
              </a:rPr>
              <a:t>a</a:t>
            </a:r>
            <a:r>
              <a:rPr sz="1311" i="1" spc="249" dirty="0">
                <a:latin typeface="Times New Roman"/>
                <a:cs typeface="Times New Roman"/>
              </a:rPr>
              <a:t>t </a:t>
            </a:r>
            <a:r>
              <a:rPr sz="2949" spc="638" baseline="6172" dirty="0">
                <a:latin typeface="Times New Roman"/>
                <a:cs typeface="Times New Roman"/>
              </a:rPr>
              <a:t>+</a:t>
            </a:r>
            <a:r>
              <a:rPr sz="2949" spc="-33" baseline="6172" dirty="0">
                <a:latin typeface="Times New Roman"/>
                <a:cs typeface="Times New Roman"/>
              </a:rPr>
              <a:t> </a:t>
            </a:r>
            <a:r>
              <a:rPr sz="2949" i="1" spc="194" baseline="6172" dirty="0">
                <a:latin typeface="Times New Roman"/>
                <a:cs typeface="Times New Roman"/>
              </a:rPr>
              <a:t>w</a:t>
            </a:r>
            <a:r>
              <a:rPr sz="1311" i="1" spc="131" dirty="0">
                <a:latin typeface="Times New Roman"/>
                <a:cs typeface="Times New Roman"/>
              </a:rPr>
              <a:t>t </a:t>
            </a:r>
            <a:r>
              <a:rPr sz="2949" i="1" spc="179" baseline="6172" dirty="0">
                <a:latin typeface="Times New Roman"/>
                <a:cs typeface="Times New Roman"/>
              </a:rPr>
              <a:t>o</a:t>
            </a:r>
            <a:r>
              <a:rPr sz="1311" i="1" spc="120" dirty="0">
                <a:latin typeface="Times New Roman"/>
                <a:cs typeface="Times New Roman"/>
              </a:rPr>
              <a:t>t</a:t>
            </a:r>
            <a:r>
              <a:rPr sz="1311" i="1" spc="350" dirty="0">
                <a:latin typeface="Times New Roman"/>
                <a:cs typeface="Times New Roman"/>
              </a:rPr>
              <a:t> </a:t>
            </a:r>
            <a:r>
              <a:rPr sz="2949" spc="638" baseline="6172" dirty="0">
                <a:latin typeface="Times New Roman"/>
                <a:cs typeface="Times New Roman"/>
              </a:rPr>
              <a:t>=</a:t>
            </a:r>
            <a:r>
              <a:rPr sz="2949" spc="114" baseline="6172" dirty="0">
                <a:latin typeface="Times New Roman"/>
                <a:cs typeface="Times New Roman"/>
              </a:rPr>
              <a:t> </a:t>
            </a:r>
            <a:r>
              <a:rPr sz="2949" i="1" spc="391" baseline="6172" dirty="0">
                <a:latin typeface="Times New Roman"/>
                <a:cs typeface="Times New Roman"/>
              </a:rPr>
              <a:t>H</a:t>
            </a:r>
            <a:r>
              <a:rPr sz="1311" i="1" spc="262" dirty="0">
                <a:latin typeface="Times New Roman"/>
                <a:cs typeface="Times New Roman"/>
              </a:rPr>
              <a:t>t</a:t>
            </a:r>
            <a:r>
              <a:rPr sz="2949" i="1" spc="391" baseline="6172" dirty="0">
                <a:latin typeface="Times New Roman"/>
                <a:cs typeface="Times New Roman"/>
              </a:rPr>
              <a:t>s</a:t>
            </a:r>
            <a:r>
              <a:rPr sz="1311" i="1" spc="262" dirty="0">
                <a:latin typeface="Times New Roman"/>
                <a:cs typeface="Times New Roman"/>
              </a:rPr>
              <a:t>t</a:t>
            </a:r>
            <a:r>
              <a:rPr sz="1311" i="1" spc="229" dirty="0">
                <a:latin typeface="Times New Roman"/>
                <a:cs typeface="Times New Roman"/>
              </a:rPr>
              <a:t> </a:t>
            </a:r>
            <a:r>
              <a:rPr sz="2949" spc="638" baseline="6172" dirty="0">
                <a:latin typeface="Times New Roman"/>
                <a:cs typeface="Times New Roman"/>
              </a:rPr>
              <a:t>+</a:t>
            </a:r>
            <a:r>
              <a:rPr sz="2949" spc="-48" baseline="6172" dirty="0">
                <a:latin typeface="Times New Roman"/>
                <a:cs typeface="Times New Roman"/>
              </a:rPr>
              <a:t> </a:t>
            </a:r>
            <a:r>
              <a:rPr sz="2949" i="1" spc="146" baseline="6172" dirty="0">
                <a:latin typeface="Times New Roman"/>
                <a:cs typeface="Times New Roman"/>
              </a:rPr>
              <a:t>v</a:t>
            </a:r>
            <a:r>
              <a:rPr sz="1311" i="1" spc="98" dirty="0">
                <a:latin typeface="Times New Roman"/>
                <a:cs typeface="Times New Roman"/>
              </a:rPr>
              <a:t>t</a:t>
            </a:r>
            <a:endParaRPr sz="1311">
              <a:latin typeface="Times New Roman"/>
              <a:cs typeface="Times New Roman"/>
            </a:endParaRPr>
          </a:p>
        </p:txBody>
      </p:sp>
      <p:sp>
        <p:nvSpPr>
          <p:cNvPr id="45" name="object 45"/>
          <p:cNvSpPr txBox="1"/>
          <p:nvPr/>
        </p:nvSpPr>
        <p:spPr>
          <a:xfrm>
            <a:off x="8814491" y="4394217"/>
            <a:ext cx="497968" cy="809656"/>
          </a:xfrm>
          <a:prstGeom prst="rect">
            <a:avLst/>
          </a:prstGeom>
        </p:spPr>
        <p:txBody>
          <a:bodyPr vert="horz" wrap="square" lIns="0" tIns="113740" rIns="0" bIns="0" rtlCol="0">
            <a:spAutoFit/>
          </a:bodyPr>
          <a:lstStyle/>
          <a:p>
            <a:pPr marL="27742">
              <a:spcBef>
                <a:spcPts val="893"/>
              </a:spcBef>
            </a:pPr>
            <a:r>
              <a:rPr sz="1966" spc="-44" dirty="0">
                <a:latin typeface="Arial"/>
                <a:cs typeface="Arial"/>
              </a:rPr>
              <a:t>(13)</a:t>
            </a:r>
            <a:endParaRPr sz="1966">
              <a:latin typeface="Arial"/>
              <a:cs typeface="Arial"/>
            </a:endParaRPr>
          </a:p>
          <a:p>
            <a:pPr marL="27742">
              <a:spcBef>
                <a:spcPts val="677"/>
              </a:spcBef>
            </a:pPr>
            <a:r>
              <a:rPr sz="1966" spc="-44" dirty="0">
                <a:latin typeface="Arial"/>
                <a:cs typeface="Arial"/>
              </a:rPr>
              <a:t>(14)</a:t>
            </a:r>
            <a:endParaRPr sz="1966">
              <a:latin typeface="Arial"/>
              <a:cs typeface="Arial"/>
            </a:endParaRPr>
          </a:p>
        </p:txBody>
      </p:sp>
      <p:sp>
        <p:nvSpPr>
          <p:cNvPr id="46" name="object 46"/>
          <p:cNvSpPr txBox="1"/>
          <p:nvPr/>
        </p:nvSpPr>
        <p:spPr>
          <a:xfrm>
            <a:off x="963969" y="5303514"/>
            <a:ext cx="8307320" cy="809656"/>
          </a:xfrm>
          <a:prstGeom prst="rect">
            <a:avLst/>
          </a:prstGeom>
        </p:spPr>
        <p:txBody>
          <a:bodyPr vert="horz" wrap="square" lIns="0" tIns="113740" rIns="0" bIns="0" rtlCol="0">
            <a:spAutoFit/>
          </a:bodyPr>
          <a:lstStyle/>
          <a:p>
            <a:pPr marL="409193">
              <a:spcBef>
                <a:spcPts val="893"/>
              </a:spcBef>
            </a:pPr>
            <a:r>
              <a:rPr sz="1966" spc="459" dirty="0">
                <a:latin typeface="Times New Roman"/>
                <a:cs typeface="Times New Roman"/>
              </a:rPr>
              <a:t>=</a:t>
            </a:r>
            <a:r>
              <a:rPr sz="1966" i="1" spc="459" dirty="0">
                <a:latin typeface="Menlo"/>
                <a:cs typeface="Menlo"/>
              </a:rPr>
              <a:t>⇒</a:t>
            </a:r>
            <a:r>
              <a:rPr sz="1966" i="1" spc="-44" dirty="0">
                <a:latin typeface="Menlo"/>
                <a:cs typeface="Menlo"/>
              </a:rPr>
              <a:t> </a:t>
            </a:r>
            <a:r>
              <a:rPr sz="1966" dirty="0">
                <a:latin typeface="Arial"/>
                <a:cs typeface="Arial"/>
              </a:rPr>
              <a:t>Kalman </a:t>
            </a:r>
            <a:r>
              <a:rPr sz="1966" spc="-22" dirty="0">
                <a:latin typeface="Arial"/>
                <a:cs typeface="Arial"/>
              </a:rPr>
              <a:t>filter,</a:t>
            </a:r>
            <a:r>
              <a:rPr sz="1966" spc="11" dirty="0">
                <a:latin typeface="Arial"/>
                <a:cs typeface="Arial"/>
              </a:rPr>
              <a:t> </a:t>
            </a:r>
            <a:r>
              <a:rPr sz="1966" dirty="0">
                <a:latin typeface="Arial"/>
                <a:cs typeface="Arial"/>
              </a:rPr>
              <a:t>exact</a:t>
            </a:r>
            <a:r>
              <a:rPr sz="1966" spc="11" dirty="0">
                <a:latin typeface="Arial"/>
                <a:cs typeface="Arial"/>
              </a:rPr>
              <a:t> </a:t>
            </a:r>
            <a:r>
              <a:rPr sz="1966" spc="-22" dirty="0">
                <a:latin typeface="Arial"/>
                <a:cs typeface="Arial"/>
              </a:rPr>
              <a:t>recursive</a:t>
            </a:r>
            <a:r>
              <a:rPr sz="1966" spc="11" dirty="0">
                <a:latin typeface="Arial"/>
                <a:cs typeface="Arial"/>
              </a:rPr>
              <a:t> </a:t>
            </a:r>
            <a:r>
              <a:rPr sz="1966" dirty="0">
                <a:latin typeface="Arial"/>
                <a:cs typeface="Arial"/>
              </a:rPr>
              <a:t>update</a:t>
            </a:r>
            <a:r>
              <a:rPr sz="1966" spc="11" dirty="0">
                <a:latin typeface="Arial"/>
                <a:cs typeface="Arial"/>
              </a:rPr>
              <a:t> </a:t>
            </a:r>
            <a:r>
              <a:rPr sz="1966" dirty="0">
                <a:latin typeface="Arial"/>
                <a:cs typeface="Arial"/>
              </a:rPr>
              <a:t>on</a:t>
            </a:r>
            <a:r>
              <a:rPr sz="1966" spc="11" dirty="0">
                <a:latin typeface="Arial"/>
                <a:cs typeface="Arial"/>
              </a:rPr>
              <a:t> </a:t>
            </a:r>
            <a:r>
              <a:rPr sz="1966" i="1" dirty="0">
                <a:latin typeface="Times New Roman"/>
                <a:cs typeface="Times New Roman"/>
              </a:rPr>
              <a:t>µ</a:t>
            </a:r>
            <a:r>
              <a:rPr sz="1966" i="1" spc="87" dirty="0">
                <a:latin typeface="Times New Roman"/>
                <a:cs typeface="Times New Roman"/>
              </a:rPr>
              <a:t> </a:t>
            </a:r>
            <a:r>
              <a:rPr sz="1966" spc="426" dirty="0">
                <a:latin typeface="Times New Roman"/>
                <a:cs typeface="Times New Roman"/>
              </a:rPr>
              <a:t>=</a:t>
            </a:r>
            <a:r>
              <a:rPr sz="1966" spc="87" dirty="0">
                <a:latin typeface="Times New Roman"/>
                <a:cs typeface="Times New Roman"/>
              </a:rPr>
              <a:t> </a:t>
            </a:r>
            <a:r>
              <a:rPr sz="1966" dirty="0">
                <a:latin typeface="Times New Roman"/>
                <a:cs typeface="Times New Roman"/>
              </a:rPr>
              <a:t>E</a:t>
            </a:r>
            <a:r>
              <a:rPr sz="1966" spc="-142" dirty="0">
                <a:latin typeface="Times New Roman"/>
                <a:cs typeface="Times New Roman"/>
              </a:rPr>
              <a:t> </a:t>
            </a:r>
            <a:r>
              <a:rPr sz="1966" dirty="0">
                <a:latin typeface="Times New Roman"/>
                <a:cs typeface="Times New Roman"/>
              </a:rPr>
              <a:t>[</a:t>
            </a:r>
            <a:r>
              <a:rPr sz="1966" i="1" dirty="0">
                <a:latin typeface="Times New Roman"/>
                <a:cs typeface="Times New Roman"/>
              </a:rPr>
              <a:t>s</a:t>
            </a:r>
            <a:r>
              <a:rPr sz="1966" i="1" spc="87" dirty="0">
                <a:latin typeface="Times New Roman"/>
                <a:cs typeface="Times New Roman"/>
              </a:rPr>
              <a:t> </a:t>
            </a:r>
            <a:r>
              <a:rPr sz="1966" i="1" spc="-623" dirty="0">
                <a:latin typeface="Menlo"/>
                <a:cs typeface="Menlo"/>
              </a:rPr>
              <a:t>|</a:t>
            </a:r>
            <a:r>
              <a:rPr sz="1966" i="1" spc="-612" dirty="0">
                <a:latin typeface="Menlo"/>
                <a:cs typeface="Menlo"/>
              </a:rPr>
              <a:t> </a:t>
            </a:r>
            <a:r>
              <a:rPr sz="1966" i="1" dirty="0">
                <a:latin typeface="Times New Roman"/>
                <a:cs typeface="Times New Roman"/>
              </a:rPr>
              <a:t>h</a:t>
            </a:r>
            <a:r>
              <a:rPr sz="1966" dirty="0">
                <a:latin typeface="Times New Roman"/>
                <a:cs typeface="Times New Roman"/>
              </a:rPr>
              <a:t>]</a:t>
            </a:r>
            <a:r>
              <a:rPr sz="1966" spc="-153" dirty="0">
                <a:latin typeface="Times New Roman"/>
                <a:cs typeface="Times New Roman"/>
              </a:rPr>
              <a:t> </a:t>
            </a:r>
            <a:r>
              <a:rPr sz="1966" i="1" dirty="0">
                <a:latin typeface="Times New Roman"/>
                <a:cs typeface="Times New Roman"/>
              </a:rPr>
              <a:t>,</a:t>
            </a:r>
            <a:r>
              <a:rPr sz="1966" i="1" spc="-153" dirty="0">
                <a:latin typeface="Times New Roman"/>
                <a:cs typeface="Times New Roman"/>
              </a:rPr>
              <a:t> </a:t>
            </a:r>
            <a:r>
              <a:rPr sz="1966" spc="295" dirty="0">
                <a:latin typeface="Times New Roman"/>
                <a:cs typeface="Times New Roman"/>
              </a:rPr>
              <a:t>Σ</a:t>
            </a:r>
            <a:r>
              <a:rPr sz="1966" spc="87" dirty="0">
                <a:latin typeface="Times New Roman"/>
                <a:cs typeface="Times New Roman"/>
              </a:rPr>
              <a:t> </a:t>
            </a:r>
            <a:r>
              <a:rPr sz="1966" spc="426" dirty="0">
                <a:latin typeface="Times New Roman"/>
                <a:cs typeface="Times New Roman"/>
              </a:rPr>
              <a:t>=</a:t>
            </a:r>
            <a:r>
              <a:rPr sz="1966" spc="87" dirty="0">
                <a:latin typeface="Times New Roman"/>
                <a:cs typeface="Times New Roman"/>
              </a:rPr>
              <a:t> </a:t>
            </a:r>
            <a:r>
              <a:rPr sz="1966" dirty="0">
                <a:latin typeface="Times New Roman"/>
                <a:cs typeface="Times New Roman"/>
              </a:rPr>
              <a:t>C</a:t>
            </a:r>
            <a:r>
              <a:rPr sz="1966" spc="-153" dirty="0">
                <a:latin typeface="Times New Roman"/>
                <a:cs typeface="Times New Roman"/>
              </a:rPr>
              <a:t> </a:t>
            </a:r>
            <a:r>
              <a:rPr sz="1966" dirty="0">
                <a:latin typeface="Times New Roman"/>
                <a:cs typeface="Times New Roman"/>
              </a:rPr>
              <a:t>[</a:t>
            </a:r>
            <a:r>
              <a:rPr sz="1966" i="1" dirty="0">
                <a:latin typeface="Times New Roman"/>
                <a:cs typeface="Times New Roman"/>
              </a:rPr>
              <a:t>s</a:t>
            </a:r>
            <a:r>
              <a:rPr sz="1966" i="1" spc="87" dirty="0">
                <a:latin typeface="Times New Roman"/>
                <a:cs typeface="Times New Roman"/>
              </a:rPr>
              <a:t> </a:t>
            </a:r>
            <a:r>
              <a:rPr sz="1966" i="1" spc="-623" dirty="0">
                <a:latin typeface="Menlo"/>
                <a:cs typeface="Menlo"/>
              </a:rPr>
              <a:t>|</a:t>
            </a:r>
            <a:r>
              <a:rPr sz="1966" i="1" spc="-612" dirty="0">
                <a:latin typeface="Menlo"/>
                <a:cs typeface="Menlo"/>
              </a:rPr>
              <a:t> </a:t>
            </a:r>
            <a:r>
              <a:rPr sz="1966" i="1" spc="-55" dirty="0">
                <a:latin typeface="Times New Roman"/>
                <a:cs typeface="Times New Roman"/>
              </a:rPr>
              <a:t>h</a:t>
            </a:r>
            <a:r>
              <a:rPr sz="1966" spc="-55" dirty="0">
                <a:latin typeface="Times New Roman"/>
                <a:cs typeface="Times New Roman"/>
              </a:rPr>
              <a:t>]</a:t>
            </a:r>
            <a:endParaRPr sz="1966">
              <a:latin typeface="Times New Roman"/>
              <a:cs typeface="Times New Roman"/>
            </a:endParaRPr>
          </a:p>
          <a:p>
            <a:pPr marL="335677" indent="-252451">
              <a:spcBef>
                <a:spcPts val="677"/>
              </a:spcBef>
              <a:buClr>
                <a:srgbClr val="D41A2C"/>
              </a:buClr>
              <a:buFont typeface="Menlo"/>
              <a:buChar char="•"/>
              <a:tabLst>
                <a:tab pos="335677" algn="l"/>
              </a:tabLst>
            </a:pPr>
            <a:r>
              <a:rPr sz="1966" dirty="0">
                <a:latin typeface="Arial"/>
                <a:cs typeface="Arial"/>
              </a:rPr>
              <a:t>General</a:t>
            </a:r>
            <a:r>
              <a:rPr sz="1966" spc="-109" dirty="0">
                <a:latin typeface="Arial"/>
                <a:cs typeface="Arial"/>
              </a:rPr>
              <a:t> </a:t>
            </a:r>
            <a:r>
              <a:rPr sz="1966" spc="-22" dirty="0">
                <a:latin typeface="Arial"/>
                <a:cs typeface="Arial"/>
              </a:rPr>
              <a:t>system</a:t>
            </a:r>
            <a:endParaRPr sz="1966">
              <a:latin typeface="Arial"/>
              <a:cs typeface="Arial"/>
            </a:endParaRPr>
          </a:p>
        </p:txBody>
      </p:sp>
      <p:sp>
        <p:nvSpPr>
          <p:cNvPr id="47" name="object 47"/>
          <p:cNvSpPr txBox="1"/>
          <p:nvPr/>
        </p:nvSpPr>
        <p:spPr>
          <a:xfrm>
            <a:off x="3837255" y="6213175"/>
            <a:ext cx="425839" cy="228334"/>
          </a:xfrm>
          <a:prstGeom prst="rect">
            <a:avLst/>
          </a:prstGeom>
        </p:spPr>
        <p:txBody>
          <a:bodyPr vert="horz" wrap="square" lIns="0" tIns="26355" rIns="0" bIns="0" rtlCol="0">
            <a:spAutoFit/>
          </a:bodyPr>
          <a:lstStyle/>
          <a:p>
            <a:pPr marL="27742">
              <a:spcBef>
                <a:spcPts val="208"/>
              </a:spcBef>
            </a:pPr>
            <a:r>
              <a:rPr sz="1311" i="1" spc="249" dirty="0">
                <a:latin typeface="Times New Roman"/>
                <a:cs typeface="Times New Roman"/>
              </a:rPr>
              <a:t>k</a:t>
            </a:r>
            <a:r>
              <a:rPr sz="1311" spc="249" dirty="0">
                <a:latin typeface="Times New Roman"/>
                <a:cs typeface="Times New Roman"/>
              </a:rPr>
              <a:t>=1</a:t>
            </a:r>
            <a:endParaRPr sz="1311">
              <a:latin typeface="Times New Roman"/>
              <a:cs typeface="Times New Roman"/>
            </a:endParaRPr>
          </a:p>
        </p:txBody>
      </p:sp>
      <p:sp>
        <p:nvSpPr>
          <p:cNvPr id="48" name="object 48"/>
          <p:cNvSpPr txBox="1"/>
          <p:nvPr/>
        </p:nvSpPr>
        <p:spPr>
          <a:xfrm>
            <a:off x="1290628" y="6078772"/>
            <a:ext cx="7002062" cy="329131"/>
          </a:xfrm>
          <a:prstGeom prst="rect">
            <a:avLst/>
          </a:prstGeom>
        </p:spPr>
        <p:txBody>
          <a:bodyPr vert="horz" wrap="square" lIns="0" tIns="26355" rIns="0" bIns="0" rtlCol="0">
            <a:spAutoFit/>
          </a:bodyPr>
          <a:lstStyle/>
          <a:p>
            <a:pPr marL="83226">
              <a:spcBef>
                <a:spcPts val="208"/>
              </a:spcBef>
            </a:pPr>
            <a:r>
              <a:rPr sz="1966" spc="459" dirty="0">
                <a:latin typeface="Times New Roman"/>
                <a:cs typeface="Times New Roman"/>
              </a:rPr>
              <a:t>=</a:t>
            </a:r>
            <a:r>
              <a:rPr sz="1966" i="1" spc="459" dirty="0">
                <a:latin typeface="Menlo"/>
                <a:cs typeface="Menlo"/>
              </a:rPr>
              <a:t>⇒</a:t>
            </a:r>
            <a:r>
              <a:rPr sz="1966" i="1" spc="-109" dirty="0">
                <a:latin typeface="Menlo"/>
                <a:cs typeface="Menlo"/>
              </a:rPr>
              <a:t> </a:t>
            </a:r>
            <a:r>
              <a:rPr sz="1966" dirty="0">
                <a:latin typeface="Arial"/>
                <a:cs typeface="Arial"/>
              </a:rPr>
              <a:t>Particle</a:t>
            </a:r>
            <a:r>
              <a:rPr sz="1966" spc="-11" dirty="0">
                <a:latin typeface="Arial"/>
                <a:cs typeface="Arial"/>
              </a:rPr>
              <a:t> </a:t>
            </a:r>
            <a:r>
              <a:rPr sz="1966" dirty="0">
                <a:latin typeface="Arial"/>
                <a:cs typeface="Arial"/>
              </a:rPr>
              <a:t>filter </a:t>
            </a:r>
            <a:r>
              <a:rPr sz="1966" i="1" spc="131" dirty="0">
                <a:latin typeface="Menlo"/>
                <a:cs typeface="Menlo"/>
              </a:rPr>
              <a:t>{</a:t>
            </a:r>
            <a:r>
              <a:rPr sz="1966" i="1" spc="131" dirty="0">
                <a:latin typeface="Times New Roman"/>
                <a:cs typeface="Times New Roman"/>
              </a:rPr>
              <a:t>s</a:t>
            </a:r>
            <a:r>
              <a:rPr sz="1966" i="1" spc="194" baseline="-9259" dirty="0">
                <a:latin typeface="Times New Roman"/>
                <a:cs typeface="Times New Roman"/>
              </a:rPr>
              <a:t>k</a:t>
            </a:r>
            <a:r>
              <a:rPr sz="1966" i="1" spc="131" dirty="0">
                <a:latin typeface="Menlo"/>
                <a:cs typeface="Menlo"/>
              </a:rPr>
              <a:t>}</a:t>
            </a:r>
            <a:r>
              <a:rPr sz="1966" i="1" spc="194" baseline="37037" dirty="0">
                <a:latin typeface="Times New Roman"/>
                <a:cs typeface="Times New Roman"/>
              </a:rPr>
              <a:t>K</a:t>
            </a:r>
            <a:r>
              <a:rPr sz="1966" i="1" spc="769" baseline="37037" dirty="0">
                <a:latin typeface="Times New Roman"/>
                <a:cs typeface="Times New Roman"/>
              </a:rPr>
              <a:t>  </a:t>
            </a:r>
            <a:r>
              <a:rPr sz="1966" dirty="0">
                <a:latin typeface="Arial"/>
                <a:cs typeface="Arial"/>
              </a:rPr>
              <a:t>,</a:t>
            </a:r>
            <a:r>
              <a:rPr sz="1966" spc="-11" dirty="0">
                <a:latin typeface="Arial"/>
                <a:cs typeface="Arial"/>
              </a:rPr>
              <a:t> </a:t>
            </a:r>
            <a:r>
              <a:rPr sz="1966" spc="-22" dirty="0">
                <a:latin typeface="Arial"/>
                <a:cs typeface="Arial"/>
              </a:rPr>
              <a:t>approximate</a:t>
            </a:r>
            <a:r>
              <a:rPr sz="1966" spc="-11" dirty="0">
                <a:latin typeface="Arial"/>
                <a:cs typeface="Arial"/>
              </a:rPr>
              <a:t> </a:t>
            </a:r>
            <a:r>
              <a:rPr sz="1966" spc="-22" dirty="0">
                <a:latin typeface="Arial"/>
                <a:cs typeface="Arial"/>
              </a:rPr>
              <a:t>sample-</a:t>
            </a:r>
            <a:r>
              <a:rPr sz="1966" dirty="0">
                <a:latin typeface="Arial"/>
                <a:cs typeface="Arial"/>
              </a:rPr>
              <a:t>based </a:t>
            </a:r>
            <a:r>
              <a:rPr sz="1966" spc="-22" dirty="0">
                <a:latin typeface="Arial"/>
                <a:cs typeface="Arial"/>
              </a:rPr>
              <a:t>update</a:t>
            </a:r>
            <a:endParaRPr sz="1966">
              <a:latin typeface="Arial"/>
              <a:cs typeface="Arial"/>
            </a:endParaRPr>
          </a:p>
        </p:txBody>
      </p:sp>
      <p:sp>
        <p:nvSpPr>
          <p:cNvPr id="49" name="object 49"/>
          <p:cNvSpPr txBox="1"/>
          <p:nvPr/>
        </p:nvSpPr>
        <p:spPr>
          <a:xfrm>
            <a:off x="1842667" y="6381408"/>
            <a:ext cx="5430482" cy="329131"/>
          </a:xfrm>
          <a:prstGeom prst="rect">
            <a:avLst/>
          </a:prstGeom>
        </p:spPr>
        <p:txBody>
          <a:bodyPr vert="horz" wrap="square" lIns="0" tIns="26355" rIns="0" bIns="0" rtlCol="0">
            <a:spAutoFit/>
          </a:bodyPr>
          <a:lstStyle/>
          <a:p>
            <a:pPr marL="83226">
              <a:spcBef>
                <a:spcPts val="208"/>
              </a:spcBef>
              <a:tabLst>
                <a:tab pos="2059835" algn="l"/>
              </a:tabLst>
            </a:pPr>
            <a:r>
              <a:rPr sz="1966" dirty="0">
                <a:latin typeface="Arial"/>
                <a:cs typeface="Arial"/>
              </a:rPr>
              <a:t>Particles</a:t>
            </a:r>
            <a:r>
              <a:rPr sz="1966" spc="-98" dirty="0">
                <a:latin typeface="Arial"/>
                <a:cs typeface="Arial"/>
              </a:rPr>
              <a:t> </a:t>
            </a:r>
            <a:r>
              <a:rPr sz="1966" i="1" spc="109" dirty="0">
                <a:latin typeface="Menlo"/>
                <a:cs typeface="Menlo"/>
              </a:rPr>
              <a:t>{</a:t>
            </a:r>
            <a:r>
              <a:rPr sz="1966" i="1" spc="109" dirty="0">
                <a:latin typeface="Times New Roman"/>
                <a:cs typeface="Times New Roman"/>
              </a:rPr>
              <a:t>s</a:t>
            </a:r>
            <a:r>
              <a:rPr sz="1966" i="1" spc="164" baseline="-9259" dirty="0">
                <a:latin typeface="Times New Roman"/>
                <a:cs typeface="Times New Roman"/>
              </a:rPr>
              <a:t>k</a:t>
            </a:r>
            <a:r>
              <a:rPr sz="1966" i="1" spc="109" dirty="0">
                <a:latin typeface="Menlo"/>
                <a:cs typeface="Menlo"/>
              </a:rPr>
              <a:t>}</a:t>
            </a:r>
            <a:r>
              <a:rPr sz="1966" i="1" spc="164" baseline="37037" dirty="0">
                <a:latin typeface="Times New Roman"/>
                <a:cs typeface="Times New Roman"/>
              </a:rPr>
              <a:t>K</a:t>
            </a:r>
            <a:r>
              <a:rPr sz="1966" i="1" baseline="37037" dirty="0">
                <a:latin typeface="Times New Roman"/>
                <a:cs typeface="Times New Roman"/>
              </a:rPr>
              <a:t>	</a:t>
            </a:r>
            <a:r>
              <a:rPr sz="1966" dirty="0">
                <a:latin typeface="Arial"/>
                <a:cs typeface="Arial"/>
              </a:rPr>
              <a:t>+</a:t>
            </a:r>
            <a:r>
              <a:rPr sz="1966" spc="-55" dirty="0">
                <a:latin typeface="Arial"/>
                <a:cs typeface="Arial"/>
              </a:rPr>
              <a:t> </a:t>
            </a:r>
            <a:r>
              <a:rPr sz="1966" dirty="0">
                <a:latin typeface="Arial"/>
                <a:cs typeface="Arial"/>
              </a:rPr>
              <a:t>rejection</a:t>
            </a:r>
            <a:r>
              <a:rPr sz="1966" spc="-33" dirty="0">
                <a:latin typeface="Arial"/>
                <a:cs typeface="Arial"/>
              </a:rPr>
              <a:t> </a:t>
            </a:r>
            <a:r>
              <a:rPr sz="1966" dirty="0">
                <a:latin typeface="Arial"/>
                <a:cs typeface="Arial"/>
              </a:rPr>
              <a:t>sampling</a:t>
            </a:r>
            <a:r>
              <a:rPr sz="1966" spc="-33" dirty="0">
                <a:latin typeface="Arial"/>
                <a:cs typeface="Arial"/>
              </a:rPr>
              <a:t> </a:t>
            </a:r>
            <a:r>
              <a:rPr sz="1966" i="1" spc="830" dirty="0">
                <a:latin typeface="Menlo"/>
                <a:cs typeface="Menlo"/>
              </a:rPr>
              <a:t>→</a:t>
            </a:r>
            <a:r>
              <a:rPr sz="1966" i="1" spc="-633" dirty="0">
                <a:latin typeface="Menlo"/>
                <a:cs typeface="Menlo"/>
              </a:rPr>
              <a:t> </a:t>
            </a:r>
            <a:r>
              <a:rPr sz="1966" i="1" dirty="0">
                <a:latin typeface="Menlo"/>
                <a:cs typeface="Menlo"/>
              </a:rPr>
              <a:t>{</a:t>
            </a:r>
            <a:r>
              <a:rPr sz="1966" i="1" dirty="0">
                <a:latin typeface="Times New Roman"/>
                <a:cs typeface="Times New Roman"/>
              </a:rPr>
              <a:t>s</a:t>
            </a:r>
            <a:r>
              <a:rPr sz="1966" i="1" baseline="37037" dirty="0">
                <a:latin typeface="Euclid Symbol"/>
                <a:cs typeface="Euclid Symbol"/>
              </a:rPr>
              <a:t>′</a:t>
            </a:r>
            <a:r>
              <a:rPr sz="1966" i="1" spc="245" baseline="37037" dirty="0">
                <a:latin typeface="Euclid Symbol"/>
                <a:cs typeface="Euclid Symbol"/>
              </a:rPr>
              <a:t> </a:t>
            </a:r>
            <a:r>
              <a:rPr sz="1966" i="1" spc="87" dirty="0">
                <a:latin typeface="Menlo"/>
                <a:cs typeface="Menlo"/>
              </a:rPr>
              <a:t>}</a:t>
            </a:r>
            <a:r>
              <a:rPr sz="1966" i="1" spc="131" baseline="37037" dirty="0">
                <a:latin typeface="Times New Roman"/>
                <a:cs typeface="Times New Roman"/>
              </a:rPr>
              <a:t>K</a:t>
            </a:r>
            <a:endParaRPr sz="1966" baseline="37037">
              <a:latin typeface="Times New Roman"/>
              <a:cs typeface="Times New Roman"/>
            </a:endParaRPr>
          </a:p>
        </p:txBody>
      </p:sp>
      <p:sp>
        <p:nvSpPr>
          <p:cNvPr id="50" name="object 50"/>
          <p:cNvSpPr txBox="1"/>
          <p:nvPr/>
        </p:nvSpPr>
        <p:spPr>
          <a:xfrm>
            <a:off x="3422595" y="6515811"/>
            <a:ext cx="3994837" cy="228334"/>
          </a:xfrm>
          <a:prstGeom prst="rect">
            <a:avLst/>
          </a:prstGeom>
        </p:spPr>
        <p:txBody>
          <a:bodyPr vert="horz" wrap="square" lIns="0" tIns="26355" rIns="0" bIns="0" rtlCol="0">
            <a:spAutoFit/>
          </a:bodyPr>
          <a:lstStyle/>
          <a:p>
            <a:pPr marL="27742">
              <a:spcBef>
                <a:spcPts val="208"/>
              </a:spcBef>
              <a:tabLst>
                <a:tab pos="3341509" algn="l"/>
              </a:tabLst>
            </a:pPr>
            <a:r>
              <a:rPr sz="1311" i="1" spc="249" dirty="0">
                <a:latin typeface="Times New Roman"/>
                <a:cs typeface="Times New Roman"/>
              </a:rPr>
              <a:t>k</a:t>
            </a:r>
            <a:r>
              <a:rPr sz="1311" spc="249" dirty="0">
                <a:latin typeface="Times New Roman"/>
                <a:cs typeface="Times New Roman"/>
              </a:rPr>
              <a:t>=1</a:t>
            </a:r>
            <a:r>
              <a:rPr sz="1311" dirty="0">
                <a:latin typeface="Times New Roman"/>
                <a:cs typeface="Times New Roman"/>
              </a:rPr>
              <a:t>	</a:t>
            </a:r>
            <a:r>
              <a:rPr sz="1311" i="1" spc="284" dirty="0">
                <a:latin typeface="Times New Roman"/>
                <a:cs typeface="Times New Roman"/>
              </a:rPr>
              <a:t>k</a:t>
            </a:r>
            <a:r>
              <a:rPr sz="1311" i="1" spc="808" dirty="0">
                <a:latin typeface="Times New Roman"/>
                <a:cs typeface="Times New Roman"/>
              </a:rPr>
              <a:t> </a:t>
            </a:r>
            <a:r>
              <a:rPr sz="1311" i="1" spc="249" dirty="0">
                <a:latin typeface="Times New Roman"/>
                <a:cs typeface="Times New Roman"/>
              </a:rPr>
              <a:t>k</a:t>
            </a:r>
            <a:r>
              <a:rPr sz="1311" spc="249" dirty="0">
                <a:latin typeface="Times New Roman"/>
                <a:cs typeface="Times New Roman"/>
              </a:rPr>
              <a:t>=1</a:t>
            </a:r>
            <a:endParaRPr sz="1311">
              <a:latin typeface="Times New Roman"/>
              <a:cs typeface="Times New Roman"/>
            </a:endParaRPr>
          </a:p>
        </p:txBody>
      </p:sp>
      <p:sp>
        <p:nvSpPr>
          <p:cNvPr id="51" name="object 51"/>
          <p:cNvSpPr txBox="1"/>
          <p:nvPr/>
        </p:nvSpPr>
        <p:spPr>
          <a:xfrm>
            <a:off x="1842666" y="6684047"/>
            <a:ext cx="6577611" cy="329131"/>
          </a:xfrm>
          <a:prstGeom prst="rect">
            <a:avLst/>
          </a:prstGeom>
        </p:spPr>
        <p:txBody>
          <a:bodyPr vert="horz" wrap="square" lIns="0" tIns="26355" rIns="0" bIns="0" rtlCol="0">
            <a:spAutoFit/>
          </a:bodyPr>
          <a:lstStyle/>
          <a:p>
            <a:pPr marL="83226">
              <a:spcBef>
                <a:spcPts val="208"/>
              </a:spcBef>
              <a:tabLst>
                <a:tab pos="2482898" algn="l"/>
              </a:tabLst>
            </a:pPr>
            <a:r>
              <a:rPr sz="1966" dirty="0">
                <a:latin typeface="Arial"/>
                <a:cs typeface="Arial"/>
              </a:rPr>
              <a:t>Particles</a:t>
            </a:r>
            <a:r>
              <a:rPr sz="1966" spc="-66" dirty="0">
                <a:latin typeface="Arial"/>
                <a:cs typeface="Arial"/>
              </a:rPr>
              <a:t> </a:t>
            </a:r>
            <a:r>
              <a:rPr sz="1966" i="1" spc="109" dirty="0">
                <a:latin typeface="Menlo"/>
                <a:cs typeface="Menlo"/>
              </a:rPr>
              <a:t>{</a:t>
            </a:r>
            <a:r>
              <a:rPr sz="1966" i="1" spc="109" dirty="0">
                <a:latin typeface="Times New Roman"/>
                <a:cs typeface="Times New Roman"/>
              </a:rPr>
              <a:t>s</a:t>
            </a:r>
            <a:r>
              <a:rPr sz="1966" i="1" spc="164" baseline="-9259" dirty="0">
                <a:latin typeface="Times New Roman"/>
                <a:cs typeface="Times New Roman"/>
              </a:rPr>
              <a:t>k</a:t>
            </a:r>
            <a:r>
              <a:rPr sz="1966" i="1" spc="109" dirty="0">
                <a:latin typeface="Times New Roman"/>
                <a:cs typeface="Times New Roman"/>
              </a:rPr>
              <a:t>,</a:t>
            </a:r>
            <a:r>
              <a:rPr sz="1966" i="1" spc="-164" dirty="0">
                <a:latin typeface="Times New Roman"/>
                <a:cs typeface="Times New Roman"/>
              </a:rPr>
              <a:t> </a:t>
            </a:r>
            <a:r>
              <a:rPr sz="1966" i="1" spc="153" dirty="0">
                <a:latin typeface="Times New Roman"/>
                <a:cs typeface="Times New Roman"/>
              </a:rPr>
              <a:t>w</a:t>
            </a:r>
            <a:r>
              <a:rPr sz="1966" i="1" spc="227" baseline="-9259" dirty="0">
                <a:latin typeface="Times New Roman"/>
                <a:cs typeface="Times New Roman"/>
              </a:rPr>
              <a:t>k</a:t>
            </a:r>
            <a:r>
              <a:rPr sz="1966" i="1" spc="153" dirty="0">
                <a:latin typeface="Menlo"/>
                <a:cs typeface="Menlo"/>
              </a:rPr>
              <a:t>}</a:t>
            </a:r>
            <a:r>
              <a:rPr sz="1966" i="1" spc="227" baseline="37037" dirty="0">
                <a:latin typeface="Times New Roman"/>
                <a:cs typeface="Times New Roman"/>
              </a:rPr>
              <a:t>K</a:t>
            </a:r>
            <a:r>
              <a:rPr sz="1966" i="1" baseline="37037" dirty="0">
                <a:latin typeface="Times New Roman"/>
                <a:cs typeface="Times New Roman"/>
              </a:rPr>
              <a:t>	</a:t>
            </a:r>
            <a:r>
              <a:rPr sz="1966" dirty="0">
                <a:latin typeface="Arial"/>
                <a:cs typeface="Arial"/>
              </a:rPr>
              <a:t>+</a:t>
            </a:r>
            <a:r>
              <a:rPr sz="1966" spc="-11" dirty="0">
                <a:latin typeface="Arial"/>
                <a:cs typeface="Arial"/>
              </a:rPr>
              <a:t> </a:t>
            </a:r>
            <a:r>
              <a:rPr sz="1966" dirty="0">
                <a:latin typeface="Arial"/>
                <a:cs typeface="Arial"/>
              </a:rPr>
              <a:t>importance</a:t>
            </a:r>
            <a:r>
              <a:rPr sz="1966" spc="-11" dirty="0">
                <a:latin typeface="Arial"/>
                <a:cs typeface="Arial"/>
              </a:rPr>
              <a:t> </a:t>
            </a:r>
            <a:r>
              <a:rPr sz="1966" dirty="0">
                <a:latin typeface="Arial"/>
                <a:cs typeface="Arial"/>
              </a:rPr>
              <a:t>sampling</a:t>
            </a:r>
            <a:r>
              <a:rPr sz="1966" spc="-11" dirty="0">
                <a:latin typeface="Arial"/>
                <a:cs typeface="Arial"/>
              </a:rPr>
              <a:t> </a:t>
            </a:r>
            <a:r>
              <a:rPr sz="1966" i="1" spc="830" dirty="0">
                <a:latin typeface="Menlo"/>
                <a:cs typeface="Menlo"/>
              </a:rPr>
              <a:t>→</a:t>
            </a:r>
            <a:r>
              <a:rPr sz="1966" i="1" spc="-623" dirty="0">
                <a:latin typeface="Menlo"/>
                <a:cs typeface="Menlo"/>
              </a:rPr>
              <a:t> </a:t>
            </a:r>
            <a:r>
              <a:rPr sz="1966" i="1" dirty="0">
                <a:latin typeface="Menlo"/>
                <a:cs typeface="Menlo"/>
              </a:rPr>
              <a:t>{</a:t>
            </a:r>
            <a:r>
              <a:rPr sz="1966" i="1" dirty="0">
                <a:latin typeface="Times New Roman"/>
                <a:cs typeface="Times New Roman"/>
              </a:rPr>
              <a:t>s</a:t>
            </a:r>
            <a:r>
              <a:rPr sz="1966" i="1" baseline="37037" dirty="0">
                <a:latin typeface="Euclid Symbol"/>
                <a:cs typeface="Euclid Symbol"/>
              </a:rPr>
              <a:t>′</a:t>
            </a:r>
            <a:r>
              <a:rPr sz="1966" i="1" spc="277" baseline="37037" dirty="0">
                <a:latin typeface="Euclid Symbol"/>
                <a:cs typeface="Euclid Symbol"/>
              </a:rPr>
              <a:t> </a:t>
            </a:r>
            <a:r>
              <a:rPr sz="1966" i="1" dirty="0">
                <a:latin typeface="Times New Roman"/>
                <a:cs typeface="Times New Roman"/>
              </a:rPr>
              <a:t>,</a:t>
            </a:r>
            <a:r>
              <a:rPr sz="1966" i="1" spc="-164" dirty="0">
                <a:latin typeface="Times New Roman"/>
                <a:cs typeface="Times New Roman"/>
              </a:rPr>
              <a:t> </a:t>
            </a:r>
            <a:r>
              <a:rPr sz="1966" i="1" spc="109" dirty="0">
                <a:latin typeface="Times New Roman"/>
                <a:cs typeface="Times New Roman"/>
              </a:rPr>
              <a:t>w</a:t>
            </a:r>
            <a:r>
              <a:rPr sz="1966" i="1" spc="164" baseline="37037" dirty="0">
                <a:latin typeface="Euclid Symbol"/>
                <a:cs typeface="Euclid Symbol"/>
              </a:rPr>
              <a:t>′</a:t>
            </a:r>
            <a:r>
              <a:rPr sz="1966" i="1" spc="227" baseline="37037" dirty="0">
                <a:latin typeface="Euclid Symbol"/>
                <a:cs typeface="Euclid Symbol"/>
              </a:rPr>
              <a:t> </a:t>
            </a:r>
            <a:r>
              <a:rPr sz="1966" i="1" spc="87" dirty="0">
                <a:latin typeface="Menlo"/>
                <a:cs typeface="Menlo"/>
              </a:rPr>
              <a:t>}</a:t>
            </a:r>
            <a:r>
              <a:rPr sz="1966" i="1" spc="131" baseline="37037" dirty="0">
                <a:latin typeface="Times New Roman"/>
                <a:cs typeface="Times New Roman"/>
              </a:rPr>
              <a:t>K</a:t>
            </a:r>
            <a:endParaRPr sz="1966" baseline="37037">
              <a:latin typeface="Times New Roman"/>
              <a:cs typeface="Times New Roman"/>
            </a:endParaRPr>
          </a:p>
        </p:txBody>
      </p:sp>
      <p:sp>
        <p:nvSpPr>
          <p:cNvPr id="52" name="object 52"/>
          <p:cNvSpPr txBox="1"/>
          <p:nvPr/>
        </p:nvSpPr>
        <p:spPr>
          <a:xfrm>
            <a:off x="3846299" y="6818447"/>
            <a:ext cx="4718902" cy="228334"/>
          </a:xfrm>
          <a:prstGeom prst="rect">
            <a:avLst/>
          </a:prstGeom>
        </p:spPr>
        <p:txBody>
          <a:bodyPr vert="horz" wrap="square" lIns="0" tIns="26355" rIns="0" bIns="0" rtlCol="0">
            <a:spAutoFit/>
          </a:bodyPr>
          <a:lstStyle/>
          <a:p>
            <a:pPr marL="27742">
              <a:spcBef>
                <a:spcPts val="208"/>
              </a:spcBef>
              <a:tabLst>
                <a:tab pos="3641122" algn="l"/>
                <a:tab pos="4064185" algn="l"/>
              </a:tabLst>
            </a:pPr>
            <a:r>
              <a:rPr sz="1311" i="1" spc="249" dirty="0">
                <a:latin typeface="Times New Roman"/>
                <a:cs typeface="Times New Roman"/>
              </a:rPr>
              <a:t>k</a:t>
            </a:r>
            <a:r>
              <a:rPr sz="1311" spc="249" dirty="0">
                <a:latin typeface="Times New Roman"/>
                <a:cs typeface="Times New Roman"/>
              </a:rPr>
              <a:t>=1</a:t>
            </a:r>
            <a:r>
              <a:rPr sz="1311" dirty="0">
                <a:latin typeface="Times New Roman"/>
                <a:cs typeface="Times New Roman"/>
              </a:rPr>
              <a:t>	</a:t>
            </a:r>
            <a:r>
              <a:rPr sz="1311" i="1" spc="175" dirty="0">
                <a:latin typeface="Times New Roman"/>
                <a:cs typeface="Times New Roman"/>
              </a:rPr>
              <a:t>k</a:t>
            </a:r>
            <a:r>
              <a:rPr sz="1311" i="1" dirty="0">
                <a:latin typeface="Times New Roman"/>
                <a:cs typeface="Times New Roman"/>
              </a:rPr>
              <a:t>	</a:t>
            </a:r>
            <a:r>
              <a:rPr sz="1311" i="1" spc="284" dirty="0">
                <a:latin typeface="Times New Roman"/>
                <a:cs typeface="Times New Roman"/>
              </a:rPr>
              <a:t>k</a:t>
            </a:r>
            <a:r>
              <a:rPr sz="1311" i="1" spc="808" dirty="0">
                <a:latin typeface="Times New Roman"/>
                <a:cs typeface="Times New Roman"/>
              </a:rPr>
              <a:t> </a:t>
            </a:r>
            <a:r>
              <a:rPr sz="1311" i="1" spc="249" dirty="0">
                <a:latin typeface="Times New Roman"/>
                <a:cs typeface="Times New Roman"/>
              </a:rPr>
              <a:t>k</a:t>
            </a:r>
            <a:r>
              <a:rPr sz="1311" spc="249" dirty="0">
                <a:latin typeface="Times New Roman"/>
                <a:cs typeface="Times New Roman"/>
              </a:rPr>
              <a:t>=1</a:t>
            </a:r>
            <a:endParaRPr sz="1311">
              <a:latin typeface="Times New Roman"/>
              <a:cs typeface="Times New Roman"/>
            </a:endParaRPr>
          </a:p>
        </p:txBody>
      </p:sp>
      <p:sp>
        <p:nvSpPr>
          <p:cNvPr id="54" name="object 54"/>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58" name="object 58"/>
          <p:cNvSpPr txBox="1">
            <a:spLocks noGrp="1"/>
          </p:cNvSpPr>
          <p:nvPr>
            <p:ph type="dt" sz="half" idx="6"/>
          </p:nvPr>
        </p:nvSpPr>
        <p:spPr>
          <a:xfrm>
            <a:off x="3570742" y="3350180"/>
            <a:ext cx="429958"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CS</a:t>
            </a:r>
            <a:r>
              <a:rPr lang="en-US" spc="-20"/>
              <a:t> </a:t>
            </a:r>
            <a:r>
              <a:rPr lang="en-US" spc="-10"/>
              <a:t>4180/5180</a:t>
            </a:r>
            <a:endParaRPr spc="-22" dirty="0"/>
          </a:p>
        </p:txBody>
      </p:sp>
      <p:sp>
        <p:nvSpPr>
          <p:cNvPr id="59" name="object 59"/>
          <p:cNvSpPr txBox="1">
            <a:spLocks noGrp="1"/>
          </p:cNvSpPr>
          <p:nvPr>
            <p:ph type="sldNum" sz="quarter" idx="7"/>
          </p:nvPr>
        </p:nvSpPr>
        <p:spPr>
          <a:xfrm>
            <a:off x="4295597" y="3357216"/>
            <a:ext cx="244729"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73025">
              <a:spcBef>
                <a:spcPts val="70"/>
              </a:spcBef>
            </a:pPr>
            <a:fld id="{81D60167-4931-47E6-BA6A-407CBD079E47}" type="slidenum">
              <a:rPr lang="en-US" smtClean="0"/>
              <a:pPr marL="73025">
                <a:spcBef>
                  <a:spcPts val="70"/>
                </a:spcBef>
              </a:pPr>
              <a:t>72</a:t>
            </a:fld>
            <a:r>
              <a:rPr lang="en-US" spc="-15"/>
              <a:t> </a:t>
            </a:r>
            <a:r>
              <a:rPr lang="en-US"/>
              <a:t>/</a:t>
            </a:r>
            <a:r>
              <a:rPr lang="en-US" spc="-5"/>
              <a:t> </a:t>
            </a:r>
            <a:r>
              <a:rPr lang="en-US" spc="-25"/>
              <a:t>53</a:t>
            </a:r>
            <a:endParaRPr spc="-55" dirty="0"/>
          </a:p>
        </p:txBody>
      </p:sp>
    </p:spTree>
    <p:extLst>
      <p:ext uri="{BB962C8B-B14F-4D97-AF65-F5344CB8AC3E}">
        <p14:creationId xmlns:p14="http://schemas.microsoft.com/office/powerpoint/2010/main" val="2795327426"/>
      </p:ext>
    </p:extLst>
  </p:cSld>
  <p:clrMapOvr>
    <a:masterClrMapping/>
  </p:clrMapOvr>
  <p:transition>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568D3-687C-E64F-A6D6-6B53D30DEC4E}"/>
              </a:ext>
            </a:extLst>
          </p:cNvPr>
          <p:cNvSpPr>
            <a:spLocks noGrp="1"/>
          </p:cNvSpPr>
          <p:nvPr>
            <p:ph type="title"/>
          </p:nvPr>
        </p:nvSpPr>
        <p:spPr>
          <a:xfrm>
            <a:off x="693043" y="402484"/>
            <a:ext cx="8786623" cy="1461188"/>
          </a:xfrm>
        </p:spPr>
        <p:txBody>
          <a:bodyPr>
            <a:normAutofit/>
          </a:bodyPr>
          <a:lstStyle/>
          <a:p>
            <a:r>
              <a:rPr lang="en-US" sz="4500" dirty="0"/>
              <a:t>DRQN: A simple model-free approach</a:t>
            </a:r>
          </a:p>
        </p:txBody>
      </p:sp>
      <p:sp>
        <p:nvSpPr>
          <p:cNvPr id="3" name="Content Placeholder 2">
            <a:extLst>
              <a:ext uri="{FF2B5EF4-FFF2-40B4-BE49-F238E27FC236}">
                <a16:creationId xmlns:a16="http://schemas.microsoft.com/office/drawing/2014/main" id="{270B3D2D-E6E1-F64F-A7BB-7058F27A475E}"/>
              </a:ext>
            </a:extLst>
          </p:cNvPr>
          <p:cNvSpPr>
            <a:spLocks noGrp="1"/>
          </p:cNvSpPr>
          <p:nvPr>
            <p:ph idx="1"/>
          </p:nvPr>
        </p:nvSpPr>
        <p:spPr>
          <a:xfrm>
            <a:off x="693043" y="2012413"/>
            <a:ext cx="8694539" cy="5144777"/>
          </a:xfrm>
        </p:spPr>
        <p:txBody>
          <a:bodyPr>
            <a:normAutofit fontScale="85000" lnSpcReduction="20000"/>
          </a:bodyPr>
          <a:lstStyle/>
          <a:p>
            <a:r>
              <a:rPr lang="en-US" dirty="0"/>
              <a:t>Deep</a:t>
            </a:r>
            <a:r>
              <a:rPr lang="en-US" i="1" dirty="0"/>
              <a:t> Recurrent </a:t>
            </a:r>
            <a:r>
              <a:rPr lang="en-US" dirty="0"/>
              <a:t>Q-Networks</a:t>
            </a:r>
          </a:p>
          <a:p>
            <a:pPr>
              <a:spcBef>
                <a:spcPts val="3103"/>
              </a:spcBef>
            </a:pPr>
            <a:r>
              <a:rPr lang="en-US" sz="3200" dirty="0"/>
              <a:t>Deep Q-Networks (DQN) (</a:t>
            </a:r>
            <a:r>
              <a:rPr lang="en-US" sz="3200" dirty="0" err="1"/>
              <a:t>Mnih</a:t>
            </a:r>
            <a:r>
              <a:rPr lang="en-US" sz="3200" dirty="0"/>
              <a:t> et al., Nature 15) uses a neural net for function approximation</a:t>
            </a:r>
          </a:p>
          <a:p>
            <a:pPr marL="0" indent="0">
              <a:spcBef>
                <a:spcPts val="3103"/>
              </a:spcBef>
              <a:buNone/>
            </a:pPr>
            <a:endParaRPr lang="en-US" sz="3200" dirty="0"/>
          </a:p>
          <a:p>
            <a:pPr marL="0" indent="0">
              <a:spcBef>
                <a:spcPts val="3103"/>
              </a:spcBef>
              <a:buNone/>
            </a:pPr>
            <a:endParaRPr lang="en-US" sz="3200" dirty="0"/>
          </a:p>
          <a:p>
            <a:pPr>
              <a:spcBef>
                <a:spcPts val="3103"/>
              </a:spcBef>
            </a:pPr>
            <a:r>
              <a:rPr lang="en-US" sz="3200" dirty="0"/>
              <a:t>DRQN (</a:t>
            </a:r>
            <a:r>
              <a:rPr lang="en-US" sz="3200" dirty="0" err="1"/>
              <a:t>Hausknecht</a:t>
            </a:r>
            <a:r>
              <a:rPr lang="en-US" sz="3200" dirty="0"/>
              <a:t> and Stone, </a:t>
            </a:r>
            <a:r>
              <a:rPr lang="en-US" sz="3200" dirty="0" err="1"/>
              <a:t>arXiv</a:t>
            </a:r>
            <a:r>
              <a:rPr lang="en-US" sz="3200" dirty="0"/>
              <a:t> 15) adds a recurrent layer for memory</a:t>
            </a:r>
          </a:p>
          <a:p>
            <a:pPr>
              <a:spcBef>
                <a:spcPts val="3103"/>
              </a:spcBef>
            </a:pPr>
            <a:r>
              <a:rPr lang="en-US" sz="3200" dirty="0"/>
              <a:t>Idea: don’t stack states (who knows how many you’ll need), but train a recurrent network to some abstraction of history</a:t>
            </a:r>
            <a:endParaRPr lang="en-US" dirty="0"/>
          </a:p>
        </p:txBody>
      </p:sp>
      <p:pic>
        <p:nvPicPr>
          <p:cNvPr id="4" name="Picture 3">
            <a:extLst>
              <a:ext uri="{FF2B5EF4-FFF2-40B4-BE49-F238E27FC236}">
                <a16:creationId xmlns:a16="http://schemas.microsoft.com/office/drawing/2014/main" id="{1EE637AD-7713-134B-8BE4-C3B76673B061}"/>
              </a:ext>
            </a:extLst>
          </p:cNvPr>
          <p:cNvPicPr>
            <a:picLocks noChangeAspect="1"/>
          </p:cNvPicPr>
          <p:nvPr/>
        </p:nvPicPr>
        <p:blipFill rotWithShape="1">
          <a:blip r:embed="rId2"/>
          <a:srcRect t="13009"/>
          <a:stretch/>
        </p:blipFill>
        <p:spPr>
          <a:xfrm>
            <a:off x="3479932" y="3446929"/>
            <a:ext cx="3387461" cy="1310265"/>
          </a:xfrm>
          <a:prstGeom prst="rect">
            <a:avLst/>
          </a:prstGeom>
        </p:spPr>
      </p:pic>
    </p:spTree>
    <p:extLst>
      <p:ext uri="{BB962C8B-B14F-4D97-AF65-F5344CB8AC3E}">
        <p14:creationId xmlns:p14="http://schemas.microsoft.com/office/powerpoint/2010/main" val="25644309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bject 30"/>
          <p:cNvSpPr txBox="1"/>
          <p:nvPr/>
        </p:nvSpPr>
        <p:spPr>
          <a:xfrm>
            <a:off x="130100" y="55170"/>
            <a:ext cx="8770608" cy="3744425"/>
          </a:xfrm>
          <a:prstGeom prst="rect">
            <a:avLst/>
          </a:prstGeom>
        </p:spPr>
        <p:txBody>
          <a:bodyPr vert="horz" wrap="square" lIns="0" tIns="26355" rIns="0" bIns="0" rtlCol="0">
            <a:spAutoFit/>
          </a:bodyPr>
          <a:lstStyle/>
          <a:p>
            <a:pPr>
              <a:lnSpc>
                <a:spcPct val="100000"/>
              </a:lnSpc>
            </a:pPr>
            <a:endParaRPr sz="1092" dirty="0">
              <a:latin typeface="Arial"/>
              <a:cs typeface="Arial"/>
            </a:endParaRPr>
          </a:p>
          <a:p>
            <a:pPr>
              <a:spcBef>
                <a:spcPts val="55"/>
              </a:spcBef>
            </a:pPr>
            <a:endParaRPr sz="1092" dirty="0">
              <a:latin typeface="Arial"/>
              <a:cs typeface="Arial"/>
            </a:endParaRPr>
          </a:p>
          <a:p>
            <a:pPr marL="110968"/>
            <a:r>
              <a:rPr sz="3200" dirty="0">
                <a:latin typeface="Arial"/>
                <a:cs typeface="Arial"/>
              </a:rPr>
              <a:t>Deep</a:t>
            </a:r>
            <a:r>
              <a:rPr sz="3200" spc="-87" dirty="0">
                <a:latin typeface="Arial"/>
                <a:cs typeface="Arial"/>
              </a:rPr>
              <a:t> </a:t>
            </a:r>
            <a:r>
              <a:rPr sz="3200" dirty="0">
                <a:latin typeface="Arial"/>
                <a:cs typeface="Arial"/>
              </a:rPr>
              <a:t>Recurrent</a:t>
            </a:r>
            <a:r>
              <a:rPr sz="3200" spc="-76" dirty="0">
                <a:latin typeface="Arial"/>
                <a:cs typeface="Arial"/>
              </a:rPr>
              <a:t> </a:t>
            </a:r>
            <a:r>
              <a:rPr sz="3200" spc="-22" dirty="0">
                <a:latin typeface="Arial"/>
                <a:cs typeface="Arial"/>
              </a:rPr>
              <a:t>Q-Networks</a:t>
            </a:r>
            <a:r>
              <a:rPr sz="3200" spc="-76" dirty="0">
                <a:latin typeface="Arial"/>
                <a:cs typeface="Arial"/>
              </a:rPr>
              <a:t> </a:t>
            </a:r>
            <a:r>
              <a:rPr sz="3200" dirty="0">
                <a:latin typeface="Arial"/>
                <a:cs typeface="Arial"/>
              </a:rPr>
              <a:t>(DRQN)</a:t>
            </a:r>
            <a:r>
              <a:rPr sz="3200" spc="-76" dirty="0">
                <a:latin typeface="Arial"/>
                <a:cs typeface="Arial"/>
              </a:rPr>
              <a:t> </a:t>
            </a:r>
            <a:r>
              <a:rPr sz="1529" b="1" dirty="0">
                <a:solidFill>
                  <a:srgbClr val="D41A2C"/>
                </a:solidFill>
                <a:latin typeface="Arial"/>
                <a:cs typeface="Arial"/>
              </a:rPr>
              <a:t>(Hausknecht</a:t>
            </a:r>
            <a:r>
              <a:rPr sz="1529" b="1" spc="-33" dirty="0">
                <a:solidFill>
                  <a:srgbClr val="D41A2C"/>
                </a:solidFill>
                <a:latin typeface="Arial"/>
                <a:cs typeface="Arial"/>
              </a:rPr>
              <a:t> </a:t>
            </a:r>
            <a:r>
              <a:rPr sz="1529" b="1" dirty="0">
                <a:solidFill>
                  <a:srgbClr val="D41A2C"/>
                </a:solidFill>
                <a:latin typeface="Arial"/>
                <a:cs typeface="Arial"/>
              </a:rPr>
              <a:t>and</a:t>
            </a:r>
            <a:r>
              <a:rPr sz="1529" b="1" spc="-44" dirty="0">
                <a:solidFill>
                  <a:srgbClr val="D41A2C"/>
                </a:solidFill>
                <a:latin typeface="Arial"/>
                <a:cs typeface="Arial"/>
              </a:rPr>
              <a:t> </a:t>
            </a:r>
            <a:r>
              <a:rPr sz="1529" b="1" dirty="0">
                <a:solidFill>
                  <a:srgbClr val="D41A2C"/>
                </a:solidFill>
                <a:latin typeface="Arial"/>
                <a:cs typeface="Arial"/>
              </a:rPr>
              <a:t>Stone,</a:t>
            </a:r>
            <a:r>
              <a:rPr sz="1529" b="1" spc="-33" dirty="0">
                <a:solidFill>
                  <a:srgbClr val="D41A2C"/>
                </a:solidFill>
                <a:latin typeface="Arial"/>
                <a:cs typeface="Arial"/>
              </a:rPr>
              <a:t> </a:t>
            </a:r>
            <a:r>
              <a:rPr sz="1529" b="1" spc="-22" dirty="0">
                <a:solidFill>
                  <a:srgbClr val="D41A2C"/>
                </a:solidFill>
                <a:latin typeface="Arial"/>
                <a:cs typeface="Arial"/>
                <a:hlinkClick r:id="rId2" action="ppaction://hlinksldjump"/>
              </a:rPr>
              <a:t>2015)</a:t>
            </a:r>
            <a:endParaRPr sz="1529" dirty="0">
              <a:latin typeface="Arial"/>
              <a:cs typeface="Arial"/>
            </a:endParaRPr>
          </a:p>
          <a:p>
            <a:pPr marL="660257">
              <a:spcBef>
                <a:spcPts val="1332"/>
              </a:spcBef>
            </a:pPr>
            <a:endParaRPr lang="en-US" sz="1966" b="1" dirty="0">
              <a:latin typeface="Arial"/>
              <a:cs typeface="Arial"/>
            </a:endParaRPr>
          </a:p>
          <a:p>
            <a:pPr marL="660257">
              <a:spcBef>
                <a:spcPts val="1332"/>
              </a:spcBef>
            </a:pPr>
            <a:r>
              <a:rPr sz="1966" b="1" dirty="0">
                <a:latin typeface="Arial"/>
                <a:cs typeface="Arial"/>
              </a:rPr>
              <a:t>Control</a:t>
            </a:r>
            <a:r>
              <a:rPr sz="1966" b="1" spc="-55" dirty="0">
                <a:latin typeface="Arial"/>
                <a:cs typeface="Arial"/>
              </a:rPr>
              <a:t> </a:t>
            </a:r>
            <a:r>
              <a:rPr sz="1966" b="1" dirty="0">
                <a:latin typeface="Arial"/>
                <a:cs typeface="Arial"/>
              </a:rPr>
              <a:t>Problem:</a:t>
            </a:r>
            <a:r>
              <a:rPr sz="1966" b="1" spc="66" dirty="0">
                <a:latin typeface="Arial"/>
                <a:cs typeface="Arial"/>
              </a:rPr>
              <a:t> </a:t>
            </a:r>
            <a:r>
              <a:rPr sz="1966" spc="-22" dirty="0">
                <a:latin typeface="Arial"/>
                <a:cs typeface="Arial"/>
              </a:rPr>
              <a:t>Flickering</a:t>
            </a:r>
            <a:r>
              <a:rPr sz="1966" spc="-55" dirty="0">
                <a:latin typeface="Arial"/>
                <a:cs typeface="Arial"/>
              </a:rPr>
              <a:t> </a:t>
            </a:r>
            <a:r>
              <a:rPr sz="1966" dirty="0">
                <a:latin typeface="Arial"/>
                <a:cs typeface="Arial"/>
              </a:rPr>
              <a:t>Atari,</a:t>
            </a:r>
            <a:r>
              <a:rPr sz="1966" spc="-44" dirty="0">
                <a:latin typeface="Arial"/>
                <a:cs typeface="Arial"/>
              </a:rPr>
              <a:t> </a:t>
            </a:r>
            <a:r>
              <a:rPr sz="1966" dirty="0">
                <a:latin typeface="Arial"/>
                <a:cs typeface="Arial"/>
              </a:rPr>
              <a:t>frame</a:t>
            </a:r>
            <a:r>
              <a:rPr sz="1966" spc="-55" dirty="0">
                <a:latin typeface="Arial"/>
                <a:cs typeface="Arial"/>
              </a:rPr>
              <a:t> </a:t>
            </a:r>
            <a:r>
              <a:rPr sz="1966" dirty="0">
                <a:latin typeface="Arial"/>
                <a:cs typeface="Arial"/>
              </a:rPr>
              <a:t>obscured</a:t>
            </a:r>
            <a:r>
              <a:rPr sz="1966" spc="-55" dirty="0">
                <a:latin typeface="Arial"/>
                <a:cs typeface="Arial"/>
              </a:rPr>
              <a:t> </a:t>
            </a:r>
            <a:r>
              <a:rPr sz="1966" dirty="0">
                <a:latin typeface="Arial"/>
                <a:cs typeface="Arial"/>
              </a:rPr>
              <a:t>with</a:t>
            </a:r>
            <a:r>
              <a:rPr sz="1966" spc="-44" dirty="0">
                <a:latin typeface="Arial"/>
                <a:cs typeface="Arial"/>
              </a:rPr>
              <a:t> </a:t>
            </a:r>
            <a:r>
              <a:rPr sz="1966" i="1" dirty="0">
                <a:latin typeface="Times New Roman"/>
                <a:cs typeface="Times New Roman"/>
              </a:rPr>
              <a:t>p</a:t>
            </a:r>
            <a:r>
              <a:rPr sz="1966" i="1" spc="22" dirty="0">
                <a:latin typeface="Times New Roman"/>
                <a:cs typeface="Times New Roman"/>
              </a:rPr>
              <a:t> </a:t>
            </a:r>
            <a:r>
              <a:rPr sz="1966" spc="426" dirty="0">
                <a:latin typeface="Times New Roman"/>
                <a:cs typeface="Times New Roman"/>
              </a:rPr>
              <a:t>=</a:t>
            </a:r>
            <a:r>
              <a:rPr sz="1966" spc="22" dirty="0">
                <a:latin typeface="Times New Roman"/>
                <a:cs typeface="Times New Roman"/>
              </a:rPr>
              <a:t> </a:t>
            </a:r>
            <a:r>
              <a:rPr sz="1966" spc="-55" dirty="0">
                <a:latin typeface="Times New Roman"/>
                <a:cs typeface="Times New Roman"/>
              </a:rPr>
              <a:t>50%</a:t>
            </a:r>
            <a:endParaRPr sz="1966" dirty="0">
              <a:latin typeface="Times New Roman"/>
              <a:cs typeface="Times New Roman"/>
            </a:endParaRPr>
          </a:p>
          <a:p>
            <a:pPr marL="660257">
              <a:spcBef>
                <a:spcPts val="1332"/>
              </a:spcBef>
            </a:pPr>
            <a:r>
              <a:rPr sz="1966" b="1" dirty="0">
                <a:latin typeface="Arial"/>
                <a:cs typeface="Arial"/>
              </a:rPr>
              <a:t>Approach:</a:t>
            </a:r>
            <a:r>
              <a:rPr sz="1966" b="1" spc="22" dirty="0">
                <a:latin typeface="Arial"/>
                <a:cs typeface="Arial"/>
              </a:rPr>
              <a:t> </a:t>
            </a:r>
            <a:r>
              <a:rPr sz="1966" dirty="0">
                <a:latin typeface="Arial"/>
                <a:cs typeface="Arial"/>
              </a:rPr>
              <a:t>Ditch</a:t>
            </a:r>
            <a:r>
              <a:rPr sz="1966" spc="-87" dirty="0">
                <a:latin typeface="Arial"/>
                <a:cs typeface="Arial"/>
              </a:rPr>
              <a:t> </a:t>
            </a:r>
            <a:r>
              <a:rPr sz="1966" dirty="0">
                <a:latin typeface="Arial"/>
                <a:cs typeface="Arial"/>
              </a:rPr>
              <a:t>frame</a:t>
            </a:r>
            <a:r>
              <a:rPr sz="1966" spc="-87" dirty="0">
                <a:latin typeface="Arial"/>
                <a:cs typeface="Arial"/>
              </a:rPr>
              <a:t> </a:t>
            </a:r>
            <a:r>
              <a:rPr sz="1966" dirty="0">
                <a:latin typeface="Arial"/>
                <a:cs typeface="Arial"/>
              </a:rPr>
              <a:t>stacking,</a:t>
            </a:r>
            <a:r>
              <a:rPr sz="1966" spc="-87" dirty="0">
                <a:latin typeface="Arial"/>
                <a:cs typeface="Arial"/>
              </a:rPr>
              <a:t> </a:t>
            </a:r>
            <a:r>
              <a:rPr sz="1966" spc="-22" dirty="0">
                <a:latin typeface="Arial"/>
                <a:cs typeface="Arial"/>
              </a:rPr>
              <a:t>employ</a:t>
            </a:r>
            <a:r>
              <a:rPr sz="1966" spc="-87" dirty="0">
                <a:latin typeface="Arial"/>
                <a:cs typeface="Arial"/>
              </a:rPr>
              <a:t> </a:t>
            </a:r>
            <a:r>
              <a:rPr sz="1966" spc="-22" dirty="0">
                <a:latin typeface="Arial"/>
                <a:cs typeface="Arial"/>
              </a:rPr>
              <a:t>RNNs!</a:t>
            </a:r>
            <a:endParaRPr sz="1966" dirty="0">
              <a:latin typeface="Arial"/>
              <a:cs typeface="Arial"/>
            </a:endParaRPr>
          </a:p>
          <a:p>
            <a:pPr marL="1169320" indent="-252451">
              <a:spcBef>
                <a:spcPts val="459"/>
              </a:spcBef>
              <a:buFont typeface="Menlo"/>
              <a:buChar char="•"/>
              <a:tabLst>
                <a:tab pos="1169320" algn="l"/>
              </a:tabLst>
            </a:pPr>
            <a:r>
              <a:rPr sz="1966" dirty="0">
                <a:solidFill>
                  <a:srgbClr val="D41A2C"/>
                </a:solidFill>
                <a:latin typeface="Arial"/>
                <a:cs typeface="Arial"/>
              </a:rPr>
              <a:t>Theoretical</a:t>
            </a:r>
            <a:r>
              <a:rPr sz="1966" spc="-98" dirty="0">
                <a:solidFill>
                  <a:srgbClr val="D41A2C"/>
                </a:solidFill>
                <a:latin typeface="Arial"/>
                <a:cs typeface="Arial"/>
              </a:rPr>
              <a:t> </a:t>
            </a:r>
            <a:r>
              <a:rPr sz="1966" dirty="0">
                <a:latin typeface="Arial"/>
                <a:cs typeface="Arial"/>
              </a:rPr>
              <a:t>“infinite”</a:t>
            </a:r>
            <a:r>
              <a:rPr sz="1966" spc="-98" dirty="0">
                <a:latin typeface="Arial"/>
                <a:cs typeface="Arial"/>
              </a:rPr>
              <a:t> </a:t>
            </a:r>
            <a:r>
              <a:rPr sz="1966" spc="-22" dirty="0">
                <a:latin typeface="Arial"/>
                <a:cs typeface="Arial"/>
              </a:rPr>
              <a:t>memory!</a:t>
            </a:r>
            <a:endParaRPr sz="1966" dirty="0">
              <a:latin typeface="Arial"/>
              <a:cs typeface="Arial"/>
            </a:endParaRPr>
          </a:p>
          <a:p>
            <a:pPr marL="1169320" indent="-252451">
              <a:spcBef>
                <a:spcPts val="249"/>
              </a:spcBef>
              <a:buClr>
                <a:srgbClr val="D41A2C"/>
              </a:buClr>
              <a:buFont typeface="Menlo"/>
              <a:buChar char="•"/>
              <a:tabLst>
                <a:tab pos="1169320" algn="l"/>
              </a:tabLst>
            </a:pPr>
            <a:r>
              <a:rPr sz="1966" spc="-22" dirty="0">
                <a:latin typeface="Arial"/>
                <a:cs typeface="Arial"/>
              </a:rPr>
              <a:t>Vanishing</a:t>
            </a:r>
            <a:r>
              <a:rPr sz="1966" spc="-98" dirty="0">
                <a:latin typeface="Arial"/>
                <a:cs typeface="Arial"/>
              </a:rPr>
              <a:t> </a:t>
            </a:r>
            <a:r>
              <a:rPr sz="1966" dirty="0">
                <a:latin typeface="Arial"/>
                <a:cs typeface="Arial"/>
              </a:rPr>
              <a:t>gradients</a:t>
            </a:r>
            <a:r>
              <a:rPr sz="1966" spc="-87" dirty="0">
                <a:latin typeface="Arial"/>
                <a:cs typeface="Arial"/>
              </a:rPr>
              <a:t> </a:t>
            </a:r>
            <a:r>
              <a:rPr sz="1966" spc="-22" dirty="0">
                <a:latin typeface="Arial"/>
                <a:cs typeface="Arial"/>
              </a:rPr>
              <a:t>problem</a:t>
            </a:r>
            <a:endParaRPr sz="1966" dirty="0">
              <a:latin typeface="Arial"/>
              <a:cs typeface="Arial"/>
            </a:endParaRPr>
          </a:p>
          <a:p>
            <a:pPr marL="1683932" lvl="1" indent="-245516">
              <a:lnSpc>
                <a:spcPts val="2031"/>
              </a:lnSpc>
              <a:spcBef>
                <a:spcPts val="249"/>
              </a:spcBef>
              <a:buClr>
                <a:srgbClr val="D41A2C"/>
              </a:buClr>
              <a:buFont typeface="Menlo"/>
              <a:buChar char="•"/>
              <a:tabLst>
                <a:tab pos="1683932" algn="l"/>
              </a:tabLst>
            </a:pPr>
            <a:r>
              <a:rPr sz="1748" dirty="0">
                <a:latin typeface="Arial"/>
                <a:cs typeface="Arial"/>
              </a:rPr>
              <a:t>LSTMs</a:t>
            </a:r>
            <a:r>
              <a:rPr sz="1748" spc="-98" dirty="0">
                <a:latin typeface="Arial"/>
                <a:cs typeface="Arial"/>
              </a:rPr>
              <a:t> </a:t>
            </a:r>
            <a:r>
              <a:rPr sz="1748" dirty="0">
                <a:latin typeface="Arial"/>
                <a:cs typeface="Arial"/>
              </a:rPr>
              <a:t>(Hochreiter</a:t>
            </a:r>
            <a:r>
              <a:rPr sz="1748" spc="-87" dirty="0">
                <a:latin typeface="Arial"/>
                <a:cs typeface="Arial"/>
              </a:rPr>
              <a:t> </a:t>
            </a:r>
            <a:r>
              <a:rPr sz="1748" dirty="0">
                <a:latin typeface="Arial"/>
                <a:cs typeface="Arial"/>
              </a:rPr>
              <a:t>and</a:t>
            </a:r>
            <a:r>
              <a:rPr sz="1748" spc="-87" dirty="0">
                <a:latin typeface="Arial"/>
                <a:cs typeface="Arial"/>
              </a:rPr>
              <a:t> </a:t>
            </a:r>
            <a:r>
              <a:rPr sz="1748" dirty="0">
                <a:latin typeface="Arial"/>
                <a:cs typeface="Arial"/>
              </a:rPr>
              <a:t>Schmidhuber,</a:t>
            </a:r>
            <a:r>
              <a:rPr sz="1748" spc="-87" dirty="0">
                <a:latin typeface="Arial"/>
                <a:cs typeface="Arial"/>
              </a:rPr>
              <a:t> </a:t>
            </a:r>
            <a:r>
              <a:rPr sz="1748" spc="-22" dirty="0">
                <a:latin typeface="Arial"/>
                <a:cs typeface="Arial"/>
                <a:hlinkClick r:id="rId2" action="ppaction://hlinksldjump"/>
              </a:rPr>
              <a:t>1997)</a:t>
            </a:r>
            <a:endParaRPr sz="1748" dirty="0">
              <a:latin typeface="Arial"/>
              <a:cs typeface="Arial"/>
            </a:endParaRPr>
          </a:p>
          <a:p>
            <a:pPr marL="1683932" lvl="1" indent="-245516">
              <a:lnSpc>
                <a:spcPts val="2031"/>
              </a:lnSpc>
              <a:buClr>
                <a:srgbClr val="D41A2C"/>
              </a:buClr>
              <a:buFont typeface="Menlo"/>
              <a:buChar char="•"/>
              <a:tabLst>
                <a:tab pos="1683932" algn="l"/>
              </a:tabLst>
            </a:pPr>
            <a:r>
              <a:rPr sz="1748" spc="-22" dirty="0">
                <a:latin typeface="Arial"/>
                <a:cs typeface="Arial"/>
              </a:rPr>
              <a:t>GRUs</a:t>
            </a:r>
            <a:r>
              <a:rPr sz="1748" spc="-55" dirty="0">
                <a:latin typeface="Arial"/>
                <a:cs typeface="Arial"/>
              </a:rPr>
              <a:t> </a:t>
            </a:r>
            <a:r>
              <a:rPr sz="1748" dirty="0">
                <a:latin typeface="Arial"/>
                <a:cs typeface="Arial"/>
              </a:rPr>
              <a:t>(Cho</a:t>
            </a:r>
            <a:r>
              <a:rPr sz="1748" spc="-44" dirty="0">
                <a:latin typeface="Arial"/>
                <a:cs typeface="Arial"/>
              </a:rPr>
              <a:t> </a:t>
            </a:r>
            <a:r>
              <a:rPr sz="1748" dirty="0">
                <a:latin typeface="Arial"/>
                <a:cs typeface="Arial"/>
              </a:rPr>
              <a:t>et</a:t>
            </a:r>
            <a:r>
              <a:rPr sz="1748" spc="-55" dirty="0">
                <a:latin typeface="Arial"/>
                <a:cs typeface="Arial"/>
              </a:rPr>
              <a:t> </a:t>
            </a:r>
            <a:r>
              <a:rPr sz="1748" dirty="0">
                <a:latin typeface="Arial"/>
                <a:cs typeface="Arial"/>
              </a:rPr>
              <a:t>al.,</a:t>
            </a:r>
            <a:r>
              <a:rPr sz="1748" spc="-44" dirty="0">
                <a:latin typeface="Arial"/>
                <a:cs typeface="Arial"/>
              </a:rPr>
              <a:t> </a:t>
            </a:r>
            <a:r>
              <a:rPr sz="1748" spc="-22" dirty="0">
                <a:latin typeface="Arial"/>
                <a:cs typeface="Arial"/>
                <a:hlinkClick r:id="rId2" action="ppaction://hlinksldjump"/>
              </a:rPr>
              <a:t>2014)</a:t>
            </a:r>
            <a:endParaRPr sz="1748" dirty="0">
              <a:latin typeface="Arial"/>
              <a:cs typeface="Arial"/>
            </a:endParaRPr>
          </a:p>
        </p:txBody>
      </p:sp>
      <p:sp>
        <p:nvSpPr>
          <p:cNvPr id="31" name="object 31"/>
          <p:cNvSpPr txBox="1"/>
          <p:nvPr/>
        </p:nvSpPr>
        <p:spPr>
          <a:xfrm>
            <a:off x="708299" y="3939054"/>
            <a:ext cx="8067352" cy="2937803"/>
          </a:xfrm>
          <a:prstGeom prst="rect">
            <a:avLst/>
          </a:prstGeom>
        </p:spPr>
        <p:txBody>
          <a:bodyPr vert="horz" wrap="square" lIns="0" tIns="113740" rIns="0" bIns="0" rtlCol="0">
            <a:spAutoFit/>
          </a:bodyPr>
          <a:lstStyle/>
          <a:p>
            <a:pPr marL="83226">
              <a:spcBef>
                <a:spcPts val="893"/>
              </a:spcBef>
            </a:pPr>
            <a:r>
              <a:rPr sz="1966" b="1" spc="-22" dirty="0">
                <a:latin typeface="Arial"/>
                <a:cs typeface="Arial"/>
              </a:rPr>
              <a:t>Keypoints:</a:t>
            </a:r>
            <a:endParaRPr sz="1966">
              <a:latin typeface="Arial"/>
              <a:cs typeface="Arial"/>
            </a:endParaRPr>
          </a:p>
          <a:p>
            <a:pPr marL="590902" indent="-252451">
              <a:spcBef>
                <a:spcPts val="677"/>
              </a:spcBef>
              <a:buClr>
                <a:srgbClr val="D41A2C"/>
              </a:buClr>
              <a:buFont typeface="Menlo"/>
              <a:buChar char="•"/>
              <a:tabLst>
                <a:tab pos="590902" algn="l"/>
              </a:tabLst>
            </a:pPr>
            <a:r>
              <a:rPr sz="1966" dirty="0">
                <a:latin typeface="Arial"/>
                <a:cs typeface="Arial"/>
              </a:rPr>
              <a:t>Use</a:t>
            </a:r>
            <a:r>
              <a:rPr sz="1966" spc="-87" dirty="0">
                <a:latin typeface="Arial"/>
                <a:cs typeface="Arial"/>
              </a:rPr>
              <a:t> </a:t>
            </a:r>
            <a:r>
              <a:rPr sz="1966" dirty="0">
                <a:latin typeface="Arial"/>
                <a:cs typeface="Arial"/>
              </a:rPr>
              <a:t>RNN</a:t>
            </a:r>
            <a:r>
              <a:rPr sz="1966" spc="-76" dirty="0">
                <a:latin typeface="Arial"/>
                <a:cs typeface="Arial"/>
              </a:rPr>
              <a:t> </a:t>
            </a:r>
            <a:r>
              <a:rPr sz="1966" dirty="0">
                <a:latin typeface="Arial"/>
                <a:cs typeface="Arial"/>
              </a:rPr>
              <a:t>to</a:t>
            </a:r>
            <a:r>
              <a:rPr sz="1966" spc="-76" dirty="0">
                <a:latin typeface="Arial"/>
                <a:cs typeface="Arial"/>
              </a:rPr>
              <a:t> </a:t>
            </a:r>
            <a:r>
              <a:rPr sz="1966" dirty="0">
                <a:latin typeface="Arial"/>
                <a:cs typeface="Arial"/>
              </a:rPr>
              <a:t>combine</a:t>
            </a:r>
            <a:r>
              <a:rPr sz="1966" spc="-76" dirty="0">
                <a:latin typeface="Arial"/>
                <a:cs typeface="Arial"/>
              </a:rPr>
              <a:t> </a:t>
            </a:r>
            <a:r>
              <a:rPr sz="1966" dirty="0">
                <a:latin typeface="Arial"/>
                <a:cs typeface="Arial"/>
              </a:rPr>
              <a:t>all</a:t>
            </a:r>
            <a:r>
              <a:rPr sz="1966" spc="-76" dirty="0">
                <a:latin typeface="Arial"/>
                <a:cs typeface="Arial"/>
              </a:rPr>
              <a:t> </a:t>
            </a:r>
            <a:r>
              <a:rPr sz="1966" dirty="0">
                <a:latin typeface="Arial"/>
                <a:cs typeface="Arial"/>
              </a:rPr>
              <a:t>observation</a:t>
            </a:r>
            <a:r>
              <a:rPr sz="1966" spc="-87" dirty="0">
                <a:latin typeface="Arial"/>
                <a:cs typeface="Arial"/>
              </a:rPr>
              <a:t> </a:t>
            </a:r>
            <a:r>
              <a:rPr sz="1966" dirty="0">
                <a:latin typeface="Arial"/>
                <a:cs typeface="Arial"/>
              </a:rPr>
              <a:t>information</a:t>
            </a:r>
            <a:r>
              <a:rPr sz="1966" spc="-76" dirty="0">
                <a:latin typeface="Arial"/>
                <a:cs typeface="Arial"/>
              </a:rPr>
              <a:t> </a:t>
            </a:r>
            <a:r>
              <a:rPr sz="1966" dirty="0">
                <a:latin typeface="Arial"/>
                <a:cs typeface="Arial"/>
              </a:rPr>
              <a:t>over</a:t>
            </a:r>
            <a:r>
              <a:rPr sz="1966" spc="-76" dirty="0">
                <a:latin typeface="Arial"/>
                <a:cs typeface="Arial"/>
              </a:rPr>
              <a:t> </a:t>
            </a:r>
            <a:r>
              <a:rPr sz="1966" dirty="0">
                <a:latin typeface="Arial"/>
                <a:cs typeface="Arial"/>
              </a:rPr>
              <a:t>time,</a:t>
            </a:r>
            <a:r>
              <a:rPr sz="1966" spc="-76" dirty="0">
                <a:latin typeface="Arial"/>
                <a:cs typeface="Arial"/>
              </a:rPr>
              <a:t> </a:t>
            </a:r>
            <a:r>
              <a:rPr sz="1966" i="1" spc="98" dirty="0">
                <a:latin typeface="Times New Roman"/>
                <a:cs typeface="Times New Roman"/>
              </a:rPr>
              <a:t>ϕ</a:t>
            </a:r>
            <a:r>
              <a:rPr sz="1966" spc="98" dirty="0">
                <a:latin typeface="Times New Roman"/>
                <a:cs typeface="Times New Roman"/>
              </a:rPr>
              <a:t>(</a:t>
            </a:r>
            <a:r>
              <a:rPr sz="1966" i="1" spc="98" dirty="0">
                <a:latin typeface="Times New Roman"/>
                <a:cs typeface="Times New Roman"/>
              </a:rPr>
              <a:t>h</a:t>
            </a:r>
            <a:r>
              <a:rPr sz="1966" spc="98" dirty="0">
                <a:latin typeface="Times New Roman"/>
                <a:cs typeface="Times New Roman"/>
              </a:rPr>
              <a:t>)</a:t>
            </a:r>
            <a:endParaRPr sz="1966">
              <a:latin typeface="Times New Roman"/>
              <a:cs typeface="Times New Roman"/>
            </a:endParaRPr>
          </a:p>
          <a:p>
            <a:pPr marL="590902" indent="-252451">
              <a:spcBef>
                <a:spcPts val="677"/>
              </a:spcBef>
              <a:buClr>
                <a:srgbClr val="D41A2C"/>
              </a:buClr>
              <a:buFont typeface="Menlo"/>
              <a:buChar char="•"/>
              <a:tabLst>
                <a:tab pos="590902" algn="l"/>
              </a:tabLst>
            </a:pPr>
            <a:r>
              <a:rPr sz="1966" dirty="0">
                <a:latin typeface="Arial"/>
                <a:cs typeface="Arial"/>
              </a:rPr>
              <a:t>Combine</a:t>
            </a:r>
            <a:r>
              <a:rPr sz="1966" spc="-66" dirty="0">
                <a:latin typeface="Arial"/>
                <a:cs typeface="Arial"/>
              </a:rPr>
              <a:t> </a:t>
            </a:r>
            <a:r>
              <a:rPr sz="1966" dirty="0">
                <a:latin typeface="Arial"/>
                <a:cs typeface="Arial"/>
              </a:rPr>
              <a:t>RNN</a:t>
            </a:r>
            <a:r>
              <a:rPr sz="1966" spc="-55" dirty="0">
                <a:latin typeface="Arial"/>
                <a:cs typeface="Arial"/>
              </a:rPr>
              <a:t> </a:t>
            </a:r>
            <a:r>
              <a:rPr sz="1966" dirty="0">
                <a:latin typeface="Arial"/>
                <a:cs typeface="Arial"/>
              </a:rPr>
              <a:t>with</a:t>
            </a:r>
            <a:r>
              <a:rPr sz="1966" spc="-66" dirty="0">
                <a:latin typeface="Arial"/>
                <a:cs typeface="Arial"/>
              </a:rPr>
              <a:t> </a:t>
            </a:r>
            <a:r>
              <a:rPr sz="1966" dirty="0">
                <a:latin typeface="Arial"/>
                <a:cs typeface="Arial"/>
              </a:rPr>
              <a:t>any</a:t>
            </a:r>
            <a:r>
              <a:rPr sz="1966" spc="-55" dirty="0">
                <a:latin typeface="Arial"/>
                <a:cs typeface="Arial"/>
              </a:rPr>
              <a:t> </a:t>
            </a:r>
            <a:r>
              <a:rPr sz="1966" dirty="0">
                <a:latin typeface="Arial"/>
                <a:cs typeface="Arial"/>
              </a:rPr>
              <a:t>deep</a:t>
            </a:r>
            <a:r>
              <a:rPr sz="1966" spc="-66" dirty="0">
                <a:latin typeface="Arial"/>
                <a:cs typeface="Arial"/>
              </a:rPr>
              <a:t> </a:t>
            </a:r>
            <a:r>
              <a:rPr sz="1966" dirty="0">
                <a:latin typeface="Arial"/>
                <a:cs typeface="Arial"/>
              </a:rPr>
              <a:t>RL</a:t>
            </a:r>
            <a:r>
              <a:rPr sz="1966" spc="-55" dirty="0">
                <a:latin typeface="Arial"/>
                <a:cs typeface="Arial"/>
              </a:rPr>
              <a:t> </a:t>
            </a:r>
            <a:r>
              <a:rPr sz="1966" dirty="0">
                <a:latin typeface="Arial"/>
                <a:cs typeface="Arial"/>
              </a:rPr>
              <a:t>method,</a:t>
            </a:r>
            <a:r>
              <a:rPr sz="1966" spc="-66" dirty="0">
                <a:latin typeface="Arial"/>
                <a:cs typeface="Arial"/>
              </a:rPr>
              <a:t> </a:t>
            </a:r>
            <a:r>
              <a:rPr sz="1966" dirty="0">
                <a:latin typeface="Arial"/>
                <a:cs typeface="Arial"/>
              </a:rPr>
              <a:t>PO</a:t>
            </a:r>
            <a:r>
              <a:rPr sz="1966" spc="-55" dirty="0">
                <a:latin typeface="Arial"/>
                <a:cs typeface="Arial"/>
              </a:rPr>
              <a:t> </a:t>
            </a:r>
            <a:r>
              <a:rPr sz="1966" spc="-22" dirty="0">
                <a:latin typeface="Arial"/>
                <a:cs typeface="Arial"/>
              </a:rPr>
              <a:t>“solved”!</a:t>
            </a:r>
            <a:endParaRPr sz="1966">
              <a:latin typeface="Arial"/>
              <a:cs typeface="Arial"/>
            </a:endParaRPr>
          </a:p>
          <a:p>
            <a:pPr marL="83226">
              <a:spcBef>
                <a:spcPts val="1977"/>
              </a:spcBef>
            </a:pPr>
            <a:r>
              <a:rPr sz="1966" b="1" spc="-22" dirty="0">
                <a:latin typeface="Arial"/>
                <a:cs typeface="Arial"/>
              </a:rPr>
              <a:t>Limitations:</a:t>
            </a:r>
            <a:endParaRPr sz="1966">
              <a:latin typeface="Arial"/>
              <a:cs typeface="Arial"/>
            </a:endParaRPr>
          </a:p>
          <a:p>
            <a:pPr marL="590902" indent="-252451">
              <a:spcBef>
                <a:spcPts val="677"/>
              </a:spcBef>
              <a:buClr>
                <a:srgbClr val="D41A2C"/>
              </a:buClr>
              <a:buFont typeface="Menlo"/>
              <a:buChar char="•"/>
              <a:tabLst>
                <a:tab pos="590902" algn="l"/>
              </a:tabLst>
            </a:pPr>
            <a:r>
              <a:rPr sz="1966" spc="-44" dirty="0">
                <a:latin typeface="Arial"/>
                <a:cs typeface="Arial"/>
              </a:rPr>
              <a:t>Training</a:t>
            </a:r>
            <a:r>
              <a:rPr sz="1966" spc="-55" dirty="0">
                <a:latin typeface="Arial"/>
                <a:cs typeface="Arial"/>
              </a:rPr>
              <a:t> </a:t>
            </a:r>
            <a:r>
              <a:rPr sz="1966" dirty="0">
                <a:latin typeface="Arial"/>
                <a:cs typeface="Arial"/>
              </a:rPr>
              <a:t>RNNs</a:t>
            </a:r>
            <a:r>
              <a:rPr sz="1966" spc="-55" dirty="0">
                <a:latin typeface="Arial"/>
                <a:cs typeface="Arial"/>
              </a:rPr>
              <a:t> </a:t>
            </a:r>
            <a:r>
              <a:rPr sz="1966" dirty="0">
                <a:latin typeface="Arial"/>
                <a:cs typeface="Arial"/>
              </a:rPr>
              <a:t>is</a:t>
            </a:r>
            <a:r>
              <a:rPr sz="1966" spc="-55" dirty="0">
                <a:latin typeface="Arial"/>
                <a:cs typeface="Arial"/>
              </a:rPr>
              <a:t> </a:t>
            </a:r>
            <a:r>
              <a:rPr sz="1966" dirty="0">
                <a:latin typeface="Arial"/>
                <a:cs typeface="Arial"/>
              </a:rPr>
              <a:t>slow</a:t>
            </a:r>
            <a:r>
              <a:rPr sz="1966" spc="-55" dirty="0">
                <a:latin typeface="Arial"/>
                <a:cs typeface="Arial"/>
              </a:rPr>
              <a:t> </a:t>
            </a:r>
            <a:r>
              <a:rPr sz="1966" dirty="0">
                <a:latin typeface="Arial"/>
                <a:cs typeface="Arial"/>
              </a:rPr>
              <a:t>and</a:t>
            </a:r>
            <a:r>
              <a:rPr sz="1966" spc="-55" dirty="0">
                <a:latin typeface="Arial"/>
                <a:cs typeface="Arial"/>
              </a:rPr>
              <a:t> </a:t>
            </a:r>
            <a:r>
              <a:rPr sz="1966" dirty="0">
                <a:latin typeface="Arial"/>
                <a:cs typeface="Arial"/>
              </a:rPr>
              <a:t>requires</a:t>
            </a:r>
            <a:r>
              <a:rPr sz="1966" spc="-55" dirty="0">
                <a:latin typeface="Arial"/>
                <a:cs typeface="Arial"/>
              </a:rPr>
              <a:t> </a:t>
            </a:r>
            <a:r>
              <a:rPr sz="1966" dirty="0">
                <a:solidFill>
                  <a:srgbClr val="D41A2C"/>
                </a:solidFill>
                <a:latin typeface="Arial"/>
                <a:cs typeface="Arial"/>
              </a:rPr>
              <a:t>A</a:t>
            </a:r>
            <a:r>
              <a:rPr sz="1966" spc="-55" dirty="0">
                <a:solidFill>
                  <a:srgbClr val="D41A2C"/>
                </a:solidFill>
                <a:latin typeface="Arial"/>
                <a:cs typeface="Arial"/>
              </a:rPr>
              <a:t> </a:t>
            </a:r>
            <a:r>
              <a:rPr sz="1966" dirty="0">
                <a:solidFill>
                  <a:srgbClr val="D41A2C"/>
                </a:solidFill>
                <a:latin typeface="Arial"/>
                <a:cs typeface="Arial"/>
              </a:rPr>
              <a:t>LOT</a:t>
            </a:r>
            <a:r>
              <a:rPr sz="1966" spc="-55" dirty="0">
                <a:solidFill>
                  <a:srgbClr val="D41A2C"/>
                </a:solidFill>
                <a:latin typeface="Arial"/>
                <a:cs typeface="Arial"/>
              </a:rPr>
              <a:t> </a:t>
            </a:r>
            <a:r>
              <a:rPr sz="1966" dirty="0">
                <a:latin typeface="Arial"/>
                <a:cs typeface="Arial"/>
              </a:rPr>
              <a:t>of</a:t>
            </a:r>
            <a:r>
              <a:rPr sz="1966" spc="-44" dirty="0">
                <a:latin typeface="Arial"/>
                <a:cs typeface="Arial"/>
              </a:rPr>
              <a:t> data</a:t>
            </a:r>
            <a:endParaRPr sz="1966">
              <a:latin typeface="Arial"/>
              <a:cs typeface="Arial"/>
            </a:endParaRPr>
          </a:p>
          <a:p>
            <a:pPr marL="590902" indent="-252451">
              <a:spcBef>
                <a:spcPts val="677"/>
              </a:spcBef>
              <a:buClr>
                <a:srgbClr val="D41A2C"/>
              </a:buClr>
              <a:buFont typeface="Menlo"/>
              <a:buChar char="•"/>
              <a:tabLst>
                <a:tab pos="590902" algn="l"/>
              </a:tabLst>
            </a:pPr>
            <a:r>
              <a:rPr sz="1966" spc="-22" dirty="0">
                <a:latin typeface="Arial"/>
                <a:cs typeface="Arial"/>
              </a:rPr>
              <a:t>Vanishing</a:t>
            </a:r>
            <a:r>
              <a:rPr sz="1966" spc="-76" dirty="0">
                <a:latin typeface="Arial"/>
                <a:cs typeface="Arial"/>
              </a:rPr>
              <a:t> </a:t>
            </a:r>
            <a:r>
              <a:rPr sz="1966" dirty="0">
                <a:latin typeface="Arial"/>
                <a:cs typeface="Arial"/>
              </a:rPr>
              <a:t>gradient</a:t>
            </a:r>
            <a:r>
              <a:rPr sz="1966" spc="-76" dirty="0">
                <a:latin typeface="Arial"/>
                <a:cs typeface="Arial"/>
              </a:rPr>
              <a:t> </a:t>
            </a:r>
            <a:r>
              <a:rPr sz="1966" dirty="0">
                <a:latin typeface="Arial"/>
                <a:cs typeface="Arial"/>
              </a:rPr>
              <a:t>still</a:t>
            </a:r>
            <a:r>
              <a:rPr sz="1966" spc="-66" dirty="0">
                <a:latin typeface="Arial"/>
                <a:cs typeface="Arial"/>
              </a:rPr>
              <a:t> </a:t>
            </a:r>
            <a:r>
              <a:rPr sz="1966" dirty="0">
                <a:latin typeface="Arial"/>
                <a:cs typeface="Arial"/>
              </a:rPr>
              <a:t>a</a:t>
            </a:r>
            <a:r>
              <a:rPr sz="1966" spc="-76" dirty="0">
                <a:latin typeface="Arial"/>
                <a:cs typeface="Arial"/>
              </a:rPr>
              <a:t> </a:t>
            </a:r>
            <a:r>
              <a:rPr sz="1966" dirty="0">
                <a:latin typeface="Arial"/>
                <a:cs typeface="Arial"/>
              </a:rPr>
              <a:t>problem</a:t>
            </a:r>
            <a:r>
              <a:rPr sz="1966" spc="-66" dirty="0">
                <a:latin typeface="Arial"/>
                <a:cs typeface="Arial"/>
              </a:rPr>
              <a:t> </a:t>
            </a:r>
            <a:r>
              <a:rPr sz="1966" dirty="0">
                <a:latin typeface="Arial"/>
                <a:cs typeface="Arial"/>
              </a:rPr>
              <a:t>for</a:t>
            </a:r>
            <a:r>
              <a:rPr sz="1966" spc="-76" dirty="0">
                <a:latin typeface="Arial"/>
                <a:cs typeface="Arial"/>
              </a:rPr>
              <a:t> </a:t>
            </a:r>
            <a:r>
              <a:rPr sz="1966" dirty="0">
                <a:latin typeface="Arial"/>
                <a:cs typeface="Arial"/>
              </a:rPr>
              <a:t>LSTMs</a:t>
            </a:r>
            <a:r>
              <a:rPr sz="1966" spc="-66" dirty="0">
                <a:latin typeface="Arial"/>
                <a:cs typeface="Arial"/>
              </a:rPr>
              <a:t> </a:t>
            </a:r>
            <a:r>
              <a:rPr sz="1966" dirty="0">
                <a:latin typeface="Arial"/>
                <a:cs typeface="Arial"/>
              </a:rPr>
              <a:t>and</a:t>
            </a:r>
            <a:r>
              <a:rPr sz="1966" spc="-76" dirty="0">
                <a:latin typeface="Arial"/>
                <a:cs typeface="Arial"/>
              </a:rPr>
              <a:t> </a:t>
            </a:r>
            <a:r>
              <a:rPr sz="1966" spc="-44" dirty="0">
                <a:latin typeface="Arial"/>
                <a:cs typeface="Arial"/>
              </a:rPr>
              <a:t>GRUs</a:t>
            </a:r>
            <a:endParaRPr sz="1966">
              <a:latin typeface="Arial"/>
              <a:cs typeface="Arial"/>
            </a:endParaRPr>
          </a:p>
          <a:p>
            <a:pPr marL="590902" indent="-252451">
              <a:spcBef>
                <a:spcPts val="677"/>
              </a:spcBef>
              <a:buClr>
                <a:srgbClr val="D41A2C"/>
              </a:buClr>
              <a:buFont typeface="Menlo"/>
              <a:buChar char="•"/>
              <a:tabLst>
                <a:tab pos="590902" algn="l"/>
              </a:tabLst>
            </a:pPr>
            <a:r>
              <a:rPr sz="1966" dirty="0">
                <a:latin typeface="Arial"/>
                <a:cs typeface="Arial"/>
              </a:rPr>
              <a:t>RNNs</a:t>
            </a:r>
            <a:r>
              <a:rPr sz="1966" spc="-33" dirty="0">
                <a:latin typeface="Arial"/>
                <a:cs typeface="Arial"/>
              </a:rPr>
              <a:t> </a:t>
            </a:r>
            <a:r>
              <a:rPr sz="1966" dirty="0">
                <a:latin typeface="Arial"/>
                <a:cs typeface="Arial"/>
              </a:rPr>
              <a:t>may</a:t>
            </a:r>
            <a:r>
              <a:rPr sz="1966" spc="-22" dirty="0">
                <a:latin typeface="Arial"/>
                <a:cs typeface="Arial"/>
              </a:rPr>
              <a:t> </a:t>
            </a:r>
            <a:r>
              <a:rPr sz="1966" dirty="0">
                <a:latin typeface="Arial"/>
                <a:cs typeface="Arial"/>
              </a:rPr>
              <a:t>not</a:t>
            </a:r>
            <a:r>
              <a:rPr sz="1966" spc="-22" dirty="0">
                <a:latin typeface="Arial"/>
                <a:cs typeface="Arial"/>
              </a:rPr>
              <a:t> </a:t>
            </a:r>
            <a:r>
              <a:rPr sz="1966" dirty="0">
                <a:latin typeface="Arial"/>
                <a:cs typeface="Arial"/>
              </a:rPr>
              <a:t>easily</a:t>
            </a:r>
            <a:r>
              <a:rPr sz="1966" spc="-33" dirty="0">
                <a:latin typeface="Arial"/>
                <a:cs typeface="Arial"/>
              </a:rPr>
              <a:t> </a:t>
            </a:r>
            <a:r>
              <a:rPr sz="1966" dirty="0">
                <a:latin typeface="Arial"/>
                <a:cs typeface="Arial"/>
              </a:rPr>
              <a:t>learn</a:t>
            </a:r>
            <a:r>
              <a:rPr sz="1966" spc="-22" dirty="0">
                <a:latin typeface="Arial"/>
                <a:cs typeface="Arial"/>
              </a:rPr>
              <a:t> </a:t>
            </a:r>
            <a:r>
              <a:rPr sz="1966" dirty="0">
                <a:latin typeface="Arial"/>
                <a:cs typeface="Arial"/>
              </a:rPr>
              <a:t>good</a:t>
            </a:r>
            <a:r>
              <a:rPr sz="1966" spc="-22" dirty="0">
                <a:latin typeface="Arial"/>
                <a:cs typeface="Arial"/>
              </a:rPr>
              <a:t> </a:t>
            </a:r>
            <a:r>
              <a:rPr sz="1966" dirty="0">
                <a:latin typeface="Arial"/>
                <a:cs typeface="Arial"/>
              </a:rPr>
              <a:t>history</a:t>
            </a:r>
            <a:r>
              <a:rPr sz="1966" spc="-33" dirty="0">
                <a:latin typeface="Arial"/>
                <a:cs typeface="Arial"/>
              </a:rPr>
              <a:t> </a:t>
            </a:r>
            <a:r>
              <a:rPr sz="1966" spc="-22" dirty="0">
                <a:latin typeface="Arial"/>
                <a:cs typeface="Arial"/>
              </a:rPr>
              <a:t>representations </a:t>
            </a:r>
            <a:r>
              <a:rPr sz="1966" dirty="0">
                <a:latin typeface="Arial"/>
                <a:cs typeface="Arial"/>
              </a:rPr>
              <a:t>just</a:t>
            </a:r>
            <a:r>
              <a:rPr sz="1966" spc="-22" dirty="0">
                <a:latin typeface="Arial"/>
                <a:cs typeface="Arial"/>
              </a:rPr>
              <a:t> </a:t>
            </a:r>
            <a:r>
              <a:rPr sz="1966" dirty="0">
                <a:latin typeface="Arial"/>
                <a:cs typeface="Arial"/>
              </a:rPr>
              <a:t>via</a:t>
            </a:r>
            <a:r>
              <a:rPr sz="1966" spc="-33" dirty="0">
                <a:latin typeface="Arial"/>
                <a:cs typeface="Arial"/>
              </a:rPr>
              <a:t> </a:t>
            </a:r>
            <a:r>
              <a:rPr sz="1966" spc="-76" dirty="0">
                <a:latin typeface="Arial"/>
                <a:cs typeface="Arial"/>
              </a:rPr>
              <a:t>RL</a:t>
            </a:r>
            <a:endParaRPr sz="1966">
              <a:latin typeface="Arial"/>
              <a:cs typeface="Arial"/>
            </a:endParaRPr>
          </a:p>
        </p:txBody>
      </p:sp>
      <p:sp>
        <p:nvSpPr>
          <p:cNvPr id="33" name="object 33"/>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38" name="object 38"/>
          <p:cNvSpPr txBox="1">
            <a:spLocks noGrp="1"/>
          </p:cNvSpPr>
          <p:nvPr>
            <p:ph type="sldNum" sz="quarter" idx="7"/>
          </p:nvPr>
        </p:nvSpPr>
        <p:spPr>
          <a:xfrm>
            <a:off x="4295597" y="3357216"/>
            <a:ext cx="244729"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73025">
              <a:spcBef>
                <a:spcPts val="70"/>
              </a:spcBef>
            </a:pPr>
            <a:fld id="{81D60167-4931-47E6-BA6A-407CBD079E47}" type="slidenum">
              <a:rPr lang="en-US" smtClean="0"/>
              <a:pPr marL="73025">
                <a:spcBef>
                  <a:spcPts val="70"/>
                </a:spcBef>
              </a:pPr>
              <a:t>74</a:t>
            </a:fld>
            <a:r>
              <a:rPr lang="en-US" spc="-15"/>
              <a:t> </a:t>
            </a:r>
            <a:r>
              <a:rPr lang="en-US"/>
              <a:t>/</a:t>
            </a:r>
            <a:r>
              <a:rPr lang="en-US" spc="-5"/>
              <a:t> </a:t>
            </a:r>
            <a:r>
              <a:rPr lang="en-US" spc="-25"/>
              <a:t>53</a:t>
            </a:r>
            <a:endParaRPr spc="-55" dirty="0"/>
          </a:p>
        </p:txBody>
      </p:sp>
    </p:spTree>
  </p:cSld>
  <p:clrMapOvr>
    <a:masterClrMapping/>
  </p:clrMapOvr>
  <p:transition>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22703-26D6-084A-B5DB-4496FBA687E7}"/>
              </a:ext>
            </a:extLst>
          </p:cNvPr>
          <p:cNvSpPr>
            <a:spLocks noGrp="1"/>
          </p:cNvSpPr>
          <p:nvPr>
            <p:ph type="title"/>
          </p:nvPr>
        </p:nvSpPr>
        <p:spPr/>
        <p:txBody>
          <a:bodyPr/>
          <a:lstStyle/>
          <a:p>
            <a:r>
              <a:rPr lang="en-US" dirty="0"/>
              <a:t>DRQN</a:t>
            </a:r>
          </a:p>
        </p:txBody>
      </p:sp>
      <p:sp>
        <p:nvSpPr>
          <p:cNvPr id="3" name="Content Placeholder 2">
            <a:extLst>
              <a:ext uri="{FF2B5EF4-FFF2-40B4-BE49-F238E27FC236}">
                <a16:creationId xmlns:a16="http://schemas.microsoft.com/office/drawing/2014/main" id="{FCDB8E1B-D1CD-7741-80E2-387C03918387}"/>
              </a:ext>
            </a:extLst>
          </p:cNvPr>
          <p:cNvSpPr>
            <a:spLocks noGrp="1"/>
          </p:cNvSpPr>
          <p:nvPr>
            <p:ph idx="1"/>
          </p:nvPr>
        </p:nvSpPr>
        <p:spPr>
          <a:xfrm>
            <a:off x="693043" y="2012414"/>
            <a:ext cx="4666035" cy="4796544"/>
          </a:xfrm>
        </p:spPr>
        <p:txBody>
          <a:bodyPr>
            <a:normAutofit lnSpcReduction="10000"/>
          </a:bodyPr>
          <a:lstStyle/>
          <a:p>
            <a:r>
              <a:rPr lang="en-US" dirty="0"/>
              <a:t>Basic idea: Add a recurrent layer in your network</a:t>
            </a:r>
          </a:p>
          <a:p>
            <a:r>
              <a:rPr lang="en-US" dirty="0"/>
              <a:t>This is one example for Atari -&gt;</a:t>
            </a:r>
          </a:p>
          <a:p>
            <a:r>
              <a:rPr lang="en-US" dirty="0"/>
              <a:t>Everything else (i.e., replay buffer, target network) is the same, but now train on sequences rather than single (</a:t>
            </a:r>
            <a:r>
              <a:rPr lang="en-US" dirty="0" err="1"/>
              <a:t>o,a,o’,r</a:t>
            </a:r>
            <a:r>
              <a:rPr lang="en-US" dirty="0"/>
              <a:t>) tuples</a:t>
            </a:r>
          </a:p>
        </p:txBody>
      </p:sp>
      <p:pic>
        <p:nvPicPr>
          <p:cNvPr id="4" name="Picture 3">
            <a:extLst>
              <a:ext uri="{FF2B5EF4-FFF2-40B4-BE49-F238E27FC236}">
                <a16:creationId xmlns:a16="http://schemas.microsoft.com/office/drawing/2014/main" id="{FA861195-AFD0-B445-97AD-08B83EDC39B3}"/>
              </a:ext>
            </a:extLst>
          </p:cNvPr>
          <p:cNvPicPr>
            <a:picLocks noChangeAspect="1"/>
          </p:cNvPicPr>
          <p:nvPr/>
        </p:nvPicPr>
        <p:blipFill>
          <a:blip r:embed="rId2"/>
          <a:stretch>
            <a:fillRect/>
          </a:stretch>
        </p:blipFill>
        <p:spPr>
          <a:xfrm>
            <a:off x="4526797" y="1435802"/>
            <a:ext cx="4860785" cy="5515503"/>
          </a:xfrm>
          <a:prstGeom prst="rect">
            <a:avLst/>
          </a:prstGeom>
        </p:spPr>
      </p:pic>
    </p:spTree>
    <p:extLst>
      <p:ext uri="{BB962C8B-B14F-4D97-AF65-F5344CB8AC3E}">
        <p14:creationId xmlns:p14="http://schemas.microsoft.com/office/powerpoint/2010/main" val="620122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ECC16-F933-684C-B1DE-DB26A74A9E36}"/>
              </a:ext>
            </a:extLst>
          </p:cNvPr>
          <p:cNvSpPr>
            <a:spLocks noGrp="1"/>
          </p:cNvSpPr>
          <p:nvPr>
            <p:ph type="title"/>
          </p:nvPr>
        </p:nvSpPr>
        <p:spPr>
          <a:xfrm>
            <a:off x="562414" y="160675"/>
            <a:ext cx="8694539" cy="1461188"/>
          </a:xfrm>
        </p:spPr>
        <p:txBody>
          <a:bodyPr/>
          <a:lstStyle/>
          <a:p>
            <a:r>
              <a:rPr lang="en-US" dirty="0"/>
              <a:t>DRQN results</a:t>
            </a:r>
          </a:p>
        </p:txBody>
      </p:sp>
      <p:sp>
        <p:nvSpPr>
          <p:cNvPr id="3" name="Content Placeholder 2">
            <a:extLst>
              <a:ext uri="{FF2B5EF4-FFF2-40B4-BE49-F238E27FC236}">
                <a16:creationId xmlns:a16="http://schemas.microsoft.com/office/drawing/2014/main" id="{E22E5B2D-00F6-EF45-9CB9-1B6FF359FF52}"/>
              </a:ext>
            </a:extLst>
          </p:cNvPr>
          <p:cNvSpPr>
            <a:spLocks noGrp="1"/>
          </p:cNvSpPr>
          <p:nvPr>
            <p:ph idx="1"/>
          </p:nvPr>
        </p:nvSpPr>
        <p:spPr>
          <a:xfrm>
            <a:off x="693043" y="6527855"/>
            <a:ext cx="8694539" cy="871145"/>
          </a:xfrm>
        </p:spPr>
        <p:txBody>
          <a:bodyPr>
            <a:normAutofit fontScale="77500" lnSpcReduction="20000"/>
          </a:bodyPr>
          <a:lstStyle/>
          <a:p>
            <a:r>
              <a:rPr lang="en-US" dirty="0"/>
              <a:t>Stacking works fine in most Atari games, but not all</a:t>
            </a:r>
          </a:p>
          <a:p>
            <a:r>
              <a:rPr lang="en-US" dirty="0"/>
              <a:t>When there is more partial observability DRQN helps even more</a:t>
            </a:r>
          </a:p>
        </p:txBody>
      </p:sp>
      <p:pic>
        <p:nvPicPr>
          <p:cNvPr id="5" name="Picture 4">
            <a:extLst>
              <a:ext uri="{FF2B5EF4-FFF2-40B4-BE49-F238E27FC236}">
                <a16:creationId xmlns:a16="http://schemas.microsoft.com/office/drawing/2014/main" id="{E4B0D0FA-26C3-404F-8EA6-114CD0FA1DF8}"/>
              </a:ext>
            </a:extLst>
          </p:cNvPr>
          <p:cNvPicPr>
            <a:picLocks noChangeAspect="1"/>
          </p:cNvPicPr>
          <p:nvPr/>
        </p:nvPicPr>
        <p:blipFill>
          <a:blip r:embed="rId2"/>
          <a:stretch>
            <a:fillRect/>
          </a:stretch>
        </p:blipFill>
        <p:spPr>
          <a:xfrm>
            <a:off x="4676568" y="742931"/>
            <a:ext cx="4711014" cy="2068674"/>
          </a:xfrm>
          <a:prstGeom prst="rect">
            <a:avLst/>
          </a:prstGeom>
        </p:spPr>
      </p:pic>
      <p:pic>
        <p:nvPicPr>
          <p:cNvPr id="6" name="Picture 5">
            <a:extLst>
              <a:ext uri="{FF2B5EF4-FFF2-40B4-BE49-F238E27FC236}">
                <a16:creationId xmlns:a16="http://schemas.microsoft.com/office/drawing/2014/main" id="{A8A1A59A-8E3D-4060-0D19-09A854705EF1}"/>
              </a:ext>
            </a:extLst>
          </p:cNvPr>
          <p:cNvPicPr>
            <a:picLocks noChangeAspect="1"/>
          </p:cNvPicPr>
          <p:nvPr/>
        </p:nvPicPr>
        <p:blipFill>
          <a:blip r:embed="rId3"/>
          <a:stretch>
            <a:fillRect/>
          </a:stretch>
        </p:blipFill>
        <p:spPr>
          <a:xfrm>
            <a:off x="562414" y="2957997"/>
            <a:ext cx="7335423" cy="3250427"/>
          </a:xfrm>
          <a:prstGeom prst="rect">
            <a:avLst/>
          </a:prstGeom>
        </p:spPr>
      </p:pic>
    </p:spTree>
    <p:extLst>
      <p:ext uri="{BB962C8B-B14F-4D97-AF65-F5344CB8AC3E}">
        <p14:creationId xmlns:p14="http://schemas.microsoft.com/office/powerpoint/2010/main" val="22570288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ECC16-F933-684C-B1DE-DB26A74A9E36}"/>
              </a:ext>
            </a:extLst>
          </p:cNvPr>
          <p:cNvSpPr>
            <a:spLocks noGrp="1"/>
          </p:cNvSpPr>
          <p:nvPr>
            <p:ph type="title"/>
          </p:nvPr>
        </p:nvSpPr>
        <p:spPr/>
        <p:txBody>
          <a:bodyPr/>
          <a:lstStyle/>
          <a:p>
            <a:r>
              <a:rPr lang="en-US" dirty="0"/>
              <a:t>DRQN</a:t>
            </a:r>
          </a:p>
        </p:txBody>
      </p:sp>
      <p:sp>
        <p:nvSpPr>
          <p:cNvPr id="3" name="Content Placeholder 2">
            <a:extLst>
              <a:ext uri="{FF2B5EF4-FFF2-40B4-BE49-F238E27FC236}">
                <a16:creationId xmlns:a16="http://schemas.microsoft.com/office/drawing/2014/main" id="{E22E5B2D-00F6-EF45-9CB9-1B6FF359FF52}"/>
              </a:ext>
            </a:extLst>
          </p:cNvPr>
          <p:cNvSpPr>
            <a:spLocks noGrp="1"/>
          </p:cNvSpPr>
          <p:nvPr>
            <p:ph idx="1"/>
          </p:nvPr>
        </p:nvSpPr>
        <p:spPr/>
        <p:txBody>
          <a:bodyPr/>
          <a:lstStyle/>
          <a:p>
            <a:r>
              <a:rPr lang="en-US" dirty="0"/>
              <a:t>Can add recurrent layers to any deep RL method (e.g., RA3C, RPPO)</a:t>
            </a:r>
          </a:p>
          <a:p>
            <a:r>
              <a:rPr lang="en-US" dirty="0"/>
              <a:t>A simple idea that can often help deal with partial observability</a:t>
            </a:r>
          </a:p>
          <a:p>
            <a:endParaRPr lang="en-US" dirty="0"/>
          </a:p>
          <a:p>
            <a:r>
              <a:rPr lang="en-US" dirty="0"/>
              <a:t>But…</a:t>
            </a:r>
          </a:p>
          <a:p>
            <a:r>
              <a:rPr lang="en-US" dirty="0"/>
              <a:t>Training recurrent networks is slow</a:t>
            </a:r>
          </a:p>
          <a:p>
            <a:r>
              <a:rPr lang="en-US" dirty="0"/>
              <a:t>LSTMs/GRUs etc. may not be able to learn good history representations in this way</a:t>
            </a:r>
          </a:p>
          <a:p>
            <a:endParaRPr lang="en-US" dirty="0"/>
          </a:p>
        </p:txBody>
      </p:sp>
    </p:spTree>
    <p:extLst>
      <p:ext uri="{BB962C8B-B14F-4D97-AF65-F5344CB8AC3E}">
        <p14:creationId xmlns:p14="http://schemas.microsoft.com/office/powerpoint/2010/main" val="39429854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FB86F-874A-434D-A07E-EB84248FD92B}"/>
              </a:ext>
            </a:extLst>
          </p:cNvPr>
          <p:cNvSpPr>
            <a:spLocks noGrp="1"/>
          </p:cNvSpPr>
          <p:nvPr>
            <p:ph type="title"/>
          </p:nvPr>
        </p:nvSpPr>
        <p:spPr/>
        <p:txBody>
          <a:bodyPr/>
          <a:lstStyle/>
          <a:p>
            <a:r>
              <a:rPr lang="en-US" dirty="0"/>
              <a:t>Deep RL for POMDPs</a:t>
            </a:r>
          </a:p>
        </p:txBody>
      </p:sp>
      <p:sp>
        <p:nvSpPr>
          <p:cNvPr id="3" name="Content Placeholder 2">
            <a:extLst>
              <a:ext uri="{FF2B5EF4-FFF2-40B4-BE49-F238E27FC236}">
                <a16:creationId xmlns:a16="http://schemas.microsoft.com/office/drawing/2014/main" id="{17037396-457A-334F-A15A-FDEB09BE06E5}"/>
              </a:ext>
            </a:extLst>
          </p:cNvPr>
          <p:cNvSpPr>
            <a:spLocks noGrp="1"/>
          </p:cNvSpPr>
          <p:nvPr>
            <p:ph idx="1"/>
          </p:nvPr>
        </p:nvSpPr>
        <p:spPr/>
        <p:txBody>
          <a:bodyPr/>
          <a:lstStyle/>
          <a:p>
            <a:r>
              <a:rPr lang="en-US" dirty="0"/>
              <a:t>Helps scale to large state/observation spaces, but doesn’t solve other problems</a:t>
            </a:r>
          </a:p>
          <a:p>
            <a:pPr lvl="1"/>
            <a:r>
              <a:rPr lang="en-US" dirty="0"/>
              <a:t>Sample efficiency/online learning</a:t>
            </a:r>
          </a:p>
          <a:p>
            <a:pPr lvl="1"/>
            <a:r>
              <a:rPr lang="en-US" dirty="0"/>
              <a:t>Dealing with partial observability</a:t>
            </a:r>
          </a:p>
        </p:txBody>
      </p:sp>
    </p:spTree>
    <p:extLst>
      <p:ext uri="{BB962C8B-B14F-4D97-AF65-F5344CB8AC3E}">
        <p14:creationId xmlns:p14="http://schemas.microsoft.com/office/powerpoint/2010/main" val="3328117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8"/>
          <p:cNvSpPr txBox="1"/>
          <p:nvPr/>
        </p:nvSpPr>
        <p:spPr>
          <a:xfrm>
            <a:off x="213326" y="549397"/>
            <a:ext cx="2090352" cy="394993"/>
          </a:xfrm>
          <a:prstGeom prst="rect">
            <a:avLst/>
          </a:prstGeom>
        </p:spPr>
        <p:txBody>
          <a:bodyPr vert="horz" wrap="square" lIns="0" tIns="24968" rIns="0" bIns="0" rtlCol="0">
            <a:spAutoFit/>
          </a:bodyPr>
          <a:lstStyle/>
          <a:p>
            <a:pPr marL="27742">
              <a:spcBef>
                <a:spcPts val="197"/>
              </a:spcBef>
            </a:pPr>
            <a:r>
              <a:rPr sz="2403" b="1" dirty="0">
                <a:solidFill>
                  <a:srgbClr val="D41A2C"/>
                </a:solidFill>
                <a:latin typeface="Arial"/>
                <a:cs typeface="Arial"/>
              </a:rPr>
              <a:t>Stateful</a:t>
            </a:r>
            <a:r>
              <a:rPr sz="2403" b="1" spc="-109" dirty="0">
                <a:solidFill>
                  <a:srgbClr val="D41A2C"/>
                </a:solidFill>
                <a:latin typeface="Arial"/>
                <a:cs typeface="Arial"/>
              </a:rPr>
              <a:t> </a:t>
            </a:r>
            <a:r>
              <a:rPr sz="2403" b="1" spc="-44" dirty="0">
                <a:solidFill>
                  <a:srgbClr val="D41A2C"/>
                </a:solidFill>
                <a:latin typeface="Arial"/>
                <a:cs typeface="Arial"/>
              </a:rPr>
              <a:t>PORL</a:t>
            </a:r>
            <a:endParaRPr sz="2403">
              <a:latin typeface="Arial"/>
              <a:cs typeface="Arial"/>
            </a:endParaRPr>
          </a:p>
        </p:txBody>
      </p:sp>
      <p:sp>
        <p:nvSpPr>
          <p:cNvPr id="29" name="object 29"/>
          <p:cNvSpPr txBox="1"/>
          <p:nvPr/>
        </p:nvSpPr>
        <p:spPr>
          <a:xfrm>
            <a:off x="680557" y="2447437"/>
            <a:ext cx="7260062" cy="2426372"/>
          </a:xfrm>
          <a:prstGeom prst="rect">
            <a:avLst/>
          </a:prstGeom>
        </p:spPr>
        <p:txBody>
          <a:bodyPr vert="horz" wrap="square" lIns="0" tIns="26355" rIns="0" bIns="0" rtlCol="0">
            <a:spAutoFit/>
          </a:bodyPr>
          <a:lstStyle/>
          <a:p>
            <a:pPr marL="110968">
              <a:spcBef>
                <a:spcPts val="208"/>
              </a:spcBef>
            </a:pPr>
            <a:r>
              <a:rPr sz="1966" b="1" spc="-22">
                <a:latin typeface="Arial"/>
                <a:cs typeface="Arial"/>
              </a:rPr>
              <a:t>Groundbreaking</a:t>
            </a:r>
            <a:r>
              <a:rPr sz="1966" b="1" spc="-33">
                <a:latin typeface="Arial"/>
                <a:cs typeface="Arial"/>
              </a:rPr>
              <a:t> </a:t>
            </a:r>
            <a:r>
              <a:rPr sz="1966" b="1" dirty="0">
                <a:latin typeface="Arial"/>
                <a:cs typeface="Arial"/>
              </a:rPr>
              <a:t>new</a:t>
            </a:r>
            <a:r>
              <a:rPr sz="1966" b="1" spc="-33" dirty="0">
                <a:latin typeface="Arial"/>
                <a:cs typeface="Arial"/>
              </a:rPr>
              <a:t> </a:t>
            </a:r>
            <a:r>
              <a:rPr sz="1966" b="1" dirty="0">
                <a:latin typeface="Arial"/>
                <a:cs typeface="Arial"/>
              </a:rPr>
              <a:t>idea:</a:t>
            </a:r>
            <a:r>
              <a:rPr sz="1966" b="1" spc="98" dirty="0">
                <a:latin typeface="Arial"/>
                <a:cs typeface="Arial"/>
              </a:rPr>
              <a:t> </a:t>
            </a:r>
            <a:r>
              <a:rPr sz="1966" spc="-22" dirty="0">
                <a:latin typeface="Arial"/>
                <a:cs typeface="Arial"/>
              </a:rPr>
              <a:t>Let’s </a:t>
            </a:r>
            <a:r>
              <a:rPr sz="1966" dirty="0">
                <a:latin typeface="Arial"/>
                <a:cs typeface="Arial"/>
              </a:rPr>
              <a:t>use</a:t>
            </a:r>
            <a:r>
              <a:rPr sz="1966" spc="-33" dirty="0">
                <a:latin typeface="Arial"/>
                <a:cs typeface="Arial"/>
              </a:rPr>
              <a:t> </a:t>
            </a:r>
            <a:r>
              <a:rPr sz="1966" dirty="0">
                <a:latin typeface="Arial"/>
                <a:cs typeface="Arial"/>
              </a:rPr>
              <a:t>state</a:t>
            </a:r>
            <a:r>
              <a:rPr sz="1966" spc="-33" dirty="0">
                <a:latin typeface="Arial"/>
                <a:cs typeface="Arial"/>
              </a:rPr>
              <a:t> </a:t>
            </a:r>
            <a:r>
              <a:rPr sz="1966" dirty="0">
                <a:latin typeface="Arial"/>
                <a:cs typeface="Arial"/>
              </a:rPr>
              <a:t>in</a:t>
            </a:r>
            <a:r>
              <a:rPr sz="1966" spc="-22" dirty="0">
                <a:latin typeface="Arial"/>
                <a:cs typeface="Arial"/>
              </a:rPr>
              <a:t> PORL!</a:t>
            </a:r>
            <a:endParaRPr sz="1966" dirty="0">
              <a:latin typeface="Arial"/>
              <a:cs typeface="Arial"/>
            </a:endParaRPr>
          </a:p>
          <a:p>
            <a:pPr>
              <a:spcBef>
                <a:spcPts val="371"/>
              </a:spcBef>
            </a:pPr>
            <a:endParaRPr sz="1966" dirty="0">
              <a:latin typeface="Arial"/>
              <a:cs typeface="Arial"/>
            </a:endParaRPr>
          </a:p>
          <a:p>
            <a:pPr marL="110968"/>
            <a:r>
              <a:rPr sz="1966" dirty="0">
                <a:latin typeface="Arial"/>
                <a:cs typeface="Arial"/>
              </a:rPr>
              <a:t>...</a:t>
            </a:r>
            <a:r>
              <a:rPr sz="1966" spc="98" dirty="0">
                <a:latin typeface="Arial"/>
                <a:cs typeface="Arial"/>
              </a:rPr>
              <a:t> </a:t>
            </a:r>
            <a:r>
              <a:rPr sz="1966" dirty="0">
                <a:latin typeface="Arial"/>
                <a:cs typeface="Arial"/>
              </a:rPr>
              <a:t>...</a:t>
            </a:r>
            <a:r>
              <a:rPr sz="1966" spc="98" dirty="0">
                <a:latin typeface="Arial"/>
                <a:cs typeface="Arial"/>
              </a:rPr>
              <a:t> </a:t>
            </a:r>
            <a:r>
              <a:rPr sz="1966" spc="-22" dirty="0">
                <a:latin typeface="Arial"/>
                <a:cs typeface="Arial"/>
              </a:rPr>
              <a:t>Wait,</a:t>
            </a:r>
            <a:r>
              <a:rPr sz="1966" spc="-33" dirty="0">
                <a:latin typeface="Arial"/>
                <a:cs typeface="Arial"/>
              </a:rPr>
              <a:t> </a:t>
            </a:r>
            <a:r>
              <a:rPr sz="1966" spc="-44" dirty="0">
                <a:latin typeface="Arial"/>
                <a:cs typeface="Arial"/>
              </a:rPr>
              <a:t>what?</a:t>
            </a:r>
            <a:endParaRPr sz="1966" dirty="0">
              <a:latin typeface="Arial"/>
              <a:cs typeface="Arial"/>
            </a:endParaRPr>
          </a:p>
          <a:p>
            <a:pPr>
              <a:spcBef>
                <a:spcPts val="371"/>
              </a:spcBef>
            </a:pPr>
            <a:endParaRPr sz="1966" dirty="0">
              <a:latin typeface="Arial"/>
              <a:cs typeface="Arial"/>
            </a:endParaRPr>
          </a:p>
          <a:p>
            <a:pPr marL="110968">
              <a:spcBef>
                <a:spcPts val="11"/>
              </a:spcBef>
            </a:pPr>
            <a:r>
              <a:rPr sz="1966" b="1" dirty="0">
                <a:latin typeface="Arial"/>
                <a:cs typeface="Arial"/>
              </a:rPr>
              <a:t>State</a:t>
            </a:r>
            <a:r>
              <a:rPr sz="1966" b="1" spc="-44" dirty="0">
                <a:latin typeface="Arial"/>
                <a:cs typeface="Arial"/>
              </a:rPr>
              <a:t> </a:t>
            </a:r>
            <a:r>
              <a:rPr sz="1966" b="1" spc="-22" dirty="0">
                <a:latin typeface="Arial"/>
                <a:cs typeface="Arial"/>
              </a:rPr>
              <a:t>available</a:t>
            </a:r>
            <a:r>
              <a:rPr sz="1966" b="1" spc="-44" dirty="0">
                <a:latin typeface="Arial"/>
                <a:cs typeface="Arial"/>
              </a:rPr>
              <a:t> </a:t>
            </a:r>
            <a:r>
              <a:rPr sz="1966" b="1" dirty="0">
                <a:latin typeface="Arial"/>
                <a:cs typeface="Arial"/>
              </a:rPr>
              <a:t>at</a:t>
            </a:r>
            <a:r>
              <a:rPr sz="1966" b="1" spc="-44" dirty="0">
                <a:latin typeface="Arial"/>
                <a:cs typeface="Arial"/>
              </a:rPr>
              <a:t> </a:t>
            </a:r>
            <a:r>
              <a:rPr sz="1966" b="1" dirty="0">
                <a:latin typeface="Arial"/>
                <a:cs typeface="Arial"/>
              </a:rPr>
              <a:t>training</a:t>
            </a:r>
            <a:r>
              <a:rPr sz="1966" b="1" spc="-44" dirty="0">
                <a:latin typeface="Arial"/>
                <a:cs typeface="Arial"/>
              </a:rPr>
              <a:t> time:</a:t>
            </a:r>
            <a:endParaRPr sz="1966" dirty="0">
              <a:latin typeface="Arial"/>
              <a:cs typeface="Arial"/>
            </a:endParaRPr>
          </a:p>
          <a:p>
            <a:pPr marL="618644" indent="-252451">
              <a:spcBef>
                <a:spcPts val="675"/>
              </a:spcBef>
              <a:buClr>
                <a:srgbClr val="D41A2C"/>
              </a:buClr>
              <a:buFont typeface="Menlo"/>
              <a:buChar char="•"/>
              <a:tabLst>
                <a:tab pos="618644" algn="l"/>
              </a:tabLst>
            </a:pPr>
            <a:r>
              <a:rPr sz="1966" dirty="0">
                <a:latin typeface="Arial"/>
                <a:cs typeface="Arial"/>
              </a:rPr>
              <a:t>Agent</a:t>
            </a:r>
            <a:r>
              <a:rPr sz="1966" spc="-55" dirty="0">
                <a:latin typeface="Arial"/>
                <a:cs typeface="Arial"/>
              </a:rPr>
              <a:t> </a:t>
            </a:r>
            <a:r>
              <a:rPr sz="1966" dirty="0">
                <a:solidFill>
                  <a:srgbClr val="D41A2C"/>
                </a:solidFill>
                <a:latin typeface="Arial"/>
                <a:cs typeface="Arial"/>
              </a:rPr>
              <a:t>learning</a:t>
            </a:r>
            <a:r>
              <a:rPr sz="1966" spc="-44" dirty="0">
                <a:solidFill>
                  <a:srgbClr val="D41A2C"/>
                </a:solidFill>
                <a:latin typeface="Arial"/>
                <a:cs typeface="Arial"/>
              </a:rPr>
              <a:t> </a:t>
            </a:r>
            <a:r>
              <a:rPr sz="1966" dirty="0">
                <a:solidFill>
                  <a:srgbClr val="D41A2C"/>
                </a:solidFill>
                <a:latin typeface="Arial"/>
                <a:cs typeface="Arial"/>
              </a:rPr>
              <a:t>algorithm</a:t>
            </a:r>
            <a:r>
              <a:rPr sz="1966" spc="-44" dirty="0">
                <a:solidFill>
                  <a:srgbClr val="D41A2C"/>
                </a:solidFill>
                <a:latin typeface="Arial"/>
                <a:cs typeface="Arial"/>
              </a:rPr>
              <a:t> </a:t>
            </a:r>
            <a:r>
              <a:rPr sz="1966" dirty="0">
                <a:latin typeface="Arial"/>
                <a:cs typeface="Arial"/>
              </a:rPr>
              <a:t>uses</a:t>
            </a:r>
            <a:r>
              <a:rPr sz="1966" spc="-55" dirty="0">
                <a:latin typeface="Arial"/>
                <a:cs typeface="Arial"/>
              </a:rPr>
              <a:t> </a:t>
            </a:r>
            <a:r>
              <a:rPr sz="1966" dirty="0">
                <a:latin typeface="Arial"/>
                <a:cs typeface="Arial"/>
              </a:rPr>
              <a:t>state</a:t>
            </a:r>
            <a:r>
              <a:rPr sz="1966" spc="-44" dirty="0">
                <a:latin typeface="Arial"/>
                <a:cs typeface="Arial"/>
              </a:rPr>
              <a:t> </a:t>
            </a:r>
            <a:r>
              <a:rPr sz="1966" dirty="0">
                <a:latin typeface="Arial"/>
                <a:cs typeface="Arial"/>
              </a:rPr>
              <a:t>to</a:t>
            </a:r>
            <a:r>
              <a:rPr sz="1966" spc="-44" dirty="0">
                <a:latin typeface="Arial"/>
                <a:cs typeface="Arial"/>
              </a:rPr>
              <a:t> </a:t>
            </a:r>
            <a:r>
              <a:rPr sz="1966" spc="-22" dirty="0">
                <a:latin typeface="Arial"/>
                <a:cs typeface="Arial"/>
              </a:rPr>
              <a:t>improve</a:t>
            </a:r>
            <a:r>
              <a:rPr sz="1966" spc="-55" dirty="0">
                <a:latin typeface="Arial"/>
                <a:cs typeface="Arial"/>
              </a:rPr>
              <a:t> </a:t>
            </a:r>
            <a:r>
              <a:rPr sz="1966" dirty="0">
                <a:latin typeface="Arial"/>
                <a:cs typeface="Arial"/>
              </a:rPr>
              <a:t>agent</a:t>
            </a:r>
            <a:r>
              <a:rPr sz="1966" spc="-44" dirty="0">
                <a:latin typeface="Arial"/>
                <a:cs typeface="Arial"/>
              </a:rPr>
              <a:t> </a:t>
            </a:r>
            <a:r>
              <a:rPr sz="1966" spc="-22" dirty="0">
                <a:latin typeface="Arial"/>
                <a:cs typeface="Arial"/>
              </a:rPr>
              <a:t>policy</a:t>
            </a:r>
            <a:endParaRPr sz="1966" dirty="0">
              <a:latin typeface="Arial"/>
              <a:cs typeface="Arial"/>
            </a:endParaRPr>
          </a:p>
          <a:p>
            <a:pPr marL="618644" indent="-252451">
              <a:spcBef>
                <a:spcPts val="675"/>
              </a:spcBef>
              <a:buClr>
                <a:srgbClr val="D41A2C"/>
              </a:buClr>
              <a:buFont typeface="Menlo"/>
              <a:buChar char="•"/>
              <a:tabLst>
                <a:tab pos="618644" algn="l"/>
              </a:tabLst>
            </a:pPr>
            <a:r>
              <a:rPr sz="1966" dirty="0">
                <a:latin typeface="Arial"/>
                <a:cs typeface="Arial"/>
              </a:rPr>
              <a:t>Agent</a:t>
            </a:r>
            <a:r>
              <a:rPr sz="1966" spc="-55" dirty="0">
                <a:latin typeface="Arial"/>
                <a:cs typeface="Arial"/>
              </a:rPr>
              <a:t> </a:t>
            </a:r>
            <a:r>
              <a:rPr sz="1966" dirty="0">
                <a:solidFill>
                  <a:srgbClr val="D41A2C"/>
                </a:solidFill>
                <a:latin typeface="Arial"/>
                <a:cs typeface="Arial"/>
              </a:rPr>
              <a:t>policy</a:t>
            </a:r>
            <a:r>
              <a:rPr sz="1966" spc="-55" dirty="0">
                <a:solidFill>
                  <a:srgbClr val="D41A2C"/>
                </a:solidFill>
                <a:latin typeface="Arial"/>
                <a:cs typeface="Arial"/>
              </a:rPr>
              <a:t> </a:t>
            </a:r>
            <a:r>
              <a:rPr sz="1966" dirty="0">
                <a:latin typeface="Arial"/>
                <a:cs typeface="Arial"/>
              </a:rPr>
              <a:t>does</a:t>
            </a:r>
            <a:r>
              <a:rPr sz="1966" spc="-44" dirty="0">
                <a:latin typeface="Arial"/>
                <a:cs typeface="Arial"/>
              </a:rPr>
              <a:t> </a:t>
            </a:r>
            <a:r>
              <a:rPr sz="1966" dirty="0">
                <a:latin typeface="Arial"/>
                <a:cs typeface="Arial"/>
              </a:rPr>
              <a:t>not</a:t>
            </a:r>
            <a:r>
              <a:rPr sz="1966" spc="-55" dirty="0">
                <a:latin typeface="Arial"/>
                <a:cs typeface="Arial"/>
              </a:rPr>
              <a:t> </a:t>
            </a:r>
            <a:r>
              <a:rPr sz="1966" dirty="0">
                <a:latin typeface="Arial"/>
                <a:cs typeface="Arial"/>
              </a:rPr>
              <a:t>use</a:t>
            </a:r>
            <a:r>
              <a:rPr sz="1966" spc="-44" dirty="0">
                <a:latin typeface="Arial"/>
                <a:cs typeface="Arial"/>
              </a:rPr>
              <a:t> </a:t>
            </a:r>
            <a:r>
              <a:rPr sz="1966" dirty="0">
                <a:latin typeface="Arial"/>
                <a:cs typeface="Arial"/>
              </a:rPr>
              <a:t>state</a:t>
            </a:r>
            <a:r>
              <a:rPr sz="1966" spc="-55" dirty="0">
                <a:latin typeface="Arial"/>
                <a:cs typeface="Arial"/>
              </a:rPr>
              <a:t> </a:t>
            </a:r>
            <a:r>
              <a:rPr sz="1966" dirty="0">
                <a:latin typeface="Arial"/>
                <a:cs typeface="Arial"/>
              </a:rPr>
              <a:t>to</a:t>
            </a:r>
            <a:r>
              <a:rPr sz="1966" spc="-55" dirty="0">
                <a:latin typeface="Arial"/>
                <a:cs typeface="Arial"/>
              </a:rPr>
              <a:t> </a:t>
            </a:r>
            <a:r>
              <a:rPr sz="1966" dirty="0">
                <a:latin typeface="Arial"/>
                <a:cs typeface="Arial"/>
              </a:rPr>
              <a:t>select</a:t>
            </a:r>
            <a:r>
              <a:rPr sz="1966" spc="-44" dirty="0">
                <a:latin typeface="Arial"/>
                <a:cs typeface="Arial"/>
              </a:rPr>
              <a:t> </a:t>
            </a:r>
            <a:r>
              <a:rPr sz="1966" spc="-22" dirty="0">
                <a:latin typeface="Arial"/>
                <a:cs typeface="Arial"/>
              </a:rPr>
              <a:t>actions</a:t>
            </a:r>
            <a:endParaRPr sz="1966" dirty="0">
              <a:latin typeface="Arial"/>
              <a:cs typeface="Arial"/>
            </a:endParaRPr>
          </a:p>
        </p:txBody>
      </p:sp>
      <p:sp>
        <p:nvSpPr>
          <p:cNvPr id="31" name="object 31"/>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35" name="object 35"/>
          <p:cNvSpPr txBox="1">
            <a:spLocks noGrp="1"/>
          </p:cNvSpPr>
          <p:nvPr>
            <p:ph type="dt" sz="half" idx="6"/>
          </p:nvPr>
        </p:nvSpPr>
        <p:spPr>
          <a:xfrm>
            <a:off x="3570742" y="3350180"/>
            <a:ext cx="429958"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CS</a:t>
            </a:r>
            <a:r>
              <a:rPr lang="en-US" spc="-20"/>
              <a:t> </a:t>
            </a:r>
            <a:r>
              <a:rPr lang="en-US" spc="-10"/>
              <a:t>4180/5180</a:t>
            </a:r>
            <a:endParaRPr spc="-22" dirty="0"/>
          </a:p>
        </p:txBody>
      </p:sp>
    </p:spTree>
  </p:cSld>
  <p:clrMapOvr>
    <a:masterClrMapping/>
  </p:clrMapOvr>
  <p:transition>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object 35"/>
          <p:cNvSpPr txBox="1"/>
          <p:nvPr/>
        </p:nvSpPr>
        <p:spPr>
          <a:xfrm>
            <a:off x="130102" y="549397"/>
            <a:ext cx="8375285" cy="5654895"/>
          </a:xfrm>
          <a:prstGeom prst="rect">
            <a:avLst/>
          </a:prstGeom>
        </p:spPr>
        <p:txBody>
          <a:bodyPr vert="horz" wrap="square" lIns="0" tIns="24968" rIns="0" bIns="0" rtlCol="0">
            <a:spAutoFit/>
          </a:bodyPr>
          <a:lstStyle/>
          <a:p>
            <a:pPr marL="110968">
              <a:spcBef>
                <a:spcPts val="197"/>
              </a:spcBef>
            </a:pPr>
            <a:r>
              <a:rPr sz="2403" b="1" dirty="0">
                <a:solidFill>
                  <a:srgbClr val="D41A2C"/>
                </a:solidFill>
                <a:latin typeface="Arial"/>
                <a:cs typeface="Arial"/>
              </a:rPr>
              <a:t>Implications</a:t>
            </a:r>
            <a:r>
              <a:rPr sz="2403" b="1" spc="-98" dirty="0">
                <a:solidFill>
                  <a:srgbClr val="D41A2C"/>
                </a:solidFill>
                <a:latin typeface="Arial"/>
                <a:cs typeface="Arial"/>
              </a:rPr>
              <a:t> </a:t>
            </a:r>
            <a:r>
              <a:rPr sz="2403" b="1" dirty="0">
                <a:solidFill>
                  <a:srgbClr val="D41A2C"/>
                </a:solidFill>
                <a:latin typeface="Arial"/>
                <a:cs typeface="Arial"/>
              </a:rPr>
              <a:t>of</a:t>
            </a:r>
            <a:r>
              <a:rPr sz="2403" b="1" spc="-98" dirty="0">
                <a:solidFill>
                  <a:srgbClr val="D41A2C"/>
                </a:solidFill>
                <a:latin typeface="Arial"/>
                <a:cs typeface="Arial"/>
              </a:rPr>
              <a:t> </a:t>
            </a:r>
            <a:r>
              <a:rPr sz="2403" b="1" dirty="0">
                <a:solidFill>
                  <a:srgbClr val="D41A2C"/>
                </a:solidFill>
                <a:latin typeface="Arial"/>
                <a:cs typeface="Arial"/>
              </a:rPr>
              <a:t>Partial</a:t>
            </a:r>
            <a:r>
              <a:rPr sz="2403" b="1" spc="-87" dirty="0">
                <a:solidFill>
                  <a:srgbClr val="D41A2C"/>
                </a:solidFill>
                <a:latin typeface="Arial"/>
                <a:cs typeface="Arial"/>
              </a:rPr>
              <a:t> </a:t>
            </a:r>
            <a:r>
              <a:rPr sz="2403" b="1" spc="-22" dirty="0">
                <a:solidFill>
                  <a:srgbClr val="D41A2C"/>
                </a:solidFill>
                <a:latin typeface="Arial"/>
                <a:cs typeface="Arial"/>
              </a:rPr>
              <a:t>Observability</a:t>
            </a:r>
            <a:endParaRPr sz="2403">
              <a:latin typeface="Arial"/>
              <a:cs typeface="Arial"/>
            </a:endParaRPr>
          </a:p>
          <a:p>
            <a:pPr>
              <a:lnSpc>
                <a:spcPct val="100000"/>
              </a:lnSpc>
            </a:pPr>
            <a:endParaRPr sz="2403">
              <a:latin typeface="Arial"/>
              <a:cs typeface="Arial"/>
            </a:endParaRPr>
          </a:p>
          <a:p>
            <a:pPr>
              <a:spcBef>
                <a:spcPts val="120"/>
              </a:spcBef>
            </a:pPr>
            <a:endParaRPr sz="2403">
              <a:latin typeface="Arial"/>
              <a:cs typeface="Arial"/>
            </a:endParaRPr>
          </a:p>
          <a:p>
            <a:pPr marL="660257">
              <a:spcBef>
                <a:spcPts val="11"/>
              </a:spcBef>
            </a:pPr>
            <a:r>
              <a:rPr sz="1966" b="1" dirty="0">
                <a:latin typeface="Arial"/>
                <a:cs typeface="Arial"/>
              </a:rPr>
              <a:t>What</a:t>
            </a:r>
            <a:r>
              <a:rPr sz="1966" b="1" spc="-44" dirty="0">
                <a:latin typeface="Arial"/>
                <a:cs typeface="Arial"/>
              </a:rPr>
              <a:t> </a:t>
            </a:r>
            <a:r>
              <a:rPr sz="1966" b="1" dirty="0">
                <a:latin typeface="Arial"/>
                <a:cs typeface="Arial"/>
              </a:rPr>
              <a:t>is</a:t>
            </a:r>
            <a:r>
              <a:rPr sz="1966" b="1" spc="-44" dirty="0">
                <a:latin typeface="Arial"/>
                <a:cs typeface="Arial"/>
              </a:rPr>
              <a:t> </a:t>
            </a:r>
            <a:r>
              <a:rPr sz="1966" b="1" dirty="0">
                <a:latin typeface="Arial"/>
                <a:cs typeface="Arial"/>
              </a:rPr>
              <a:t>partial</a:t>
            </a:r>
            <a:r>
              <a:rPr sz="1966" b="1" spc="-44" dirty="0">
                <a:latin typeface="Arial"/>
                <a:cs typeface="Arial"/>
              </a:rPr>
              <a:t> </a:t>
            </a:r>
            <a:r>
              <a:rPr sz="1966" b="1" spc="-22" dirty="0">
                <a:latin typeface="Arial"/>
                <a:cs typeface="Arial"/>
              </a:rPr>
              <a:t>observability?</a:t>
            </a:r>
            <a:endParaRPr sz="1966">
              <a:latin typeface="Arial"/>
              <a:cs typeface="Arial"/>
            </a:endParaRPr>
          </a:p>
          <a:p>
            <a:pPr marL="1169320" indent="-252451">
              <a:spcBef>
                <a:spcPts val="675"/>
              </a:spcBef>
              <a:buClr>
                <a:srgbClr val="D41A2C"/>
              </a:buClr>
              <a:buFont typeface="Menlo"/>
              <a:buChar char="•"/>
              <a:tabLst>
                <a:tab pos="1169320" algn="l"/>
              </a:tabLst>
            </a:pPr>
            <a:r>
              <a:rPr sz="1966" spc="-22" dirty="0">
                <a:latin typeface="Arial"/>
                <a:cs typeface="Arial"/>
              </a:rPr>
              <a:t>Environment</a:t>
            </a:r>
            <a:r>
              <a:rPr sz="1966" spc="-44" dirty="0">
                <a:latin typeface="Arial"/>
                <a:cs typeface="Arial"/>
              </a:rPr>
              <a:t> </a:t>
            </a:r>
            <a:r>
              <a:rPr sz="1966" dirty="0">
                <a:latin typeface="Arial"/>
                <a:cs typeface="Arial"/>
              </a:rPr>
              <a:t>state</a:t>
            </a:r>
            <a:r>
              <a:rPr sz="1966" spc="-33" dirty="0">
                <a:latin typeface="Arial"/>
                <a:cs typeface="Arial"/>
              </a:rPr>
              <a:t> </a:t>
            </a:r>
            <a:r>
              <a:rPr sz="1966" dirty="0">
                <a:latin typeface="Arial"/>
                <a:cs typeface="Arial"/>
              </a:rPr>
              <a:t>is</a:t>
            </a:r>
            <a:r>
              <a:rPr sz="1966" spc="-33" dirty="0">
                <a:latin typeface="Arial"/>
                <a:cs typeface="Arial"/>
              </a:rPr>
              <a:t> </a:t>
            </a:r>
            <a:r>
              <a:rPr sz="1966" dirty="0">
                <a:latin typeface="Arial"/>
                <a:cs typeface="Arial"/>
              </a:rPr>
              <a:t>in</a:t>
            </a:r>
            <a:r>
              <a:rPr sz="1966" spc="-44" dirty="0">
                <a:latin typeface="Arial"/>
                <a:cs typeface="Arial"/>
              </a:rPr>
              <a:t> </a:t>
            </a:r>
            <a:r>
              <a:rPr sz="1966" dirty="0">
                <a:latin typeface="Arial"/>
                <a:cs typeface="Arial"/>
              </a:rPr>
              <a:t>some</a:t>
            </a:r>
            <a:r>
              <a:rPr sz="1966" spc="-33" dirty="0">
                <a:latin typeface="Arial"/>
                <a:cs typeface="Arial"/>
              </a:rPr>
              <a:t> </a:t>
            </a:r>
            <a:r>
              <a:rPr sz="1966" spc="-22" dirty="0">
                <a:latin typeface="Arial"/>
                <a:cs typeface="Arial"/>
              </a:rPr>
              <a:t>way</a:t>
            </a:r>
            <a:r>
              <a:rPr sz="1966" spc="-33" dirty="0">
                <a:latin typeface="Arial"/>
                <a:cs typeface="Arial"/>
              </a:rPr>
              <a:t> </a:t>
            </a:r>
            <a:r>
              <a:rPr sz="1966" dirty="0">
                <a:solidFill>
                  <a:srgbClr val="D41A2C"/>
                </a:solidFill>
                <a:latin typeface="Arial"/>
                <a:cs typeface="Arial"/>
              </a:rPr>
              <a:t>hidden</a:t>
            </a:r>
            <a:r>
              <a:rPr sz="1966" spc="-44" dirty="0">
                <a:solidFill>
                  <a:srgbClr val="D41A2C"/>
                </a:solidFill>
                <a:latin typeface="Arial"/>
                <a:cs typeface="Arial"/>
              </a:rPr>
              <a:t> </a:t>
            </a:r>
            <a:r>
              <a:rPr sz="1966" dirty="0">
                <a:latin typeface="Arial"/>
                <a:cs typeface="Arial"/>
              </a:rPr>
              <a:t>from</a:t>
            </a:r>
            <a:r>
              <a:rPr sz="1966" spc="-33" dirty="0">
                <a:latin typeface="Arial"/>
                <a:cs typeface="Arial"/>
              </a:rPr>
              <a:t> </a:t>
            </a:r>
            <a:r>
              <a:rPr sz="1966" spc="-22" dirty="0">
                <a:latin typeface="Arial"/>
                <a:cs typeface="Arial"/>
              </a:rPr>
              <a:t>agent</a:t>
            </a:r>
            <a:endParaRPr sz="1966">
              <a:latin typeface="Arial"/>
              <a:cs typeface="Arial"/>
            </a:endParaRPr>
          </a:p>
          <a:p>
            <a:pPr marL="1172094">
              <a:spcBef>
                <a:spcPts val="22"/>
              </a:spcBef>
            </a:pPr>
            <a:r>
              <a:rPr sz="1966" dirty="0">
                <a:latin typeface="Arial"/>
                <a:cs typeface="Arial"/>
              </a:rPr>
              <a:t>e.g.,</a:t>
            </a:r>
            <a:r>
              <a:rPr sz="1966" spc="-76" dirty="0">
                <a:latin typeface="Arial"/>
                <a:cs typeface="Arial"/>
              </a:rPr>
              <a:t> </a:t>
            </a:r>
            <a:r>
              <a:rPr sz="1966" dirty="0">
                <a:latin typeface="Arial"/>
                <a:cs typeface="Arial"/>
              </a:rPr>
              <a:t>behind</a:t>
            </a:r>
            <a:r>
              <a:rPr sz="1966" spc="-66" dirty="0">
                <a:latin typeface="Arial"/>
                <a:cs typeface="Arial"/>
              </a:rPr>
              <a:t> </a:t>
            </a:r>
            <a:r>
              <a:rPr sz="1966" dirty="0">
                <a:latin typeface="Arial"/>
                <a:cs typeface="Arial"/>
              </a:rPr>
              <a:t>the</a:t>
            </a:r>
            <a:r>
              <a:rPr sz="1966" spc="-66" dirty="0">
                <a:latin typeface="Arial"/>
                <a:cs typeface="Arial"/>
              </a:rPr>
              <a:t> </a:t>
            </a:r>
            <a:r>
              <a:rPr sz="1966" dirty="0">
                <a:latin typeface="Arial"/>
                <a:cs typeface="Arial"/>
              </a:rPr>
              <a:t>agent,</a:t>
            </a:r>
            <a:r>
              <a:rPr sz="1966" spc="-66" dirty="0">
                <a:latin typeface="Arial"/>
                <a:cs typeface="Arial"/>
              </a:rPr>
              <a:t> </a:t>
            </a:r>
            <a:r>
              <a:rPr sz="1966" dirty="0">
                <a:latin typeface="Arial"/>
                <a:cs typeface="Arial"/>
              </a:rPr>
              <a:t>behind</a:t>
            </a:r>
            <a:r>
              <a:rPr sz="1966" spc="-66" dirty="0">
                <a:latin typeface="Arial"/>
                <a:cs typeface="Arial"/>
              </a:rPr>
              <a:t> </a:t>
            </a:r>
            <a:r>
              <a:rPr sz="1966" dirty="0">
                <a:latin typeface="Arial"/>
                <a:cs typeface="Arial"/>
              </a:rPr>
              <a:t>the</a:t>
            </a:r>
            <a:r>
              <a:rPr sz="1966" spc="-66" dirty="0">
                <a:latin typeface="Arial"/>
                <a:cs typeface="Arial"/>
              </a:rPr>
              <a:t> </a:t>
            </a:r>
            <a:r>
              <a:rPr sz="1966" dirty="0">
                <a:latin typeface="Arial"/>
                <a:cs typeface="Arial"/>
              </a:rPr>
              <a:t>corner,</a:t>
            </a:r>
            <a:r>
              <a:rPr sz="1966" spc="-76" dirty="0">
                <a:latin typeface="Arial"/>
                <a:cs typeface="Arial"/>
              </a:rPr>
              <a:t> </a:t>
            </a:r>
            <a:r>
              <a:rPr sz="1966" dirty="0">
                <a:latin typeface="Arial"/>
                <a:cs typeface="Arial"/>
              </a:rPr>
              <a:t>contents</a:t>
            </a:r>
            <a:r>
              <a:rPr sz="1966" spc="-66" dirty="0">
                <a:latin typeface="Arial"/>
                <a:cs typeface="Arial"/>
              </a:rPr>
              <a:t> </a:t>
            </a:r>
            <a:r>
              <a:rPr sz="1966" dirty="0">
                <a:latin typeface="Arial"/>
                <a:cs typeface="Arial"/>
              </a:rPr>
              <a:t>of</a:t>
            </a:r>
            <a:r>
              <a:rPr sz="1966" spc="-66" dirty="0">
                <a:latin typeface="Arial"/>
                <a:cs typeface="Arial"/>
              </a:rPr>
              <a:t> </a:t>
            </a:r>
            <a:r>
              <a:rPr sz="1966" dirty="0">
                <a:latin typeface="Arial"/>
                <a:cs typeface="Arial"/>
              </a:rPr>
              <a:t>a</a:t>
            </a:r>
            <a:r>
              <a:rPr sz="1966" spc="-66" dirty="0">
                <a:latin typeface="Arial"/>
                <a:cs typeface="Arial"/>
              </a:rPr>
              <a:t> </a:t>
            </a:r>
            <a:r>
              <a:rPr sz="1966" dirty="0">
                <a:latin typeface="Arial"/>
                <a:cs typeface="Arial"/>
              </a:rPr>
              <a:t>box,</a:t>
            </a:r>
            <a:r>
              <a:rPr sz="1966" spc="-66" dirty="0">
                <a:latin typeface="Arial"/>
                <a:cs typeface="Arial"/>
              </a:rPr>
              <a:t> </a:t>
            </a:r>
            <a:r>
              <a:rPr sz="1966" spc="-44" dirty="0">
                <a:latin typeface="Arial"/>
                <a:cs typeface="Arial"/>
              </a:rPr>
              <a:t>etc.</a:t>
            </a:r>
            <a:endParaRPr sz="1966">
              <a:latin typeface="Arial"/>
              <a:cs typeface="Arial"/>
            </a:endParaRPr>
          </a:p>
          <a:p>
            <a:pPr marL="1169320" indent="-252451">
              <a:spcBef>
                <a:spcPts val="249"/>
              </a:spcBef>
              <a:buClr>
                <a:srgbClr val="D41A2C"/>
              </a:buClr>
              <a:buFont typeface="Menlo"/>
              <a:buChar char="•"/>
              <a:tabLst>
                <a:tab pos="1169320" algn="l"/>
              </a:tabLst>
            </a:pPr>
            <a:r>
              <a:rPr sz="1966" dirty="0">
                <a:latin typeface="Arial"/>
                <a:cs typeface="Arial"/>
              </a:rPr>
              <a:t>Agent</a:t>
            </a:r>
            <a:r>
              <a:rPr sz="1966" spc="-66" dirty="0">
                <a:latin typeface="Arial"/>
                <a:cs typeface="Arial"/>
              </a:rPr>
              <a:t> </a:t>
            </a:r>
            <a:r>
              <a:rPr sz="1966" dirty="0">
                <a:latin typeface="Arial"/>
                <a:cs typeface="Arial"/>
              </a:rPr>
              <a:t>sees</a:t>
            </a:r>
            <a:r>
              <a:rPr sz="1966" spc="-66" dirty="0">
                <a:latin typeface="Arial"/>
                <a:cs typeface="Arial"/>
              </a:rPr>
              <a:t> </a:t>
            </a:r>
            <a:r>
              <a:rPr sz="1966" dirty="0">
                <a:latin typeface="Arial"/>
                <a:cs typeface="Arial"/>
              </a:rPr>
              <a:t>indirect</a:t>
            </a:r>
            <a:r>
              <a:rPr sz="1966" spc="-66" dirty="0">
                <a:latin typeface="Arial"/>
                <a:cs typeface="Arial"/>
              </a:rPr>
              <a:t> </a:t>
            </a:r>
            <a:r>
              <a:rPr sz="1966" dirty="0">
                <a:solidFill>
                  <a:srgbClr val="D41A2C"/>
                </a:solidFill>
                <a:latin typeface="Arial"/>
                <a:cs typeface="Arial"/>
              </a:rPr>
              <a:t>observations</a:t>
            </a:r>
            <a:r>
              <a:rPr sz="1966" dirty="0">
                <a:latin typeface="Arial"/>
                <a:cs typeface="Arial"/>
              </a:rPr>
              <a:t>,</a:t>
            </a:r>
            <a:r>
              <a:rPr sz="1966" spc="-66" dirty="0">
                <a:latin typeface="Arial"/>
                <a:cs typeface="Arial"/>
              </a:rPr>
              <a:t> </a:t>
            </a:r>
            <a:r>
              <a:rPr sz="1966" dirty="0">
                <a:latin typeface="Arial"/>
                <a:cs typeface="Arial"/>
              </a:rPr>
              <a:t>not</a:t>
            </a:r>
            <a:r>
              <a:rPr sz="1966" spc="-66" dirty="0">
                <a:latin typeface="Arial"/>
                <a:cs typeface="Arial"/>
              </a:rPr>
              <a:t> </a:t>
            </a:r>
            <a:r>
              <a:rPr sz="1966" dirty="0">
                <a:latin typeface="Arial"/>
                <a:cs typeface="Arial"/>
              </a:rPr>
              <a:t>full</a:t>
            </a:r>
            <a:r>
              <a:rPr sz="1966" spc="-66" dirty="0">
                <a:latin typeface="Arial"/>
                <a:cs typeface="Arial"/>
              </a:rPr>
              <a:t> </a:t>
            </a:r>
            <a:r>
              <a:rPr sz="1966" spc="-22" dirty="0">
                <a:latin typeface="Arial"/>
                <a:cs typeface="Arial"/>
              </a:rPr>
              <a:t>state</a:t>
            </a:r>
            <a:endParaRPr sz="1966">
              <a:latin typeface="Arial"/>
              <a:cs typeface="Arial"/>
            </a:endParaRPr>
          </a:p>
          <a:p>
            <a:pPr marL="1683932" lvl="1" indent="-245516">
              <a:lnSpc>
                <a:spcPts val="2031"/>
              </a:lnSpc>
              <a:spcBef>
                <a:spcPts val="249"/>
              </a:spcBef>
              <a:buClr>
                <a:srgbClr val="D41A2C"/>
              </a:buClr>
              <a:buFont typeface="Menlo"/>
              <a:buChar char="•"/>
              <a:tabLst>
                <a:tab pos="1683932" algn="l"/>
              </a:tabLst>
            </a:pPr>
            <a:r>
              <a:rPr sz="1748" dirty="0">
                <a:latin typeface="Arial"/>
                <a:cs typeface="Arial"/>
              </a:rPr>
              <a:t>Sometimes</a:t>
            </a:r>
            <a:r>
              <a:rPr sz="1748" spc="-87" dirty="0">
                <a:latin typeface="Arial"/>
                <a:cs typeface="Arial"/>
              </a:rPr>
              <a:t> </a:t>
            </a:r>
            <a:r>
              <a:rPr sz="1748" dirty="0">
                <a:latin typeface="Arial"/>
                <a:cs typeface="Arial"/>
              </a:rPr>
              <a:t>filtered</a:t>
            </a:r>
            <a:r>
              <a:rPr sz="1748" spc="-76" dirty="0">
                <a:latin typeface="Arial"/>
                <a:cs typeface="Arial"/>
              </a:rPr>
              <a:t> </a:t>
            </a:r>
            <a:r>
              <a:rPr sz="1748" spc="-22" dirty="0">
                <a:latin typeface="Arial"/>
                <a:cs typeface="Arial"/>
              </a:rPr>
              <a:t>state</a:t>
            </a:r>
            <a:endParaRPr sz="1748">
              <a:latin typeface="Arial"/>
              <a:cs typeface="Arial"/>
            </a:endParaRPr>
          </a:p>
          <a:p>
            <a:pPr marL="1683932" lvl="1" indent="-245516">
              <a:lnSpc>
                <a:spcPts val="2031"/>
              </a:lnSpc>
              <a:buClr>
                <a:srgbClr val="D41A2C"/>
              </a:buClr>
              <a:buFont typeface="Menlo"/>
              <a:buChar char="•"/>
              <a:tabLst>
                <a:tab pos="1683932" algn="l"/>
              </a:tabLst>
            </a:pPr>
            <a:r>
              <a:rPr sz="1748" dirty="0">
                <a:latin typeface="Arial"/>
                <a:cs typeface="Arial"/>
              </a:rPr>
              <a:t>Sometimes</a:t>
            </a:r>
            <a:r>
              <a:rPr sz="1748" spc="-22" dirty="0">
                <a:latin typeface="Arial"/>
                <a:cs typeface="Arial"/>
              </a:rPr>
              <a:t> separate</a:t>
            </a:r>
            <a:r>
              <a:rPr sz="1748" spc="-11" dirty="0">
                <a:latin typeface="Arial"/>
                <a:cs typeface="Arial"/>
              </a:rPr>
              <a:t> </a:t>
            </a:r>
            <a:r>
              <a:rPr sz="1748" spc="-22" dirty="0">
                <a:latin typeface="Arial"/>
                <a:cs typeface="Arial"/>
              </a:rPr>
              <a:t>observation</a:t>
            </a:r>
            <a:r>
              <a:rPr sz="1748" spc="-11" dirty="0">
                <a:latin typeface="Arial"/>
                <a:cs typeface="Arial"/>
              </a:rPr>
              <a:t> </a:t>
            </a:r>
            <a:r>
              <a:rPr sz="1748" dirty="0">
                <a:latin typeface="Arial"/>
                <a:cs typeface="Arial"/>
              </a:rPr>
              <a:t>space</a:t>
            </a:r>
            <a:r>
              <a:rPr sz="1748" spc="-11" dirty="0">
                <a:latin typeface="Arial"/>
                <a:cs typeface="Arial"/>
              </a:rPr>
              <a:t> </a:t>
            </a:r>
            <a:r>
              <a:rPr sz="1748" spc="-22" dirty="0">
                <a:latin typeface="Arial"/>
                <a:cs typeface="Arial"/>
              </a:rPr>
              <a:t>altogether</a:t>
            </a:r>
            <a:endParaRPr sz="1748">
              <a:latin typeface="Arial"/>
              <a:cs typeface="Arial"/>
            </a:endParaRPr>
          </a:p>
          <a:p>
            <a:pPr marL="1169320" indent="-252451">
              <a:spcBef>
                <a:spcPts val="939"/>
              </a:spcBef>
              <a:buClr>
                <a:srgbClr val="D41A2C"/>
              </a:buClr>
              <a:buFont typeface="Menlo"/>
              <a:buChar char="•"/>
              <a:tabLst>
                <a:tab pos="1169320" algn="l"/>
              </a:tabLst>
            </a:pPr>
            <a:r>
              <a:rPr sz="2949" spc="-33" baseline="6172" dirty="0">
                <a:latin typeface="Arial"/>
                <a:cs typeface="Arial"/>
              </a:rPr>
              <a:t>Non-Markovian</a:t>
            </a:r>
            <a:r>
              <a:rPr sz="2949" spc="48" baseline="6172" dirty="0">
                <a:latin typeface="Arial"/>
                <a:cs typeface="Arial"/>
              </a:rPr>
              <a:t> </a:t>
            </a:r>
            <a:r>
              <a:rPr sz="2949" spc="227" baseline="6172" dirty="0">
                <a:latin typeface="Times New Roman"/>
                <a:cs typeface="Times New Roman"/>
              </a:rPr>
              <a:t>Pr(</a:t>
            </a:r>
            <a:r>
              <a:rPr sz="2949" i="1" spc="227" baseline="6172" dirty="0">
                <a:latin typeface="Times New Roman"/>
                <a:cs typeface="Times New Roman"/>
              </a:rPr>
              <a:t>o</a:t>
            </a:r>
            <a:r>
              <a:rPr sz="1311" i="1" spc="153" dirty="0">
                <a:latin typeface="Times New Roman"/>
                <a:cs typeface="Times New Roman"/>
              </a:rPr>
              <a:t>t</a:t>
            </a:r>
            <a:r>
              <a:rPr sz="1311" i="1" spc="393" dirty="0">
                <a:latin typeface="Times New Roman"/>
                <a:cs typeface="Times New Roman"/>
              </a:rPr>
              <a:t> </a:t>
            </a:r>
            <a:r>
              <a:rPr sz="2949" i="1" spc="-933" baseline="6172" dirty="0">
                <a:latin typeface="Menlo"/>
                <a:cs typeface="Menlo"/>
              </a:rPr>
              <a:t>|</a:t>
            </a:r>
            <a:r>
              <a:rPr sz="2949" i="1" spc="-885" baseline="6172" dirty="0">
                <a:latin typeface="Menlo"/>
                <a:cs typeface="Menlo"/>
              </a:rPr>
              <a:t> </a:t>
            </a:r>
            <a:r>
              <a:rPr sz="2949" i="1" spc="227" baseline="6172" dirty="0">
                <a:latin typeface="Times New Roman"/>
                <a:cs typeface="Times New Roman"/>
              </a:rPr>
              <a:t>o</a:t>
            </a:r>
            <a:r>
              <a:rPr sz="1311" i="1" spc="153" dirty="0">
                <a:latin typeface="Times New Roman"/>
                <a:cs typeface="Times New Roman"/>
              </a:rPr>
              <a:t>t</a:t>
            </a:r>
            <a:r>
              <a:rPr sz="1311" i="1" spc="153" dirty="0">
                <a:latin typeface="Euclid Symbol"/>
                <a:cs typeface="Euclid Symbol"/>
              </a:rPr>
              <a:t>−</a:t>
            </a:r>
            <a:r>
              <a:rPr sz="1311" spc="153" dirty="0">
                <a:latin typeface="Times New Roman"/>
                <a:cs typeface="Times New Roman"/>
              </a:rPr>
              <a:t>1</a:t>
            </a:r>
            <a:r>
              <a:rPr sz="2949" i="1" spc="227" baseline="6172" dirty="0">
                <a:latin typeface="Times New Roman"/>
                <a:cs typeface="Times New Roman"/>
              </a:rPr>
              <a:t>,</a:t>
            </a:r>
            <a:r>
              <a:rPr sz="2949" i="1" spc="-212" baseline="6172" dirty="0">
                <a:latin typeface="Times New Roman"/>
                <a:cs typeface="Times New Roman"/>
              </a:rPr>
              <a:t> </a:t>
            </a:r>
            <a:r>
              <a:rPr sz="2949" i="1" baseline="6172" dirty="0">
                <a:latin typeface="Times New Roman"/>
                <a:cs typeface="Times New Roman"/>
              </a:rPr>
              <a:t>.</a:t>
            </a:r>
            <a:r>
              <a:rPr sz="2949" i="1" spc="-212" baseline="6172" dirty="0">
                <a:latin typeface="Times New Roman"/>
                <a:cs typeface="Times New Roman"/>
              </a:rPr>
              <a:t> </a:t>
            </a:r>
            <a:r>
              <a:rPr sz="2949" i="1" baseline="6172" dirty="0">
                <a:latin typeface="Times New Roman"/>
                <a:cs typeface="Times New Roman"/>
              </a:rPr>
              <a:t>.</a:t>
            </a:r>
            <a:r>
              <a:rPr sz="2949" i="1" spc="-194" baseline="6172" dirty="0">
                <a:latin typeface="Times New Roman"/>
                <a:cs typeface="Times New Roman"/>
              </a:rPr>
              <a:t> </a:t>
            </a:r>
            <a:r>
              <a:rPr sz="2949" i="1" baseline="6172" dirty="0">
                <a:latin typeface="Times New Roman"/>
                <a:cs typeface="Times New Roman"/>
              </a:rPr>
              <a:t>.</a:t>
            </a:r>
            <a:r>
              <a:rPr sz="2949" i="1" spc="-212" baseline="6172" dirty="0">
                <a:latin typeface="Times New Roman"/>
                <a:cs typeface="Times New Roman"/>
              </a:rPr>
              <a:t> </a:t>
            </a:r>
            <a:r>
              <a:rPr sz="2949" i="1" baseline="6172" dirty="0">
                <a:latin typeface="Times New Roman"/>
                <a:cs typeface="Times New Roman"/>
              </a:rPr>
              <a:t>,</a:t>
            </a:r>
            <a:r>
              <a:rPr sz="2949" i="1" spc="-194" baseline="6172" dirty="0">
                <a:latin typeface="Times New Roman"/>
                <a:cs typeface="Times New Roman"/>
              </a:rPr>
              <a:t> </a:t>
            </a:r>
            <a:r>
              <a:rPr sz="2949" i="1" spc="164" baseline="6172" dirty="0">
                <a:latin typeface="Times New Roman"/>
                <a:cs typeface="Times New Roman"/>
              </a:rPr>
              <a:t>o</a:t>
            </a:r>
            <a:r>
              <a:rPr sz="1311" spc="109" dirty="0">
                <a:latin typeface="Times New Roman"/>
                <a:cs typeface="Times New Roman"/>
              </a:rPr>
              <a:t>1</a:t>
            </a:r>
            <a:r>
              <a:rPr sz="2949" spc="164" baseline="6172" dirty="0">
                <a:latin typeface="Times New Roman"/>
                <a:cs typeface="Times New Roman"/>
              </a:rPr>
              <a:t>) </a:t>
            </a:r>
            <a:r>
              <a:rPr sz="2949" i="1" spc="-1474" baseline="6172" dirty="0">
                <a:latin typeface="Menlo"/>
                <a:cs typeface="Menlo"/>
              </a:rPr>
              <a:t≯</a:t>
            </a:r>
            <a:r>
              <a:rPr sz="2949" spc="328" baseline="6172" dirty="0">
                <a:latin typeface="Times New Roman"/>
                <a:cs typeface="Times New Roman"/>
              </a:rPr>
              <a:t>=</a:t>
            </a:r>
            <a:r>
              <a:rPr sz="2949" spc="164" baseline="6172" dirty="0">
                <a:latin typeface="Times New Roman"/>
                <a:cs typeface="Times New Roman"/>
              </a:rPr>
              <a:t> </a:t>
            </a:r>
            <a:r>
              <a:rPr sz="2949" spc="227" baseline="6172" dirty="0">
                <a:latin typeface="Times New Roman"/>
                <a:cs typeface="Times New Roman"/>
              </a:rPr>
              <a:t>Pr(</a:t>
            </a:r>
            <a:r>
              <a:rPr sz="2949" i="1" spc="227" baseline="6172" dirty="0">
                <a:latin typeface="Times New Roman"/>
                <a:cs typeface="Times New Roman"/>
              </a:rPr>
              <a:t>o</a:t>
            </a:r>
            <a:r>
              <a:rPr sz="1311" i="1" spc="153" dirty="0">
                <a:latin typeface="Times New Roman"/>
                <a:cs typeface="Times New Roman"/>
              </a:rPr>
              <a:t>t</a:t>
            </a:r>
            <a:r>
              <a:rPr sz="1311" i="1" spc="393" dirty="0">
                <a:latin typeface="Times New Roman"/>
                <a:cs typeface="Times New Roman"/>
              </a:rPr>
              <a:t> </a:t>
            </a:r>
            <a:r>
              <a:rPr sz="2949" i="1" spc="-933" baseline="6172" dirty="0">
                <a:latin typeface="Menlo"/>
                <a:cs typeface="Menlo"/>
              </a:rPr>
              <a:t>|</a:t>
            </a:r>
            <a:r>
              <a:rPr sz="2949" i="1" spc="-885" baseline="6172" dirty="0">
                <a:latin typeface="Menlo"/>
                <a:cs typeface="Menlo"/>
              </a:rPr>
              <a:t> </a:t>
            </a:r>
            <a:r>
              <a:rPr sz="2949" i="1" spc="179" baseline="6172" dirty="0">
                <a:latin typeface="Times New Roman"/>
                <a:cs typeface="Times New Roman"/>
              </a:rPr>
              <a:t>o</a:t>
            </a:r>
            <a:r>
              <a:rPr sz="1311" i="1" spc="120" dirty="0">
                <a:latin typeface="Times New Roman"/>
                <a:cs typeface="Times New Roman"/>
              </a:rPr>
              <a:t>t</a:t>
            </a:r>
            <a:r>
              <a:rPr sz="1311" i="1" spc="120" dirty="0">
                <a:latin typeface="Euclid Symbol"/>
                <a:cs typeface="Euclid Symbol"/>
              </a:rPr>
              <a:t>−</a:t>
            </a:r>
            <a:r>
              <a:rPr sz="1311" spc="120" dirty="0">
                <a:latin typeface="Times New Roman"/>
                <a:cs typeface="Times New Roman"/>
              </a:rPr>
              <a:t>1</a:t>
            </a:r>
            <a:r>
              <a:rPr sz="2949" spc="179" baseline="6172" dirty="0">
                <a:latin typeface="Times New Roman"/>
                <a:cs typeface="Times New Roman"/>
              </a:rPr>
              <a:t>)</a:t>
            </a:r>
            <a:endParaRPr sz="2949" baseline="6172">
              <a:latin typeface="Times New Roman"/>
              <a:cs typeface="Times New Roman"/>
            </a:endParaRPr>
          </a:p>
          <a:p>
            <a:pPr>
              <a:spcBef>
                <a:spcPts val="808"/>
              </a:spcBef>
              <a:buFont typeface="Menlo"/>
              <a:buChar char="•"/>
            </a:pPr>
            <a:endParaRPr sz="1966">
              <a:latin typeface="Times New Roman"/>
              <a:cs typeface="Times New Roman"/>
            </a:endParaRPr>
          </a:p>
          <a:p>
            <a:pPr marL="660257"/>
            <a:r>
              <a:rPr sz="1966" b="1" dirty="0">
                <a:latin typeface="Arial"/>
                <a:cs typeface="Arial"/>
              </a:rPr>
              <a:t>Is</a:t>
            </a:r>
            <a:r>
              <a:rPr sz="1966" b="1" spc="-44" dirty="0">
                <a:latin typeface="Arial"/>
                <a:cs typeface="Arial"/>
              </a:rPr>
              <a:t> </a:t>
            </a:r>
            <a:r>
              <a:rPr sz="1966" b="1" dirty="0">
                <a:latin typeface="Arial"/>
                <a:cs typeface="Arial"/>
              </a:rPr>
              <a:t>that</a:t>
            </a:r>
            <a:r>
              <a:rPr sz="1966" b="1" spc="-44" dirty="0">
                <a:latin typeface="Arial"/>
                <a:cs typeface="Arial"/>
              </a:rPr>
              <a:t> </a:t>
            </a:r>
            <a:r>
              <a:rPr sz="1966" b="1" dirty="0">
                <a:latin typeface="Arial"/>
                <a:cs typeface="Arial"/>
              </a:rPr>
              <a:t>such</a:t>
            </a:r>
            <a:r>
              <a:rPr sz="1966" b="1" spc="-44" dirty="0">
                <a:latin typeface="Arial"/>
                <a:cs typeface="Arial"/>
              </a:rPr>
              <a:t> </a:t>
            </a:r>
            <a:r>
              <a:rPr sz="1966" b="1" dirty="0">
                <a:latin typeface="Arial"/>
                <a:cs typeface="Arial"/>
              </a:rPr>
              <a:t>a</a:t>
            </a:r>
            <a:r>
              <a:rPr sz="1966" b="1" spc="-44" dirty="0">
                <a:latin typeface="Arial"/>
                <a:cs typeface="Arial"/>
              </a:rPr>
              <a:t> </a:t>
            </a:r>
            <a:r>
              <a:rPr sz="1966" b="1" dirty="0">
                <a:latin typeface="Arial"/>
                <a:cs typeface="Arial"/>
              </a:rPr>
              <a:t>big</a:t>
            </a:r>
            <a:r>
              <a:rPr sz="1966" b="1" spc="-44" dirty="0">
                <a:latin typeface="Arial"/>
                <a:cs typeface="Arial"/>
              </a:rPr>
              <a:t> </a:t>
            </a:r>
            <a:r>
              <a:rPr sz="1966" b="1" spc="-22" dirty="0">
                <a:latin typeface="Arial"/>
                <a:cs typeface="Arial"/>
              </a:rPr>
              <a:t>deal?</a:t>
            </a:r>
            <a:endParaRPr sz="1966">
              <a:latin typeface="Arial"/>
              <a:cs typeface="Arial"/>
            </a:endParaRPr>
          </a:p>
          <a:p>
            <a:pPr marL="1169320" indent="-252451">
              <a:spcBef>
                <a:spcPts val="677"/>
              </a:spcBef>
              <a:buClr>
                <a:srgbClr val="D41A2C"/>
              </a:buClr>
              <a:buFont typeface="Menlo"/>
              <a:buChar char="•"/>
              <a:tabLst>
                <a:tab pos="1169320" algn="l"/>
              </a:tabLst>
            </a:pPr>
            <a:r>
              <a:rPr sz="1966" strike="sngStrike" dirty="0">
                <a:latin typeface="Arial"/>
                <a:cs typeface="Arial"/>
              </a:rPr>
              <a:t>No,</a:t>
            </a:r>
            <a:r>
              <a:rPr sz="1966" strike="sngStrike" spc="-66" dirty="0">
                <a:latin typeface="Arial"/>
                <a:cs typeface="Arial"/>
              </a:rPr>
              <a:t> </a:t>
            </a:r>
            <a:r>
              <a:rPr sz="1966" strike="sngStrike" dirty="0">
                <a:latin typeface="Arial"/>
                <a:cs typeface="Arial"/>
              </a:rPr>
              <a:t>just</a:t>
            </a:r>
            <a:r>
              <a:rPr sz="1966" strike="sngStrike" spc="-55" dirty="0">
                <a:latin typeface="Arial"/>
                <a:cs typeface="Arial"/>
              </a:rPr>
              <a:t> </a:t>
            </a:r>
            <a:r>
              <a:rPr sz="1966" strike="sngStrike" dirty="0">
                <a:latin typeface="Arial"/>
                <a:cs typeface="Arial"/>
              </a:rPr>
              <a:t>use</a:t>
            </a:r>
            <a:r>
              <a:rPr sz="1966" strike="sngStrike" spc="-66" dirty="0">
                <a:latin typeface="Arial"/>
                <a:cs typeface="Arial"/>
              </a:rPr>
              <a:t> </a:t>
            </a:r>
            <a:r>
              <a:rPr sz="1966" strike="sngStrike" dirty="0">
                <a:latin typeface="Arial"/>
                <a:cs typeface="Arial"/>
              </a:rPr>
              <a:t>the</a:t>
            </a:r>
            <a:r>
              <a:rPr sz="1966" strike="sngStrike" spc="-55" dirty="0">
                <a:latin typeface="Arial"/>
                <a:cs typeface="Arial"/>
              </a:rPr>
              <a:t> </a:t>
            </a:r>
            <a:r>
              <a:rPr sz="1966" strike="sngStrike" dirty="0">
                <a:latin typeface="Arial"/>
                <a:cs typeface="Arial"/>
              </a:rPr>
              <a:t>same</a:t>
            </a:r>
            <a:r>
              <a:rPr sz="1966" strike="sngStrike" spc="-66" dirty="0">
                <a:latin typeface="Arial"/>
                <a:cs typeface="Arial"/>
              </a:rPr>
              <a:t> </a:t>
            </a:r>
            <a:r>
              <a:rPr sz="1966" strike="sngStrike" dirty="0">
                <a:latin typeface="Arial"/>
                <a:cs typeface="Arial"/>
              </a:rPr>
              <a:t>methods</a:t>
            </a:r>
            <a:r>
              <a:rPr sz="1966" strike="sngStrike" spc="-55" dirty="0">
                <a:latin typeface="Arial"/>
                <a:cs typeface="Arial"/>
              </a:rPr>
              <a:t> </a:t>
            </a:r>
            <a:r>
              <a:rPr sz="1966" strike="sngStrike" dirty="0">
                <a:latin typeface="Arial"/>
                <a:cs typeface="Arial"/>
              </a:rPr>
              <a:t>with</a:t>
            </a:r>
            <a:r>
              <a:rPr sz="1966" strike="sngStrike" spc="-66" dirty="0">
                <a:latin typeface="Arial"/>
                <a:cs typeface="Arial"/>
              </a:rPr>
              <a:t> </a:t>
            </a:r>
            <a:r>
              <a:rPr sz="1966" strike="sngStrike" spc="-22" dirty="0">
                <a:latin typeface="Arial"/>
                <a:cs typeface="Arial"/>
              </a:rPr>
              <a:t>available</a:t>
            </a:r>
            <a:r>
              <a:rPr sz="1966" strike="sngStrike" spc="-55" dirty="0">
                <a:latin typeface="Arial"/>
                <a:cs typeface="Arial"/>
              </a:rPr>
              <a:t> </a:t>
            </a:r>
            <a:r>
              <a:rPr sz="1966" strike="sngStrike" spc="-22" dirty="0">
                <a:latin typeface="Arial"/>
                <a:cs typeface="Arial"/>
              </a:rPr>
              <a:t>observation</a:t>
            </a:r>
            <a:endParaRPr sz="1966">
              <a:latin typeface="Arial"/>
              <a:cs typeface="Arial"/>
            </a:endParaRPr>
          </a:p>
          <a:p>
            <a:pPr marL="1169320" indent="-252451">
              <a:spcBef>
                <a:spcPts val="677"/>
              </a:spcBef>
              <a:buFont typeface="Menlo"/>
              <a:buChar char="•"/>
              <a:tabLst>
                <a:tab pos="1169320" algn="l"/>
              </a:tabLst>
            </a:pPr>
            <a:r>
              <a:rPr sz="1966" dirty="0">
                <a:solidFill>
                  <a:srgbClr val="D41A2C"/>
                </a:solidFill>
                <a:latin typeface="Arial"/>
                <a:cs typeface="Arial"/>
              </a:rPr>
              <a:t>YES!</a:t>
            </a:r>
            <a:r>
              <a:rPr sz="1966" spc="-87" dirty="0">
                <a:solidFill>
                  <a:srgbClr val="D41A2C"/>
                </a:solidFill>
                <a:latin typeface="Arial"/>
                <a:cs typeface="Arial"/>
              </a:rPr>
              <a:t> </a:t>
            </a:r>
            <a:r>
              <a:rPr sz="1966" dirty="0">
                <a:latin typeface="Arial"/>
                <a:cs typeface="Arial"/>
              </a:rPr>
              <a:t>Significant</a:t>
            </a:r>
            <a:r>
              <a:rPr sz="1966" spc="-76" dirty="0">
                <a:latin typeface="Arial"/>
                <a:cs typeface="Arial"/>
              </a:rPr>
              <a:t> </a:t>
            </a:r>
            <a:r>
              <a:rPr sz="1966" dirty="0">
                <a:latin typeface="Arial"/>
                <a:cs typeface="Arial"/>
              </a:rPr>
              <a:t>theoretical</a:t>
            </a:r>
            <a:r>
              <a:rPr sz="1966" spc="-76" dirty="0">
                <a:latin typeface="Arial"/>
                <a:cs typeface="Arial"/>
              </a:rPr>
              <a:t> </a:t>
            </a:r>
            <a:r>
              <a:rPr sz="1966" dirty="0">
                <a:latin typeface="Arial"/>
                <a:cs typeface="Arial"/>
              </a:rPr>
              <a:t>&amp;</a:t>
            </a:r>
            <a:r>
              <a:rPr sz="1966" spc="-76" dirty="0">
                <a:latin typeface="Arial"/>
                <a:cs typeface="Arial"/>
              </a:rPr>
              <a:t> </a:t>
            </a:r>
            <a:r>
              <a:rPr sz="1966" dirty="0">
                <a:latin typeface="Arial"/>
                <a:cs typeface="Arial"/>
              </a:rPr>
              <a:t>practical</a:t>
            </a:r>
            <a:r>
              <a:rPr sz="1966" spc="-76" dirty="0">
                <a:latin typeface="Arial"/>
                <a:cs typeface="Arial"/>
              </a:rPr>
              <a:t> </a:t>
            </a:r>
            <a:r>
              <a:rPr sz="1966" spc="-22" dirty="0">
                <a:latin typeface="Arial"/>
                <a:cs typeface="Arial"/>
              </a:rPr>
              <a:t>consequences!</a:t>
            </a:r>
            <a:endParaRPr sz="1966">
              <a:latin typeface="Arial"/>
              <a:cs typeface="Arial"/>
            </a:endParaRPr>
          </a:p>
          <a:p>
            <a:pPr>
              <a:spcBef>
                <a:spcPts val="1027"/>
              </a:spcBef>
            </a:pPr>
            <a:endParaRPr sz="1966">
              <a:latin typeface="Arial"/>
              <a:cs typeface="Arial"/>
            </a:endParaRPr>
          </a:p>
          <a:p>
            <a:pPr marL="660257"/>
            <a:r>
              <a:rPr sz="1966" b="1" dirty="0">
                <a:latin typeface="Arial"/>
                <a:cs typeface="Arial"/>
              </a:rPr>
              <a:t>Reactive</a:t>
            </a:r>
            <a:r>
              <a:rPr sz="1966" b="1" spc="-142" dirty="0">
                <a:latin typeface="Arial"/>
                <a:cs typeface="Arial"/>
              </a:rPr>
              <a:t> </a:t>
            </a:r>
            <a:r>
              <a:rPr sz="1966" b="1" dirty="0">
                <a:latin typeface="Arial"/>
                <a:cs typeface="Arial"/>
              </a:rPr>
              <a:t>policies</a:t>
            </a:r>
            <a:r>
              <a:rPr sz="1966" b="1" spc="-33" dirty="0">
                <a:latin typeface="Arial"/>
                <a:cs typeface="Arial"/>
              </a:rPr>
              <a:t> </a:t>
            </a:r>
            <a:r>
              <a:rPr sz="1966" i="1" spc="164" dirty="0">
                <a:latin typeface="Times New Roman"/>
                <a:cs typeface="Times New Roman"/>
              </a:rPr>
              <a:t>π</a:t>
            </a:r>
            <a:r>
              <a:rPr sz="1966" i="1" spc="-208" dirty="0">
                <a:latin typeface="Times New Roman"/>
                <a:cs typeface="Times New Roman"/>
              </a:rPr>
              <a:t> </a:t>
            </a:r>
            <a:r>
              <a:rPr sz="1966" dirty="0">
                <a:latin typeface="Times New Roman"/>
                <a:cs typeface="Times New Roman"/>
              </a:rPr>
              <a:t>:</a:t>
            </a:r>
            <a:r>
              <a:rPr sz="1966" spc="131" dirty="0">
                <a:latin typeface="Times New Roman"/>
                <a:cs typeface="Times New Roman"/>
              </a:rPr>
              <a:t> </a:t>
            </a:r>
            <a:r>
              <a:rPr sz="1966" i="1" spc="415" dirty="0">
                <a:latin typeface="Menlo"/>
                <a:cs typeface="Menlo"/>
              </a:rPr>
              <a:t>O</a:t>
            </a:r>
            <a:r>
              <a:rPr sz="1966" i="1" spc="-568" dirty="0">
                <a:latin typeface="Menlo"/>
                <a:cs typeface="Menlo"/>
              </a:rPr>
              <a:t> </a:t>
            </a:r>
            <a:r>
              <a:rPr sz="1966" i="1" spc="830" dirty="0">
                <a:latin typeface="Menlo"/>
                <a:cs typeface="Menlo"/>
              </a:rPr>
              <a:t>→</a:t>
            </a:r>
            <a:r>
              <a:rPr sz="1966" i="1" spc="-633" dirty="0">
                <a:latin typeface="Menlo"/>
                <a:cs typeface="Menlo"/>
              </a:rPr>
              <a:t> </a:t>
            </a:r>
            <a:r>
              <a:rPr sz="1966" spc="437" dirty="0">
                <a:latin typeface="Times New Roman"/>
                <a:cs typeface="Times New Roman"/>
              </a:rPr>
              <a:t>∆</a:t>
            </a:r>
            <a:r>
              <a:rPr sz="1966" i="1" spc="437" dirty="0">
                <a:latin typeface="Menlo"/>
                <a:cs typeface="Menlo"/>
              </a:rPr>
              <a:t>A</a:t>
            </a:r>
            <a:r>
              <a:rPr sz="1966" i="1" spc="-644" dirty="0">
                <a:latin typeface="Menlo"/>
                <a:cs typeface="Menlo"/>
              </a:rPr>
              <a:t> </a:t>
            </a:r>
            <a:r>
              <a:rPr sz="1966" dirty="0">
                <a:solidFill>
                  <a:srgbClr val="D41A2C"/>
                </a:solidFill>
                <a:latin typeface="Arial"/>
                <a:cs typeface="Arial"/>
              </a:rPr>
              <a:t>are</a:t>
            </a:r>
            <a:r>
              <a:rPr sz="1966" spc="-33" dirty="0">
                <a:solidFill>
                  <a:srgbClr val="D41A2C"/>
                </a:solidFill>
                <a:latin typeface="Arial"/>
                <a:cs typeface="Arial"/>
              </a:rPr>
              <a:t> </a:t>
            </a:r>
            <a:r>
              <a:rPr sz="1966" dirty="0">
                <a:solidFill>
                  <a:srgbClr val="D41A2C"/>
                </a:solidFill>
                <a:latin typeface="Arial"/>
                <a:cs typeface="Arial"/>
              </a:rPr>
              <a:t>far</a:t>
            </a:r>
            <a:r>
              <a:rPr sz="1966" spc="-33" dirty="0">
                <a:solidFill>
                  <a:srgbClr val="D41A2C"/>
                </a:solidFill>
                <a:latin typeface="Arial"/>
                <a:cs typeface="Arial"/>
              </a:rPr>
              <a:t> </a:t>
            </a:r>
            <a:r>
              <a:rPr sz="1966" dirty="0">
                <a:solidFill>
                  <a:srgbClr val="D41A2C"/>
                </a:solidFill>
                <a:latin typeface="Arial"/>
                <a:cs typeface="Arial"/>
              </a:rPr>
              <a:t>from</a:t>
            </a:r>
            <a:r>
              <a:rPr sz="1966" spc="-44" dirty="0">
                <a:solidFill>
                  <a:srgbClr val="D41A2C"/>
                </a:solidFill>
                <a:latin typeface="Arial"/>
                <a:cs typeface="Arial"/>
              </a:rPr>
              <a:t> </a:t>
            </a:r>
            <a:r>
              <a:rPr sz="1966" spc="-22" dirty="0">
                <a:solidFill>
                  <a:srgbClr val="D41A2C"/>
                </a:solidFill>
                <a:latin typeface="Arial"/>
                <a:cs typeface="Arial"/>
              </a:rPr>
              <a:t>ideal!</a:t>
            </a:r>
            <a:endParaRPr sz="1966">
              <a:latin typeface="Arial"/>
              <a:cs typeface="Arial"/>
            </a:endParaRPr>
          </a:p>
        </p:txBody>
      </p:sp>
      <p:sp>
        <p:nvSpPr>
          <p:cNvPr id="37" name="object 37"/>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41" name="object 41"/>
          <p:cNvSpPr txBox="1">
            <a:spLocks noGrp="1"/>
          </p:cNvSpPr>
          <p:nvPr>
            <p:ph type="dt" sz="half" idx="6"/>
          </p:nvPr>
        </p:nvSpPr>
        <p:spPr>
          <a:xfrm>
            <a:off x="3570742" y="3350180"/>
            <a:ext cx="429958"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CS</a:t>
            </a:r>
            <a:r>
              <a:rPr lang="en-US" spc="-20"/>
              <a:t> </a:t>
            </a:r>
            <a:r>
              <a:rPr lang="en-US" spc="-10"/>
              <a:t>4180/5180</a:t>
            </a:r>
            <a:endParaRPr spc="-22" dirty="0"/>
          </a:p>
        </p:txBody>
      </p:sp>
      <p:sp>
        <p:nvSpPr>
          <p:cNvPr id="42" name="object 42"/>
          <p:cNvSpPr txBox="1">
            <a:spLocks noGrp="1"/>
          </p:cNvSpPr>
          <p:nvPr>
            <p:ph type="sldNum" sz="quarter" idx="7"/>
          </p:nvPr>
        </p:nvSpPr>
        <p:spPr>
          <a:xfrm>
            <a:off x="4295597" y="3357216"/>
            <a:ext cx="244729"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73025">
              <a:spcBef>
                <a:spcPts val="70"/>
              </a:spcBef>
            </a:pPr>
            <a:fld id="{81D60167-4931-47E6-BA6A-407CBD079E47}" type="slidenum">
              <a:rPr lang="en-US" smtClean="0"/>
              <a:pPr marL="73025">
                <a:spcBef>
                  <a:spcPts val="70"/>
                </a:spcBef>
              </a:pPr>
              <a:t>8</a:t>
            </a:fld>
            <a:r>
              <a:rPr lang="en-US" spc="-15"/>
              <a:t> </a:t>
            </a:r>
            <a:r>
              <a:rPr lang="en-US"/>
              <a:t>/</a:t>
            </a:r>
            <a:r>
              <a:rPr lang="en-US" spc="-5"/>
              <a:t> </a:t>
            </a:r>
            <a:r>
              <a:rPr lang="en-US" spc="-25"/>
              <a:t>53</a:t>
            </a:r>
            <a:endParaRPr spc="-55" dirty="0"/>
          </a:p>
        </p:txBody>
      </p:sp>
    </p:spTree>
  </p:cSld>
  <p:clrMapOvr>
    <a:masterClrMapping/>
  </p:clrMapOvr>
  <p:transition>
    <p:cu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8"/>
          <p:cNvSpPr txBox="1"/>
          <p:nvPr/>
        </p:nvSpPr>
        <p:spPr>
          <a:xfrm>
            <a:off x="213327" y="549397"/>
            <a:ext cx="3876934" cy="941168"/>
          </a:xfrm>
          <a:prstGeom prst="rect">
            <a:avLst/>
          </a:prstGeom>
        </p:spPr>
        <p:txBody>
          <a:bodyPr vert="horz" wrap="square" lIns="0" tIns="24968" rIns="0" bIns="0" rtlCol="0">
            <a:spAutoFit/>
          </a:bodyPr>
          <a:lstStyle/>
          <a:p>
            <a:pPr marL="27742">
              <a:spcBef>
                <a:spcPts val="197"/>
              </a:spcBef>
            </a:pPr>
            <a:r>
              <a:rPr sz="2403" b="1" dirty="0">
                <a:solidFill>
                  <a:srgbClr val="D41A2C"/>
                </a:solidFill>
                <a:latin typeface="Arial"/>
                <a:cs typeface="Arial"/>
              </a:rPr>
              <a:t>Stateful</a:t>
            </a:r>
            <a:r>
              <a:rPr sz="2403" b="1" spc="-87" dirty="0">
                <a:solidFill>
                  <a:srgbClr val="D41A2C"/>
                </a:solidFill>
                <a:latin typeface="Arial"/>
                <a:cs typeface="Arial"/>
              </a:rPr>
              <a:t> </a:t>
            </a:r>
            <a:r>
              <a:rPr sz="2403" b="1" dirty="0">
                <a:solidFill>
                  <a:srgbClr val="D41A2C"/>
                </a:solidFill>
                <a:latin typeface="Arial"/>
                <a:cs typeface="Arial"/>
              </a:rPr>
              <a:t>PORL</a:t>
            </a:r>
            <a:r>
              <a:rPr sz="2403" b="1" spc="-87" dirty="0">
                <a:solidFill>
                  <a:srgbClr val="D41A2C"/>
                </a:solidFill>
                <a:latin typeface="Arial"/>
                <a:cs typeface="Arial"/>
              </a:rPr>
              <a:t> </a:t>
            </a:r>
            <a:r>
              <a:rPr sz="2403" b="1" dirty="0">
                <a:solidFill>
                  <a:srgbClr val="D41A2C"/>
                </a:solidFill>
                <a:latin typeface="Arial"/>
                <a:cs typeface="Arial"/>
              </a:rPr>
              <a:t>-</a:t>
            </a:r>
            <a:r>
              <a:rPr sz="2403" b="1" spc="-87" dirty="0">
                <a:solidFill>
                  <a:srgbClr val="D41A2C"/>
                </a:solidFill>
                <a:latin typeface="Arial"/>
                <a:cs typeface="Arial"/>
              </a:rPr>
              <a:t> </a:t>
            </a:r>
            <a:r>
              <a:rPr sz="2403" b="1" dirty="0">
                <a:solidFill>
                  <a:srgbClr val="D41A2C"/>
                </a:solidFill>
                <a:latin typeface="Arial"/>
                <a:cs typeface="Arial"/>
              </a:rPr>
              <a:t>Offline</a:t>
            </a:r>
            <a:r>
              <a:rPr sz="2403" b="1" spc="-87" dirty="0">
                <a:solidFill>
                  <a:srgbClr val="D41A2C"/>
                </a:solidFill>
                <a:latin typeface="Arial"/>
                <a:cs typeface="Arial"/>
              </a:rPr>
              <a:t> </a:t>
            </a:r>
            <a:r>
              <a:rPr sz="2403" b="1" spc="-55" dirty="0">
                <a:solidFill>
                  <a:srgbClr val="D41A2C"/>
                </a:solidFill>
                <a:latin typeface="Arial"/>
                <a:cs typeface="Arial"/>
              </a:rPr>
              <a:t>RL</a:t>
            </a:r>
            <a:endParaRPr sz="2403">
              <a:latin typeface="Arial"/>
              <a:cs typeface="Arial"/>
            </a:endParaRPr>
          </a:p>
          <a:p>
            <a:pPr marL="577031">
              <a:spcBef>
                <a:spcPts val="1933"/>
              </a:spcBef>
            </a:pPr>
            <a:r>
              <a:rPr sz="1966" b="1" spc="-22" dirty="0">
                <a:latin typeface="Arial"/>
                <a:cs typeface="Arial"/>
              </a:rPr>
              <a:t>Training</a:t>
            </a:r>
            <a:r>
              <a:rPr sz="1966" b="1" spc="-66" dirty="0">
                <a:latin typeface="Arial"/>
                <a:cs typeface="Arial"/>
              </a:rPr>
              <a:t> </a:t>
            </a:r>
            <a:r>
              <a:rPr sz="1966" b="1" dirty="0">
                <a:latin typeface="Arial"/>
                <a:cs typeface="Arial"/>
              </a:rPr>
              <a:t>with</a:t>
            </a:r>
            <a:r>
              <a:rPr sz="1966" b="1" spc="-66" dirty="0">
                <a:latin typeface="Arial"/>
                <a:cs typeface="Arial"/>
              </a:rPr>
              <a:t> </a:t>
            </a:r>
            <a:r>
              <a:rPr sz="1966" b="1" dirty="0">
                <a:latin typeface="Arial"/>
                <a:cs typeface="Arial"/>
              </a:rPr>
              <a:t>static</a:t>
            </a:r>
            <a:r>
              <a:rPr sz="1966" b="1" spc="-66" dirty="0">
                <a:latin typeface="Arial"/>
                <a:cs typeface="Arial"/>
              </a:rPr>
              <a:t> </a:t>
            </a:r>
            <a:r>
              <a:rPr sz="1966" b="1" spc="-22" dirty="0">
                <a:latin typeface="Arial"/>
                <a:cs typeface="Arial"/>
              </a:rPr>
              <a:t>dataset:</a:t>
            </a:r>
            <a:endParaRPr sz="1966">
              <a:latin typeface="Arial"/>
              <a:cs typeface="Arial"/>
            </a:endParaRPr>
          </a:p>
        </p:txBody>
      </p:sp>
      <p:sp>
        <p:nvSpPr>
          <p:cNvPr id="29" name="object 29"/>
          <p:cNvSpPr txBox="1"/>
          <p:nvPr/>
        </p:nvSpPr>
        <p:spPr>
          <a:xfrm>
            <a:off x="4440420" y="1674875"/>
            <a:ext cx="130387" cy="228334"/>
          </a:xfrm>
          <a:prstGeom prst="rect">
            <a:avLst/>
          </a:prstGeom>
        </p:spPr>
        <p:txBody>
          <a:bodyPr vert="horz" wrap="square" lIns="0" tIns="26355" rIns="0" bIns="0" rtlCol="0">
            <a:spAutoFit/>
          </a:bodyPr>
          <a:lstStyle/>
          <a:p>
            <a:pPr marL="27742">
              <a:spcBef>
                <a:spcPts val="208"/>
              </a:spcBef>
            </a:pPr>
            <a:r>
              <a:rPr sz="1311" i="1" spc="109" dirty="0">
                <a:latin typeface="Times New Roman"/>
                <a:cs typeface="Times New Roman"/>
              </a:rPr>
              <a:t>i</a:t>
            </a:r>
            <a:endParaRPr sz="1311">
              <a:latin typeface="Times New Roman"/>
              <a:cs typeface="Times New Roman"/>
            </a:endParaRPr>
          </a:p>
        </p:txBody>
      </p:sp>
      <p:sp>
        <p:nvSpPr>
          <p:cNvPr id="30" name="object 30"/>
          <p:cNvSpPr txBox="1"/>
          <p:nvPr/>
        </p:nvSpPr>
        <p:spPr>
          <a:xfrm>
            <a:off x="963968" y="1573372"/>
            <a:ext cx="4062803" cy="329131"/>
          </a:xfrm>
          <a:prstGeom prst="rect">
            <a:avLst/>
          </a:prstGeom>
        </p:spPr>
        <p:txBody>
          <a:bodyPr vert="horz" wrap="square" lIns="0" tIns="26355" rIns="0" bIns="0" rtlCol="0">
            <a:spAutoFit/>
          </a:bodyPr>
          <a:lstStyle/>
          <a:p>
            <a:pPr marL="335677" indent="-252451">
              <a:spcBef>
                <a:spcPts val="208"/>
              </a:spcBef>
              <a:buClr>
                <a:srgbClr val="D41A2C"/>
              </a:buClr>
              <a:buFont typeface="Menlo"/>
              <a:buChar char="•"/>
              <a:tabLst>
                <a:tab pos="335677" algn="l"/>
              </a:tabLst>
            </a:pPr>
            <a:r>
              <a:rPr sz="2949" baseline="6172" dirty="0">
                <a:latin typeface="Arial"/>
                <a:cs typeface="Arial"/>
              </a:rPr>
              <a:t>FO</a:t>
            </a:r>
            <a:r>
              <a:rPr sz="2949" spc="81" baseline="6172" dirty="0">
                <a:latin typeface="Arial"/>
                <a:cs typeface="Arial"/>
              </a:rPr>
              <a:t> </a:t>
            </a:r>
            <a:r>
              <a:rPr sz="2949" baseline="6172" dirty="0">
                <a:latin typeface="Arial"/>
                <a:cs typeface="Arial"/>
              </a:rPr>
              <a:t>dataset</a:t>
            </a:r>
            <a:r>
              <a:rPr sz="2949" spc="96" baseline="6172" dirty="0">
                <a:latin typeface="Arial"/>
                <a:cs typeface="Arial"/>
              </a:rPr>
              <a:t> </a:t>
            </a:r>
            <a:r>
              <a:rPr sz="2949" i="1" spc="555" baseline="6172" dirty="0">
                <a:latin typeface="Menlo"/>
                <a:cs typeface="Menlo"/>
              </a:rPr>
              <a:t>D</a:t>
            </a:r>
            <a:r>
              <a:rPr sz="2949" i="1" spc="-721" baseline="6172" dirty="0">
                <a:latin typeface="Menlo"/>
                <a:cs typeface="Menlo"/>
              </a:rPr>
              <a:t> </a:t>
            </a:r>
            <a:r>
              <a:rPr sz="2949" spc="638" baseline="6172" dirty="0">
                <a:latin typeface="Times New Roman"/>
                <a:cs typeface="Times New Roman"/>
              </a:rPr>
              <a:t>=</a:t>
            </a:r>
            <a:r>
              <a:rPr sz="2949" spc="212" baseline="6172" dirty="0">
                <a:latin typeface="Times New Roman"/>
                <a:cs typeface="Times New Roman"/>
              </a:rPr>
              <a:t> </a:t>
            </a:r>
            <a:r>
              <a:rPr sz="2949" i="1" baseline="6172" dirty="0">
                <a:latin typeface="Menlo"/>
                <a:cs typeface="Menlo"/>
              </a:rPr>
              <a:t>{</a:t>
            </a:r>
            <a:r>
              <a:rPr sz="2949" baseline="6172" dirty="0">
                <a:latin typeface="Times New Roman"/>
                <a:cs typeface="Times New Roman"/>
              </a:rPr>
              <a:t>(</a:t>
            </a:r>
            <a:r>
              <a:rPr sz="2949" i="1" baseline="6172" dirty="0">
                <a:latin typeface="Times New Roman"/>
                <a:cs typeface="Times New Roman"/>
              </a:rPr>
              <a:t>s</a:t>
            </a:r>
            <a:r>
              <a:rPr sz="1311" i="1" dirty="0">
                <a:latin typeface="Times New Roman"/>
                <a:cs typeface="Times New Roman"/>
              </a:rPr>
              <a:t>i</a:t>
            </a:r>
            <a:r>
              <a:rPr sz="2949" i="1" baseline="6172" dirty="0">
                <a:latin typeface="Times New Roman"/>
                <a:cs typeface="Times New Roman"/>
              </a:rPr>
              <a:t>,</a:t>
            </a:r>
            <a:r>
              <a:rPr sz="2949" i="1" spc="-179" baseline="6172" dirty="0">
                <a:latin typeface="Times New Roman"/>
                <a:cs typeface="Times New Roman"/>
              </a:rPr>
              <a:t> </a:t>
            </a:r>
            <a:r>
              <a:rPr sz="2949" i="1" spc="227" baseline="6172" dirty="0">
                <a:latin typeface="Times New Roman"/>
                <a:cs typeface="Times New Roman"/>
              </a:rPr>
              <a:t>a</a:t>
            </a:r>
            <a:r>
              <a:rPr sz="1311" i="1" spc="153" dirty="0">
                <a:latin typeface="Times New Roman"/>
                <a:cs typeface="Times New Roman"/>
              </a:rPr>
              <a:t>i</a:t>
            </a:r>
            <a:r>
              <a:rPr sz="2949" i="1" spc="227" baseline="6172" dirty="0">
                <a:latin typeface="Times New Roman"/>
                <a:cs typeface="Times New Roman"/>
              </a:rPr>
              <a:t>,</a:t>
            </a:r>
            <a:r>
              <a:rPr sz="2949" i="1" spc="-179" baseline="6172" dirty="0">
                <a:latin typeface="Times New Roman"/>
                <a:cs typeface="Times New Roman"/>
              </a:rPr>
              <a:t> </a:t>
            </a:r>
            <a:r>
              <a:rPr sz="2949" i="1" spc="262" baseline="6172" dirty="0">
                <a:latin typeface="Times New Roman"/>
                <a:cs typeface="Times New Roman"/>
              </a:rPr>
              <a:t>r</a:t>
            </a:r>
            <a:r>
              <a:rPr sz="1311" i="1" spc="175" dirty="0">
                <a:latin typeface="Times New Roman"/>
                <a:cs typeface="Times New Roman"/>
              </a:rPr>
              <a:t>i</a:t>
            </a:r>
            <a:r>
              <a:rPr sz="2949" i="1" spc="262" baseline="6172" dirty="0">
                <a:latin typeface="Times New Roman"/>
                <a:cs typeface="Times New Roman"/>
              </a:rPr>
              <a:t>,</a:t>
            </a:r>
            <a:r>
              <a:rPr sz="2949" i="1" spc="-164" baseline="6172" dirty="0">
                <a:latin typeface="Times New Roman"/>
                <a:cs typeface="Times New Roman"/>
              </a:rPr>
              <a:t> </a:t>
            </a:r>
            <a:r>
              <a:rPr sz="2949" i="1" spc="164" baseline="6172" dirty="0">
                <a:latin typeface="Times New Roman"/>
                <a:cs typeface="Times New Roman"/>
              </a:rPr>
              <a:t>s</a:t>
            </a:r>
            <a:r>
              <a:rPr sz="1966" i="1" spc="164" baseline="46296" dirty="0">
                <a:latin typeface="Euclid Symbol"/>
                <a:cs typeface="Euclid Symbol"/>
              </a:rPr>
              <a:t>′</a:t>
            </a:r>
            <a:r>
              <a:rPr sz="1966" i="1" spc="-146" baseline="46296" dirty="0">
                <a:latin typeface="Euclid Symbol"/>
                <a:cs typeface="Euclid Symbol"/>
              </a:rPr>
              <a:t> </a:t>
            </a:r>
            <a:r>
              <a:rPr sz="2949" spc="81" baseline="6172" dirty="0">
                <a:latin typeface="Times New Roman"/>
                <a:cs typeface="Times New Roman"/>
              </a:rPr>
              <a:t>)</a:t>
            </a:r>
            <a:r>
              <a:rPr sz="2949" i="1" spc="81" baseline="6172" dirty="0">
                <a:latin typeface="Menlo"/>
                <a:cs typeface="Menlo"/>
              </a:rPr>
              <a:t>}</a:t>
            </a:r>
            <a:r>
              <a:rPr sz="1966" i="1" spc="81" baseline="50925" dirty="0">
                <a:latin typeface="Times New Roman"/>
                <a:cs typeface="Times New Roman"/>
              </a:rPr>
              <a:t>N</a:t>
            </a:r>
            <a:endParaRPr sz="1966" baseline="50925">
              <a:latin typeface="Times New Roman"/>
              <a:cs typeface="Times New Roman"/>
            </a:endParaRPr>
          </a:p>
        </p:txBody>
      </p:sp>
      <p:sp>
        <p:nvSpPr>
          <p:cNvPr id="31" name="object 31"/>
          <p:cNvSpPr txBox="1"/>
          <p:nvPr/>
        </p:nvSpPr>
        <p:spPr>
          <a:xfrm>
            <a:off x="4755374" y="1704670"/>
            <a:ext cx="130387" cy="228334"/>
          </a:xfrm>
          <a:prstGeom prst="rect">
            <a:avLst/>
          </a:prstGeom>
        </p:spPr>
        <p:txBody>
          <a:bodyPr vert="horz" wrap="square" lIns="0" tIns="26355" rIns="0" bIns="0" rtlCol="0">
            <a:spAutoFit/>
          </a:bodyPr>
          <a:lstStyle/>
          <a:p>
            <a:pPr marL="27742">
              <a:spcBef>
                <a:spcPts val="208"/>
              </a:spcBef>
            </a:pPr>
            <a:r>
              <a:rPr sz="1311" i="1" spc="109" dirty="0">
                <a:latin typeface="Times New Roman"/>
                <a:cs typeface="Times New Roman"/>
              </a:rPr>
              <a:t>i</a:t>
            </a:r>
            <a:endParaRPr sz="1311">
              <a:latin typeface="Times New Roman"/>
              <a:cs typeface="Times New Roman"/>
            </a:endParaRPr>
          </a:p>
        </p:txBody>
      </p:sp>
      <p:sp>
        <p:nvSpPr>
          <p:cNvPr id="32" name="object 32"/>
          <p:cNvSpPr txBox="1"/>
          <p:nvPr/>
        </p:nvSpPr>
        <p:spPr>
          <a:xfrm>
            <a:off x="963969" y="1991498"/>
            <a:ext cx="4426224" cy="329131"/>
          </a:xfrm>
          <a:prstGeom prst="rect">
            <a:avLst/>
          </a:prstGeom>
        </p:spPr>
        <p:txBody>
          <a:bodyPr vert="horz" wrap="square" lIns="0" tIns="26355" rIns="0" bIns="0" rtlCol="0">
            <a:spAutoFit/>
          </a:bodyPr>
          <a:lstStyle/>
          <a:p>
            <a:pPr marL="335677" indent="-252451">
              <a:spcBef>
                <a:spcPts val="208"/>
              </a:spcBef>
              <a:buClr>
                <a:srgbClr val="D41A2C"/>
              </a:buClr>
              <a:buFont typeface="Menlo"/>
              <a:buChar char="•"/>
              <a:tabLst>
                <a:tab pos="335677" algn="l"/>
              </a:tabLst>
            </a:pPr>
            <a:r>
              <a:rPr sz="2949" baseline="6172" dirty="0">
                <a:latin typeface="Arial"/>
                <a:cs typeface="Arial"/>
              </a:rPr>
              <a:t>PO</a:t>
            </a:r>
            <a:r>
              <a:rPr sz="2949" spc="81" baseline="6172" dirty="0">
                <a:latin typeface="Arial"/>
                <a:cs typeface="Arial"/>
              </a:rPr>
              <a:t> </a:t>
            </a:r>
            <a:r>
              <a:rPr sz="2949" baseline="6172" dirty="0">
                <a:latin typeface="Arial"/>
                <a:cs typeface="Arial"/>
              </a:rPr>
              <a:t>dataset</a:t>
            </a:r>
            <a:r>
              <a:rPr sz="2949" spc="96" baseline="6172" dirty="0">
                <a:latin typeface="Arial"/>
                <a:cs typeface="Arial"/>
              </a:rPr>
              <a:t> </a:t>
            </a:r>
            <a:r>
              <a:rPr sz="2949" i="1" spc="555" baseline="6172" dirty="0">
                <a:latin typeface="Menlo"/>
                <a:cs typeface="Menlo"/>
              </a:rPr>
              <a:t>D</a:t>
            </a:r>
            <a:r>
              <a:rPr sz="2949" i="1" spc="-721" baseline="6172" dirty="0">
                <a:latin typeface="Menlo"/>
                <a:cs typeface="Menlo"/>
              </a:rPr>
              <a:t> </a:t>
            </a:r>
            <a:r>
              <a:rPr sz="2949" spc="638" baseline="6172" dirty="0">
                <a:latin typeface="Times New Roman"/>
                <a:cs typeface="Times New Roman"/>
              </a:rPr>
              <a:t>=</a:t>
            </a:r>
            <a:r>
              <a:rPr sz="2949" spc="212" baseline="6172" dirty="0">
                <a:latin typeface="Times New Roman"/>
                <a:cs typeface="Times New Roman"/>
              </a:rPr>
              <a:t> </a:t>
            </a:r>
            <a:r>
              <a:rPr sz="2949" i="1" baseline="6172" dirty="0">
                <a:latin typeface="Menlo"/>
                <a:cs typeface="Menlo"/>
              </a:rPr>
              <a:t>{</a:t>
            </a:r>
            <a:r>
              <a:rPr sz="2949" baseline="6172" dirty="0">
                <a:latin typeface="Times New Roman"/>
                <a:cs typeface="Times New Roman"/>
              </a:rPr>
              <a:t>(</a:t>
            </a:r>
            <a:r>
              <a:rPr sz="2949" i="1" baseline="6172" dirty="0">
                <a:latin typeface="Times New Roman"/>
                <a:cs typeface="Times New Roman"/>
              </a:rPr>
              <a:t>h</a:t>
            </a:r>
            <a:r>
              <a:rPr sz="1311" i="1" dirty="0">
                <a:latin typeface="Times New Roman"/>
                <a:cs typeface="Times New Roman"/>
              </a:rPr>
              <a:t>i</a:t>
            </a:r>
            <a:r>
              <a:rPr sz="2949" i="1" baseline="6172" dirty="0">
                <a:latin typeface="Times New Roman"/>
                <a:cs typeface="Times New Roman"/>
              </a:rPr>
              <a:t>,</a:t>
            </a:r>
            <a:r>
              <a:rPr sz="2949" i="1" spc="-179" baseline="6172" dirty="0">
                <a:latin typeface="Times New Roman"/>
                <a:cs typeface="Times New Roman"/>
              </a:rPr>
              <a:t> </a:t>
            </a:r>
            <a:r>
              <a:rPr sz="2949" i="1" spc="227" baseline="6172" dirty="0">
                <a:latin typeface="Times New Roman"/>
                <a:cs typeface="Times New Roman"/>
              </a:rPr>
              <a:t>a</a:t>
            </a:r>
            <a:r>
              <a:rPr sz="1311" i="1" spc="153" dirty="0">
                <a:latin typeface="Times New Roman"/>
                <a:cs typeface="Times New Roman"/>
              </a:rPr>
              <a:t>i</a:t>
            </a:r>
            <a:r>
              <a:rPr sz="2949" i="1" spc="227" baseline="6172" dirty="0">
                <a:latin typeface="Times New Roman"/>
                <a:cs typeface="Times New Roman"/>
              </a:rPr>
              <a:t>,</a:t>
            </a:r>
            <a:r>
              <a:rPr sz="2949" i="1" spc="-179" baseline="6172" dirty="0">
                <a:latin typeface="Times New Roman"/>
                <a:cs typeface="Times New Roman"/>
              </a:rPr>
              <a:t> </a:t>
            </a:r>
            <a:r>
              <a:rPr sz="2949" i="1" spc="262" baseline="6172" dirty="0">
                <a:latin typeface="Times New Roman"/>
                <a:cs typeface="Times New Roman"/>
              </a:rPr>
              <a:t>r</a:t>
            </a:r>
            <a:r>
              <a:rPr sz="1311" i="1" spc="175" dirty="0">
                <a:latin typeface="Times New Roman"/>
                <a:cs typeface="Times New Roman"/>
              </a:rPr>
              <a:t>i</a:t>
            </a:r>
            <a:r>
              <a:rPr sz="2949" i="1" spc="262" baseline="6172" dirty="0">
                <a:latin typeface="Times New Roman"/>
                <a:cs typeface="Times New Roman"/>
              </a:rPr>
              <a:t>,</a:t>
            </a:r>
            <a:r>
              <a:rPr sz="2949" i="1" spc="-179" baseline="6172" dirty="0">
                <a:latin typeface="Times New Roman"/>
                <a:cs typeface="Times New Roman"/>
              </a:rPr>
              <a:t> </a:t>
            </a:r>
            <a:r>
              <a:rPr sz="2949" i="1" spc="179" baseline="6172" dirty="0">
                <a:latin typeface="Times New Roman"/>
                <a:cs typeface="Times New Roman"/>
              </a:rPr>
              <a:t>o</a:t>
            </a:r>
            <a:r>
              <a:rPr sz="1311" i="1" spc="120" dirty="0">
                <a:latin typeface="Times New Roman"/>
                <a:cs typeface="Times New Roman"/>
              </a:rPr>
              <a:t>i</a:t>
            </a:r>
            <a:r>
              <a:rPr sz="2949" i="1" spc="179" baseline="6172" dirty="0">
                <a:latin typeface="Times New Roman"/>
                <a:cs typeface="Times New Roman"/>
              </a:rPr>
              <a:t>,</a:t>
            </a:r>
            <a:r>
              <a:rPr sz="2949" i="1" spc="-179" baseline="6172" dirty="0">
                <a:latin typeface="Times New Roman"/>
                <a:cs typeface="Times New Roman"/>
              </a:rPr>
              <a:t> </a:t>
            </a:r>
            <a:r>
              <a:rPr sz="2949" i="1" spc="194" baseline="6172" dirty="0">
                <a:latin typeface="Times New Roman"/>
                <a:cs typeface="Times New Roman"/>
              </a:rPr>
              <a:t>r</a:t>
            </a:r>
            <a:r>
              <a:rPr sz="1311" i="1" spc="131" dirty="0">
                <a:latin typeface="Times New Roman"/>
                <a:cs typeface="Times New Roman"/>
              </a:rPr>
              <a:t>i</a:t>
            </a:r>
            <a:r>
              <a:rPr sz="2949" spc="194" baseline="6172" dirty="0">
                <a:latin typeface="Times New Roman"/>
                <a:cs typeface="Times New Roman"/>
              </a:rPr>
              <a:t>)</a:t>
            </a:r>
            <a:r>
              <a:rPr sz="2949" i="1" spc="194" baseline="6172" dirty="0">
                <a:latin typeface="Menlo"/>
                <a:cs typeface="Menlo"/>
              </a:rPr>
              <a:t>}</a:t>
            </a:r>
            <a:r>
              <a:rPr sz="1966" i="1" spc="194" baseline="50925" dirty="0">
                <a:latin typeface="Times New Roman"/>
                <a:cs typeface="Times New Roman"/>
              </a:rPr>
              <a:t>N</a:t>
            </a:r>
            <a:endParaRPr sz="1966" baseline="50925">
              <a:latin typeface="Times New Roman"/>
              <a:cs typeface="Times New Roman"/>
            </a:endParaRPr>
          </a:p>
        </p:txBody>
      </p:sp>
      <p:sp>
        <p:nvSpPr>
          <p:cNvPr id="33" name="object 33"/>
          <p:cNvSpPr txBox="1"/>
          <p:nvPr/>
        </p:nvSpPr>
        <p:spPr>
          <a:xfrm>
            <a:off x="5118876" y="2122767"/>
            <a:ext cx="130387" cy="228334"/>
          </a:xfrm>
          <a:prstGeom prst="rect">
            <a:avLst/>
          </a:prstGeom>
        </p:spPr>
        <p:txBody>
          <a:bodyPr vert="horz" wrap="square" lIns="0" tIns="26355" rIns="0" bIns="0" rtlCol="0">
            <a:spAutoFit/>
          </a:bodyPr>
          <a:lstStyle/>
          <a:p>
            <a:pPr marL="27742">
              <a:spcBef>
                <a:spcPts val="208"/>
              </a:spcBef>
            </a:pPr>
            <a:r>
              <a:rPr sz="1311" i="1" spc="109" dirty="0">
                <a:latin typeface="Times New Roman"/>
                <a:cs typeface="Times New Roman"/>
              </a:rPr>
              <a:t>i</a:t>
            </a:r>
            <a:endParaRPr sz="1311">
              <a:latin typeface="Times New Roman"/>
              <a:cs typeface="Times New Roman"/>
            </a:endParaRPr>
          </a:p>
        </p:txBody>
      </p:sp>
      <p:sp>
        <p:nvSpPr>
          <p:cNvPr id="34" name="object 34"/>
          <p:cNvSpPr txBox="1"/>
          <p:nvPr/>
        </p:nvSpPr>
        <p:spPr>
          <a:xfrm>
            <a:off x="936227" y="2420832"/>
            <a:ext cx="5807772" cy="348111"/>
          </a:xfrm>
          <a:prstGeom prst="rect">
            <a:avLst/>
          </a:prstGeom>
        </p:spPr>
        <p:txBody>
          <a:bodyPr vert="horz" wrap="square" lIns="0" tIns="26355" rIns="0" bIns="0" rtlCol="0">
            <a:spAutoFit/>
          </a:bodyPr>
          <a:lstStyle/>
          <a:p>
            <a:pPr marL="363419" indent="-252451">
              <a:lnSpc>
                <a:spcPts val="1584"/>
              </a:lnSpc>
              <a:spcBef>
                <a:spcPts val="208"/>
              </a:spcBef>
              <a:buClr>
                <a:srgbClr val="D41A2C"/>
              </a:buClr>
              <a:buFont typeface="Menlo"/>
              <a:buChar char="•"/>
              <a:tabLst>
                <a:tab pos="363419" algn="l"/>
              </a:tabLst>
            </a:pPr>
            <a:r>
              <a:rPr sz="2949" baseline="6172" dirty="0">
                <a:latin typeface="Arial"/>
                <a:cs typeface="Arial"/>
              </a:rPr>
              <a:t>PO+state</a:t>
            </a:r>
            <a:r>
              <a:rPr sz="2949" spc="66" baseline="6172" dirty="0">
                <a:latin typeface="Arial"/>
                <a:cs typeface="Arial"/>
              </a:rPr>
              <a:t> </a:t>
            </a:r>
            <a:r>
              <a:rPr sz="2949" baseline="6172" dirty="0">
                <a:latin typeface="Arial"/>
                <a:cs typeface="Arial"/>
              </a:rPr>
              <a:t>dataset</a:t>
            </a:r>
            <a:r>
              <a:rPr sz="2949" spc="66" baseline="6172" dirty="0">
                <a:latin typeface="Arial"/>
                <a:cs typeface="Arial"/>
              </a:rPr>
              <a:t> </a:t>
            </a:r>
            <a:r>
              <a:rPr sz="2949" i="1" spc="555" baseline="6172" dirty="0">
                <a:latin typeface="Menlo"/>
                <a:cs typeface="Menlo"/>
              </a:rPr>
              <a:t>D</a:t>
            </a:r>
            <a:r>
              <a:rPr sz="2949" i="1" spc="-754" baseline="6172" dirty="0">
                <a:latin typeface="Menlo"/>
                <a:cs typeface="Menlo"/>
              </a:rPr>
              <a:t> </a:t>
            </a:r>
            <a:r>
              <a:rPr sz="2949" spc="638" baseline="6172" dirty="0">
                <a:latin typeface="Times New Roman"/>
                <a:cs typeface="Times New Roman"/>
              </a:rPr>
              <a:t>=</a:t>
            </a:r>
            <a:r>
              <a:rPr sz="2949" spc="194" baseline="6172" dirty="0">
                <a:latin typeface="Times New Roman"/>
                <a:cs typeface="Times New Roman"/>
              </a:rPr>
              <a:t> </a:t>
            </a:r>
            <a:r>
              <a:rPr sz="2949" i="1" baseline="6172" dirty="0">
                <a:latin typeface="Menlo"/>
                <a:cs typeface="Menlo"/>
              </a:rPr>
              <a:t>{</a:t>
            </a:r>
            <a:r>
              <a:rPr sz="2949" baseline="6172" dirty="0">
                <a:latin typeface="Times New Roman"/>
                <a:cs typeface="Times New Roman"/>
              </a:rPr>
              <a:t>(</a:t>
            </a:r>
            <a:r>
              <a:rPr sz="2949" i="1" baseline="6172" dirty="0">
                <a:latin typeface="Times New Roman"/>
                <a:cs typeface="Times New Roman"/>
              </a:rPr>
              <a:t>h</a:t>
            </a:r>
            <a:r>
              <a:rPr sz="1311" i="1" dirty="0">
                <a:latin typeface="Times New Roman"/>
                <a:cs typeface="Times New Roman"/>
              </a:rPr>
              <a:t>i</a:t>
            </a:r>
            <a:r>
              <a:rPr sz="2949" i="1" baseline="6172" dirty="0">
                <a:latin typeface="Times New Roman"/>
                <a:cs typeface="Times New Roman"/>
              </a:rPr>
              <a:t>,</a:t>
            </a:r>
            <a:r>
              <a:rPr sz="2949" i="1" spc="-194" baseline="6172" dirty="0">
                <a:latin typeface="Times New Roman"/>
                <a:cs typeface="Times New Roman"/>
              </a:rPr>
              <a:t> </a:t>
            </a:r>
            <a:r>
              <a:rPr sz="2949" i="1" spc="277" baseline="6172" dirty="0">
                <a:latin typeface="Times New Roman"/>
                <a:cs typeface="Times New Roman"/>
              </a:rPr>
              <a:t>s</a:t>
            </a:r>
            <a:r>
              <a:rPr sz="1311" i="1" spc="186" dirty="0">
                <a:latin typeface="Times New Roman"/>
                <a:cs typeface="Times New Roman"/>
              </a:rPr>
              <a:t>i</a:t>
            </a:r>
            <a:r>
              <a:rPr sz="2949" i="1" spc="277" baseline="6172" dirty="0">
                <a:latin typeface="Times New Roman"/>
                <a:cs typeface="Times New Roman"/>
              </a:rPr>
              <a:t>,</a:t>
            </a:r>
            <a:r>
              <a:rPr sz="2949" i="1" spc="-194" baseline="6172" dirty="0">
                <a:latin typeface="Times New Roman"/>
                <a:cs typeface="Times New Roman"/>
              </a:rPr>
              <a:t> </a:t>
            </a:r>
            <a:r>
              <a:rPr sz="2949" i="1" spc="227" baseline="6172" dirty="0">
                <a:latin typeface="Times New Roman"/>
                <a:cs typeface="Times New Roman"/>
              </a:rPr>
              <a:t>a</a:t>
            </a:r>
            <a:r>
              <a:rPr sz="1311" i="1" spc="153" dirty="0">
                <a:latin typeface="Times New Roman"/>
                <a:cs typeface="Times New Roman"/>
              </a:rPr>
              <a:t>i</a:t>
            </a:r>
            <a:r>
              <a:rPr sz="2949" i="1" spc="227" baseline="6172" dirty="0">
                <a:latin typeface="Times New Roman"/>
                <a:cs typeface="Times New Roman"/>
              </a:rPr>
              <a:t>,</a:t>
            </a:r>
            <a:r>
              <a:rPr sz="2949" i="1" spc="-194" baseline="6172" dirty="0">
                <a:latin typeface="Times New Roman"/>
                <a:cs typeface="Times New Roman"/>
              </a:rPr>
              <a:t> </a:t>
            </a:r>
            <a:r>
              <a:rPr sz="2949" i="1" spc="262" baseline="6172" dirty="0">
                <a:latin typeface="Times New Roman"/>
                <a:cs typeface="Times New Roman"/>
              </a:rPr>
              <a:t>r</a:t>
            </a:r>
            <a:r>
              <a:rPr sz="1311" i="1" spc="175" dirty="0">
                <a:latin typeface="Times New Roman"/>
                <a:cs typeface="Times New Roman"/>
              </a:rPr>
              <a:t>i</a:t>
            </a:r>
            <a:r>
              <a:rPr sz="2949" i="1" spc="262" baseline="6172" dirty="0">
                <a:latin typeface="Times New Roman"/>
                <a:cs typeface="Times New Roman"/>
              </a:rPr>
              <a:t>,</a:t>
            </a:r>
            <a:r>
              <a:rPr sz="2949" i="1" spc="-179" baseline="6172" dirty="0">
                <a:latin typeface="Times New Roman"/>
                <a:cs typeface="Times New Roman"/>
              </a:rPr>
              <a:t> </a:t>
            </a:r>
            <a:r>
              <a:rPr sz="2949" i="1" spc="245" baseline="6172" dirty="0">
                <a:latin typeface="Times New Roman"/>
                <a:cs typeface="Times New Roman"/>
              </a:rPr>
              <a:t>s</a:t>
            </a:r>
            <a:r>
              <a:rPr sz="1966" i="1" spc="245" baseline="46296" dirty="0">
                <a:latin typeface="Euclid Symbol"/>
                <a:cs typeface="Euclid Symbol"/>
              </a:rPr>
              <a:t>′</a:t>
            </a:r>
            <a:r>
              <a:rPr sz="2949" i="1" spc="245" baseline="6172" dirty="0">
                <a:latin typeface="Times New Roman"/>
                <a:cs typeface="Times New Roman"/>
              </a:rPr>
              <a:t>,</a:t>
            </a:r>
            <a:r>
              <a:rPr sz="2949" i="1" spc="-194" baseline="6172" dirty="0">
                <a:latin typeface="Times New Roman"/>
                <a:cs typeface="Times New Roman"/>
              </a:rPr>
              <a:t> </a:t>
            </a:r>
            <a:r>
              <a:rPr sz="2949" i="1" spc="179" baseline="6172" dirty="0">
                <a:latin typeface="Times New Roman"/>
                <a:cs typeface="Times New Roman"/>
              </a:rPr>
              <a:t>o</a:t>
            </a:r>
            <a:r>
              <a:rPr sz="1311" i="1" spc="120" dirty="0">
                <a:latin typeface="Times New Roman"/>
                <a:cs typeface="Times New Roman"/>
              </a:rPr>
              <a:t>i</a:t>
            </a:r>
            <a:r>
              <a:rPr sz="2949" i="1" spc="179" baseline="6172" dirty="0">
                <a:latin typeface="Times New Roman"/>
                <a:cs typeface="Times New Roman"/>
              </a:rPr>
              <a:t>,</a:t>
            </a:r>
            <a:r>
              <a:rPr sz="2949" i="1" spc="-194" baseline="6172" dirty="0">
                <a:latin typeface="Times New Roman"/>
                <a:cs typeface="Times New Roman"/>
              </a:rPr>
              <a:t> </a:t>
            </a:r>
            <a:r>
              <a:rPr sz="2949" i="1" spc="164" baseline="6172" dirty="0">
                <a:latin typeface="Times New Roman"/>
                <a:cs typeface="Times New Roman"/>
              </a:rPr>
              <a:t>r</a:t>
            </a:r>
            <a:r>
              <a:rPr sz="1311" i="1" spc="109" dirty="0">
                <a:latin typeface="Times New Roman"/>
                <a:cs typeface="Times New Roman"/>
              </a:rPr>
              <a:t>i</a:t>
            </a:r>
            <a:r>
              <a:rPr sz="2949" spc="164" baseline="6172" dirty="0">
                <a:latin typeface="Times New Roman"/>
                <a:cs typeface="Times New Roman"/>
              </a:rPr>
              <a:t>)</a:t>
            </a:r>
            <a:r>
              <a:rPr sz="2949" i="1" spc="164" baseline="6172" dirty="0">
                <a:latin typeface="Menlo"/>
                <a:cs typeface="Menlo"/>
              </a:rPr>
              <a:t>}</a:t>
            </a:r>
            <a:r>
              <a:rPr sz="1966" i="1" spc="164" baseline="50925" dirty="0">
                <a:latin typeface="Times New Roman"/>
                <a:cs typeface="Times New Roman"/>
              </a:rPr>
              <a:t>N</a:t>
            </a:r>
            <a:endParaRPr sz="1966" baseline="50925">
              <a:latin typeface="Times New Roman"/>
              <a:cs typeface="Times New Roman"/>
            </a:endParaRPr>
          </a:p>
          <a:p>
            <a:pPr marR="1137417" algn="r">
              <a:lnSpc>
                <a:spcPts val="797"/>
              </a:lnSpc>
            </a:pPr>
            <a:r>
              <a:rPr sz="1311" i="1" spc="109" dirty="0">
                <a:latin typeface="Times New Roman"/>
                <a:cs typeface="Times New Roman"/>
              </a:rPr>
              <a:t>i</a:t>
            </a:r>
            <a:endParaRPr sz="1311">
              <a:latin typeface="Times New Roman"/>
              <a:cs typeface="Times New Roman"/>
            </a:endParaRPr>
          </a:p>
        </p:txBody>
      </p:sp>
      <p:sp>
        <p:nvSpPr>
          <p:cNvPr id="35" name="object 35"/>
          <p:cNvSpPr txBox="1"/>
          <p:nvPr/>
        </p:nvSpPr>
        <p:spPr>
          <a:xfrm>
            <a:off x="6444274" y="2552100"/>
            <a:ext cx="130387" cy="228334"/>
          </a:xfrm>
          <a:prstGeom prst="rect">
            <a:avLst/>
          </a:prstGeom>
        </p:spPr>
        <p:txBody>
          <a:bodyPr vert="horz" wrap="square" lIns="0" tIns="26355" rIns="0" bIns="0" rtlCol="0">
            <a:spAutoFit/>
          </a:bodyPr>
          <a:lstStyle/>
          <a:p>
            <a:pPr marL="27742">
              <a:spcBef>
                <a:spcPts val="208"/>
              </a:spcBef>
            </a:pPr>
            <a:r>
              <a:rPr sz="1311" i="1" spc="109" dirty="0">
                <a:latin typeface="Times New Roman"/>
                <a:cs typeface="Times New Roman"/>
              </a:rPr>
              <a:t>i</a:t>
            </a:r>
            <a:endParaRPr sz="1311">
              <a:latin typeface="Times New Roman"/>
              <a:cs typeface="Times New Roman"/>
            </a:endParaRPr>
          </a:p>
        </p:txBody>
      </p:sp>
      <p:sp>
        <p:nvSpPr>
          <p:cNvPr id="36" name="object 36"/>
          <p:cNvSpPr txBox="1"/>
          <p:nvPr/>
        </p:nvSpPr>
        <p:spPr>
          <a:xfrm>
            <a:off x="680558" y="3023351"/>
            <a:ext cx="8307320" cy="3843051"/>
          </a:xfrm>
          <a:prstGeom prst="rect">
            <a:avLst/>
          </a:prstGeom>
        </p:spPr>
        <p:txBody>
          <a:bodyPr vert="horz" wrap="square" lIns="0" tIns="113740" rIns="0" bIns="0" rtlCol="0">
            <a:spAutoFit/>
          </a:bodyPr>
          <a:lstStyle/>
          <a:p>
            <a:pPr marL="110968">
              <a:spcBef>
                <a:spcPts val="893"/>
              </a:spcBef>
            </a:pPr>
            <a:r>
              <a:rPr sz="1966" b="1" spc="-22" dirty="0">
                <a:latin typeface="Arial"/>
                <a:cs typeface="Arial"/>
              </a:rPr>
              <a:t>Training</a:t>
            </a:r>
            <a:r>
              <a:rPr sz="1966" b="1" spc="-87" dirty="0">
                <a:latin typeface="Arial"/>
                <a:cs typeface="Arial"/>
              </a:rPr>
              <a:t> </a:t>
            </a:r>
            <a:r>
              <a:rPr sz="1966" b="1" dirty="0">
                <a:latin typeface="Arial"/>
                <a:cs typeface="Arial"/>
              </a:rPr>
              <a:t>with</a:t>
            </a:r>
            <a:r>
              <a:rPr sz="1966" b="1" spc="-87" dirty="0">
                <a:latin typeface="Arial"/>
                <a:cs typeface="Arial"/>
              </a:rPr>
              <a:t> </a:t>
            </a:r>
            <a:r>
              <a:rPr sz="1966" b="1" dirty="0">
                <a:latin typeface="Arial"/>
                <a:cs typeface="Arial"/>
              </a:rPr>
              <a:t>dynamic</a:t>
            </a:r>
            <a:r>
              <a:rPr sz="1966" b="1" spc="-76" dirty="0">
                <a:latin typeface="Arial"/>
                <a:cs typeface="Arial"/>
              </a:rPr>
              <a:t> </a:t>
            </a:r>
            <a:r>
              <a:rPr sz="1966" b="1" spc="-22" dirty="0">
                <a:latin typeface="Arial"/>
                <a:cs typeface="Arial"/>
              </a:rPr>
              <a:t>simulator:</a:t>
            </a:r>
            <a:endParaRPr sz="1966">
              <a:latin typeface="Arial"/>
              <a:cs typeface="Arial"/>
            </a:endParaRPr>
          </a:p>
          <a:p>
            <a:pPr marL="618644" indent="-252451">
              <a:spcBef>
                <a:spcPts val="677"/>
              </a:spcBef>
              <a:buClr>
                <a:srgbClr val="D41A2C"/>
              </a:buClr>
              <a:buFont typeface="Menlo"/>
              <a:buChar char="•"/>
              <a:tabLst>
                <a:tab pos="618644" algn="l"/>
              </a:tabLst>
            </a:pPr>
            <a:r>
              <a:rPr sz="1966" dirty="0">
                <a:latin typeface="Arial"/>
                <a:cs typeface="Arial"/>
              </a:rPr>
              <a:t>Exploit</a:t>
            </a:r>
            <a:r>
              <a:rPr sz="1966" spc="-87" dirty="0">
                <a:latin typeface="Arial"/>
                <a:cs typeface="Arial"/>
              </a:rPr>
              <a:t> </a:t>
            </a:r>
            <a:r>
              <a:rPr sz="1966" dirty="0">
                <a:latin typeface="Arial"/>
                <a:cs typeface="Arial"/>
              </a:rPr>
              <a:t>simulated</a:t>
            </a:r>
            <a:r>
              <a:rPr sz="1966" spc="-76" dirty="0">
                <a:latin typeface="Arial"/>
                <a:cs typeface="Arial"/>
              </a:rPr>
              <a:t> </a:t>
            </a:r>
            <a:r>
              <a:rPr sz="1966" dirty="0">
                <a:latin typeface="Arial"/>
                <a:cs typeface="Arial"/>
              </a:rPr>
              <a:t>state</a:t>
            </a:r>
            <a:r>
              <a:rPr sz="1966" spc="-76" dirty="0">
                <a:latin typeface="Arial"/>
                <a:cs typeface="Arial"/>
              </a:rPr>
              <a:t> </a:t>
            </a:r>
            <a:r>
              <a:rPr sz="1966" spc="-22" dirty="0">
                <a:latin typeface="Arial"/>
                <a:cs typeface="Arial"/>
              </a:rPr>
              <a:t>representation</a:t>
            </a:r>
            <a:endParaRPr sz="1966">
              <a:latin typeface="Arial"/>
              <a:cs typeface="Arial"/>
            </a:endParaRPr>
          </a:p>
          <a:p>
            <a:pPr marL="618644" indent="-252451">
              <a:spcBef>
                <a:spcPts val="677"/>
              </a:spcBef>
              <a:buClr>
                <a:srgbClr val="D41A2C"/>
              </a:buClr>
              <a:buFont typeface="Menlo"/>
              <a:buChar char="•"/>
              <a:tabLst>
                <a:tab pos="618644" algn="l"/>
              </a:tabLst>
            </a:pPr>
            <a:r>
              <a:rPr sz="1966" dirty="0">
                <a:latin typeface="Arial"/>
                <a:cs typeface="Arial"/>
              </a:rPr>
              <a:t>Other</a:t>
            </a:r>
            <a:r>
              <a:rPr sz="1966" spc="-76" dirty="0">
                <a:latin typeface="Arial"/>
                <a:cs typeface="Arial"/>
              </a:rPr>
              <a:t> </a:t>
            </a:r>
            <a:r>
              <a:rPr sz="1966" dirty="0">
                <a:latin typeface="Arial"/>
                <a:cs typeface="Arial"/>
              </a:rPr>
              <a:t>practical</a:t>
            </a:r>
            <a:r>
              <a:rPr sz="1966" spc="-66" dirty="0">
                <a:latin typeface="Arial"/>
                <a:cs typeface="Arial"/>
              </a:rPr>
              <a:t> </a:t>
            </a:r>
            <a:r>
              <a:rPr sz="1966" dirty="0">
                <a:latin typeface="Arial"/>
                <a:cs typeface="Arial"/>
              </a:rPr>
              <a:t>advantages:</a:t>
            </a:r>
            <a:r>
              <a:rPr sz="1966" spc="44" dirty="0">
                <a:latin typeface="Arial"/>
                <a:cs typeface="Arial"/>
              </a:rPr>
              <a:t> </a:t>
            </a:r>
            <a:r>
              <a:rPr sz="1966" spc="-22" dirty="0">
                <a:latin typeface="Arial"/>
                <a:cs typeface="Arial"/>
              </a:rPr>
              <a:t>Physical</a:t>
            </a:r>
            <a:r>
              <a:rPr sz="1966" spc="-76" dirty="0">
                <a:latin typeface="Arial"/>
                <a:cs typeface="Arial"/>
              </a:rPr>
              <a:t> </a:t>
            </a:r>
            <a:r>
              <a:rPr sz="1966" spc="-44" dirty="0">
                <a:latin typeface="Arial"/>
                <a:cs typeface="Arial"/>
              </a:rPr>
              <a:t>safety,</a:t>
            </a:r>
            <a:r>
              <a:rPr sz="1966" spc="-66" dirty="0">
                <a:latin typeface="Arial"/>
                <a:cs typeface="Arial"/>
              </a:rPr>
              <a:t> </a:t>
            </a:r>
            <a:r>
              <a:rPr sz="1966" dirty="0">
                <a:latin typeface="Arial"/>
                <a:cs typeface="Arial"/>
              </a:rPr>
              <a:t>training</a:t>
            </a:r>
            <a:r>
              <a:rPr sz="1966" spc="-66" dirty="0">
                <a:latin typeface="Arial"/>
                <a:cs typeface="Arial"/>
              </a:rPr>
              <a:t> </a:t>
            </a:r>
            <a:r>
              <a:rPr sz="1966" spc="-22" dirty="0">
                <a:latin typeface="Arial"/>
                <a:cs typeface="Arial"/>
              </a:rPr>
              <a:t>efficiency</a:t>
            </a:r>
            <a:endParaRPr sz="1966">
              <a:latin typeface="Arial"/>
              <a:cs typeface="Arial"/>
            </a:endParaRPr>
          </a:p>
          <a:p>
            <a:pPr marL="618644" indent="-252451">
              <a:spcBef>
                <a:spcPts val="249"/>
              </a:spcBef>
              <a:buClr>
                <a:srgbClr val="D41A2C"/>
              </a:buClr>
              <a:buFont typeface="Menlo"/>
              <a:buChar char="•"/>
              <a:tabLst>
                <a:tab pos="618644" algn="l"/>
              </a:tabLst>
            </a:pPr>
            <a:r>
              <a:rPr sz="1966" dirty="0">
                <a:latin typeface="Arial"/>
                <a:cs typeface="Arial"/>
              </a:rPr>
              <a:t>Other</a:t>
            </a:r>
            <a:r>
              <a:rPr sz="1966" spc="-44" dirty="0">
                <a:latin typeface="Arial"/>
                <a:cs typeface="Arial"/>
              </a:rPr>
              <a:t> </a:t>
            </a:r>
            <a:r>
              <a:rPr sz="1966" dirty="0">
                <a:latin typeface="Arial"/>
                <a:cs typeface="Arial"/>
              </a:rPr>
              <a:t>practical</a:t>
            </a:r>
            <a:r>
              <a:rPr sz="1966" spc="-33" dirty="0">
                <a:latin typeface="Arial"/>
                <a:cs typeface="Arial"/>
              </a:rPr>
              <a:t> </a:t>
            </a:r>
            <a:r>
              <a:rPr sz="1966" dirty="0">
                <a:latin typeface="Arial"/>
                <a:cs typeface="Arial"/>
              </a:rPr>
              <a:t>concerns</a:t>
            </a:r>
            <a:r>
              <a:rPr sz="1966" spc="-33" dirty="0">
                <a:latin typeface="Arial"/>
                <a:cs typeface="Arial"/>
              </a:rPr>
              <a:t> </a:t>
            </a:r>
            <a:r>
              <a:rPr sz="1966" spc="-22" dirty="0">
                <a:latin typeface="Arial"/>
                <a:cs typeface="Arial"/>
              </a:rPr>
              <a:t>(sim-to-real):</a:t>
            </a:r>
            <a:endParaRPr sz="1966">
              <a:latin typeface="Arial"/>
              <a:cs typeface="Arial"/>
            </a:endParaRPr>
          </a:p>
          <a:p>
            <a:pPr marL="1133256" lvl="1" indent="-245516">
              <a:lnSpc>
                <a:spcPts val="2031"/>
              </a:lnSpc>
              <a:spcBef>
                <a:spcPts val="249"/>
              </a:spcBef>
              <a:buClr>
                <a:srgbClr val="D41A2C"/>
              </a:buClr>
              <a:buFont typeface="Menlo"/>
              <a:buChar char="•"/>
              <a:tabLst>
                <a:tab pos="1133256" algn="l"/>
              </a:tabLst>
            </a:pPr>
            <a:r>
              <a:rPr sz="1748" dirty="0">
                <a:latin typeface="Arial"/>
                <a:cs typeface="Arial"/>
              </a:rPr>
              <a:t>State</a:t>
            </a:r>
            <a:r>
              <a:rPr sz="1748" spc="-98" dirty="0">
                <a:latin typeface="Arial"/>
                <a:cs typeface="Arial"/>
              </a:rPr>
              <a:t> </a:t>
            </a:r>
            <a:r>
              <a:rPr sz="1748" dirty="0">
                <a:latin typeface="Arial"/>
                <a:cs typeface="Arial"/>
              </a:rPr>
              <a:t>completeness</a:t>
            </a:r>
            <a:r>
              <a:rPr sz="1748" spc="-98" dirty="0">
                <a:latin typeface="Arial"/>
                <a:cs typeface="Arial"/>
              </a:rPr>
              <a:t> </a:t>
            </a:r>
            <a:r>
              <a:rPr sz="1748" dirty="0">
                <a:latin typeface="Arial"/>
                <a:cs typeface="Arial"/>
              </a:rPr>
              <a:t>(e.g.,</a:t>
            </a:r>
            <a:r>
              <a:rPr sz="1748" spc="-98" dirty="0">
                <a:latin typeface="Arial"/>
                <a:cs typeface="Arial"/>
              </a:rPr>
              <a:t> </a:t>
            </a:r>
            <a:r>
              <a:rPr sz="1748" dirty="0">
                <a:latin typeface="Arial"/>
                <a:cs typeface="Arial"/>
              </a:rPr>
              <a:t>missing</a:t>
            </a:r>
            <a:r>
              <a:rPr sz="1748" spc="-98" dirty="0">
                <a:latin typeface="Arial"/>
                <a:cs typeface="Arial"/>
              </a:rPr>
              <a:t> </a:t>
            </a:r>
            <a:r>
              <a:rPr sz="1748" spc="-22" dirty="0">
                <a:latin typeface="Arial"/>
                <a:cs typeface="Arial"/>
              </a:rPr>
              <a:t>variables)</a:t>
            </a:r>
            <a:endParaRPr sz="1748">
              <a:latin typeface="Arial"/>
              <a:cs typeface="Arial"/>
            </a:endParaRPr>
          </a:p>
          <a:p>
            <a:pPr marL="1133256" lvl="1" indent="-245516">
              <a:lnSpc>
                <a:spcPts val="1953"/>
              </a:lnSpc>
              <a:buClr>
                <a:srgbClr val="D41A2C"/>
              </a:buClr>
              <a:buFont typeface="Menlo"/>
              <a:buChar char="•"/>
              <a:tabLst>
                <a:tab pos="1133256" algn="l"/>
              </a:tabLst>
            </a:pPr>
            <a:r>
              <a:rPr sz="1748" spc="-22" dirty="0">
                <a:latin typeface="Arial"/>
                <a:cs typeface="Arial"/>
              </a:rPr>
              <a:t>Observation</a:t>
            </a:r>
            <a:r>
              <a:rPr sz="1748" spc="22" dirty="0">
                <a:latin typeface="Arial"/>
                <a:cs typeface="Arial"/>
              </a:rPr>
              <a:t> </a:t>
            </a:r>
            <a:r>
              <a:rPr sz="1748" dirty="0">
                <a:latin typeface="Arial"/>
                <a:cs typeface="Arial"/>
              </a:rPr>
              <a:t>realism</a:t>
            </a:r>
            <a:r>
              <a:rPr sz="1748" spc="33" dirty="0">
                <a:latin typeface="Arial"/>
                <a:cs typeface="Arial"/>
              </a:rPr>
              <a:t> </a:t>
            </a:r>
            <a:r>
              <a:rPr sz="1748" dirty="0">
                <a:latin typeface="Arial"/>
                <a:cs typeface="Arial"/>
              </a:rPr>
              <a:t>(e.g.,</a:t>
            </a:r>
            <a:r>
              <a:rPr sz="1748" spc="33" dirty="0">
                <a:latin typeface="Arial"/>
                <a:cs typeface="Arial"/>
              </a:rPr>
              <a:t> </a:t>
            </a:r>
            <a:r>
              <a:rPr sz="1748" spc="-22" dirty="0">
                <a:latin typeface="Arial"/>
                <a:cs typeface="Arial"/>
              </a:rPr>
              <a:t>out-of-distribution</a:t>
            </a:r>
            <a:r>
              <a:rPr sz="1748" spc="33" dirty="0">
                <a:latin typeface="Arial"/>
                <a:cs typeface="Arial"/>
              </a:rPr>
              <a:t> </a:t>
            </a:r>
            <a:r>
              <a:rPr sz="1748" spc="-22" dirty="0">
                <a:latin typeface="Arial"/>
                <a:cs typeface="Arial"/>
              </a:rPr>
              <a:t>issues)</a:t>
            </a:r>
            <a:endParaRPr sz="1748">
              <a:latin typeface="Arial"/>
              <a:cs typeface="Arial"/>
            </a:endParaRPr>
          </a:p>
          <a:p>
            <a:pPr marL="1133256" lvl="1" indent="-245516">
              <a:lnSpc>
                <a:spcPts val="2031"/>
              </a:lnSpc>
              <a:buClr>
                <a:srgbClr val="D41A2C"/>
              </a:buClr>
              <a:buFont typeface="Menlo"/>
              <a:buChar char="•"/>
              <a:tabLst>
                <a:tab pos="1133256" algn="l"/>
              </a:tabLst>
            </a:pPr>
            <a:r>
              <a:rPr sz="1748" dirty="0">
                <a:latin typeface="Arial"/>
                <a:cs typeface="Arial"/>
              </a:rPr>
              <a:t>Dynamics accuracy (e.g., </a:t>
            </a:r>
            <a:r>
              <a:rPr sz="1748" spc="-22" dirty="0">
                <a:latin typeface="Arial"/>
                <a:cs typeface="Arial"/>
              </a:rPr>
              <a:t>impossible</a:t>
            </a:r>
            <a:r>
              <a:rPr sz="1748" dirty="0">
                <a:latin typeface="Arial"/>
                <a:cs typeface="Arial"/>
              </a:rPr>
              <a:t> </a:t>
            </a:r>
            <a:r>
              <a:rPr sz="1748" spc="-22" dirty="0">
                <a:latin typeface="Arial"/>
                <a:cs typeface="Arial"/>
              </a:rPr>
              <a:t>transitions,</a:t>
            </a:r>
            <a:r>
              <a:rPr sz="1748" dirty="0">
                <a:latin typeface="Arial"/>
                <a:cs typeface="Arial"/>
              </a:rPr>
              <a:t> </a:t>
            </a:r>
            <a:r>
              <a:rPr sz="1748" spc="-22" dirty="0">
                <a:latin typeface="Arial"/>
                <a:cs typeface="Arial"/>
              </a:rPr>
              <a:t>collisions,</a:t>
            </a:r>
            <a:r>
              <a:rPr sz="1748" dirty="0">
                <a:latin typeface="Arial"/>
                <a:cs typeface="Arial"/>
              </a:rPr>
              <a:t> </a:t>
            </a:r>
            <a:r>
              <a:rPr sz="1748" spc="-22" dirty="0">
                <a:latin typeface="Arial"/>
                <a:cs typeface="Arial"/>
              </a:rPr>
              <a:t>clipping)</a:t>
            </a:r>
            <a:endParaRPr sz="1748">
              <a:latin typeface="Arial"/>
              <a:cs typeface="Arial"/>
            </a:endParaRPr>
          </a:p>
          <a:p>
            <a:pPr marL="618644" indent="-252451">
              <a:spcBef>
                <a:spcPts val="721"/>
              </a:spcBef>
              <a:buClr>
                <a:srgbClr val="D41A2C"/>
              </a:buClr>
              <a:buFont typeface="Menlo"/>
              <a:buChar char="•"/>
              <a:tabLst>
                <a:tab pos="618644" algn="l"/>
              </a:tabLst>
            </a:pPr>
            <a:r>
              <a:rPr sz="1966" spc="-22" dirty="0">
                <a:latin typeface="Arial"/>
                <a:cs typeface="Arial"/>
              </a:rPr>
              <a:t>Multi-</a:t>
            </a:r>
            <a:r>
              <a:rPr sz="1966" dirty="0">
                <a:latin typeface="Arial"/>
                <a:cs typeface="Arial"/>
              </a:rPr>
              <a:t>agent:</a:t>
            </a:r>
            <a:r>
              <a:rPr sz="1966" spc="153" dirty="0">
                <a:latin typeface="Arial"/>
                <a:cs typeface="Arial"/>
              </a:rPr>
              <a:t> </a:t>
            </a:r>
            <a:r>
              <a:rPr sz="1966" spc="-22" dirty="0">
                <a:latin typeface="Arial"/>
                <a:cs typeface="Arial"/>
              </a:rPr>
              <a:t>Centralized</a:t>
            </a:r>
            <a:r>
              <a:rPr sz="1966" spc="22" dirty="0">
                <a:latin typeface="Arial"/>
                <a:cs typeface="Arial"/>
              </a:rPr>
              <a:t> </a:t>
            </a:r>
            <a:r>
              <a:rPr sz="1966" spc="-44" dirty="0">
                <a:latin typeface="Arial"/>
                <a:cs typeface="Arial"/>
              </a:rPr>
              <a:t>Training</a:t>
            </a:r>
            <a:r>
              <a:rPr sz="1966" spc="22" dirty="0">
                <a:latin typeface="Arial"/>
                <a:cs typeface="Arial"/>
              </a:rPr>
              <a:t> </a:t>
            </a:r>
            <a:r>
              <a:rPr sz="1966" dirty="0">
                <a:latin typeface="Arial"/>
                <a:cs typeface="Arial"/>
              </a:rPr>
              <a:t>for</a:t>
            </a:r>
            <a:r>
              <a:rPr sz="1966" spc="22" dirty="0">
                <a:latin typeface="Arial"/>
                <a:cs typeface="Arial"/>
              </a:rPr>
              <a:t> </a:t>
            </a:r>
            <a:r>
              <a:rPr sz="1966" spc="-22" dirty="0">
                <a:latin typeface="Arial"/>
                <a:cs typeface="Arial"/>
              </a:rPr>
              <a:t>Decentralized</a:t>
            </a:r>
            <a:r>
              <a:rPr sz="1966" spc="22" dirty="0">
                <a:latin typeface="Arial"/>
                <a:cs typeface="Arial"/>
              </a:rPr>
              <a:t> </a:t>
            </a:r>
            <a:r>
              <a:rPr sz="1966" spc="-22" dirty="0">
                <a:latin typeface="Arial"/>
                <a:cs typeface="Arial"/>
              </a:rPr>
              <a:t>Execution</a:t>
            </a:r>
            <a:r>
              <a:rPr sz="1966" spc="22" dirty="0">
                <a:latin typeface="Arial"/>
                <a:cs typeface="Arial"/>
              </a:rPr>
              <a:t> </a:t>
            </a:r>
            <a:r>
              <a:rPr sz="1966" spc="-22" dirty="0">
                <a:latin typeface="Arial"/>
                <a:cs typeface="Arial"/>
              </a:rPr>
              <a:t>(CTDE)</a:t>
            </a:r>
            <a:endParaRPr sz="1966">
              <a:latin typeface="Arial"/>
              <a:cs typeface="Arial"/>
            </a:endParaRPr>
          </a:p>
          <a:p>
            <a:pPr marL="618644" indent="-252451">
              <a:spcBef>
                <a:spcPts val="677"/>
              </a:spcBef>
              <a:buClr>
                <a:srgbClr val="D41A2C"/>
              </a:buClr>
              <a:buFont typeface="Menlo"/>
              <a:buChar char="•"/>
              <a:tabLst>
                <a:tab pos="618644" algn="l"/>
              </a:tabLst>
            </a:pPr>
            <a:r>
              <a:rPr sz="1966" spc="-22" dirty="0">
                <a:latin typeface="Arial"/>
                <a:cs typeface="Arial"/>
              </a:rPr>
              <a:t>Single-</a:t>
            </a:r>
            <a:r>
              <a:rPr sz="1966" dirty="0">
                <a:latin typeface="Arial"/>
                <a:cs typeface="Arial"/>
              </a:rPr>
              <a:t>agent:</a:t>
            </a:r>
            <a:r>
              <a:rPr sz="1966" spc="98" dirty="0">
                <a:latin typeface="Arial"/>
                <a:cs typeface="Arial"/>
              </a:rPr>
              <a:t> </a:t>
            </a:r>
            <a:r>
              <a:rPr sz="1966" dirty="0">
                <a:latin typeface="Arial"/>
                <a:cs typeface="Arial"/>
              </a:rPr>
              <a:t>Offline</a:t>
            </a:r>
            <a:r>
              <a:rPr sz="1966" spc="-33" dirty="0">
                <a:latin typeface="Arial"/>
                <a:cs typeface="Arial"/>
              </a:rPr>
              <a:t> </a:t>
            </a:r>
            <a:r>
              <a:rPr sz="1966" spc="-44" dirty="0">
                <a:latin typeface="Arial"/>
                <a:cs typeface="Arial"/>
              </a:rPr>
              <a:t>Training</a:t>
            </a:r>
            <a:r>
              <a:rPr sz="1966" spc="-22" dirty="0">
                <a:latin typeface="Arial"/>
                <a:cs typeface="Arial"/>
              </a:rPr>
              <a:t> </a:t>
            </a:r>
            <a:r>
              <a:rPr sz="1966" dirty="0">
                <a:latin typeface="Arial"/>
                <a:cs typeface="Arial"/>
              </a:rPr>
              <a:t>for</a:t>
            </a:r>
            <a:r>
              <a:rPr sz="1966" spc="-33" dirty="0">
                <a:latin typeface="Arial"/>
                <a:cs typeface="Arial"/>
              </a:rPr>
              <a:t> </a:t>
            </a:r>
            <a:r>
              <a:rPr sz="1966" dirty="0">
                <a:latin typeface="Arial"/>
                <a:cs typeface="Arial"/>
              </a:rPr>
              <a:t>Online</a:t>
            </a:r>
            <a:r>
              <a:rPr sz="1966" spc="-22" dirty="0">
                <a:latin typeface="Arial"/>
                <a:cs typeface="Arial"/>
              </a:rPr>
              <a:t> Execution</a:t>
            </a:r>
            <a:r>
              <a:rPr sz="1966" spc="-33" dirty="0">
                <a:latin typeface="Arial"/>
                <a:cs typeface="Arial"/>
              </a:rPr>
              <a:t> </a:t>
            </a:r>
            <a:r>
              <a:rPr sz="1966" spc="-22" dirty="0">
                <a:latin typeface="Arial"/>
                <a:cs typeface="Arial"/>
              </a:rPr>
              <a:t>(OTOE)</a:t>
            </a:r>
            <a:endParaRPr sz="1966">
              <a:latin typeface="Arial"/>
              <a:cs typeface="Arial"/>
            </a:endParaRPr>
          </a:p>
          <a:p>
            <a:pPr>
              <a:spcBef>
                <a:spcPts val="1027"/>
              </a:spcBef>
            </a:pPr>
            <a:endParaRPr sz="1966">
              <a:latin typeface="Arial"/>
              <a:cs typeface="Arial"/>
            </a:endParaRPr>
          </a:p>
          <a:p>
            <a:pPr marL="109580"/>
            <a:r>
              <a:rPr sz="1966" b="1" dirty="0">
                <a:latin typeface="Arial"/>
                <a:cs typeface="Arial"/>
              </a:rPr>
              <a:t>Question:</a:t>
            </a:r>
            <a:r>
              <a:rPr sz="1966" b="1" spc="87" dirty="0">
                <a:latin typeface="Arial"/>
                <a:cs typeface="Arial"/>
              </a:rPr>
              <a:t> </a:t>
            </a:r>
            <a:r>
              <a:rPr sz="1966" dirty="0">
                <a:latin typeface="Arial"/>
                <a:cs typeface="Arial"/>
              </a:rPr>
              <a:t>How</a:t>
            </a:r>
            <a:r>
              <a:rPr sz="1966" spc="-33" dirty="0">
                <a:latin typeface="Arial"/>
                <a:cs typeface="Arial"/>
              </a:rPr>
              <a:t> </a:t>
            </a:r>
            <a:r>
              <a:rPr sz="1966" dirty="0">
                <a:latin typeface="Arial"/>
                <a:cs typeface="Arial"/>
              </a:rPr>
              <a:t>to</a:t>
            </a:r>
            <a:r>
              <a:rPr sz="1966" spc="-44" dirty="0">
                <a:latin typeface="Arial"/>
                <a:cs typeface="Arial"/>
              </a:rPr>
              <a:t> </a:t>
            </a:r>
            <a:r>
              <a:rPr sz="1966" dirty="0">
                <a:latin typeface="Arial"/>
                <a:cs typeface="Arial"/>
              </a:rPr>
              <a:t>use</a:t>
            </a:r>
            <a:r>
              <a:rPr sz="1966" spc="-33" dirty="0">
                <a:latin typeface="Arial"/>
                <a:cs typeface="Arial"/>
              </a:rPr>
              <a:t> </a:t>
            </a:r>
            <a:r>
              <a:rPr sz="1966" dirty="0">
                <a:latin typeface="Arial"/>
                <a:cs typeface="Arial"/>
              </a:rPr>
              <a:t>state</a:t>
            </a:r>
            <a:r>
              <a:rPr sz="1966" spc="-33" dirty="0">
                <a:latin typeface="Arial"/>
                <a:cs typeface="Arial"/>
              </a:rPr>
              <a:t> </a:t>
            </a:r>
            <a:r>
              <a:rPr sz="1966" dirty="0">
                <a:latin typeface="Arial"/>
                <a:cs typeface="Arial"/>
              </a:rPr>
              <a:t>(correctly)</a:t>
            </a:r>
            <a:r>
              <a:rPr sz="1966" spc="-33" dirty="0">
                <a:latin typeface="Arial"/>
                <a:cs typeface="Arial"/>
              </a:rPr>
              <a:t> </a:t>
            </a:r>
            <a:r>
              <a:rPr sz="1966" dirty="0">
                <a:latin typeface="Arial"/>
                <a:cs typeface="Arial"/>
              </a:rPr>
              <a:t>to</a:t>
            </a:r>
            <a:r>
              <a:rPr sz="1966" spc="-33" dirty="0">
                <a:latin typeface="Arial"/>
                <a:cs typeface="Arial"/>
              </a:rPr>
              <a:t> </a:t>
            </a:r>
            <a:r>
              <a:rPr sz="1966" spc="-22" dirty="0">
                <a:latin typeface="Arial"/>
                <a:cs typeface="Arial"/>
              </a:rPr>
              <a:t>improve</a:t>
            </a:r>
            <a:r>
              <a:rPr sz="1966" spc="-44" dirty="0">
                <a:latin typeface="Arial"/>
                <a:cs typeface="Arial"/>
              </a:rPr>
              <a:t> </a:t>
            </a:r>
            <a:r>
              <a:rPr sz="1966" spc="-22" dirty="0">
                <a:latin typeface="Arial"/>
                <a:cs typeface="Arial"/>
              </a:rPr>
              <a:t>history-policy?</a:t>
            </a:r>
            <a:endParaRPr sz="1966">
              <a:latin typeface="Arial"/>
              <a:cs typeface="Arial"/>
            </a:endParaRPr>
          </a:p>
        </p:txBody>
      </p:sp>
      <p:sp>
        <p:nvSpPr>
          <p:cNvPr id="38" name="object 38"/>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42" name="object 42"/>
          <p:cNvSpPr txBox="1">
            <a:spLocks noGrp="1"/>
          </p:cNvSpPr>
          <p:nvPr>
            <p:ph type="dt" sz="half" idx="6"/>
          </p:nvPr>
        </p:nvSpPr>
        <p:spPr>
          <a:xfrm>
            <a:off x="3570742" y="3350180"/>
            <a:ext cx="429958"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CS</a:t>
            </a:r>
            <a:r>
              <a:rPr lang="en-US" spc="-20"/>
              <a:t> </a:t>
            </a:r>
            <a:r>
              <a:rPr lang="en-US" spc="-10"/>
              <a:t>4180/5180</a:t>
            </a:r>
            <a:endParaRPr spc="-22" dirty="0"/>
          </a:p>
        </p:txBody>
      </p:sp>
      <p:sp>
        <p:nvSpPr>
          <p:cNvPr id="43" name="object 43"/>
          <p:cNvSpPr txBox="1">
            <a:spLocks noGrp="1"/>
          </p:cNvSpPr>
          <p:nvPr>
            <p:ph type="sldNum" sz="quarter" idx="7"/>
          </p:nvPr>
        </p:nvSpPr>
        <p:spPr>
          <a:xfrm>
            <a:off x="4295597" y="3357216"/>
            <a:ext cx="244729"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73025">
              <a:spcBef>
                <a:spcPts val="70"/>
              </a:spcBef>
            </a:pPr>
            <a:fld id="{81D60167-4931-47E6-BA6A-407CBD079E47}" type="slidenum">
              <a:rPr lang="en-US" smtClean="0"/>
              <a:pPr marL="73025">
                <a:spcBef>
                  <a:spcPts val="70"/>
                </a:spcBef>
              </a:pPr>
              <a:t>80</a:t>
            </a:fld>
            <a:r>
              <a:rPr lang="en-US" spc="-15"/>
              <a:t> </a:t>
            </a:r>
            <a:r>
              <a:rPr lang="en-US"/>
              <a:t>/</a:t>
            </a:r>
            <a:r>
              <a:rPr lang="en-US" spc="-5"/>
              <a:t> </a:t>
            </a:r>
            <a:r>
              <a:rPr lang="en-US" spc="-25"/>
              <a:t>53</a:t>
            </a:r>
            <a:endParaRPr spc="-55" dirty="0"/>
          </a:p>
        </p:txBody>
      </p:sp>
    </p:spTree>
  </p:cSld>
  <p:clrMapOvr>
    <a:masterClrMapping/>
  </p:clrMapOvr>
  <p:transition>
    <p:cu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5"/>
          <p:cNvSpPr txBox="1"/>
          <p:nvPr/>
        </p:nvSpPr>
        <p:spPr>
          <a:xfrm>
            <a:off x="213327" y="55170"/>
            <a:ext cx="7211514" cy="1019128"/>
          </a:xfrm>
          <a:prstGeom prst="rect">
            <a:avLst/>
          </a:prstGeom>
        </p:spPr>
        <p:txBody>
          <a:bodyPr vert="horz" wrap="square" lIns="0" tIns="26355" rIns="0" bIns="0" rtlCol="0">
            <a:spAutoFit/>
          </a:bodyPr>
          <a:lstStyle/>
          <a:p>
            <a:pPr>
              <a:lnSpc>
                <a:spcPct val="100000"/>
              </a:lnSpc>
            </a:pPr>
            <a:endParaRPr sz="1092" dirty="0">
              <a:latin typeface="Arial"/>
              <a:cs typeface="Arial"/>
            </a:endParaRPr>
          </a:p>
          <a:p>
            <a:pPr>
              <a:spcBef>
                <a:spcPts val="55"/>
              </a:spcBef>
            </a:pPr>
            <a:endParaRPr sz="1092" dirty="0">
              <a:latin typeface="Arial"/>
              <a:cs typeface="Arial"/>
            </a:endParaRPr>
          </a:p>
          <a:p>
            <a:pPr marL="27742"/>
            <a:r>
              <a:rPr sz="2403" b="1" dirty="0">
                <a:solidFill>
                  <a:srgbClr val="D41A2C"/>
                </a:solidFill>
                <a:latin typeface="Arial"/>
                <a:cs typeface="Arial"/>
              </a:rPr>
              <a:t>Stateful</a:t>
            </a:r>
            <a:r>
              <a:rPr sz="2403" b="1" spc="-109" dirty="0">
                <a:solidFill>
                  <a:srgbClr val="D41A2C"/>
                </a:solidFill>
                <a:latin typeface="Arial"/>
                <a:cs typeface="Arial"/>
              </a:rPr>
              <a:t> </a:t>
            </a:r>
            <a:r>
              <a:rPr sz="2403" b="1" dirty="0">
                <a:solidFill>
                  <a:srgbClr val="D41A2C"/>
                </a:solidFill>
                <a:latin typeface="Arial"/>
                <a:cs typeface="Arial"/>
              </a:rPr>
              <a:t>PORL</a:t>
            </a:r>
            <a:r>
              <a:rPr sz="2403" b="1" spc="-98" dirty="0">
                <a:solidFill>
                  <a:srgbClr val="D41A2C"/>
                </a:solidFill>
                <a:latin typeface="Arial"/>
                <a:cs typeface="Arial"/>
              </a:rPr>
              <a:t> </a:t>
            </a:r>
            <a:r>
              <a:rPr sz="2403" b="1" dirty="0">
                <a:solidFill>
                  <a:srgbClr val="D41A2C"/>
                </a:solidFill>
                <a:latin typeface="Arial"/>
                <a:cs typeface="Arial"/>
              </a:rPr>
              <a:t>-</a:t>
            </a:r>
            <a:r>
              <a:rPr sz="2403" b="1" spc="-98" dirty="0">
                <a:solidFill>
                  <a:srgbClr val="D41A2C"/>
                </a:solidFill>
                <a:latin typeface="Arial"/>
                <a:cs typeface="Arial"/>
              </a:rPr>
              <a:t> </a:t>
            </a:r>
            <a:r>
              <a:rPr sz="2403" b="1" dirty="0">
                <a:solidFill>
                  <a:srgbClr val="D41A2C"/>
                </a:solidFill>
                <a:latin typeface="Arial"/>
                <a:cs typeface="Arial"/>
              </a:rPr>
              <a:t>Asymmetric</a:t>
            </a:r>
            <a:r>
              <a:rPr sz="2403" b="1" spc="-98" dirty="0">
                <a:solidFill>
                  <a:srgbClr val="D41A2C"/>
                </a:solidFill>
                <a:latin typeface="Arial"/>
                <a:cs typeface="Arial"/>
              </a:rPr>
              <a:t> </a:t>
            </a:r>
            <a:r>
              <a:rPr sz="2403" b="1" spc="-22" dirty="0">
                <a:solidFill>
                  <a:srgbClr val="D41A2C"/>
                </a:solidFill>
                <a:latin typeface="Arial"/>
                <a:cs typeface="Arial"/>
              </a:rPr>
              <a:t>Actor-Critic</a:t>
            </a:r>
            <a:endParaRPr sz="2403" dirty="0">
              <a:latin typeface="Arial"/>
              <a:cs typeface="Arial"/>
            </a:endParaRPr>
          </a:p>
          <a:p>
            <a:pPr marL="27742">
              <a:spcBef>
                <a:spcPts val="273"/>
              </a:spcBef>
            </a:pPr>
            <a:r>
              <a:rPr sz="1529" b="1" dirty="0">
                <a:solidFill>
                  <a:srgbClr val="D41A2C"/>
                </a:solidFill>
                <a:latin typeface="Arial"/>
                <a:cs typeface="Arial"/>
              </a:rPr>
              <a:t>“Asymmetric</a:t>
            </a:r>
            <a:r>
              <a:rPr sz="1529" b="1" spc="-66" dirty="0">
                <a:solidFill>
                  <a:srgbClr val="D41A2C"/>
                </a:solidFill>
                <a:latin typeface="Arial"/>
                <a:cs typeface="Arial"/>
              </a:rPr>
              <a:t> </a:t>
            </a:r>
            <a:r>
              <a:rPr sz="1529" b="1" dirty="0">
                <a:solidFill>
                  <a:srgbClr val="D41A2C"/>
                </a:solidFill>
                <a:latin typeface="Arial"/>
                <a:cs typeface="Arial"/>
              </a:rPr>
              <a:t>Actor</a:t>
            </a:r>
            <a:r>
              <a:rPr sz="1529" b="1" spc="-44" dirty="0">
                <a:solidFill>
                  <a:srgbClr val="D41A2C"/>
                </a:solidFill>
                <a:latin typeface="Arial"/>
                <a:cs typeface="Arial"/>
              </a:rPr>
              <a:t> </a:t>
            </a:r>
            <a:r>
              <a:rPr sz="1529" b="1" dirty="0">
                <a:solidFill>
                  <a:srgbClr val="D41A2C"/>
                </a:solidFill>
                <a:latin typeface="Arial"/>
                <a:cs typeface="Arial"/>
              </a:rPr>
              <a:t>Critic</a:t>
            </a:r>
            <a:r>
              <a:rPr sz="1529" b="1" spc="-44" dirty="0">
                <a:solidFill>
                  <a:srgbClr val="D41A2C"/>
                </a:solidFill>
                <a:latin typeface="Arial"/>
                <a:cs typeface="Arial"/>
              </a:rPr>
              <a:t> </a:t>
            </a:r>
            <a:r>
              <a:rPr sz="1529" b="1" dirty="0">
                <a:solidFill>
                  <a:srgbClr val="D41A2C"/>
                </a:solidFill>
                <a:latin typeface="Arial"/>
                <a:cs typeface="Arial"/>
              </a:rPr>
              <a:t>for</a:t>
            </a:r>
            <a:r>
              <a:rPr sz="1529" b="1" spc="-44" dirty="0">
                <a:solidFill>
                  <a:srgbClr val="D41A2C"/>
                </a:solidFill>
                <a:latin typeface="Arial"/>
                <a:cs typeface="Arial"/>
              </a:rPr>
              <a:t> </a:t>
            </a:r>
            <a:r>
              <a:rPr sz="1529" b="1" spc="-22" dirty="0">
                <a:solidFill>
                  <a:srgbClr val="D41A2C"/>
                </a:solidFill>
                <a:latin typeface="Arial"/>
                <a:cs typeface="Arial"/>
              </a:rPr>
              <a:t>Image-</a:t>
            </a:r>
            <a:r>
              <a:rPr sz="1529" b="1" dirty="0">
                <a:solidFill>
                  <a:srgbClr val="D41A2C"/>
                </a:solidFill>
                <a:latin typeface="Arial"/>
                <a:cs typeface="Arial"/>
              </a:rPr>
              <a:t>Based</a:t>
            </a:r>
            <a:r>
              <a:rPr sz="1529" b="1" spc="-44" dirty="0">
                <a:solidFill>
                  <a:srgbClr val="D41A2C"/>
                </a:solidFill>
                <a:latin typeface="Arial"/>
                <a:cs typeface="Arial"/>
              </a:rPr>
              <a:t> </a:t>
            </a:r>
            <a:r>
              <a:rPr sz="1529" b="1" dirty="0">
                <a:solidFill>
                  <a:srgbClr val="D41A2C"/>
                </a:solidFill>
                <a:latin typeface="Arial"/>
                <a:cs typeface="Arial"/>
              </a:rPr>
              <a:t>Robot</a:t>
            </a:r>
            <a:r>
              <a:rPr sz="1529" b="1" spc="-44" dirty="0">
                <a:solidFill>
                  <a:srgbClr val="D41A2C"/>
                </a:solidFill>
                <a:latin typeface="Arial"/>
                <a:cs typeface="Arial"/>
              </a:rPr>
              <a:t> </a:t>
            </a:r>
            <a:r>
              <a:rPr sz="1529" b="1" dirty="0">
                <a:solidFill>
                  <a:srgbClr val="D41A2C"/>
                </a:solidFill>
                <a:latin typeface="Arial"/>
                <a:cs typeface="Arial"/>
              </a:rPr>
              <a:t>Learning”</a:t>
            </a:r>
            <a:r>
              <a:rPr sz="1529" b="1" spc="-44" dirty="0">
                <a:solidFill>
                  <a:srgbClr val="D41A2C"/>
                </a:solidFill>
                <a:latin typeface="Arial"/>
                <a:cs typeface="Arial"/>
              </a:rPr>
              <a:t> </a:t>
            </a:r>
            <a:r>
              <a:rPr sz="1529" b="1" dirty="0">
                <a:solidFill>
                  <a:srgbClr val="D41A2C"/>
                </a:solidFill>
                <a:latin typeface="Arial"/>
                <a:cs typeface="Arial"/>
              </a:rPr>
              <a:t>(Pinto</a:t>
            </a:r>
            <a:r>
              <a:rPr sz="1529" b="1" spc="-44" dirty="0">
                <a:solidFill>
                  <a:srgbClr val="D41A2C"/>
                </a:solidFill>
                <a:latin typeface="Arial"/>
                <a:cs typeface="Arial"/>
              </a:rPr>
              <a:t> </a:t>
            </a:r>
            <a:r>
              <a:rPr sz="1529" b="1" dirty="0">
                <a:solidFill>
                  <a:srgbClr val="D41A2C"/>
                </a:solidFill>
                <a:latin typeface="Arial"/>
                <a:cs typeface="Arial"/>
              </a:rPr>
              <a:t>et</a:t>
            </a:r>
            <a:r>
              <a:rPr sz="1529" b="1" spc="-44" dirty="0">
                <a:solidFill>
                  <a:srgbClr val="D41A2C"/>
                </a:solidFill>
                <a:latin typeface="Arial"/>
                <a:cs typeface="Arial"/>
              </a:rPr>
              <a:t> </a:t>
            </a:r>
            <a:r>
              <a:rPr sz="1529" b="1" dirty="0">
                <a:solidFill>
                  <a:srgbClr val="D41A2C"/>
                </a:solidFill>
                <a:latin typeface="Arial"/>
                <a:cs typeface="Arial"/>
              </a:rPr>
              <a:t>al.,</a:t>
            </a:r>
            <a:r>
              <a:rPr sz="1529" b="1" spc="-33" dirty="0">
                <a:solidFill>
                  <a:srgbClr val="D41A2C"/>
                </a:solidFill>
                <a:latin typeface="Arial"/>
                <a:cs typeface="Arial"/>
              </a:rPr>
              <a:t> </a:t>
            </a:r>
            <a:r>
              <a:rPr sz="1529" b="1" spc="-44" dirty="0">
                <a:solidFill>
                  <a:srgbClr val="D41A2C"/>
                </a:solidFill>
                <a:latin typeface="Arial"/>
                <a:cs typeface="Arial"/>
                <a:hlinkClick r:id="rId2" action="ppaction://hlinksldjump"/>
              </a:rPr>
              <a:t>2018)</a:t>
            </a:r>
            <a:endParaRPr sz="1529" dirty="0">
              <a:latin typeface="Arial"/>
              <a:cs typeface="Arial"/>
            </a:endParaRPr>
          </a:p>
        </p:txBody>
      </p:sp>
      <p:sp>
        <p:nvSpPr>
          <p:cNvPr id="26" name="object 26"/>
          <p:cNvSpPr txBox="1"/>
          <p:nvPr/>
        </p:nvSpPr>
        <p:spPr>
          <a:xfrm>
            <a:off x="652816" y="1557807"/>
            <a:ext cx="7968868" cy="5069788"/>
          </a:xfrm>
          <a:prstGeom prst="rect">
            <a:avLst/>
          </a:prstGeom>
        </p:spPr>
        <p:txBody>
          <a:bodyPr vert="horz" wrap="square" lIns="0" tIns="26355" rIns="0" bIns="0" rtlCol="0">
            <a:spAutoFit/>
          </a:bodyPr>
          <a:lstStyle/>
          <a:p>
            <a:pPr marL="138709">
              <a:spcBef>
                <a:spcPts val="208"/>
              </a:spcBef>
            </a:pPr>
            <a:r>
              <a:rPr sz="1966" b="1" dirty="0">
                <a:latin typeface="Arial"/>
                <a:cs typeface="Arial"/>
              </a:rPr>
              <a:t>Goal:</a:t>
            </a:r>
            <a:r>
              <a:rPr sz="1966" b="1" spc="55" dirty="0">
                <a:latin typeface="Arial"/>
                <a:cs typeface="Arial"/>
              </a:rPr>
              <a:t> </a:t>
            </a:r>
            <a:r>
              <a:rPr sz="1966" dirty="0">
                <a:latin typeface="Arial"/>
                <a:cs typeface="Arial"/>
              </a:rPr>
              <a:t>Robot</a:t>
            </a:r>
            <a:r>
              <a:rPr sz="1966" spc="-55" dirty="0">
                <a:latin typeface="Arial"/>
                <a:cs typeface="Arial"/>
              </a:rPr>
              <a:t> </a:t>
            </a:r>
            <a:r>
              <a:rPr sz="1966" dirty="0">
                <a:latin typeface="Arial"/>
                <a:cs typeface="Arial"/>
              </a:rPr>
              <a:t>control</a:t>
            </a:r>
            <a:r>
              <a:rPr sz="1966" spc="-66" dirty="0">
                <a:latin typeface="Arial"/>
                <a:cs typeface="Arial"/>
              </a:rPr>
              <a:t> </a:t>
            </a:r>
            <a:r>
              <a:rPr sz="1966" dirty="0">
                <a:latin typeface="Arial"/>
                <a:cs typeface="Arial"/>
              </a:rPr>
              <a:t>from</a:t>
            </a:r>
            <a:r>
              <a:rPr sz="1966" spc="-55" dirty="0">
                <a:latin typeface="Arial"/>
                <a:cs typeface="Arial"/>
              </a:rPr>
              <a:t> </a:t>
            </a:r>
            <a:r>
              <a:rPr sz="1966" spc="-22" dirty="0">
                <a:latin typeface="Arial"/>
                <a:cs typeface="Arial"/>
              </a:rPr>
              <a:t>images</a:t>
            </a:r>
            <a:endParaRPr sz="1966">
              <a:latin typeface="Arial"/>
              <a:cs typeface="Arial"/>
            </a:endParaRPr>
          </a:p>
          <a:p>
            <a:pPr>
              <a:spcBef>
                <a:spcPts val="371"/>
              </a:spcBef>
            </a:pPr>
            <a:endParaRPr sz="1966">
              <a:latin typeface="Arial"/>
              <a:cs typeface="Arial"/>
            </a:endParaRPr>
          </a:p>
          <a:p>
            <a:pPr marL="138709"/>
            <a:r>
              <a:rPr sz="1966" b="1" spc="-22" dirty="0">
                <a:latin typeface="Arial"/>
                <a:cs typeface="Arial"/>
              </a:rPr>
              <a:t>Topics:</a:t>
            </a:r>
            <a:endParaRPr sz="1966">
              <a:latin typeface="Arial"/>
              <a:cs typeface="Arial"/>
            </a:endParaRPr>
          </a:p>
          <a:p>
            <a:pPr marL="646386" indent="-252451">
              <a:spcBef>
                <a:spcPts val="677"/>
              </a:spcBef>
              <a:buClr>
                <a:srgbClr val="D41A2C"/>
              </a:buClr>
              <a:buFont typeface="Menlo"/>
              <a:buChar char="•"/>
              <a:tabLst>
                <a:tab pos="646386" algn="l"/>
              </a:tabLst>
            </a:pPr>
            <a:r>
              <a:rPr sz="1966" dirty="0">
                <a:latin typeface="Arial"/>
                <a:cs typeface="Arial"/>
              </a:rPr>
              <a:t>Robotic</a:t>
            </a:r>
            <a:r>
              <a:rPr sz="1966" spc="-76" dirty="0">
                <a:latin typeface="Arial"/>
                <a:cs typeface="Arial"/>
              </a:rPr>
              <a:t> </a:t>
            </a:r>
            <a:r>
              <a:rPr sz="1966" dirty="0">
                <a:latin typeface="Arial"/>
                <a:cs typeface="Arial"/>
              </a:rPr>
              <a:t>manipulation:</a:t>
            </a:r>
            <a:r>
              <a:rPr sz="1966" spc="33" dirty="0">
                <a:latin typeface="Arial"/>
                <a:cs typeface="Arial"/>
              </a:rPr>
              <a:t> </a:t>
            </a:r>
            <a:r>
              <a:rPr sz="1966" spc="-22" dirty="0">
                <a:latin typeface="Arial"/>
                <a:cs typeface="Arial"/>
              </a:rPr>
              <a:t>Pick-n-</a:t>
            </a:r>
            <a:r>
              <a:rPr sz="1966" dirty="0">
                <a:latin typeface="Arial"/>
                <a:cs typeface="Arial"/>
              </a:rPr>
              <a:t>place,</a:t>
            </a:r>
            <a:r>
              <a:rPr sz="1966" spc="-66" dirty="0">
                <a:latin typeface="Arial"/>
                <a:cs typeface="Arial"/>
              </a:rPr>
              <a:t> </a:t>
            </a:r>
            <a:r>
              <a:rPr sz="1966" dirty="0">
                <a:latin typeface="Arial"/>
                <a:cs typeface="Arial"/>
              </a:rPr>
              <a:t>push,</a:t>
            </a:r>
            <a:r>
              <a:rPr sz="1966" spc="-76" dirty="0">
                <a:latin typeface="Arial"/>
                <a:cs typeface="Arial"/>
              </a:rPr>
              <a:t> </a:t>
            </a:r>
            <a:r>
              <a:rPr sz="1966" spc="-22" dirty="0">
                <a:latin typeface="Arial"/>
                <a:cs typeface="Arial"/>
              </a:rPr>
              <a:t>move,</a:t>
            </a:r>
            <a:r>
              <a:rPr sz="1966" spc="-76" dirty="0">
                <a:latin typeface="Arial"/>
                <a:cs typeface="Arial"/>
              </a:rPr>
              <a:t> </a:t>
            </a:r>
            <a:r>
              <a:rPr sz="1966" spc="-44" dirty="0">
                <a:latin typeface="Arial"/>
                <a:cs typeface="Arial"/>
              </a:rPr>
              <a:t>etc.</a:t>
            </a:r>
            <a:endParaRPr sz="1966">
              <a:latin typeface="Arial"/>
              <a:cs typeface="Arial"/>
            </a:endParaRPr>
          </a:p>
          <a:p>
            <a:pPr marL="646386" indent="-252451">
              <a:spcBef>
                <a:spcPts val="677"/>
              </a:spcBef>
              <a:buClr>
                <a:srgbClr val="D41A2C"/>
              </a:buClr>
              <a:buFont typeface="Menlo"/>
              <a:buChar char="•"/>
              <a:tabLst>
                <a:tab pos="646386" algn="l"/>
              </a:tabLst>
            </a:pPr>
            <a:r>
              <a:rPr sz="1966" dirty="0">
                <a:latin typeface="Arial"/>
                <a:cs typeface="Arial"/>
              </a:rPr>
              <a:t>Vision</a:t>
            </a:r>
            <a:r>
              <a:rPr sz="1966" spc="-66" dirty="0">
                <a:latin typeface="Arial"/>
                <a:cs typeface="Arial"/>
              </a:rPr>
              <a:t> </a:t>
            </a:r>
            <a:r>
              <a:rPr sz="1966" dirty="0">
                <a:latin typeface="Arial"/>
                <a:cs typeface="Arial"/>
              </a:rPr>
              <a:t>based</a:t>
            </a:r>
            <a:r>
              <a:rPr sz="1966" spc="-55" dirty="0">
                <a:latin typeface="Arial"/>
                <a:cs typeface="Arial"/>
              </a:rPr>
              <a:t> </a:t>
            </a:r>
            <a:r>
              <a:rPr sz="1966" dirty="0">
                <a:latin typeface="Arial"/>
                <a:cs typeface="Arial"/>
              </a:rPr>
              <a:t>control:</a:t>
            </a:r>
            <a:r>
              <a:rPr sz="1966" spc="55" dirty="0">
                <a:latin typeface="Arial"/>
                <a:cs typeface="Arial"/>
              </a:rPr>
              <a:t> </a:t>
            </a:r>
            <a:r>
              <a:rPr sz="1966" dirty="0">
                <a:latin typeface="Arial"/>
                <a:cs typeface="Arial"/>
              </a:rPr>
              <a:t>Third</a:t>
            </a:r>
            <a:r>
              <a:rPr sz="1966" spc="-66" dirty="0">
                <a:latin typeface="Arial"/>
                <a:cs typeface="Arial"/>
              </a:rPr>
              <a:t> </a:t>
            </a:r>
            <a:r>
              <a:rPr sz="1966" spc="-22" dirty="0">
                <a:latin typeface="Arial"/>
                <a:cs typeface="Arial"/>
              </a:rPr>
              <a:t>POV</a:t>
            </a:r>
            <a:r>
              <a:rPr sz="1966" spc="-55" dirty="0">
                <a:latin typeface="Arial"/>
                <a:cs typeface="Arial"/>
              </a:rPr>
              <a:t> </a:t>
            </a:r>
            <a:r>
              <a:rPr sz="1966" dirty="0">
                <a:latin typeface="Arial"/>
                <a:cs typeface="Arial"/>
              </a:rPr>
              <a:t>of</a:t>
            </a:r>
            <a:r>
              <a:rPr sz="1966" spc="-66" dirty="0">
                <a:latin typeface="Arial"/>
                <a:cs typeface="Arial"/>
              </a:rPr>
              <a:t> </a:t>
            </a:r>
            <a:r>
              <a:rPr sz="1966" spc="-22" dirty="0">
                <a:latin typeface="Arial"/>
                <a:cs typeface="Arial"/>
              </a:rPr>
              <a:t>workspace</a:t>
            </a:r>
            <a:endParaRPr sz="1966">
              <a:latin typeface="Arial"/>
              <a:cs typeface="Arial"/>
            </a:endParaRPr>
          </a:p>
          <a:p>
            <a:pPr marL="646386" indent="-252451">
              <a:spcBef>
                <a:spcPts val="677"/>
              </a:spcBef>
              <a:buClr>
                <a:srgbClr val="D41A2C"/>
              </a:buClr>
              <a:buFont typeface="Menlo"/>
              <a:buChar char="•"/>
              <a:tabLst>
                <a:tab pos="646386" algn="l"/>
              </a:tabLst>
            </a:pPr>
            <a:r>
              <a:rPr sz="1966" dirty="0">
                <a:latin typeface="Arial"/>
                <a:cs typeface="Arial"/>
              </a:rPr>
              <a:t>Goal</a:t>
            </a:r>
            <a:r>
              <a:rPr sz="1966" spc="-76" dirty="0">
                <a:latin typeface="Arial"/>
                <a:cs typeface="Arial"/>
              </a:rPr>
              <a:t> </a:t>
            </a:r>
            <a:r>
              <a:rPr sz="1966" dirty="0">
                <a:latin typeface="Arial"/>
                <a:cs typeface="Arial"/>
              </a:rPr>
              <a:t>based</a:t>
            </a:r>
            <a:r>
              <a:rPr sz="1966" spc="-66" dirty="0">
                <a:latin typeface="Arial"/>
                <a:cs typeface="Arial"/>
              </a:rPr>
              <a:t> </a:t>
            </a:r>
            <a:r>
              <a:rPr sz="1966" dirty="0">
                <a:latin typeface="Arial"/>
                <a:cs typeface="Arial"/>
              </a:rPr>
              <a:t>control</a:t>
            </a:r>
            <a:r>
              <a:rPr sz="1966" spc="-76" dirty="0">
                <a:latin typeface="Arial"/>
                <a:cs typeface="Arial"/>
              </a:rPr>
              <a:t> </a:t>
            </a:r>
            <a:r>
              <a:rPr sz="1966" dirty="0">
                <a:latin typeface="Arial"/>
                <a:cs typeface="Arial"/>
              </a:rPr>
              <a:t>(with</a:t>
            </a:r>
            <a:r>
              <a:rPr sz="1966" spc="-66" dirty="0">
                <a:latin typeface="Arial"/>
                <a:cs typeface="Arial"/>
              </a:rPr>
              <a:t> </a:t>
            </a:r>
            <a:r>
              <a:rPr sz="1966" dirty="0">
                <a:latin typeface="Arial"/>
                <a:cs typeface="Arial"/>
              </a:rPr>
              <a:t>explicit</a:t>
            </a:r>
            <a:r>
              <a:rPr sz="1966" spc="-76" dirty="0">
                <a:latin typeface="Arial"/>
                <a:cs typeface="Arial"/>
              </a:rPr>
              <a:t> </a:t>
            </a:r>
            <a:r>
              <a:rPr sz="1966" dirty="0">
                <a:latin typeface="Arial"/>
                <a:cs typeface="Arial"/>
              </a:rPr>
              <a:t>goal</a:t>
            </a:r>
            <a:r>
              <a:rPr sz="1966" spc="-66" dirty="0">
                <a:latin typeface="Arial"/>
                <a:cs typeface="Arial"/>
              </a:rPr>
              <a:t> </a:t>
            </a:r>
            <a:r>
              <a:rPr sz="1966" spc="-22" dirty="0">
                <a:latin typeface="Arial"/>
                <a:cs typeface="Arial"/>
              </a:rPr>
              <a:t>representation)</a:t>
            </a:r>
            <a:endParaRPr sz="1966">
              <a:latin typeface="Arial"/>
              <a:cs typeface="Arial"/>
            </a:endParaRPr>
          </a:p>
          <a:p>
            <a:pPr marL="646386" indent="-252451">
              <a:spcBef>
                <a:spcPts val="677"/>
              </a:spcBef>
              <a:buClr>
                <a:srgbClr val="D41A2C"/>
              </a:buClr>
              <a:buFont typeface="Menlo"/>
              <a:buChar char="•"/>
              <a:tabLst>
                <a:tab pos="646386" algn="l"/>
              </a:tabLst>
            </a:pPr>
            <a:r>
              <a:rPr sz="1966" spc="-22" dirty="0">
                <a:latin typeface="Arial"/>
                <a:cs typeface="Arial"/>
              </a:rPr>
              <a:t>Sim-to-</a:t>
            </a:r>
            <a:r>
              <a:rPr sz="1966" dirty="0">
                <a:latin typeface="Arial"/>
                <a:cs typeface="Arial"/>
              </a:rPr>
              <a:t>real:</a:t>
            </a:r>
            <a:r>
              <a:rPr sz="1966" spc="76" dirty="0">
                <a:latin typeface="Arial"/>
                <a:cs typeface="Arial"/>
              </a:rPr>
              <a:t> </a:t>
            </a:r>
            <a:r>
              <a:rPr sz="1966" spc="-55" dirty="0">
                <a:latin typeface="Arial"/>
                <a:cs typeface="Arial"/>
              </a:rPr>
              <a:t>Transfer</a:t>
            </a:r>
            <a:r>
              <a:rPr sz="1966" spc="-33" dirty="0">
                <a:latin typeface="Arial"/>
                <a:cs typeface="Arial"/>
              </a:rPr>
              <a:t> </a:t>
            </a:r>
            <a:r>
              <a:rPr sz="1966" dirty="0">
                <a:latin typeface="Arial"/>
                <a:cs typeface="Arial"/>
              </a:rPr>
              <a:t>from</a:t>
            </a:r>
            <a:r>
              <a:rPr sz="1966" spc="-33" dirty="0">
                <a:latin typeface="Arial"/>
                <a:cs typeface="Arial"/>
              </a:rPr>
              <a:t> </a:t>
            </a:r>
            <a:r>
              <a:rPr sz="1966" dirty="0">
                <a:latin typeface="Arial"/>
                <a:cs typeface="Arial"/>
              </a:rPr>
              <a:t>simulated</a:t>
            </a:r>
            <a:r>
              <a:rPr sz="1966" spc="-44" dirty="0">
                <a:latin typeface="Arial"/>
                <a:cs typeface="Arial"/>
              </a:rPr>
              <a:t> </a:t>
            </a:r>
            <a:r>
              <a:rPr sz="1966" dirty="0">
                <a:latin typeface="Arial"/>
                <a:cs typeface="Arial"/>
              </a:rPr>
              <a:t>training</a:t>
            </a:r>
            <a:r>
              <a:rPr sz="1966" spc="-33" dirty="0">
                <a:latin typeface="Arial"/>
                <a:cs typeface="Arial"/>
              </a:rPr>
              <a:t> </a:t>
            </a:r>
            <a:r>
              <a:rPr sz="1966" dirty="0">
                <a:latin typeface="Arial"/>
                <a:cs typeface="Arial"/>
              </a:rPr>
              <a:t>to</a:t>
            </a:r>
            <a:r>
              <a:rPr sz="1966" spc="-44" dirty="0">
                <a:latin typeface="Arial"/>
                <a:cs typeface="Arial"/>
              </a:rPr>
              <a:t> </a:t>
            </a:r>
            <a:r>
              <a:rPr sz="1966" dirty="0">
                <a:latin typeface="Arial"/>
                <a:cs typeface="Arial"/>
              </a:rPr>
              <a:t>real</a:t>
            </a:r>
            <a:r>
              <a:rPr sz="1966" spc="-33" dirty="0">
                <a:latin typeface="Arial"/>
                <a:cs typeface="Arial"/>
              </a:rPr>
              <a:t> </a:t>
            </a:r>
            <a:r>
              <a:rPr sz="1966" spc="-22" dirty="0">
                <a:latin typeface="Arial"/>
                <a:cs typeface="Arial"/>
              </a:rPr>
              <a:t>environment</a:t>
            </a:r>
            <a:endParaRPr sz="1966">
              <a:latin typeface="Arial"/>
              <a:cs typeface="Arial"/>
            </a:endParaRPr>
          </a:p>
          <a:p>
            <a:pPr marL="646386" indent="-252451">
              <a:spcBef>
                <a:spcPts val="677"/>
              </a:spcBef>
              <a:buFont typeface="Menlo"/>
              <a:buChar char="•"/>
              <a:tabLst>
                <a:tab pos="646386" algn="l"/>
              </a:tabLst>
            </a:pPr>
            <a:r>
              <a:rPr sz="1966" dirty="0">
                <a:solidFill>
                  <a:srgbClr val="D41A2C"/>
                </a:solidFill>
                <a:latin typeface="Arial"/>
                <a:cs typeface="Arial"/>
              </a:rPr>
              <a:t>Asymmetric</a:t>
            </a:r>
            <a:r>
              <a:rPr sz="1966" spc="-87" dirty="0">
                <a:solidFill>
                  <a:srgbClr val="D41A2C"/>
                </a:solidFill>
                <a:latin typeface="Arial"/>
                <a:cs typeface="Arial"/>
              </a:rPr>
              <a:t> </a:t>
            </a:r>
            <a:r>
              <a:rPr sz="1966" dirty="0">
                <a:solidFill>
                  <a:srgbClr val="D41A2C"/>
                </a:solidFill>
                <a:latin typeface="Arial"/>
                <a:cs typeface="Arial"/>
              </a:rPr>
              <a:t>training</a:t>
            </a:r>
            <a:r>
              <a:rPr sz="1966" dirty="0">
                <a:latin typeface="Arial"/>
                <a:cs typeface="Arial"/>
              </a:rPr>
              <a:t>:</a:t>
            </a:r>
            <a:r>
              <a:rPr sz="1966" spc="22" dirty="0">
                <a:latin typeface="Arial"/>
                <a:cs typeface="Arial"/>
              </a:rPr>
              <a:t> </a:t>
            </a:r>
            <a:r>
              <a:rPr sz="1966" dirty="0">
                <a:latin typeface="Arial"/>
                <a:cs typeface="Arial"/>
              </a:rPr>
              <a:t>Exploit</a:t>
            </a:r>
            <a:r>
              <a:rPr sz="1966" spc="-87" dirty="0">
                <a:latin typeface="Arial"/>
                <a:cs typeface="Arial"/>
              </a:rPr>
              <a:t> </a:t>
            </a:r>
            <a:r>
              <a:rPr sz="1966" dirty="0">
                <a:latin typeface="Arial"/>
                <a:cs typeface="Arial"/>
              </a:rPr>
              <a:t>(compact)</a:t>
            </a:r>
            <a:r>
              <a:rPr sz="1966" spc="-87" dirty="0">
                <a:latin typeface="Arial"/>
                <a:cs typeface="Arial"/>
              </a:rPr>
              <a:t> </a:t>
            </a:r>
            <a:r>
              <a:rPr sz="1966" dirty="0">
                <a:latin typeface="Arial"/>
                <a:cs typeface="Arial"/>
              </a:rPr>
              <a:t>simulator</a:t>
            </a:r>
            <a:r>
              <a:rPr sz="1966" spc="-87" dirty="0">
                <a:latin typeface="Arial"/>
                <a:cs typeface="Arial"/>
              </a:rPr>
              <a:t> </a:t>
            </a:r>
            <a:r>
              <a:rPr sz="1966" dirty="0">
                <a:latin typeface="Arial"/>
                <a:cs typeface="Arial"/>
              </a:rPr>
              <a:t>state</a:t>
            </a:r>
            <a:r>
              <a:rPr sz="1966" spc="-87" dirty="0">
                <a:latin typeface="Arial"/>
                <a:cs typeface="Arial"/>
              </a:rPr>
              <a:t> </a:t>
            </a:r>
            <a:r>
              <a:rPr sz="1966" dirty="0">
                <a:latin typeface="Arial"/>
                <a:cs typeface="Arial"/>
              </a:rPr>
              <a:t>for</a:t>
            </a:r>
            <a:r>
              <a:rPr sz="1966" spc="-87" dirty="0">
                <a:latin typeface="Arial"/>
                <a:cs typeface="Arial"/>
              </a:rPr>
              <a:t> </a:t>
            </a:r>
            <a:r>
              <a:rPr sz="1966" spc="-22" dirty="0">
                <a:latin typeface="Arial"/>
                <a:cs typeface="Arial"/>
              </a:rPr>
              <a:t>training</a:t>
            </a:r>
            <a:endParaRPr sz="1966">
              <a:latin typeface="Arial"/>
              <a:cs typeface="Arial"/>
            </a:endParaRPr>
          </a:p>
          <a:p>
            <a:pPr>
              <a:spcBef>
                <a:spcPts val="1027"/>
              </a:spcBef>
              <a:buClr>
                <a:srgbClr val="D41A2C"/>
              </a:buClr>
              <a:buFont typeface="Menlo"/>
              <a:buChar char="•"/>
            </a:pPr>
            <a:endParaRPr sz="1966">
              <a:latin typeface="Arial"/>
              <a:cs typeface="Arial"/>
            </a:endParaRPr>
          </a:p>
          <a:p>
            <a:pPr marL="138709"/>
            <a:r>
              <a:rPr sz="1966" b="1" dirty="0">
                <a:latin typeface="Arial"/>
                <a:cs typeface="Arial"/>
              </a:rPr>
              <a:t>Asymmetric</a:t>
            </a:r>
            <a:r>
              <a:rPr sz="1966" b="1" spc="-131" dirty="0">
                <a:latin typeface="Arial"/>
                <a:cs typeface="Arial"/>
              </a:rPr>
              <a:t> </a:t>
            </a:r>
            <a:r>
              <a:rPr sz="1966" b="1" spc="-22" dirty="0">
                <a:latin typeface="Arial"/>
                <a:cs typeface="Arial"/>
              </a:rPr>
              <a:t>Training:</a:t>
            </a:r>
            <a:endParaRPr sz="1966">
              <a:latin typeface="Arial"/>
              <a:cs typeface="Arial"/>
            </a:endParaRPr>
          </a:p>
          <a:p>
            <a:pPr marL="646386" indent="-252451">
              <a:spcBef>
                <a:spcPts val="677"/>
              </a:spcBef>
              <a:buClr>
                <a:srgbClr val="D41A2C"/>
              </a:buClr>
              <a:buFont typeface="Menlo"/>
              <a:buChar char="•"/>
              <a:tabLst>
                <a:tab pos="646386" algn="l"/>
              </a:tabLst>
            </a:pPr>
            <a:r>
              <a:rPr sz="1966" dirty="0">
                <a:latin typeface="Arial"/>
                <a:cs typeface="Arial"/>
              </a:rPr>
              <a:t>History</a:t>
            </a:r>
            <a:r>
              <a:rPr sz="1966" spc="-87" dirty="0">
                <a:latin typeface="Arial"/>
                <a:cs typeface="Arial"/>
              </a:rPr>
              <a:t> </a:t>
            </a:r>
            <a:r>
              <a:rPr sz="1966" dirty="0">
                <a:latin typeface="Arial"/>
                <a:cs typeface="Arial"/>
              </a:rPr>
              <a:t>policy</a:t>
            </a:r>
            <a:r>
              <a:rPr sz="1966" spc="-87" dirty="0">
                <a:latin typeface="Arial"/>
                <a:cs typeface="Arial"/>
              </a:rPr>
              <a:t> </a:t>
            </a:r>
            <a:r>
              <a:rPr sz="1966" dirty="0">
                <a:latin typeface="Arial"/>
                <a:cs typeface="Arial"/>
              </a:rPr>
              <a:t>constrained</a:t>
            </a:r>
            <a:r>
              <a:rPr sz="1966" spc="-76" dirty="0">
                <a:latin typeface="Arial"/>
                <a:cs typeface="Arial"/>
              </a:rPr>
              <a:t> </a:t>
            </a:r>
            <a:r>
              <a:rPr sz="1966" dirty="0">
                <a:latin typeface="Arial"/>
                <a:cs typeface="Arial"/>
              </a:rPr>
              <a:t>by</a:t>
            </a:r>
            <a:r>
              <a:rPr sz="1966" spc="-87" dirty="0">
                <a:latin typeface="Arial"/>
                <a:cs typeface="Arial"/>
              </a:rPr>
              <a:t> </a:t>
            </a:r>
            <a:r>
              <a:rPr sz="1966" dirty="0">
                <a:latin typeface="Arial"/>
                <a:cs typeface="Arial"/>
              </a:rPr>
              <a:t>problem</a:t>
            </a:r>
            <a:r>
              <a:rPr sz="1966" spc="-76" dirty="0">
                <a:latin typeface="Arial"/>
                <a:cs typeface="Arial"/>
              </a:rPr>
              <a:t> </a:t>
            </a:r>
            <a:r>
              <a:rPr sz="1966" spc="-22" dirty="0">
                <a:latin typeface="Arial"/>
                <a:cs typeface="Arial"/>
              </a:rPr>
              <a:t>definition</a:t>
            </a:r>
            <a:endParaRPr sz="1966">
              <a:latin typeface="Arial"/>
              <a:cs typeface="Arial"/>
            </a:endParaRPr>
          </a:p>
          <a:p>
            <a:pPr marL="649160">
              <a:spcBef>
                <a:spcPts val="22"/>
              </a:spcBef>
            </a:pPr>
            <a:r>
              <a:rPr sz="1966" i="1" spc="164" dirty="0">
                <a:latin typeface="Times New Roman"/>
                <a:cs typeface="Times New Roman"/>
              </a:rPr>
              <a:t>π</a:t>
            </a:r>
            <a:r>
              <a:rPr sz="1966" i="1" spc="-208" dirty="0">
                <a:latin typeface="Times New Roman"/>
                <a:cs typeface="Times New Roman"/>
              </a:rPr>
              <a:t> </a:t>
            </a:r>
            <a:r>
              <a:rPr sz="1966" dirty="0">
                <a:latin typeface="Times New Roman"/>
                <a:cs typeface="Times New Roman"/>
              </a:rPr>
              <a:t>:</a:t>
            </a:r>
            <a:r>
              <a:rPr sz="1966" spc="142" dirty="0">
                <a:latin typeface="Times New Roman"/>
                <a:cs typeface="Times New Roman"/>
              </a:rPr>
              <a:t> </a:t>
            </a:r>
            <a:r>
              <a:rPr sz="1966" i="1" spc="524" dirty="0">
                <a:latin typeface="Menlo"/>
                <a:cs typeface="Menlo"/>
              </a:rPr>
              <a:t>H</a:t>
            </a:r>
            <a:r>
              <a:rPr sz="1966" i="1" spc="-623" dirty="0">
                <a:latin typeface="Menlo"/>
                <a:cs typeface="Menlo"/>
              </a:rPr>
              <a:t> </a:t>
            </a:r>
            <a:r>
              <a:rPr sz="1966" i="1" spc="830" dirty="0">
                <a:latin typeface="Menlo"/>
                <a:cs typeface="Menlo"/>
              </a:rPr>
              <a:t>→</a:t>
            </a:r>
            <a:r>
              <a:rPr sz="1966" i="1" spc="-623" dirty="0">
                <a:latin typeface="Menlo"/>
                <a:cs typeface="Menlo"/>
              </a:rPr>
              <a:t> </a:t>
            </a:r>
            <a:r>
              <a:rPr sz="1966" spc="295" dirty="0">
                <a:latin typeface="Times New Roman"/>
                <a:cs typeface="Times New Roman"/>
              </a:rPr>
              <a:t>∆</a:t>
            </a:r>
            <a:r>
              <a:rPr sz="1966" i="1" spc="295" dirty="0">
                <a:latin typeface="Menlo"/>
                <a:cs typeface="Menlo"/>
              </a:rPr>
              <a:t>A</a:t>
            </a:r>
            <a:r>
              <a:rPr sz="1966" spc="295" dirty="0">
                <a:latin typeface="Arial"/>
                <a:cs typeface="Arial"/>
              </a:rPr>
              <a:t>,</a:t>
            </a:r>
            <a:r>
              <a:rPr sz="1966" spc="-11" dirty="0">
                <a:latin typeface="Arial"/>
                <a:cs typeface="Arial"/>
              </a:rPr>
              <a:t> </a:t>
            </a:r>
            <a:r>
              <a:rPr sz="1966" dirty="0">
                <a:latin typeface="Arial"/>
                <a:cs typeface="Arial"/>
              </a:rPr>
              <a:t>where</a:t>
            </a:r>
            <a:r>
              <a:rPr sz="1966" spc="-11" dirty="0">
                <a:latin typeface="Arial"/>
                <a:cs typeface="Arial"/>
              </a:rPr>
              <a:t> </a:t>
            </a:r>
            <a:r>
              <a:rPr sz="1966" i="1" spc="524" dirty="0">
                <a:latin typeface="Menlo"/>
                <a:cs typeface="Menlo"/>
              </a:rPr>
              <a:t>H</a:t>
            </a:r>
            <a:r>
              <a:rPr sz="1966" i="1" spc="-623" dirty="0">
                <a:latin typeface="Menlo"/>
                <a:cs typeface="Menlo"/>
              </a:rPr>
              <a:t> </a:t>
            </a:r>
            <a:r>
              <a:rPr sz="1966" i="1" spc="382" dirty="0">
                <a:latin typeface="Menlo"/>
                <a:cs typeface="Menlo"/>
              </a:rPr>
              <a:t>≡</a:t>
            </a:r>
            <a:r>
              <a:rPr sz="1966" i="1" spc="-644" dirty="0">
                <a:latin typeface="Menlo"/>
                <a:cs typeface="Menlo"/>
              </a:rPr>
              <a:t> </a:t>
            </a:r>
            <a:r>
              <a:rPr sz="1966" dirty="0">
                <a:latin typeface="Arial"/>
                <a:cs typeface="Arial"/>
              </a:rPr>
              <a:t>history</a:t>
            </a:r>
            <a:r>
              <a:rPr sz="1966" spc="-22" dirty="0">
                <a:latin typeface="Arial"/>
                <a:cs typeface="Arial"/>
              </a:rPr>
              <a:t> </a:t>
            </a:r>
            <a:r>
              <a:rPr sz="1966" dirty="0">
                <a:latin typeface="Arial"/>
                <a:cs typeface="Arial"/>
              </a:rPr>
              <a:t>of</a:t>
            </a:r>
            <a:r>
              <a:rPr sz="1966" spc="-11" dirty="0">
                <a:latin typeface="Arial"/>
                <a:cs typeface="Arial"/>
              </a:rPr>
              <a:t> </a:t>
            </a:r>
            <a:r>
              <a:rPr sz="1966" spc="-22" dirty="0">
                <a:latin typeface="Arial"/>
                <a:cs typeface="Arial"/>
              </a:rPr>
              <a:t>images</a:t>
            </a:r>
            <a:endParaRPr sz="1966">
              <a:latin typeface="Arial"/>
              <a:cs typeface="Arial"/>
            </a:endParaRPr>
          </a:p>
          <a:p>
            <a:pPr marL="646386" indent="-252451">
              <a:spcBef>
                <a:spcPts val="677"/>
              </a:spcBef>
              <a:buClr>
                <a:srgbClr val="D41A2C"/>
              </a:buClr>
              <a:buFont typeface="Menlo"/>
              <a:buChar char="•"/>
              <a:tabLst>
                <a:tab pos="646386" algn="l"/>
              </a:tabLst>
            </a:pPr>
            <a:r>
              <a:rPr sz="1966" dirty="0">
                <a:latin typeface="Arial"/>
                <a:cs typeface="Arial"/>
              </a:rPr>
              <a:t>State</a:t>
            </a:r>
            <a:r>
              <a:rPr sz="1966" spc="-55" dirty="0">
                <a:latin typeface="Arial"/>
                <a:cs typeface="Arial"/>
              </a:rPr>
              <a:t> </a:t>
            </a:r>
            <a:r>
              <a:rPr sz="1966" dirty="0">
                <a:latin typeface="Arial"/>
                <a:cs typeface="Arial"/>
              </a:rPr>
              <a:t>critic</a:t>
            </a:r>
            <a:r>
              <a:rPr sz="1966" spc="-55" dirty="0">
                <a:latin typeface="Arial"/>
                <a:cs typeface="Arial"/>
              </a:rPr>
              <a:t> </a:t>
            </a:r>
            <a:r>
              <a:rPr sz="1966" dirty="0">
                <a:latin typeface="Arial"/>
                <a:cs typeface="Arial"/>
              </a:rPr>
              <a:t>as</a:t>
            </a:r>
            <a:r>
              <a:rPr sz="1966" spc="-55" dirty="0">
                <a:latin typeface="Arial"/>
                <a:cs typeface="Arial"/>
              </a:rPr>
              <a:t> </a:t>
            </a:r>
            <a:r>
              <a:rPr sz="1966" dirty="0">
                <a:solidFill>
                  <a:srgbClr val="D41A2C"/>
                </a:solidFill>
                <a:latin typeface="Arial"/>
                <a:cs typeface="Arial"/>
              </a:rPr>
              <a:t>training</a:t>
            </a:r>
            <a:r>
              <a:rPr sz="1966" spc="-55" dirty="0">
                <a:solidFill>
                  <a:srgbClr val="D41A2C"/>
                </a:solidFill>
                <a:latin typeface="Arial"/>
                <a:cs typeface="Arial"/>
              </a:rPr>
              <a:t> </a:t>
            </a:r>
            <a:r>
              <a:rPr sz="1966" dirty="0">
                <a:solidFill>
                  <a:srgbClr val="D41A2C"/>
                </a:solidFill>
                <a:latin typeface="Arial"/>
                <a:cs typeface="Arial"/>
              </a:rPr>
              <a:t>construct</a:t>
            </a:r>
            <a:r>
              <a:rPr sz="1966" dirty="0">
                <a:latin typeface="Arial"/>
                <a:cs typeface="Arial"/>
              </a:rPr>
              <a:t>,</a:t>
            </a:r>
            <a:r>
              <a:rPr sz="1966" spc="-55" dirty="0">
                <a:latin typeface="Arial"/>
                <a:cs typeface="Arial"/>
              </a:rPr>
              <a:t> </a:t>
            </a:r>
            <a:r>
              <a:rPr sz="1966" dirty="0">
                <a:latin typeface="Arial"/>
                <a:cs typeface="Arial"/>
              </a:rPr>
              <a:t>not</a:t>
            </a:r>
            <a:r>
              <a:rPr sz="1966" spc="-55" dirty="0">
                <a:latin typeface="Arial"/>
                <a:cs typeface="Arial"/>
              </a:rPr>
              <a:t> </a:t>
            </a:r>
            <a:r>
              <a:rPr sz="1966" dirty="0">
                <a:latin typeface="Arial"/>
                <a:cs typeface="Arial"/>
              </a:rPr>
              <a:t>used</a:t>
            </a:r>
            <a:r>
              <a:rPr sz="1966" spc="-55" dirty="0">
                <a:latin typeface="Arial"/>
                <a:cs typeface="Arial"/>
              </a:rPr>
              <a:t> </a:t>
            </a:r>
            <a:r>
              <a:rPr sz="1966" dirty="0">
                <a:latin typeface="Arial"/>
                <a:cs typeface="Arial"/>
              </a:rPr>
              <a:t>during</a:t>
            </a:r>
            <a:r>
              <a:rPr sz="1966" spc="-44" dirty="0">
                <a:latin typeface="Arial"/>
                <a:cs typeface="Arial"/>
              </a:rPr>
              <a:t> </a:t>
            </a:r>
            <a:r>
              <a:rPr sz="1966" spc="-22" dirty="0">
                <a:latin typeface="Arial"/>
                <a:cs typeface="Arial"/>
              </a:rPr>
              <a:t>execution</a:t>
            </a:r>
            <a:endParaRPr sz="1966">
              <a:latin typeface="Arial"/>
              <a:cs typeface="Arial"/>
            </a:endParaRPr>
          </a:p>
          <a:p>
            <a:pPr marL="649160">
              <a:spcBef>
                <a:spcPts val="22"/>
              </a:spcBef>
            </a:pPr>
            <a:r>
              <a:rPr sz="1966" i="1" spc="-295" dirty="0">
                <a:latin typeface="Times New Roman"/>
                <a:cs typeface="Times New Roman"/>
              </a:rPr>
              <a:t>V</a:t>
            </a:r>
            <a:r>
              <a:rPr sz="2949" spc="-441" baseline="15432" dirty="0">
                <a:latin typeface="Times New Roman"/>
                <a:cs typeface="Times New Roman"/>
              </a:rPr>
              <a:t>ˆ</a:t>
            </a:r>
            <a:r>
              <a:rPr sz="2949" spc="48" baseline="15432" dirty="0">
                <a:latin typeface="Times New Roman"/>
                <a:cs typeface="Times New Roman"/>
              </a:rPr>
              <a:t> </a:t>
            </a:r>
            <a:r>
              <a:rPr sz="1966" dirty="0">
                <a:latin typeface="Times New Roman"/>
                <a:cs typeface="Times New Roman"/>
              </a:rPr>
              <a:t>:</a:t>
            </a:r>
            <a:r>
              <a:rPr sz="1966" spc="175" dirty="0">
                <a:latin typeface="Times New Roman"/>
                <a:cs typeface="Times New Roman"/>
              </a:rPr>
              <a:t> </a:t>
            </a:r>
            <a:r>
              <a:rPr sz="1966" i="1" dirty="0">
                <a:latin typeface="Menlo"/>
                <a:cs typeface="Menlo"/>
              </a:rPr>
              <a:t>S</a:t>
            </a:r>
            <a:r>
              <a:rPr sz="1966" i="1" spc="-481" dirty="0">
                <a:latin typeface="Menlo"/>
                <a:cs typeface="Menlo"/>
              </a:rPr>
              <a:t> </a:t>
            </a:r>
            <a:r>
              <a:rPr sz="1966" i="1" spc="830" dirty="0">
                <a:latin typeface="Menlo"/>
                <a:cs typeface="Menlo"/>
              </a:rPr>
              <a:t>→</a:t>
            </a:r>
            <a:r>
              <a:rPr sz="1966" i="1" spc="-623" dirty="0">
                <a:latin typeface="Menlo"/>
                <a:cs typeface="Menlo"/>
              </a:rPr>
              <a:t> </a:t>
            </a:r>
            <a:r>
              <a:rPr sz="1966" dirty="0">
                <a:latin typeface="Times New Roman"/>
                <a:cs typeface="Times New Roman"/>
              </a:rPr>
              <a:t>R</a:t>
            </a:r>
            <a:r>
              <a:rPr sz="1966" dirty="0">
                <a:latin typeface="Arial"/>
                <a:cs typeface="Arial"/>
              </a:rPr>
              <a:t>,</a:t>
            </a:r>
            <a:r>
              <a:rPr sz="1966" spc="-11" dirty="0">
                <a:latin typeface="Arial"/>
                <a:cs typeface="Arial"/>
              </a:rPr>
              <a:t> </a:t>
            </a:r>
            <a:r>
              <a:rPr sz="1966" dirty="0">
                <a:latin typeface="Arial"/>
                <a:cs typeface="Arial"/>
              </a:rPr>
              <a:t>where</a:t>
            </a:r>
            <a:r>
              <a:rPr sz="1966" spc="-11" dirty="0">
                <a:latin typeface="Arial"/>
                <a:cs typeface="Arial"/>
              </a:rPr>
              <a:t> </a:t>
            </a:r>
            <a:r>
              <a:rPr sz="1966" i="1" dirty="0">
                <a:latin typeface="Menlo"/>
                <a:cs typeface="Menlo"/>
              </a:rPr>
              <a:t>S</a:t>
            </a:r>
            <a:r>
              <a:rPr sz="1966" i="1" spc="-481" dirty="0">
                <a:latin typeface="Menlo"/>
                <a:cs typeface="Menlo"/>
              </a:rPr>
              <a:t> </a:t>
            </a:r>
            <a:r>
              <a:rPr sz="1966" i="1" spc="382" dirty="0">
                <a:latin typeface="Menlo"/>
                <a:cs typeface="Menlo"/>
              </a:rPr>
              <a:t>≡</a:t>
            </a:r>
            <a:r>
              <a:rPr sz="1966" i="1" spc="-633" dirty="0">
                <a:latin typeface="Menlo"/>
                <a:cs typeface="Menlo"/>
              </a:rPr>
              <a:t> </a:t>
            </a:r>
            <a:r>
              <a:rPr sz="1966" dirty="0">
                <a:latin typeface="Arial"/>
                <a:cs typeface="Arial"/>
              </a:rPr>
              <a:t>simulator</a:t>
            </a:r>
            <a:r>
              <a:rPr sz="1966" spc="-11" dirty="0">
                <a:latin typeface="Arial"/>
                <a:cs typeface="Arial"/>
              </a:rPr>
              <a:t> </a:t>
            </a:r>
            <a:r>
              <a:rPr sz="1966" dirty="0">
                <a:latin typeface="Arial"/>
                <a:cs typeface="Arial"/>
              </a:rPr>
              <a:t>internal</a:t>
            </a:r>
            <a:r>
              <a:rPr sz="1966" spc="-11" dirty="0">
                <a:latin typeface="Arial"/>
                <a:cs typeface="Arial"/>
              </a:rPr>
              <a:t> </a:t>
            </a:r>
            <a:r>
              <a:rPr sz="1966" spc="-22" dirty="0">
                <a:latin typeface="Arial"/>
                <a:cs typeface="Arial"/>
              </a:rPr>
              <a:t>state</a:t>
            </a:r>
            <a:endParaRPr sz="1966">
              <a:latin typeface="Arial"/>
              <a:cs typeface="Arial"/>
            </a:endParaRPr>
          </a:p>
        </p:txBody>
      </p:sp>
      <p:sp>
        <p:nvSpPr>
          <p:cNvPr id="28" name="object 28"/>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32" name="object 32"/>
          <p:cNvSpPr txBox="1">
            <a:spLocks noGrp="1"/>
          </p:cNvSpPr>
          <p:nvPr>
            <p:ph type="dt" sz="half" idx="6"/>
          </p:nvPr>
        </p:nvSpPr>
        <p:spPr>
          <a:xfrm>
            <a:off x="3570742" y="3350180"/>
            <a:ext cx="429958"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CS</a:t>
            </a:r>
            <a:r>
              <a:rPr lang="en-US" spc="-20"/>
              <a:t> </a:t>
            </a:r>
            <a:r>
              <a:rPr lang="en-US" spc="-10"/>
              <a:t>4180/5180</a:t>
            </a:r>
            <a:endParaRPr spc="-22" dirty="0"/>
          </a:p>
        </p:txBody>
      </p:sp>
      <p:sp>
        <p:nvSpPr>
          <p:cNvPr id="33" name="object 33"/>
          <p:cNvSpPr txBox="1">
            <a:spLocks noGrp="1"/>
          </p:cNvSpPr>
          <p:nvPr>
            <p:ph type="sldNum" sz="quarter" idx="7"/>
          </p:nvPr>
        </p:nvSpPr>
        <p:spPr>
          <a:xfrm>
            <a:off x="4295597" y="3357216"/>
            <a:ext cx="244729"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73025">
              <a:spcBef>
                <a:spcPts val="70"/>
              </a:spcBef>
            </a:pPr>
            <a:fld id="{81D60167-4931-47E6-BA6A-407CBD079E47}" type="slidenum">
              <a:rPr lang="en-US" smtClean="0"/>
              <a:pPr marL="73025">
                <a:spcBef>
                  <a:spcPts val="70"/>
                </a:spcBef>
              </a:pPr>
              <a:t>81</a:t>
            </a:fld>
            <a:r>
              <a:rPr lang="en-US" spc="-15"/>
              <a:t> </a:t>
            </a:r>
            <a:r>
              <a:rPr lang="en-US"/>
              <a:t>/</a:t>
            </a:r>
            <a:r>
              <a:rPr lang="en-US" spc="-5"/>
              <a:t> </a:t>
            </a:r>
            <a:r>
              <a:rPr lang="en-US" spc="-25"/>
              <a:t>53</a:t>
            </a:r>
            <a:endParaRPr spc="-55" dirty="0"/>
          </a:p>
        </p:txBody>
      </p:sp>
    </p:spTree>
  </p:cSld>
  <p:clrMapOvr>
    <a:masterClrMapping/>
  </p:clrMapOvr>
  <p:transition>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5"/>
          <p:cNvSpPr txBox="1"/>
          <p:nvPr/>
        </p:nvSpPr>
        <p:spPr>
          <a:xfrm>
            <a:off x="213327" y="55170"/>
            <a:ext cx="7211514" cy="1019128"/>
          </a:xfrm>
          <a:prstGeom prst="rect">
            <a:avLst/>
          </a:prstGeom>
        </p:spPr>
        <p:txBody>
          <a:bodyPr vert="horz" wrap="square" lIns="0" tIns="26355" rIns="0" bIns="0" rtlCol="0">
            <a:spAutoFit/>
          </a:bodyPr>
          <a:lstStyle/>
          <a:p>
            <a:pPr>
              <a:lnSpc>
                <a:spcPct val="100000"/>
              </a:lnSpc>
            </a:pPr>
            <a:endParaRPr sz="1092" dirty="0">
              <a:latin typeface="Arial"/>
              <a:cs typeface="Arial"/>
            </a:endParaRPr>
          </a:p>
          <a:p>
            <a:pPr>
              <a:spcBef>
                <a:spcPts val="55"/>
              </a:spcBef>
            </a:pPr>
            <a:endParaRPr sz="1092" dirty="0">
              <a:latin typeface="Arial"/>
              <a:cs typeface="Arial"/>
            </a:endParaRPr>
          </a:p>
          <a:p>
            <a:pPr marL="27742"/>
            <a:r>
              <a:rPr sz="2403" b="1" dirty="0">
                <a:solidFill>
                  <a:srgbClr val="D41A2C"/>
                </a:solidFill>
                <a:latin typeface="Arial"/>
                <a:cs typeface="Arial"/>
              </a:rPr>
              <a:t>Stateful</a:t>
            </a:r>
            <a:r>
              <a:rPr sz="2403" b="1" spc="-109" dirty="0">
                <a:solidFill>
                  <a:srgbClr val="D41A2C"/>
                </a:solidFill>
                <a:latin typeface="Arial"/>
                <a:cs typeface="Arial"/>
              </a:rPr>
              <a:t> </a:t>
            </a:r>
            <a:r>
              <a:rPr sz="2403" b="1" dirty="0">
                <a:solidFill>
                  <a:srgbClr val="D41A2C"/>
                </a:solidFill>
                <a:latin typeface="Arial"/>
                <a:cs typeface="Arial"/>
              </a:rPr>
              <a:t>PORL</a:t>
            </a:r>
            <a:r>
              <a:rPr sz="2403" b="1" spc="-98" dirty="0">
                <a:solidFill>
                  <a:srgbClr val="D41A2C"/>
                </a:solidFill>
                <a:latin typeface="Arial"/>
                <a:cs typeface="Arial"/>
              </a:rPr>
              <a:t> </a:t>
            </a:r>
            <a:r>
              <a:rPr sz="2403" b="1" dirty="0">
                <a:solidFill>
                  <a:srgbClr val="D41A2C"/>
                </a:solidFill>
                <a:latin typeface="Arial"/>
                <a:cs typeface="Arial"/>
              </a:rPr>
              <a:t>-</a:t>
            </a:r>
            <a:r>
              <a:rPr sz="2403" b="1" spc="-98" dirty="0">
                <a:solidFill>
                  <a:srgbClr val="D41A2C"/>
                </a:solidFill>
                <a:latin typeface="Arial"/>
                <a:cs typeface="Arial"/>
              </a:rPr>
              <a:t> </a:t>
            </a:r>
            <a:r>
              <a:rPr sz="2403" b="1" dirty="0">
                <a:solidFill>
                  <a:srgbClr val="D41A2C"/>
                </a:solidFill>
                <a:latin typeface="Arial"/>
                <a:cs typeface="Arial"/>
              </a:rPr>
              <a:t>Asymmetric</a:t>
            </a:r>
            <a:r>
              <a:rPr sz="2403" b="1" spc="-98" dirty="0">
                <a:solidFill>
                  <a:srgbClr val="D41A2C"/>
                </a:solidFill>
                <a:latin typeface="Arial"/>
                <a:cs typeface="Arial"/>
              </a:rPr>
              <a:t> </a:t>
            </a:r>
            <a:r>
              <a:rPr sz="2403" b="1" spc="-22" dirty="0">
                <a:solidFill>
                  <a:srgbClr val="D41A2C"/>
                </a:solidFill>
                <a:latin typeface="Arial"/>
                <a:cs typeface="Arial"/>
              </a:rPr>
              <a:t>Actor-Critic</a:t>
            </a:r>
            <a:endParaRPr sz="2403" dirty="0">
              <a:latin typeface="Arial"/>
              <a:cs typeface="Arial"/>
            </a:endParaRPr>
          </a:p>
          <a:p>
            <a:pPr marL="27742">
              <a:spcBef>
                <a:spcPts val="273"/>
              </a:spcBef>
            </a:pPr>
            <a:r>
              <a:rPr sz="1529" b="1" dirty="0">
                <a:solidFill>
                  <a:srgbClr val="D41A2C"/>
                </a:solidFill>
                <a:latin typeface="Arial"/>
                <a:cs typeface="Arial"/>
              </a:rPr>
              <a:t>“Asymmetric</a:t>
            </a:r>
            <a:r>
              <a:rPr sz="1529" b="1" spc="-66" dirty="0">
                <a:solidFill>
                  <a:srgbClr val="D41A2C"/>
                </a:solidFill>
                <a:latin typeface="Arial"/>
                <a:cs typeface="Arial"/>
              </a:rPr>
              <a:t> </a:t>
            </a:r>
            <a:r>
              <a:rPr sz="1529" b="1" dirty="0">
                <a:solidFill>
                  <a:srgbClr val="D41A2C"/>
                </a:solidFill>
                <a:latin typeface="Arial"/>
                <a:cs typeface="Arial"/>
              </a:rPr>
              <a:t>Actor</a:t>
            </a:r>
            <a:r>
              <a:rPr sz="1529" b="1" spc="-44" dirty="0">
                <a:solidFill>
                  <a:srgbClr val="D41A2C"/>
                </a:solidFill>
                <a:latin typeface="Arial"/>
                <a:cs typeface="Arial"/>
              </a:rPr>
              <a:t> </a:t>
            </a:r>
            <a:r>
              <a:rPr sz="1529" b="1" dirty="0">
                <a:solidFill>
                  <a:srgbClr val="D41A2C"/>
                </a:solidFill>
                <a:latin typeface="Arial"/>
                <a:cs typeface="Arial"/>
              </a:rPr>
              <a:t>Critic</a:t>
            </a:r>
            <a:r>
              <a:rPr sz="1529" b="1" spc="-44" dirty="0">
                <a:solidFill>
                  <a:srgbClr val="D41A2C"/>
                </a:solidFill>
                <a:latin typeface="Arial"/>
                <a:cs typeface="Arial"/>
              </a:rPr>
              <a:t> </a:t>
            </a:r>
            <a:r>
              <a:rPr sz="1529" b="1" dirty="0">
                <a:solidFill>
                  <a:srgbClr val="D41A2C"/>
                </a:solidFill>
                <a:latin typeface="Arial"/>
                <a:cs typeface="Arial"/>
              </a:rPr>
              <a:t>for</a:t>
            </a:r>
            <a:r>
              <a:rPr sz="1529" b="1" spc="-44" dirty="0">
                <a:solidFill>
                  <a:srgbClr val="D41A2C"/>
                </a:solidFill>
                <a:latin typeface="Arial"/>
                <a:cs typeface="Arial"/>
              </a:rPr>
              <a:t> </a:t>
            </a:r>
            <a:r>
              <a:rPr sz="1529" b="1" spc="-22" dirty="0">
                <a:solidFill>
                  <a:srgbClr val="D41A2C"/>
                </a:solidFill>
                <a:latin typeface="Arial"/>
                <a:cs typeface="Arial"/>
              </a:rPr>
              <a:t>Image-</a:t>
            </a:r>
            <a:r>
              <a:rPr sz="1529" b="1" dirty="0">
                <a:solidFill>
                  <a:srgbClr val="D41A2C"/>
                </a:solidFill>
                <a:latin typeface="Arial"/>
                <a:cs typeface="Arial"/>
              </a:rPr>
              <a:t>Based</a:t>
            </a:r>
            <a:r>
              <a:rPr sz="1529" b="1" spc="-44" dirty="0">
                <a:solidFill>
                  <a:srgbClr val="D41A2C"/>
                </a:solidFill>
                <a:latin typeface="Arial"/>
                <a:cs typeface="Arial"/>
              </a:rPr>
              <a:t> </a:t>
            </a:r>
            <a:r>
              <a:rPr sz="1529" b="1" dirty="0">
                <a:solidFill>
                  <a:srgbClr val="D41A2C"/>
                </a:solidFill>
                <a:latin typeface="Arial"/>
                <a:cs typeface="Arial"/>
              </a:rPr>
              <a:t>Robot</a:t>
            </a:r>
            <a:r>
              <a:rPr sz="1529" b="1" spc="-44" dirty="0">
                <a:solidFill>
                  <a:srgbClr val="D41A2C"/>
                </a:solidFill>
                <a:latin typeface="Arial"/>
                <a:cs typeface="Arial"/>
              </a:rPr>
              <a:t> </a:t>
            </a:r>
            <a:r>
              <a:rPr sz="1529" b="1" dirty="0">
                <a:solidFill>
                  <a:srgbClr val="D41A2C"/>
                </a:solidFill>
                <a:latin typeface="Arial"/>
                <a:cs typeface="Arial"/>
              </a:rPr>
              <a:t>Learning”</a:t>
            </a:r>
            <a:r>
              <a:rPr sz="1529" b="1" spc="-44" dirty="0">
                <a:solidFill>
                  <a:srgbClr val="D41A2C"/>
                </a:solidFill>
                <a:latin typeface="Arial"/>
                <a:cs typeface="Arial"/>
              </a:rPr>
              <a:t> </a:t>
            </a:r>
            <a:r>
              <a:rPr sz="1529" b="1" dirty="0">
                <a:solidFill>
                  <a:srgbClr val="D41A2C"/>
                </a:solidFill>
                <a:latin typeface="Arial"/>
                <a:cs typeface="Arial"/>
              </a:rPr>
              <a:t>(Pinto</a:t>
            </a:r>
            <a:r>
              <a:rPr sz="1529" b="1" spc="-44" dirty="0">
                <a:solidFill>
                  <a:srgbClr val="D41A2C"/>
                </a:solidFill>
                <a:latin typeface="Arial"/>
                <a:cs typeface="Arial"/>
              </a:rPr>
              <a:t> </a:t>
            </a:r>
            <a:r>
              <a:rPr sz="1529" b="1" dirty="0">
                <a:solidFill>
                  <a:srgbClr val="D41A2C"/>
                </a:solidFill>
                <a:latin typeface="Arial"/>
                <a:cs typeface="Arial"/>
              </a:rPr>
              <a:t>et</a:t>
            </a:r>
            <a:r>
              <a:rPr sz="1529" b="1" spc="-44" dirty="0">
                <a:solidFill>
                  <a:srgbClr val="D41A2C"/>
                </a:solidFill>
                <a:latin typeface="Arial"/>
                <a:cs typeface="Arial"/>
              </a:rPr>
              <a:t> </a:t>
            </a:r>
            <a:r>
              <a:rPr sz="1529" b="1" dirty="0">
                <a:solidFill>
                  <a:srgbClr val="D41A2C"/>
                </a:solidFill>
                <a:latin typeface="Arial"/>
                <a:cs typeface="Arial"/>
              </a:rPr>
              <a:t>al.,</a:t>
            </a:r>
            <a:r>
              <a:rPr sz="1529" b="1" spc="-33" dirty="0">
                <a:solidFill>
                  <a:srgbClr val="D41A2C"/>
                </a:solidFill>
                <a:latin typeface="Arial"/>
                <a:cs typeface="Arial"/>
              </a:rPr>
              <a:t> </a:t>
            </a:r>
            <a:r>
              <a:rPr sz="1529" b="1" spc="-44" dirty="0">
                <a:solidFill>
                  <a:srgbClr val="D41A2C"/>
                </a:solidFill>
                <a:latin typeface="Arial"/>
                <a:cs typeface="Arial"/>
                <a:hlinkClick r:id="rId2" action="ppaction://hlinksldjump"/>
              </a:rPr>
              <a:t>2018)</a:t>
            </a:r>
            <a:endParaRPr sz="1529" dirty="0">
              <a:latin typeface="Arial"/>
              <a:cs typeface="Arial"/>
            </a:endParaRPr>
          </a:p>
        </p:txBody>
      </p:sp>
      <p:pic>
        <p:nvPicPr>
          <p:cNvPr id="26" name="object 26"/>
          <p:cNvPicPr/>
          <p:nvPr/>
        </p:nvPicPr>
        <p:blipFill>
          <a:blip r:embed="rId3" cstate="print"/>
          <a:stretch>
            <a:fillRect/>
          </a:stretch>
        </p:blipFill>
        <p:spPr>
          <a:xfrm>
            <a:off x="886789" y="1831286"/>
            <a:ext cx="3955994" cy="3915884"/>
          </a:xfrm>
          <a:prstGeom prst="rect">
            <a:avLst/>
          </a:prstGeom>
        </p:spPr>
      </p:pic>
      <p:sp>
        <p:nvSpPr>
          <p:cNvPr id="27" name="object 27"/>
          <p:cNvSpPr txBox="1"/>
          <p:nvPr/>
        </p:nvSpPr>
        <p:spPr>
          <a:xfrm>
            <a:off x="1246159" y="5975310"/>
            <a:ext cx="3252741" cy="261933"/>
          </a:xfrm>
          <a:prstGeom prst="rect">
            <a:avLst/>
          </a:prstGeom>
        </p:spPr>
        <p:txBody>
          <a:bodyPr vert="horz" wrap="square" lIns="0" tIns="26355" rIns="0" bIns="0" rtlCol="0">
            <a:spAutoFit/>
          </a:bodyPr>
          <a:lstStyle/>
          <a:p>
            <a:pPr marL="83226">
              <a:spcBef>
                <a:spcPts val="208"/>
              </a:spcBef>
            </a:pPr>
            <a:r>
              <a:rPr sz="1529" dirty="0">
                <a:solidFill>
                  <a:srgbClr val="D41A2C"/>
                </a:solidFill>
                <a:latin typeface="Arial"/>
                <a:cs typeface="Arial"/>
              </a:rPr>
              <a:t>(a)</a:t>
            </a:r>
            <a:r>
              <a:rPr sz="1529" spc="-44" dirty="0">
                <a:solidFill>
                  <a:srgbClr val="D41A2C"/>
                </a:solidFill>
                <a:latin typeface="Arial"/>
                <a:cs typeface="Arial"/>
              </a:rPr>
              <a:t> </a:t>
            </a:r>
            <a:r>
              <a:rPr sz="1529" dirty="0">
                <a:latin typeface="Arial"/>
                <a:cs typeface="Arial"/>
              </a:rPr>
              <a:t>Asymmetric</a:t>
            </a:r>
            <a:r>
              <a:rPr sz="1529" spc="-22" dirty="0">
                <a:latin typeface="Arial"/>
                <a:cs typeface="Arial"/>
              </a:rPr>
              <a:t> </a:t>
            </a:r>
            <a:r>
              <a:rPr sz="1529" dirty="0">
                <a:latin typeface="Arial"/>
                <a:cs typeface="Arial"/>
              </a:rPr>
              <a:t>training</a:t>
            </a:r>
            <a:r>
              <a:rPr sz="1529" spc="-33" dirty="0">
                <a:latin typeface="Arial"/>
                <a:cs typeface="Arial"/>
              </a:rPr>
              <a:t> </a:t>
            </a:r>
            <a:r>
              <a:rPr sz="1529" spc="-22" dirty="0">
                <a:latin typeface="Arial"/>
                <a:cs typeface="Arial"/>
              </a:rPr>
              <a:t>framework</a:t>
            </a:r>
            <a:r>
              <a:rPr sz="1638" spc="-33" baseline="33333" dirty="0">
                <a:solidFill>
                  <a:srgbClr val="D41A2C"/>
                </a:solidFill>
                <a:latin typeface="Arial"/>
                <a:cs typeface="Arial"/>
              </a:rPr>
              <a:t>5</a:t>
            </a:r>
            <a:r>
              <a:rPr sz="1638" spc="-295" baseline="33333" dirty="0">
                <a:solidFill>
                  <a:srgbClr val="D41A2C"/>
                </a:solidFill>
                <a:latin typeface="Arial"/>
                <a:cs typeface="Arial"/>
              </a:rPr>
              <a:t> </a:t>
            </a:r>
            <a:r>
              <a:rPr sz="1529" spc="-109" dirty="0">
                <a:latin typeface="Arial"/>
                <a:cs typeface="Arial"/>
              </a:rPr>
              <a:t>.</a:t>
            </a:r>
            <a:endParaRPr sz="1529">
              <a:latin typeface="Arial"/>
              <a:cs typeface="Arial"/>
            </a:endParaRPr>
          </a:p>
        </p:txBody>
      </p:sp>
      <p:pic>
        <p:nvPicPr>
          <p:cNvPr id="28" name="object 28"/>
          <p:cNvPicPr/>
          <p:nvPr/>
        </p:nvPicPr>
        <p:blipFill>
          <a:blip r:embed="rId4" cstate="print"/>
          <a:stretch>
            <a:fillRect/>
          </a:stretch>
        </p:blipFill>
        <p:spPr>
          <a:xfrm>
            <a:off x="5142980" y="1733543"/>
            <a:ext cx="4116375" cy="4126415"/>
          </a:xfrm>
          <a:prstGeom prst="rect">
            <a:avLst/>
          </a:prstGeom>
        </p:spPr>
      </p:pic>
      <p:sp>
        <p:nvSpPr>
          <p:cNvPr id="29" name="object 29"/>
          <p:cNvSpPr txBox="1"/>
          <p:nvPr/>
        </p:nvSpPr>
        <p:spPr>
          <a:xfrm>
            <a:off x="5316259" y="6002886"/>
            <a:ext cx="3775676" cy="261933"/>
          </a:xfrm>
          <a:prstGeom prst="rect">
            <a:avLst/>
          </a:prstGeom>
        </p:spPr>
        <p:txBody>
          <a:bodyPr vert="horz" wrap="square" lIns="0" tIns="26355" rIns="0" bIns="0" rtlCol="0">
            <a:spAutoFit/>
          </a:bodyPr>
          <a:lstStyle/>
          <a:p>
            <a:pPr marL="83226">
              <a:spcBef>
                <a:spcPts val="208"/>
              </a:spcBef>
            </a:pPr>
            <a:r>
              <a:rPr sz="1529" dirty="0">
                <a:solidFill>
                  <a:srgbClr val="D41A2C"/>
                </a:solidFill>
                <a:latin typeface="Arial"/>
                <a:cs typeface="Arial"/>
              </a:rPr>
              <a:t>(b)</a:t>
            </a:r>
            <a:r>
              <a:rPr sz="1529" spc="-11" dirty="0">
                <a:solidFill>
                  <a:srgbClr val="D41A2C"/>
                </a:solidFill>
                <a:latin typeface="Arial"/>
                <a:cs typeface="Arial"/>
              </a:rPr>
              <a:t> </a:t>
            </a:r>
            <a:r>
              <a:rPr sz="1529" dirty="0">
                <a:latin typeface="Arial"/>
                <a:cs typeface="Arial"/>
              </a:rPr>
              <a:t>Randomized</a:t>
            </a:r>
            <a:r>
              <a:rPr sz="1529" spc="-11" dirty="0">
                <a:latin typeface="Arial"/>
                <a:cs typeface="Arial"/>
              </a:rPr>
              <a:t> </a:t>
            </a:r>
            <a:r>
              <a:rPr sz="1529" dirty="0">
                <a:latin typeface="Arial"/>
                <a:cs typeface="Arial"/>
              </a:rPr>
              <a:t>simulated</a:t>
            </a:r>
            <a:r>
              <a:rPr sz="1529" spc="-11" dirty="0">
                <a:latin typeface="Arial"/>
                <a:cs typeface="Arial"/>
              </a:rPr>
              <a:t> </a:t>
            </a:r>
            <a:r>
              <a:rPr sz="1529" spc="-22" dirty="0">
                <a:latin typeface="Arial"/>
                <a:cs typeface="Arial"/>
              </a:rPr>
              <a:t>environments</a:t>
            </a:r>
            <a:r>
              <a:rPr sz="1638" spc="-33" baseline="33333" dirty="0">
                <a:solidFill>
                  <a:srgbClr val="D41A2C"/>
                </a:solidFill>
                <a:latin typeface="Arial"/>
                <a:cs typeface="Arial"/>
              </a:rPr>
              <a:t>5</a:t>
            </a:r>
            <a:r>
              <a:rPr sz="1638" spc="-295" baseline="33333" dirty="0">
                <a:solidFill>
                  <a:srgbClr val="D41A2C"/>
                </a:solidFill>
                <a:latin typeface="Arial"/>
                <a:cs typeface="Arial"/>
              </a:rPr>
              <a:t> </a:t>
            </a:r>
            <a:r>
              <a:rPr sz="1529" spc="-131" dirty="0">
                <a:latin typeface="Arial"/>
                <a:cs typeface="Arial"/>
              </a:rPr>
              <a:t>.</a:t>
            </a:r>
            <a:endParaRPr sz="1529">
              <a:latin typeface="Arial"/>
              <a:cs typeface="Arial"/>
            </a:endParaRPr>
          </a:p>
        </p:txBody>
      </p:sp>
      <p:sp>
        <p:nvSpPr>
          <p:cNvPr id="30" name="object 30"/>
          <p:cNvSpPr/>
          <p:nvPr/>
        </p:nvSpPr>
        <p:spPr>
          <a:xfrm>
            <a:off x="791525" y="6945051"/>
            <a:ext cx="3398386" cy="0"/>
          </a:xfrm>
          <a:custGeom>
            <a:avLst/>
            <a:gdLst/>
            <a:ahLst/>
            <a:cxnLst/>
            <a:rect l="l" t="t" r="r" b="b"/>
            <a:pathLst>
              <a:path w="1555750">
                <a:moveTo>
                  <a:pt x="0" y="0"/>
                </a:moveTo>
                <a:lnTo>
                  <a:pt x="1555178" y="0"/>
                </a:lnTo>
              </a:path>
            </a:pathLst>
          </a:custGeom>
          <a:ln w="5054">
            <a:solidFill>
              <a:srgbClr val="000000"/>
            </a:solidFill>
          </a:ln>
        </p:spPr>
        <p:txBody>
          <a:bodyPr wrap="square" lIns="0" tIns="0" rIns="0" bIns="0" rtlCol="0"/>
          <a:lstStyle/>
          <a:p>
            <a:endParaRPr sz="3932"/>
          </a:p>
        </p:txBody>
      </p:sp>
      <p:sp>
        <p:nvSpPr>
          <p:cNvPr id="31" name="object 31"/>
          <p:cNvSpPr txBox="1"/>
          <p:nvPr/>
        </p:nvSpPr>
        <p:spPr>
          <a:xfrm>
            <a:off x="965911" y="6979430"/>
            <a:ext cx="1837903" cy="261933"/>
          </a:xfrm>
          <a:prstGeom prst="rect">
            <a:avLst/>
          </a:prstGeom>
        </p:spPr>
        <p:txBody>
          <a:bodyPr vert="horz" wrap="square" lIns="0" tIns="26355" rIns="0" bIns="0" rtlCol="0">
            <a:spAutoFit/>
          </a:bodyPr>
          <a:lstStyle/>
          <a:p>
            <a:pPr marL="83226">
              <a:spcBef>
                <a:spcPts val="208"/>
              </a:spcBef>
            </a:pPr>
            <a:r>
              <a:rPr sz="1638" baseline="33333" dirty="0">
                <a:solidFill>
                  <a:srgbClr val="D41A2C"/>
                </a:solidFill>
                <a:latin typeface="Arial"/>
                <a:cs typeface="Arial"/>
              </a:rPr>
              <a:t>5</a:t>
            </a:r>
            <a:r>
              <a:rPr sz="1638" spc="-295" baseline="33333" dirty="0">
                <a:solidFill>
                  <a:srgbClr val="D41A2C"/>
                </a:solidFill>
                <a:latin typeface="Arial"/>
                <a:cs typeface="Arial"/>
              </a:rPr>
              <a:t> </a:t>
            </a:r>
            <a:r>
              <a:rPr sz="1529" dirty="0">
                <a:latin typeface="Arial"/>
                <a:cs typeface="Arial"/>
              </a:rPr>
              <a:t>(Pinto</a:t>
            </a:r>
            <a:r>
              <a:rPr sz="1529" spc="-55" dirty="0">
                <a:latin typeface="Arial"/>
                <a:cs typeface="Arial"/>
              </a:rPr>
              <a:t> </a:t>
            </a:r>
            <a:r>
              <a:rPr sz="1529" dirty="0">
                <a:latin typeface="Arial"/>
                <a:cs typeface="Arial"/>
              </a:rPr>
              <a:t>et</a:t>
            </a:r>
            <a:r>
              <a:rPr sz="1529" spc="-33" dirty="0">
                <a:latin typeface="Arial"/>
                <a:cs typeface="Arial"/>
              </a:rPr>
              <a:t> </a:t>
            </a:r>
            <a:r>
              <a:rPr sz="1529" dirty="0">
                <a:latin typeface="Arial"/>
                <a:cs typeface="Arial"/>
              </a:rPr>
              <a:t>al.,</a:t>
            </a:r>
            <a:r>
              <a:rPr sz="1529" spc="-33" dirty="0">
                <a:latin typeface="Arial"/>
                <a:cs typeface="Arial"/>
              </a:rPr>
              <a:t> </a:t>
            </a:r>
            <a:r>
              <a:rPr sz="1529" spc="-22" dirty="0">
                <a:latin typeface="Arial"/>
                <a:cs typeface="Arial"/>
                <a:hlinkClick r:id="rId2" action="ppaction://hlinksldjump"/>
              </a:rPr>
              <a:t>2018)</a:t>
            </a:r>
            <a:endParaRPr sz="1529">
              <a:latin typeface="Arial"/>
              <a:cs typeface="Arial"/>
            </a:endParaRPr>
          </a:p>
        </p:txBody>
      </p:sp>
      <p:sp>
        <p:nvSpPr>
          <p:cNvPr id="33" name="object 33"/>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37" name="object 37"/>
          <p:cNvSpPr txBox="1">
            <a:spLocks noGrp="1"/>
          </p:cNvSpPr>
          <p:nvPr>
            <p:ph type="dt" sz="half" idx="6"/>
          </p:nvPr>
        </p:nvSpPr>
        <p:spPr>
          <a:xfrm>
            <a:off x="3570742" y="3350180"/>
            <a:ext cx="429958"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CS</a:t>
            </a:r>
            <a:r>
              <a:rPr lang="en-US" spc="-20"/>
              <a:t> </a:t>
            </a:r>
            <a:r>
              <a:rPr lang="en-US" spc="-10"/>
              <a:t>4180/5180</a:t>
            </a:r>
            <a:endParaRPr spc="-22" dirty="0"/>
          </a:p>
        </p:txBody>
      </p:sp>
      <p:sp>
        <p:nvSpPr>
          <p:cNvPr id="38" name="object 38"/>
          <p:cNvSpPr txBox="1">
            <a:spLocks noGrp="1"/>
          </p:cNvSpPr>
          <p:nvPr>
            <p:ph type="sldNum" sz="quarter" idx="7"/>
          </p:nvPr>
        </p:nvSpPr>
        <p:spPr>
          <a:xfrm>
            <a:off x="4295597" y="3357216"/>
            <a:ext cx="244729"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73025">
              <a:spcBef>
                <a:spcPts val="70"/>
              </a:spcBef>
            </a:pPr>
            <a:fld id="{81D60167-4931-47E6-BA6A-407CBD079E47}" type="slidenum">
              <a:rPr lang="en-US" smtClean="0"/>
              <a:pPr marL="73025">
                <a:spcBef>
                  <a:spcPts val="70"/>
                </a:spcBef>
              </a:pPr>
              <a:t>82</a:t>
            </a:fld>
            <a:r>
              <a:rPr lang="en-US" spc="-15"/>
              <a:t> </a:t>
            </a:r>
            <a:r>
              <a:rPr lang="en-US"/>
              <a:t>/</a:t>
            </a:r>
            <a:r>
              <a:rPr lang="en-US" spc="-5"/>
              <a:t> </a:t>
            </a:r>
            <a:r>
              <a:rPr lang="en-US" spc="-25"/>
              <a:t>53</a:t>
            </a:r>
            <a:endParaRPr spc="-55" dirty="0"/>
          </a:p>
        </p:txBody>
      </p:sp>
    </p:spTree>
  </p:cSld>
  <p:clrMapOvr>
    <a:masterClrMapping/>
  </p:clrMapOvr>
  <p:transition>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5"/>
          <p:cNvSpPr txBox="1"/>
          <p:nvPr/>
        </p:nvSpPr>
        <p:spPr>
          <a:xfrm>
            <a:off x="213327" y="55170"/>
            <a:ext cx="7211514" cy="1019128"/>
          </a:xfrm>
          <a:prstGeom prst="rect">
            <a:avLst/>
          </a:prstGeom>
        </p:spPr>
        <p:txBody>
          <a:bodyPr vert="horz" wrap="square" lIns="0" tIns="26355" rIns="0" bIns="0" rtlCol="0">
            <a:spAutoFit/>
          </a:bodyPr>
          <a:lstStyle/>
          <a:p>
            <a:pPr>
              <a:lnSpc>
                <a:spcPct val="100000"/>
              </a:lnSpc>
            </a:pPr>
            <a:endParaRPr sz="1092" dirty="0">
              <a:latin typeface="Arial"/>
              <a:cs typeface="Arial"/>
            </a:endParaRPr>
          </a:p>
          <a:p>
            <a:pPr>
              <a:spcBef>
                <a:spcPts val="55"/>
              </a:spcBef>
            </a:pPr>
            <a:endParaRPr sz="1092" dirty="0">
              <a:latin typeface="Arial"/>
              <a:cs typeface="Arial"/>
            </a:endParaRPr>
          </a:p>
          <a:p>
            <a:pPr marL="27742"/>
            <a:r>
              <a:rPr sz="2403" b="1" dirty="0">
                <a:solidFill>
                  <a:srgbClr val="D41A2C"/>
                </a:solidFill>
                <a:latin typeface="Arial"/>
                <a:cs typeface="Arial"/>
              </a:rPr>
              <a:t>Stateful</a:t>
            </a:r>
            <a:r>
              <a:rPr sz="2403" b="1" spc="-109" dirty="0">
                <a:solidFill>
                  <a:srgbClr val="D41A2C"/>
                </a:solidFill>
                <a:latin typeface="Arial"/>
                <a:cs typeface="Arial"/>
              </a:rPr>
              <a:t> </a:t>
            </a:r>
            <a:r>
              <a:rPr sz="2403" b="1" dirty="0">
                <a:solidFill>
                  <a:srgbClr val="D41A2C"/>
                </a:solidFill>
                <a:latin typeface="Arial"/>
                <a:cs typeface="Arial"/>
              </a:rPr>
              <a:t>PORL</a:t>
            </a:r>
            <a:r>
              <a:rPr sz="2403" b="1" spc="-98" dirty="0">
                <a:solidFill>
                  <a:srgbClr val="D41A2C"/>
                </a:solidFill>
                <a:latin typeface="Arial"/>
                <a:cs typeface="Arial"/>
              </a:rPr>
              <a:t> </a:t>
            </a:r>
            <a:r>
              <a:rPr sz="2403" b="1" dirty="0">
                <a:solidFill>
                  <a:srgbClr val="D41A2C"/>
                </a:solidFill>
                <a:latin typeface="Arial"/>
                <a:cs typeface="Arial"/>
              </a:rPr>
              <a:t>-</a:t>
            </a:r>
            <a:r>
              <a:rPr sz="2403" b="1" spc="-98" dirty="0">
                <a:solidFill>
                  <a:srgbClr val="D41A2C"/>
                </a:solidFill>
                <a:latin typeface="Arial"/>
                <a:cs typeface="Arial"/>
              </a:rPr>
              <a:t> </a:t>
            </a:r>
            <a:r>
              <a:rPr sz="2403" b="1" dirty="0">
                <a:solidFill>
                  <a:srgbClr val="D41A2C"/>
                </a:solidFill>
                <a:latin typeface="Arial"/>
                <a:cs typeface="Arial"/>
              </a:rPr>
              <a:t>Asymmetric</a:t>
            </a:r>
            <a:r>
              <a:rPr sz="2403" b="1" spc="-98" dirty="0">
                <a:solidFill>
                  <a:srgbClr val="D41A2C"/>
                </a:solidFill>
                <a:latin typeface="Arial"/>
                <a:cs typeface="Arial"/>
              </a:rPr>
              <a:t> </a:t>
            </a:r>
            <a:r>
              <a:rPr sz="2403" b="1" spc="-22" dirty="0">
                <a:solidFill>
                  <a:srgbClr val="D41A2C"/>
                </a:solidFill>
                <a:latin typeface="Arial"/>
                <a:cs typeface="Arial"/>
              </a:rPr>
              <a:t>Actor-Critic</a:t>
            </a:r>
            <a:endParaRPr sz="2403" dirty="0">
              <a:latin typeface="Arial"/>
              <a:cs typeface="Arial"/>
            </a:endParaRPr>
          </a:p>
          <a:p>
            <a:pPr marL="27742">
              <a:spcBef>
                <a:spcPts val="273"/>
              </a:spcBef>
            </a:pPr>
            <a:r>
              <a:rPr sz="1529" b="1" dirty="0">
                <a:solidFill>
                  <a:srgbClr val="D41A2C"/>
                </a:solidFill>
                <a:latin typeface="Arial"/>
                <a:cs typeface="Arial"/>
              </a:rPr>
              <a:t>“Asymmetric</a:t>
            </a:r>
            <a:r>
              <a:rPr sz="1529" b="1" spc="-66" dirty="0">
                <a:solidFill>
                  <a:srgbClr val="D41A2C"/>
                </a:solidFill>
                <a:latin typeface="Arial"/>
                <a:cs typeface="Arial"/>
              </a:rPr>
              <a:t> </a:t>
            </a:r>
            <a:r>
              <a:rPr sz="1529" b="1" dirty="0">
                <a:solidFill>
                  <a:srgbClr val="D41A2C"/>
                </a:solidFill>
                <a:latin typeface="Arial"/>
                <a:cs typeface="Arial"/>
              </a:rPr>
              <a:t>Actor</a:t>
            </a:r>
            <a:r>
              <a:rPr sz="1529" b="1" spc="-44" dirty="0">
                <a:solidFill>
                  <a:srgbClr val="D41A2C"/>
                </a:solidFill>
                <a:latin typeface="Arial"/>
                <a:cs typeface="Arial"/>
              </a:rPr>
              <a:t> </a:t>
            </a:r>
            <a:r>
              <a:rPr sz="1529" b="1" dirty="0">
                <a:solidFill>
                  <a:srgbClr val="D41A2C"/>
                </a:solidFill>
                <a:latin typeface="Arial"/>
                <a:cs typeface="Arial"/>
              </a:rPr>
              <a:t>Critic</a:t>
            </a:r>
            <a:r>
              <a:rPr sz="1529" b="1" spc="-44" dirty="0">
                <a:solidFill>
                  <a:srgbClr val="D41A2C"/>
                </a:solidFill>
                <a:latin typeface="Arial"/>
                <a:cs typeface="Arial"/>
              </a:rPr>
              <a:t> </a:t>
            </a:r>
            <a:r>
              <a:rPr sz="1529" b="1" dirty="0">
                <a:solidFill>
                  <a:srgbClr val="D41A2C"/>
                </a:solidFill>
                <a:latin typeface="Arial"/>
                <a:cs typeface="Arial"/>
              </a:rPr>
              <a:t>for</a:t>
            </a:r>
            <a:r>
              <a:rPr sz="1529" b="1" spc="-44" dirty="0">
                <a:solidFill>
                  <a:srgbClr val="D41A2C"/>
                </a:solidFill>
                <a:latin typeface="Arial"/>
                <a:cs typeface="Arial"/>
              </a:rPr>
              <a:t> </a:t>
            </a:r>
            <a:r>
              <a:rPr sz="1529" b="1" spc="-22" dirty="0">
                <a:solidFill>
                  <a:srgbClr val="D41A2C"/>
                </a:solidFill>
                <a:latin typeface="Arial"/>
                <a:cs typeface="Arial"/>
              </a:rPr>
              <a:t>Image-</a:t>
            </a:r>
            <a:r>
              <a:rPr sz="1529" b="1" dirty="0">
                <a:solidFill>
                  <a:srgbClr val="D41A2C"/>
                </a:solidFill>
                <a:latin typeface="Arial"/>
                <a:cs typeface="Arial"/>
              </a:rPr>
              <a:t>Based</a:t>
            </a:r>
            <a:r>
              <a:rPr sz="1529" b="1" spc="-44" dirty="0">
                <a:solidFill>
                  <a:srgbClr val="D41A2C"/>
                </a:solidFill>
                <a:latin typeface="Arial"/>
                <a:cs typeface="Arial"/>
              </a:rPr>
              <a:t> </a:t>
            </a:r>
            <a:r>
              <a:rPr sz="1529" b="1" dirty="0">
                <a:solidFill>
                  <a:srgbClr val="D41A2C"/>
                </a:solidFill>
                <a:latin typeface="Arial"/>
                <a:cs typeface="Arial"/>
              </a:rPr>
              <a:t>Robot</a:t>
            </a:r>
            <a:r>
              <a:rPr sz="1529" b="1" spc="-44" dirty="0">
                <a:solidFill>
                  <a:srgbClr val="D41A2C"/>
                </a:solidFill>
                <a:latin typeface="Arial"/>
                <a:cs typeface="Arial"/>
              </a:rPr>
              <a:t> </a:t>
            </a:r>
            <a:r>
              <a:rPr sz="1529" b="1" dirty="0">
                <a:solidFill>
                  <a:srgbClr val="D41A2C"/>
                </a:solidFill>
                <a:latin typeface="Arial"/>
                <a:cs typeface="Arial"/>
              </a:rPr>
              <a:t>Learning”</a:t>
            </a:r>
            <a:r>
              <a:rPr sz="1529" b="1" spc="-44" dirty="0">
                <a:solidFill>
                  <a:srgbClr val="D41A2C"/>
                </a:solidFill>
                <a:latin typeface="Arial"/>
                <a:cs typeface="Arial"/>
              </a:rPr>
              <a:t> </a:t>
            </a:r>
            <a:r>
              <a:rPr sz="1529" b="1" dirty="0">
                <a:solidFill>
                  <a:srgbClr val="D41A2C"/>
                </a:solidFill>
                <a:latin typeface="Arial"/>
                <a:cs typeface="Arial"/>
              </a:rPr>
              <a:t>(Pinto</a:t>
            </a:r>
            <a:r>
              <a:rPr sz="1529" b="1" spc="-44" dirty="0">
                <a:solidFill>
                  <a:srgbClr val="D41A2C"/>
                </a:solidFill>
                <a:latin typeface="Arial"/>
                <a:cs typeface="Arial"/>
              </a:rPr>
              <a:t> </a:t>
            </a:r>
            <a:r>
              <a:rPr sz="1529" b="1" dirty="0">
                <a:solidFill>
                  <a:srgbClr val="D41A2C"/>
                </a:solidFill>
                <a:latin typeface="Arial"/>
                <a:cs typeface="Arial"/>
              </a:rPr>
              <a:t>et</a:t>
            </a:r>
            <a:r>
              <a:rPr sz="1529" b="1" spc="-44" dirty="0">
                <a:solidFill>
                  <a:srgbClr val="D41A2C"/>
                </a:solidFill>
                <a:latin typeface="Arial"/>
                <a:cs typeface="Arial"/>
              </a:rPr>
              <a:t> </a:t>
            </a:r>
            <a:r>
              <a:rPr sz="1529" b="1" dirty="0">
                <a:solidFill>
                  <a:srgbClr val="D41A2C"/>
                </a:solidFill>
                <a:latin typeface="Arial"/>
                <a:cs typeface="Arial"/>
              </a:rPr>
              <a:t>al.,</a:t>
            </a:r>
            <a:r>
              <a:rPr sz="1529" b="1" spc="-33" dirty="0">
                <a:solidFill>
                  <a:srgbClr val="D41A2C"/>
                </a:solidFill>
                <a:latin typeface="Arial"/>
                <a:cs typeface="Arial"/>
              </a:rPr>
              <a:t> </a:t>
            </a:r>
            <a:r>
              <a:rPr sz="1529" b="1" spc="-44" dirty="0">
                <a:solidFill>
                  <a:srgbClr val="D41A2C"/>
                </a:solidFill>
                <a:latin typeface="Arial"/>
                <a:cs typeface="Arial"/>
                <a:hlinkClick r:id="rId2" action="ppaction://hlinksldjump"/>
              </a:rPr>
              <a:t>2018)</a:t>
            </a:r>
            <a:endParaRPr sz="1529" dirty="0">
              <a:latin typeface="Arial"/>
              <a:cs typeface="Arial"/>
            </a:endParaRPr>
          </a:p>
        </p:txBody>
      </p:sp>
      <p:sp>
        <p:nvSpPr>
          <p:cNvPr id="26" name="object 26"/>
          <p:cNvSpPr txBox="1"/>
          <p:nvPr/>
        </p:nvSpPr>
        <p:spPr>
          <a:xfrm>
            <a:off x="763783" y="1907957"/>
            <a:ext cx="2352515" cy="261933"/>
          </a:xfrm>
          <a:prstGeom prst="rect">
            <a:avLst/>
          </a:prstGeom>
        </p:spPr>
        <p:txBody>
          <a:bodyPr vert="horz" wrap="square" lIns="0" tIns="26355" rIns="0" bIns="0" rtlCol="0">
            <a:spAutoFit/>
          </a:bodyPr>
          <a:lstStyle/>
          <a:p>
            <a:pPr marL="27742">
              <a:spcBef>
                <a:spcPts val="208"/>
              </a:spcBef>
            </a:pPr>
            <a:r>
              <a:rPr sz="1529" b="1" dirty="0">
                <a:latin typeface="Arial"/>
                <a:cs typeface="Arial"/>
              </a:rPr>
              <a:t>(Symmetric)</a:t>
            </a:r>
            <a:r>
              <a:rPr sz="1529" b="1" spc="-55" dirty="0">
                <a:latin typeface="Arial"/>
                <a:cs typeface="Arial"/>
              </a:rPr>
              <a:t> </a:t>
            </a:r>
            <a:r>
              <a:rPr sz="1529" b="1" spc="-22" dirty="0">
                <a:latin typeface="Arial"/>
                <a:cs typeface="Arial"/>
              </a:rPr>
              <a:t>Actor-Critic:</a:t>
            </a:r>
            <a:endParaRPr sz="1529">
              <a:latin typeface="Arial"/>
              <a:cs typeface="Arial"/>
            </a:endParaRPr>
          </a:p>
        </p:txBody>
      </p:sp>
      <p:sp>
        <p:nvSpPr>
          <p:cNvPr id="43" name="object 43"/>
          <p:cNvSpPr/>
          <p:nvPr/>
        </p:nvSpPr>
        <p:spPr>
          <a:xfrm>
            <a:off x="5072602" y="1985794"/>
            <a:ext cx="0" cy="1796290"/>
          </a:xfrm>
          <a:custGeom>
            <a:avLst/>
            <a:gdLst/>
            <a:ahLst/>
            <a:cxnLst/>
            <a:rect l="l" t="t" r="r" b="b"/>
            <a:pathLst>
              <a:path h="822325">
                <a:moveTo>
                  <a:pt x="0" y="822058"/>
                </a:moveTo>
                <a:lnTo>
                  <a:pt x="0" y="0"/>
                </a:lnTo>
              </a:path>
            </a:pathLst>
          </a:custGeom>
          <a:ln w="5054">
            <a:solidFill>
              <a:srgbClr val="000000"/>
            </a:solidFill>
          </a:ln>
        </p:spPr>
        <p:txBody>
          <a:bodyPr wrap="square" lIns="0" tIns="0" rIns="0" bIns="0" rtlCol="0"/>
          <a:lstStyle/>
          <a:p>
            <a:endParaRPr sz="3932"/>
          </a:p>
        </p:txBody>
      </p:sp>
      <p:sp>
        <p:nvSpPr>
          <p:cNvPr id="44" name="object 44"/>
          <p:cNvSpPr txBox="1"/>
          <p:nvPr/>
        </p:nvSpPr>
        <p:spPr>
          <a:xfrm>
            <a:off x="5095156" y="1907983"/>
            <a:ext cx="2341419" cy="261933"/>
          </a:xfrm>
          <a:prstGeom prst="rect">
            <a:avLst/>
          </a:prstGeom>
        </p:spPr>
        <p:txBody>
          <a:bodyPr vert="horz" wrap="square" lIns="0" tIns="26355" rIns="0" bIns="0" rtlCol="0">
            <a:spAutoFit/>
          </a:bodyPr>
          <a:lstStyle/>
          <a:p>
            <a:pPr marL="27742">
              <a:spcBef>
                <a:spcPts val="208"/>
              </a:spcBef>
            </a:pPr>
            <a:r>
              <a:rPr sz="1529" b="1" dirty="0">
                <a:latin typeface="Arial"/>
                <a:cs typeface="Arial"/>
              </a:rPr>
              <a:t>Asymmetric</a:t>
            </a:r>
            <a:r>
              <a:rPr sz="1529" b="1" spc="-55" dirty="0">
                <a:latin typeface="Arial"/>
                <a:cs typeface="Arial"/>
              </a:rPr>
              <a:t> </a:t>
            </a:r>
            <a:r>
              <a:rPr sz="1529" b="1" spc="-22" dirty="0">
                <a:latin typeface="Arial"/>
                <a:cs typeface="Arial"/>
              </a:rPr>
              <a:t>Actor-Critic:</a:t>
            </a:r>
            <a:endParaRPr sz="1529">
              <a:latin typeface="Arial"/>
              <a:cs typeface="Arial"/>
            </a:endParaRPr>
          </a:p>
        </p:txBody>
      </p:sp>
      <p:sp>
        <p:nvSpPr>
          <p:cNvPr id="66" name="object 66"/>
          <p:cNvSpPr txBox="1"/>
          <p:nvPr/>
        </p:nvSpPr>
        <p:spPr>
          <a:xfrm>
            <a:off x="680557" y="4149487"/>
            <a:ext cx="7240643" cy="1770038"/>
          </a:xfrm>
          <a:prstGeom prst="rect">
            <a:avLst/>
          </a:prstGeom>
        </p:spPr>
        <p:txBody>
          <a:bodyPr vert="horz" wrap="square" lIns="0" tIns="26355" rIns="0" bIns="0" rtlCol="0">
            <a:spAutoFit/>
          </a:bodyPr>
          <a:lstStyle/>
          <a:p>
            <a:pPr marL="110968">
              <a:spcBef>
                <a:spcPts val="208"/>
              </a:spcBef>
            </a:pPr>
            <a:r>
              <a:rPr sz="1966" b="1" dirty="0">
                <a:latin typeface="Arial"/>
                <a:cs typeface="Arial"/>
              </a:rPr>
              <a:t>Question:</a:t>
            </a:r>
            <a:r>
              <a:rPr sz="1966" b="1" spc="33" dirty="0">
                <a:latin typeface="Arial"/>
                <a:cs typeface="Arial"/>
              </a:rPr>
              <a:t> </a:t>
            </a:r>
            <a:r>
              <a:rPr sz="1966" dirty="0">
                <a:latin typeface="Arial"/>
                <a:cs typeface="Arial"/>
              </a:rPr>
              <a:t>Does</a:t>
            </a:r>
            <a:r>
              <a:rPr sz="1966" spc="-87" dirty="0">
                <a:latin typeface="Arial"/>
                <a:cs typeface="Arial"/>
              </a:rPr>
              <a:t> </a:t>
            </a:r>
            <a:r>
              <a:rPr sz="1966" dirty="0">
                <a:latin typeface="Arial"/>
                <a:cs typeface="Arial"/>
              </a:rPr>
              <a:t>the</a:t>
            </a:r>
            <a:r>
              <a:rPr sz="1966" spc="-76" dirty="0">
                <a:latin typeface="Arial"/>
                <a:cs typeface="Arial"/>
              </a:rPr>
              <a:t> </a:t>
            </a:r>
            <a:r>
              <a:rPr sz="1966" dirty="0">
                <a:latin typeface="Arial"/>
                <a:cs typeface="Arial"/>
              </a:rPr>
              <a:t>asymmetric</a:t>
            </a:r>
            <a:r>
              <a:rPr sz="1966" spc="-76" dirty="0">
                <a:latin typeface="Arial"/>
                <a:cs typeface="Arial"/>
              </a:rPr>
              <a:t> </a:t>
            </a:r>
            <a:r>
              <a:rPr sz="1966" i="1" spc="350" dirty="0">
                <a:latin typeface="Menlo"/>
                <a:cs typeface="Menlo"/>
              </a:rPr>
              <a:t>∇</a:t>
            </a:r>
            <a:r>
              <a:rPr sz="1966" i="1" spc="350" dirty="0">
                <a:latin typeface="Times New Roman"/>
                <a:cs typeface="Times New Roman"/>
              </a:rPr>
              <a:t>J</a:t>
            </a:r>
            <a:r>
              <a:rPr sz="1966" i="1" spc="153" dirty="0">
                <a:latin typeface="Times New Roman"/>
                <a:cs typeface="Times New Roman"/>
              </a:rPr>
              <a:t> </a:t>
            </a:r>
            <a:r>
              <a:rPr sz="1966" spc="-131" dirty="0">
                <a:latin typeface="Times New Roman"/>
                <a:cs typeface="Times New Roman"/>
              </a:rPr>
              <a:t>=</a:t>
            </a:r>
            <a:r>
              <a:rPr sz="1966" spc="-194" baseline="46296" dirty="0">
                <a:latin typeface="Times New Roman"/>
                <a:cs typeface="Times New Roman"/>
              </a:rPr>
              <a:t>?</a:t>
            </a:r>
            <a:r>
              <a:rPr sz="1966" spc="754" baseline="46296" dirty="0">
                <a:latin typeface="Times New Roman"/>
                <a:cs typeface="Times New Roman"/>
              </a:rPr>
              <a:t> </a:t>
            </a:r>
            <a:r>
              <a:rPr sz="1966" dirty="0">
                <a:latin typeface="Arial"/>
                <a:cs typeface="Arial"/>
              </a:rPr>
              <a:t>equality</a:t>
            </a:r>
            <a:r>
              <a:rPr sz="1966" spc="-87" dirty="0">
                <a:latin typeface="Arial"/>
                <a:cs typeface="Arial"/>
              </a:rPr>
              <a:t> </a:t>
            </a:r>
            <a:r>
              <a:rPr sz="1966" spc="-22" dirty="0">
                <a:latin typeface="Arial"/>
                <a:cs typeface="Arial"/>
              </a:rPr>
              <a:t>hold?</a:t>
            </a:r>
            <a:endParaRPr sz="1966" dirty="0">
              <a:latin typeface="Arial"/>
              <a:cs typeface="Arial"/>
            </a:endParaRPr>
          </a:p>
          <a:p>
            <a:pPr>
              <a:spcBef>
                <a:spcPts val="371"/>
              </a:spcBef>
            </a:pPr>
            <a:endParaRPr sz="1966" dirty="0">
              <a:latin typeface="Arial"/>
              <a:cs typeface="Arial"/>
            </a:endParaRPr>
          </a:p>
          <a:p>
            <a:pPr marL="110968"/>
            <a:r>
              <a:rPr sz="1966" b="1" dirty="0">
                <a:latin typeface="Arial"/>
                <a:cs typeface="Arial"/>
              </a:rPr>
              <a:t>Answer:</a:t>
            </a:r>
            <a:r>
              <a:rPr sz="1966" b="1" spc="44" dirty="0">
                <a:latin typeface="Arial"/>
                <a:cs typeface="Arial"/>
              </a:rPr>
              <a:t> </a:t>
            </a:r>
            <a:r>
              <a:rPr sz="1966" dirty="0">
                <a:latin typeface="Arial"/>
                <a:cs typeface="Arial"/>
              </a:rPr>
              <a:t>Not</a:t>
            </a:r>
            <a:r>
              <a:rPr sz="1966" spc="-66" dirty="0">
                <a:latin typeface="Arial"/>
                <a:cs typeface="Arial"/>
              </a:rPr>
              <a:t> </a:t>
            </a:r>
            <a:r>
              <a:rPr sz="1966" dirty="0">
                <a:latin typeface="Arial"/>
                <a:cs typeface="Arial"/>
              </a:rPr>
              <a:t>in</a:t>
            </a:r>
            <a:r>
              <a:rPr sz="1966" spc="-76" dirty="0">
                <a:latin typeface="Arial"/>
                <a:cs typeface="Arial"/>
              </a:rPr>
              <a:t> </a:t>
            </a:r>
            <a:r>
              <a:rPr sz="1966" dirty="0">
                <a:latin typeface="Arial"/>
                <a:cs typeface="Arial"/>
              </a:rPr>
              <a:t>general</a:t>
            </a:r>
            <a:r>
              <a:rPr lang="en-US" sz="1966" dirty="0">
                <a:latin typeface="Arial"/>
                <a:cs typeface="Arial"/>
              </a:rPr>
              <a:t>!</a:t>
            </a:r>
            <a:r>
              <a:rPr sz="1966" spc="-66" dirty="0">
                <a:latin typeface="Arial"/>
                <a:cs typeface="Arial"/>
              </a:rPr>
              <a:t> </a:t>
            </a:r>
            <a:endParaRPr sz="1966" dirty="0">
              <a:latin typeface="Arial"/>
              <a:cs typeface="Arial"/>
            </a:endParaRPr>
          </a:p>
          <a:p>
            <a:pPr marL="618644" indent="-252451">
              <a:spcBef>
                <a:spcPts val="677"/>
              </a:spcBef>
              <a:buClr>
                <a:srgbClr val="D41A2C"/>
              </a:buClr>
              <a:buFont typeface="Menlo"/>
              <a:buChar char="•"/>
              <a:tabLst>
                <a:tab pos="618644" algn="l"/>
              </a:tabLst>
            </a:pPr>
            <a:r>
              <a:rPr sz="1966" i="1" dirty="0">
                <a:latin typeface="Arial"/>
                <a:cs typeface="Arial"/>
              </a:rPr>
              <a:t>Can</a:t>
            </a:r>
            <a:r>
              <a:rPr sz="1966" i="1" spc="-76" dirty="0">
                <a:latin typeface="Arial"/>
                <a:cs typeface="Arial"/>
              </a:rPr>
              <a:t> </a:t>
            </a:r>
            <a:r>
              <a:rPr sz="1966" dirty="0">
                <a:latin typeface="Arial"/>
                <a:cs typeface="Arial"/>
              </a:rPr>
              <a:t>work</a:t>
            </a:r>
            <a:r>
              <a:rPr sz="1966" spc="-66" dirty="0">
                <a:latin typeface="Arial"/>
                <a:cs typeface="Arial"/>
              </a:rPr>
              <a:t> </a:t>
            </a:r>
            <a:r>
              <a:rPr sz="1966" dirty="0">
                <a:latin typeface="Arial"/>
                <a:cs typeface="Arial"/>
              </a:rPr>
              <a:t>in</a:t>
            </a:r>
            <a:r>
              <a:rPr sz="1966" spc="-66" dirty="0">
                <a:latin typeface="Arial"/>
                <a:cs typeface="Arial"/>
              </a:rPr>
              <a:t> </a:t>
            </a:r>
            <a:r>
              <a:rPr sz="1966" dirty="0">
                <a:latin typeface="Arial"/>
                <a:cs typeface="Arial"/>
              </a:rPr>
              <a:t>practice</a:t>
            </a:r>
            <a:r>
              <a:rPr sz="1966" spc="-66" dirty="0">
                <a:latin typeface="Arial"/>
                <a:cs typeface="Arial"/>
              </a:rPr>
              <a:t> </a:t>
            </a:r>
            <a:r>
              <a:rPr sz="1966" dirty="0">
                <a:latin typeface="Arial"/>
                <a:cs typeface="Arial"/>
              </a:rPr>
              <a:t>(e.g.,</a:t>
            </a:r>
            <a:r>
              <a:rPr sz="1966" spc="-76" dirty="0">
                <a:latin typeface="Arial"/>
                <a:cs typeface="Arial"/>
              </a:rPr>
              <a:t> </a:t>
            </a:r>
            <a:r>
              <a:rPr sz="1966" dirty="0">
                <a:latin typeface="Arial"/>
                <a:cs typeface="Arial"/>
              </a:rPr>
              <a:t>for</a:t>
            </a:r>
            <a:r>
              <a:rPr sz="1966" spc="-66" dirty="0">
                <a:latin typeface="Arial"/>
                <a:cs typeface="Arial"/>
              </a:rPr>
              <a:t> </a:t>
            </a:r>
            <a:r>
              <a:rPr sz="1966" dirty="0">
                <a:latin typeface="Arial"/>
                <a:cs typeface="Arial"/>
              </a:rPr>
              <a:t>reactive</a:t>
            </a:r>
            <a:r>
              <a:rPr sz="1966" spc="-66" dirty="0">
                <a:latin typeface="Arial"/>
                <a:cs typeface="Arial"/>
              </a:rPr>
              <a:t> </a:t>
            </a:r>
            <a:r>
              <a:rPr sz="1966" dirty="0">
                <a:latin typeface="Arial"/>
                <a:cs typeface="Arial"/>
              </a:rPr>
              <a:t>control,</a:t>
            </a:r>
            <a:r>
              <a:rPr sz="1966" spc="-66" dirty="0">
                <a:latin typeface="Arial"/>
                <a:cs typeface="Arial"/>
              </a:rPr>
              <a:t> </a:t>
            </a:r>
            <a:r>
              <a:rPr sz="1966" dirty="0">
                <a:latin typeface="Arial"/>
                <a:cs typeface="Arial"/>
              </a:rPr>
              <a:t>as</a:t>
            </a:r>
            <a:r>
              <a:rPr sz="1966" spc="-76" dirty="0">
                <a:latin typeface="Arial"/>
                <a:cs typeface="Arial"/>
              </a:rPr>
              <a:t> </a:t>
            </a:r>
            <a:r>
              <a:rPr sz="1966" dirty="0">
                <a:latin typeface="Arial"/>
                <a:cs typeface="Arial"/>
              </a:rPr>
              <a:t>in</a:t>
            </a:r>
            <a:r>
              <a:rPr sz="1966" spc="-66" dirty="0">
                <a:latin typeface="Arial"/>
                <a:cs typeface="Arial"/>
              </a:rPr>
              <a:t> </a:t>
            </a:r>
            <a:r>
              <a:rPr sz="1966" spc="-22" dirty="0">
                <a:latin typeface="Arial"/>
                <a:cs typeface="Arial"/>
              </a:rPr>
              <a:t>paper!)</a:t>
            </a:r>
            <a:endParaRPr sz="1966" dirty="0">
              <a:latin typeface="Arial"/>
              <a:cs typeface="Arial"/>
            </a:endParaRPr>
          </a:p>
          <a:p>
            <a:pPr marL="618644" indent="-252451">
              <a:spcBef>
                <a:spcPts val="677"/>
              </a:spcBef>
              <a:buClr>
                <a:srgbClr val="D41A2C"/>
              </a:buClr>
              <a:buFont typeface="Menlo"/>
              <a:buChar char="•"/>
              <a:tabLst>
                <a:tab pos="618644" algn="l"/>
              </a:tabLst>
            </a:pPr>
            <a:r>
              <a:rPr sz="1966" i="1" dirty="0">
                <a:latin typeface="Arial"/>
                <a:cs typeface="Arial"/>
              </a:rPr>
              <a:t>But</a:t>
            </a:r>
            <a:r>
              <a:rPr sz="1966" i="1" spc="-55" dirty="0">
                <a:latin typeface="Arial"/>
                <a:cs typeface="Arial"/>
              </a:rPr>
              <a:t> </a:t>
            </a:r>
            <a:r>
              <a:rPr sz="1966" dirty="0">
                <a:latin typeface="Arial"/>
                <a:cs typeface="Arial"/>
              </a:rPr>
              <a:t>concerning</a:t>
            </a:r>
            <a:r>
              <a:rPr sz="1966" spc="-44" dirty="0">
                <a:latin typeface="Arial"/>
                <a:cs typeface="Arial"/>
              </a:rPr>
              <a:t> </a:t>
            </a:r>
            <a:r>
              <a:rPr sz="1966" dirty="0">
                <a:latin typeface="Arial"/>
                <a:cs typeface="Arial"/>
              </a:rPr>
              <a:t>theoretical</a:t>
            </a:r>
            <a:r>
              <a:rPr sz="1966" spc="-55" dirty="0">
                <a:latin typeface="Arial"/>
                <a:cs typeface="Arial"/>
              </a:rPr>
              <a:t> </a:t>
            </a:r>
            <a:r>
              <a:rPr sz="1966" dirty="0">
                <a:latin typeface="Arial"/>
                <a:cs typeface="Arial"/>
              </a:rPr>
              <a:t>issues</a:t>
            </a:r>
            <a:r>
              <a:rPr sz="1966" spc="-44" dirty="0">
                <a:latin typeface="Arial"/>
                <a:cs typeface="Arial"/>
              </a:rPr>
              <a:t> </a:t>
            </a:r>
            <a:r>
              <a:rPr sz="1966" dirty="0">
                <a:latin typeface="Arial"/>
                <a:cs typeface="Arial"/>
              </a:rPr>
              <a:t>re:</a:t>
            </a:r>
            <a:r>
              <a:rPr sz="1966" spc="76" dirty="0">
                <a:latin typeface="Arial"/>
                <a:cs typeface="Arial"/>
              </a:rPr>
              <a:t> </a:t>
            </a:r>
            <a:r>
              <a:rPr sz="1966" dirty="0">
                <a:latin typeface="Arial"/>
                <a:cs typeface="Arial"/>
              </a:rPr>
              <a:t>partial</a:t>
            </a:r>
            <a:r>
              <a:rPr sz="1966" spc="-44" dirty="0">
                <a:latin typeface="Arial"/>
                <a:cs typeface="Arial"/>
              </a:rPr>
              <a:t> </a:t>
            </a:r>
            <a:r>
              <a:rPr sz="1966" spc="-22" dirty="0">
                <a:latin typeface="Arial"/>
                <a:cs typeface="Arial"/>
              </a:rPr>
              <a:t>observability</a:t>
            </a:r>
            <a:endParaRPr sz="1966" dirty="0">
              <a:latin typeface="Arial"/>
              <a:cs typeface="Arial"/>
            </a:endParaRPr>
          </a:p>
        </p:txBody>
      </p:sp>
      <p:pic>
        <p:nvPicPr>
          <p:cNvPr id="75" name="Picture 74" descr="A group of math symbols&#10;&#10;AI-generated content may be incorrect.">
            <a:extLst>
              <a:ext uri="{FF2B5EF4-FFF2-40B4-BE49-F238E27FC236}">
                <a16:creationId xmlns:a16="http://schemas.microsoft.com/office/drawing/2014/main" id="{52EDA90E-7B0E-6DE5-8F1C-A6E98706EB30}"/>
              </a:ext>
            </a:extLst>
          </p:cNvPr>
          <p:cNvPicPr>
            <a:picLocks noChangeAspect="1"/>
          </p:cNvPicPr>
          <p:nvPr/>
        </p:nvPicPr>
        <p:blipFill>
          <a:blip r:embed="rId3"/>
          <a:stretch>
            <a:fillRect/>
          </a:stretch>
        </p:blipFill>
        <p:spPr>
          <a:xfrm>
            <a:off x="400147" y="2260416"/>
            <a:ext cx="4420040" cy="1705370"/>
          </a:xfrm>
          <a:prstGeom prst="rect">
            <a:avLst/>
          </a:prstGeom>
        </p:spPr>
      </p:pic>
      <p:pic>
        <p:nvPicPr>
          <p:cNvPr id="76" name="Picture 75" descr="A group of math symbols&#10;&#10;AI-generated content may be incorrect.">
            <a:extLst>
              <a:ext uri="{FF2B5EF4-FFF2-40B4-BE49-F238E27FC236}">
                <a16:creationId xmlns:a16="http://schemas.microsoft.com/office/drawing/2014/main" id="{9B0808F1-DCE2-D5B3-1787-1608EB963189}"/>
              </a:ext>
            </a:extLst>
          </p:cNvPr>
          <p:cNvPicPr>
            <a:picLocks noChangeAspect="1"/>
          </p:cNvPicPr>
          <p:nvPr/>
        </p:nvPicPr>
        <p:blipFill>
          <a:blip r:embed="rId4"/>
          <a:stretch>
            <a:fillRect/>
          </a:stretch>
        </p:blipFill>
        <p:spPr>
          <a:xfrm>
            <a:off x="5260439" y="2260416"/>
            <a:ext cx="4126680" cy="1704498"/>
          </a:xfrm>
          <a:prstGeom prst="rect">
            <a:avLst/>
          </a:prstGeom>
        </p:spPr>
      </p:pic>
    </p:spTree>
  </p:cSld>
  <p:clrMapOvr>
    <a:masterClrMapping/>
  </p:clrMapOvr>
  <p:transition>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2" name="Group"/>
          <p:cNvGrpSpPr/>
          <p:nvPr/>
        </p:nvGrpSpPr>
        <p:grpSpPr>
          <a:xfrm>
            <a:off x="2833482" y="3858316"/>
            <a:ext cx="5052101" cy="2414568"/>
            <a:chOff x="0" y="0"/>
            <a:chExt cx="12220512" cy="5840591"/>
          </a:xfrm>
        </p:grpSpPr>
        <p:grpSp>
          <p:nvGrpSpPr>
            <p:cNvPr id="295" name="Group"/>
            <p:cNvGrpSpPr/>
            <p:nvPr/>
          </p:nvGrpSpPr>
          <p:grpSpPr>
            <a:xfrm>
              <a:off x="0" y="1856478"/>
              <a:ext cx="2734851" cy="2929910"/>
              <a:chOff x="0" y="0"/>
              <a:chExt cx="2734850" cy="2929909"/>
            </a:xfrm>
          </p:grpSpPr>
          <p:sp>
            <p:nvSpPr>
              <p:cNvPr id="292" name="😑"/>
              <p:cNvSpPr txBox="1"/>
              <p:nvPr/>
            </p:nvSpPr>
            <p:spPr>
              <a:xfrm>
                <a:off x="0" y="1129968"/>
                <a:ext cx="1637977" cy="17999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1001" tIns="21001" rIns="21001" bIns="21001" numCol="1" anchor="ctr">
                <a:noAutofit/>
              </a:bodyPr>
              <a:lstStyle>
                <a:lvl1pPr>
                  <a:defRPr sz="10000"/>
                </a:lvl1pPr>
              </a:lstStyle>
              <a:p>
                <a:r>
                  <a:rPr sz="4134"/>
                  <a:t>😑</a:t>
                </a:r>
              </a:p>
            </p:txBody>
          </p:sp>
          <p:pic>
            <p:nvPicPr>
              <p:cNvPr id="293" name="dT9rkbxkc.png" descr="dT9rkbxkc.png"/>
              <p:cNvPicPr>
                <a:picLocks noChangeAspect="1"/>
              </p:cNvPicPr>
              <p:nvPr/>
            </p:nvPicPr>
            <p:blipFill>
              <a:blip r:embed="rId3"/>
              <a:stretch>
                <a:fillRect/>
              </a:stretch>
            </p:blipFill>
            <p:spPr>
              <a:xfrm>
                <a:off x="1096873" y="0"/>
                <a:ext cx="1637978" cy="1659817"/>
              </a:xfrm>
              <a:prstGeom prst="rect">
                <a:avLst/>
              </a:prstGeom>
              <a:ln w="12700" cap="flat">
                <a:noFill/>
                <a:miter lim="400000"/>
              </a:ln>
              <a:effectLst/>
            </p:spPr>
          </p:pic>
          <p:sp>
            <p:nvSpPr>
              <p:cNvPr id="294" name="☕"/>
              <p:cNvSpPr txBox="1"/>
              <p:nvPr/>
            </p:nvSpPr>
            <p:spPr>
              <a:xfrm>
                <a:off x="1445965" y="24029"/>
                <a:ext cx="939793" cy="11787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1001" tIns="21001" rIns="21001" bIns="21001" numCol="1" anchor="ctr">
                <a:noAutofit/>
              </a:bodyPr>
              <a:lstStyle>
                <a:lvl1pPr>
                  <a:defRPr sz="6000"/>
                </a:lvl1pPr>
              </a:lstStyle>
              <a:p>
                <a:r>
                  <a:rPr sz="2480"/>
                  <a:t>☕</a:t>
                </a:r>
              </a:p>
            </p:txBody>
          </p:sp>
        </p:grpSp>
        <p:sp>
          <p:nvSpPr>
            <p:cNvPr id="296" name="Line"/>
            <p:cNvSpPr/>
            <p:nvPr/>
          </p:nvSpPr>
          <p:spPr>
            <a:xfrm flipV="1">
              <a:off x="6185469" y="2011365"/>
              <a:ext cx="2923797" cy="906481"/>
            </a:xfrm>
            <a:prstGeom prst="line">
              <a:avLst/>
            </a:prstGeom>
            <a:noFill/>
            <a:ln w="127000" cap="flat">
              <a:solidFill>
                <a:srgbClr val="464646"/>
              </a:solidFill>
              <a:prstDash val="solid"/>
              <a:miter lim="400000"/>
              <a:tailEnd type="triangle" w="med" len="med"/>
            </a:ln>
            <a:effectLst/>
          </p:spPr>
          <p:txBody>
            <a:bodyPr wrap="square" lIns="21001" tIns="21001" rIns="21001" bIns="21001" numCol="1" anchor="ctr">
              <a:noAutofit/>
            </a:bodyPr>
            <a:lstStyle/>
            <a:p>
              <a:endParaRPr sz="744"/>
            </a:p>
          </p:txBody>
        </p:sp>
        <p:sp>
          <p:nvSpPr>
            <p:cNvPr id="297" name="Line"/>
            <p:cNvSpPr/>
            <p:nvPr/>
          </p:nvSpPr>
          <p:spPr>
            <a:xfrm>
              <a:off x="6185469" y="3866632"/>
              <a:ext cx="2926493" cy="910139"/>
            </a:xfrm>
            <a:prstGeom prst="line">
              <a:avLst/>
            </a:prstGeom>
            <a:noFill/>
            <a:ln w="127000" cap="flat">
              <a:solidFill>
                <a:srgbClr val="464646"/>
              </a:solidFill>
              <a:prstDash val="solid"/>
              <a:miter lim="400000"/>
              <a:tailEnd type="triangle" w="med" len="med"/>
            </a:ln>
            <a:effectLst/>
          </p:spPr>
          <p:txBody>
            <a:bodyPr wrap="square" lIns="21001" tIns="21001" rIns="21001" bIns="21001" numCol="1" anchor="ctr">
              <a:noAutofit/>
            </a:bodyPr>
            <a:lstStyle/>
            <a:p>
              <a:endParaRPr sz="744"/>
            </a:p>
          </p:txBody>
        </p:sp>
        <p:grpSp>
          <p:nvGrpSpPr>
            <p:cNvPr id="301" name="Group"/>
            <p:cNvGrpSpPr/>
            <p:nvPr/>
          </p:nvGrpSpPr>
          <p:grpSpPr>
            <a:xfrm>
              <a:off x="3464206" y="2447235"/>
              <a:ext cx="2022418" cy="2753887"/>
              <a:chOff x="692150" y="1725"/>
              <a:chExt cx="2022416" cy="2753886"/>
            </a:xfrm>
          </p:grpSpPr>
          <p:sp>
            <p:nvSpPr>
              <p:cNvPr id="298" name="Group"/>
              <p:cNvSpPr/>
              <p:nvPr/>
            </p:nvSpPr>
            <p:spPr>
              <a:xfrm>
                <a:off x="692150" y="1485610"/>
                <a:ext cx="1270000"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10000"/>
                </a:lvl1pPr>
              </a:lstStyle>
              <a:p>
                <a:r>
                  <a:rPr sz="4134"/>
                  <a:t>💁‍♂️</a:t>
                </a:r>
              </a:p>
            </p:txBody>
          </p:sp>
          <p:pic>
            <p:nvPicPr>
              <p:cNvPr id="299" name="5643848-dream-clipart-caption-comic-text-box-png-transparent-png-text-box-clipart-920_500_preview.png.jpeg" descr="5643848-dream-clipart-caption-comic-text-box-png-transparent-png-text-box-clipart-920_500_preview.png.jpeg"/>
              <p:cNvPicPr>
                <a:picLocks/>
              </p:cNvPicPr>
              <p:nvPr/>
            </p:nvPicPr>
            <p:blipFill>
              <a:blip r:embed="rId4"/>
              <a:srcRect l="1" b="760"/>
              <a:stretch>
                <a:fillRect/>
              </a:stretch>
            </p:blipFill>
            <p:spPr>
              <a:xfrm rot="10793317">
                <a:off x="1037768" y="1725"/>
                <a:ext cx="1676798" cy="10972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lnTo>
                      <a:pt x="21600" y="21600"/>
                    </a:lnTo>
                    <a:close/>
                  </a:path>
                </a:pathLst>
              </a:custGeom>
              <a:ln w="12700" cap="flat">
                <a:noFill/>
                <a:miter lim="400000"/>
              </a:ln>
              <a:effectLst/>
            </p:spPr>
          </p:pic>
          <p:sp>
            <p:nvSpPr>
              <p:cNvPr id="300" name="🍵/☕❓"/>
              <p:cNvSpPr txBox="1"/>
              <p:nvPr/>
            </p:nvSpPr>
            <p:spPr>
              <a:xfrm>
                <a:off x="1492666" y="360607"/>
                <a:ext cx="889723" cy="3796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p>
                <a:r>
                  <a:rPr sz="744"/>
                  <a:t>🍵/☕❓</a:t>
                </a:r>
              </a:p>
            </p:txBody>
          </p:sp>
        </p:grpSp>
        <p:sp>
          <p:nvSpPr>
            <p:cNvPr id="302" name="25%"/>
            <p:cNvSpPr txBox="1"/>
            <p:nvPr/>
          </p:nvSpPr>
          <p:spPr>
            <a:xfrm>
              <a:off x="6723675" y="1713039"/>
              <a:ext cx="765644" cy="5641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3000"/>
              </a:lvl1pPr>
            </a:lstStyle>
            <a:p>
              <a:r>
                <a:rPr sz="1240"/>
                <a:t>25%</a:t>
              </a:r>
            </a:p>
          </p:txBody>
        </p:sp>
        <p:sp>
          <p:nvSpPr>
            <p:cNvPr id="303" name="75%"/>
            <p:cNvSpPr txBox="1"/>
            <p:nvPr/>
          </p:nvSpPr>
          <p:spPr>
            <a:xfrm>
              <a:off x="6723675" y="4561923"/>
              <a:ext cx="765644" cy="5641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3000"/>
              </a:lvl1pPr>
            </a:lstStyle>
            <a:p>
              <a:r>
                <a:rPr sz="1240"/>
                <a:t>75%</a:t>
              </a:r>
            </a:p>
          </p:txBody>
        </p:sp>
        <p:grpSp>
          <p:nvGrpSpPr>
            <p:cNvPr id="307" name="Group"/>
            <p:cNvGrpSpPr/>
            <p:nvPr/>
          </p:nvGrpSpPr>
          <p:grpSpPr>
            <a:xfrm>
              <a:off x="9452688" y="0"/>
              <a:ext cx="2767824" cy="2680810"/>
              <a:chOff x="0" y="0"/>
              <a:chExt cx="2767823" cy="2680809"/>
            </a:xfrm>
          </p:grpSpPr>
          <p:sp>
            <p:nvSpPr>
              <p:cNvPr id="304" name="Group"/>
              <p:cNvSpPr txBox="1"/>
              <p:nvPr/>
            </p:nvSpPr>
            <p:spPr>
              <a:xfrm>
                <a:off x="0" y="880868"/>
                <a:ext cx="1637977" cy="17999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1001" tIns="21001" rIns="21001" bIns="21001" numCol="1" anchor="ctr">
                <a:noAutofit/>
              </a:bodyPr>
              <a:lstStyle>
                <a:lvl1pPr>
                  <a:defRPr sz="10000"/>
                </a:lvl1pPr>
              </a:lstStyle>
              <a:p>
                <a:r>
                  <a:rPr sz="4134"/>
                  <a:t>😑</a:t>
                </a:r>
              </a:p>
            </p:txBody>
          </p:sp>
          <p:pic>
            <p:nvPicPr>
              <p:cNvPr id="305" name="5643848-dream-clipart-caption-comic-text-box-png-transparent-png-text-box-clipart-920_500_preview.png.jpeg" descr="5643848-dream-clipart-caption-comic-text-box-png-transparent-png-text-box-clipart-920_500_preview.png.jpeg"/>
              <p:cNvPicPr>
                <a:picLocks/>
              </p:cNvPicPr>
              <p:nvPr/>
            </p:nvPicPr>
            <p:blipFill>
              <a:blip r:embed="rId4"/>
              <a:srcRect l="1" b="760"/>
              <a:stretch>
                <a:fillRect/>
              </a:stretch>
            </p:blipFill>
            <p:spPr>
              <a:xfrm rot="10793317">
                <a:off x="1050762" y="34037"/>
                <a:ext cx="1676798" cy="10972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lnTo>
                      <a:pt x="21600" y="21600"/>
                    </a:lnTo>
                    <a:close/>
                  </a:path>
                </a:pathLst>
              </a:custGeom>
              <a:ln w="12700" cap="flat">
                <a:noFill/>
                <a:miter lim="400000"/>
              </a:ln>
              <a:effectLst/>
            </p:spPr>
          </p:pic>
          <p:sp>
            <p:nvSpPr>
              <p:cNvPr id="306" name="🍵❗️"/>
              <p:cNvSpPr txBox="1"/>
              <p:nvPr/>
            </p:nvSpPr>
            <p:spPr>
              <a:xfrm>
                <a:off x="1383523" y="0"/>
                <a:ext cx="1384301" cy="11787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1001" tIns="21001" rIns="21001" bIns="21001" numCol="1" anchor="ctr">
                <a:noAutofit/>
              </a:bodyPr>
              <a:lstStyle>
                <a:lvl1pPr>
                  <a:defRPr sz="3900"/>
                </a:lvl1pPr>
              </a:lstStyle>
              <a:p>
                <a:r>
                  <a:rPr sz="1612"/>
                  <a:t>🍵❗️</a:t>
                </a:r>
              </a:p>
            </p:txBody>
          </p:sp>
        </p:grpSp>
        <p:grpSp>
          <p:nvGrpSpPr>
            <p:cNvPr id="311" name="Group"/>
            <p:cNvGrpSpPr/>
            <p:nvPr/>
          </p:nvGrpSpPr>
          <p:grpSpPr>
            <a:xfrm>
              <a:off x="9452688" y="3159781"/>
              <a:ext cx="2767824" cy="2680810"/>
              <a:chOff x="0" y="0"/>
              <a:chExt cx="2767823" cy="2680809"/>
            </a:xfrm>
          </p:grpSpPr>
          <p:sp>
            <p:nvSpPr>
              <p:cNvPr id="308" name="Group"/>
              <p:cNvSpPr txBox="1"/>
              <p:nvPr/>
            </p:nvSpPr>
            <p:spPr>
              <a:xfrm>
                <a:off x="0" y="880868"/>
                <a:ext cx="1637977" cy="17999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1001" tIns="21001" rIns="21001" bIns="21001" numCol="1" anchor="ctr">
                <a:noAutofit/>
              </a:bodyPr>
              <a:lstStyle>
                <a:lvl1pPr>
                  <a:defRPr sz="10000"/>
                </a:lvl1pPr>
              </a:lstStyle>
              <a:p>
                <a:r>
                  <a:rPr sz="4134"/>
                  <a:t>😑</a:t>
                </a:r>
              </a:p>
            </p:txBody>
          </p:sp>
          <p:pic>
            <p:nvPicPr>
              <p:cNvPr id="309" name="5643848-dream-clipart-caption-comic-text-box-png-transparent-png-text-box-clipart-920_500_preview.png.jpeg" descr="5643848-dream-clipart-caption-comic-text-box-png-transparent-png-text-box-clipart-920_500_preview.png.jpeg"/>
              <p:cNvPicPr>
                <a:picLocks/>
              </p:cNvPicPr>
              <p:nvPr/>
            </p:nvPicPr>
            <p:blipFill>
              <a:blip r:embed="rId4"/>
              <a:srcRect l="1" b="760"/>
              <a:stretch>
                <a:fillRect/>
              </a:stretch>
            </p:blipFill>
            <p:spPr>
              <a:xfrm rot="10793317">
                <a:off x="1050762" y="34037"/>
                <a:ext cx="1676798" cy="10972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lnTo>
                      <a:pt x="21600" y="21600"/>
                    </a:lnTo>
                    <a:close/>
                  </a:path>
                </a:pathLst>
              </a:custGeom>
              <a:ln w="12700" cap="flat">
                <a:noFill/>
                <a:miter lim="400000"/>
              </a:ln>
              <a:effectLst/>
            </p:spPr>
          </p:pic>
          <p:sp>
            <p:nvSpPr>
              <p:cNvPr id="310" name="☕❗️"/>
              <p:cNvSpPr txBox="1"/>
              <p:nvPr/>
            </p:nvSpPr>
            <p:spPr>
              <a:xfrm>
                <a:off x="1383523" y="0"/>
                <a:ext cx="1384301" cy="11787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1001" tIns="21001" rIns="21001" bIns="21001" numCol="1" anchor="ctr">
                <a:noAutofit/>
              </a:bodyPr>
              <a:lstStyle/>
              <a:p>
                <a:pPr>
                  <a:defRPr sz="3900"/>
                </a:pPr>
                <a:r>
                  <a:rPr sz="1902"/>
                  <a:t>☕</a:t>
                </a:r>
                <a:r>
                  <a:rPr sz="1612"/>
                  <a:t>❗️</a:t>
                </a:r>
              </a:p>
            </p:txBody>
          </p:sp>
        </p:grpSp>
      </p:grpSp>
      <p:grpSp>
        <p:nvGrpSpPr>
          <p:cNvPr id="323" name="Group"/>
          <p:cNvGrpSpPr/>
          <p:nvPr/>
        </p:nvGrpSpPr>
        <p:grpSpPr>
          <a:xfrm>
            <a:off x="4881592" y="2871410"/>
            <a:ext cx="4267441" cy="864339"/>
            <a:chOff x="-1" y="61905"/>
            <a:chExt cx="10322501" cy="2090745"/>
          </a:xfrm>
        </p:grpSpPr>
        <p:grpSp>
          <p:nvGrpSpPr>
            <p:cNvPr id="315" name="Group"/>
            <p:cNvGrpSpPr/>
            <p:nvPr/>
          </p:nvGrpSpPr>
          <p:grpSpPr>
            <a:xfrm>
              <a:off x="-1" y="61905"/>
              <a:ext cx="1666556" cy="1641489"/>
              <a:chOff x="-1" y="61906"/>
              <a:chExt cx="1666555" cy="1641487"/>
            </a:xfrm>
          </p:grpSpPr>
          <p:sp>
            <p:nvSpPr>
              <p:cNvPr id="313" name="💁♂️"/>
              <p:cNvSpPr txBox="1"/>
              <p:nvPr/>
            </p:nvSpPr>
            <p:spPr>
              <a:xfrm>
                <a:off x="-1" y="61906"/>
                <a:ext cx="1386043" cy="164148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10000"/>
                </a:lvl1pPr>
              </a:lstStyle>
              <a:p>
                <a:r>
                  <a:rPr sz="4134"/>
                  <a:t>💁‍♂️</a:t>
                </a:r>
              </a:p>
            </p:txBody>
          </p:sp>
          <p:sp>
            <p:nvSpPr>
              <p:cNvPr id="314" name="🍵"/>
              <p:cNvSpPr txBox="1"/>
              <p:nvPr/>
            </p:nvSpPr>
            <p:spPr>
              <a:xfrm>
                <a:off x="924176" y="276474"/>
                <a:ext cx="742378" cy="8720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5000"/>
                </a:lvl1pPr>
              </a:lstStyle>
              <a:p>
                <a:r>
                  <a:rPr sz="2067"/>
                  <a:t>🍵</a:t>
                </a:r>
              </a:p>
            </p:txBody>
          </p:sp>
        </p:grpSp>
        <p:sp>
          <p:nvSpPr>
            <p:cNvPr id="316" name="Line"/>
            <p:cNvSpPr/>
            <p:nvPr/>
          </p:nvSpPr>
          <p:spPr>
            <a:xfrm>
              <a:off x="2194548" y="882650"/>
              <a:ext cx="2346055" cy="1"/>
            </a:xfrm>
            <a:prstGeom prst="line">
              <a:avLst/>
            </a:prstGeom>
            <a:noFill/>
            <a:ln w="127000" cap="flat">
              <a:solidFill>
                <a:srgbClr val="464646"/>
              </a:solidFill>
              <a:prstDash val="solid"/>
              <a:miter lim="400000"/>
              <a:tailEnd type="triangle" w="med" len="med"/>
            </a:ln>
            <a:effectLst/>
          </p:spPr>
          <p:txBody>
            <a:bodyPr wrap="square" lIns="21001" tIns="21001" rIns="21001" bIns="21001" numCol="1" anchor="ctr">
              <a:noAutofit/>
            </a:bodyPr>
            <a:lstStyle/>
            <a:p>
              <a:endParaRPr sz="744"/>
            </a:p>
          </p:txBody>
        </p:sp>
        <p:grpSp>
          <p:nvGrpSpPr>
            <p:cNvPr id="319" name="Group"/>
            <p:cNvGrpSpPr/>
            <p:nvPr/>
          </p:nvGrpSpPr>
          <p:grpSpPr>
            <a:xfrm>
              <a:off x="5118902" y="61906"/>
              <a:ext cx="2078712" cy="1826745"/>
              <a:chOff x="-1" y="61906"/>
              <a:chExt cx="2078710" cy="1826744"/>
            </a:xfrm>
          </p:grpSpPr>
          <p:sp>
            <p:nvSpPr>
              <p:cNvPr id="317" name="🍵"/>
              <p:cNvSpPr txBox="1"/>
              <p:nvPr/>
            </p:nvSpPr>
            <p:spPr>
              <a:xfrm>
                <a:off x="1138916" y="709927"/>
                <a:ext cx="939793" cy="11787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1001" tIns="21001" rIns="21001" bIns="21001" numCol="1" anchor="ctr">
                <a:noAutofit/>
              </a:bodyPr>
              <a:lstStyle>
                <a:lvl1pPr>
                  <a:defRPr sz="6000"/>
                </a:lvl1pPr>
              </a:lstStyle>
              <a:p>
                <a:r>
                  <a:rPr sz="2480"/>
                  <a:t>🍵</a:t>
                </a:r>
              </a:p>
            </p:txBody>
          </p:sp>
          <p:sp>
            <p:nvSpPr>
              <p:cNvPr id="318" name="😌"/>
              <p:cNvSpPr txBox="1"/>
              <p:nvPr/>
            </p:nvSpPr>
            <p:spPr>
              <a:xfrm>
                <a:off x="-1" y="61906"/>
                <a:ext cx="1386043" cy="164149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10000"/>
                </a:lvl1pPr>
              </a:lstStyle>
              <a:p>
                <a:r>
                  <a:rPr sz="4134"/>
                  <a:t>😌</a:t>
                </a:r>
              </a:p>
            </p:txBody>
          </p:sp>
        </p:grpSp>
        <p:grpSp>
          <p:nvGrpSpPr>
            <p:cNvPr id="322" name="Group"/>
            <p:cNvGrpSpPr/>
            <p:nvPr/>
          </p:nvGrpSpPr>
          <p:grpSpPr>
            <a:xfrm>
              <a:off x="8556435" y="781049"/>
              <a:ext cx="1766065" cy="1371601"/>
              <a:chOff x="692150" y="781050"/>
              <a:chExt cx="1766064" cy="1371599"/>
            </a:xfrm>
          </p:grpSpPr>
          <p:sp>
            <p:nvSpPr>
              <p:cNvPr id="320" name="Group"/>
              <p:cNvSpPr/>
              <p:nvPr/>
            </p:nvSpPr>
            <p:spPr>
              <a:xfrm>
                <a:off x="692150" y="8826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10000"/>
                </a:lvl1pPr>
              </a:lstStyle>
              <a:p>
                <a:r>
                  <a:rPr sz="4134"/>
                  <a:t>💁‍♂️</a:t>
                </a:r>
              </a:p>
            </p:txBody>
          </p:sp>
          <p:sp>
            <p:nvSpPr>
              <p:cNvPr id="321" name="💵"/>
              <p:cNvSpPr/>
              <p:nvPr/>
            </p:nvSpPr>
            <p:spPr>
              <a:xfrm>
                <a:off x="1188214" y="781050"/>
                <a:ext cx="1270001"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3500"/>
                </a:lvl1pPr>
              </a:lstStyle>
              <a:p>
                <a:r>
                  <a:rPr sz="1447"/>
                  <a:t>💵</a:t>
                </a:r>
              </a:p>
            </p:txBody>
          </p:sp>
        </p:grpSp>
      </p:grpSp>
      <p:grpSp>
        <p:nvGrpSpPr>
          <p:cNvPr id="331" name="Group"/>
          <p:cNvGrpSpPr/>
          <p:nvPr/>
        </p:nvGrpSpPr>
        <p:grpSpPr>
          <a:xfrm>
            <a:off x="1330050" y="2434837"/>
            <a:ext cx="2301564" cy="1335019"/>
            <a:chOff x="0" y="0"/>
            <a:chExt cx="5567245" cy="3229273"/>
          </a:xfrm>
        </p:grpSpPr>
        <p:grpSp>
          <p:nvGrpSpPr>
            <p:cNvPr id="327" name="Group"/>
            <p:cNvGrpSpPr/>
            <p:nvPr/>
          </p:nvGrpSpPr>
          <p:grpSpPr>
            <a:xfrm>
              <a:off x="0" y="0"/>
              <a:ext cx="2734851" cy="2929910"/>
              <a:chOff x="0" y="0"/>
              <a:chExt cx="2734850" cy="2929909"/>
            </a:xfrm>
          </p:grpSpPr>
          <p:sp>
            <p:nvSpPr>
              <p:cNvPr id="324" name="😑"/>
              <p:cNvSpPr txBox="1"/>
              <p:nvPr/>
            </p:nvSpPr>
            <p:spPr>
              <a:xfrm>
                <a:off x="0" y="1129969"/>
                <a:ext cx="1637977" cy="17999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1001" tIns="21001" rIns="21001" bIns="21001" numCol="1" anchor="ctr">
                <a:noAutofit/>
              </a:bodyPr>
              <a:lstStyle>
                <a:lvl1pPr>
                  <a:defRPr sz="10000"/>
                </a:lvl1pPr>
              </a:lstStyle>
              <a:p>
                <a:r>
                  <a:rPr sz="4134"/>
                  <a:t>😑</a:t>
                </a:r>
              </a:p>
            </p:txBody>
          </p:sp>
          <p:pic>
            <p:nvPicPr>
              <p:cNvPr id="325" name="dT9rkbxkc.png" descr="dT9rkbxkc.png"/>
              <p:cNvPicPr>
                <a:picLocks noChangeAspect="1"/>
              </p:cNvPicPr>
              <p:nvPr/>
            </p:nvPicPr>
            <p:blipFill>
              <a:blip r:embed="rId3"/>
              <a:stretch>
                <a:fillRect/>
              </a:stretch>
            </p:blipFill>
            <p:spPr>
              <a:xfrm>
                <a:off x="1096873" y="0"/>
                <a:ext cx="1637978" cy="1659817"/>
              </a:xfrm>
              <a:prstGeom prst="rect">
                <a:avLst/>
              </a:prstGeom>
              <a:ln w="12700" cap="flat">
                <a:noFill/>
                <a:miter lim="400000"/>
              </a:ln>
              <a:effectLst/>
            </p:spPr>
          </p:pic>
          <p:sp>
            <p:nvSpPr>
              <p:cNvPr id="326" name="🍵"/>
              <p:cNvSpPr txBox="1"/>
              <p:nvPr/>
            </p:nvSpPr>
            <p:spPr>
              <a:xfrm>
                <a:off x="1445965" y="24029"/>
                <a:ext cx="939793" cy="11787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1001" tIns="21001" rIns="21001" bIns="21001" numCol="1" anchor="ctr">
                <a:noAutofit/>
              </a:bodyPr>
              <a:lstStyle>
                <a:lvl1pPr>
                  <a:defRPr sz="4700"/>
                </a:lvl1pPr>
              </a:lstStyle>
              <a:p>
                <a:r>
                  <a:rPr sz="1943"/>
                  <a:t>🍵</a:t>
                </a:r>
              </a:p>
            </p:txBody>
          </p:sp>
        </p:grpSp>
        <p:sp>
          <p:nvSpPr>
            <p:cNvPr id="328" name="Group"/>
            <p:cNvSpPr/>
            <p:nvPr/>
          </p:nvSpPr>
          <p:spPr>
            <a:xfrm>
              <a:off x="3544828" y="1959272"/>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10000"/>
              </a:lvl1pPr>
            </a:lstStyle>
            <a:p>
              <a:r>
                <a:rPr sz="4134"/>
                <a:t>💁‍♂️</a:t>
              </a:r>
            </a:p>
          </p:txBody>
        </p:sp>
        <p:pic>
          <p:nvPicPr>
            <p:cNvPr id="329" name="5643848-dream-clipart-caption-comic-text-box-png-transparent-png-text-box-clipart-920_500_preview.png.jpeg" descr="5643848-dream-clipart-caption-comic-text-box-png-transparent-png-text-box-clipart-920_500_preview.png.jpeg"/>
            <p:cNvPicPr>
              <a:picLocks/>
            </p:cNvPicPr>
            <p:nvPr/>
          </p:nvPicPr>
          <p:blipFill>
            <a:blip r:embed="rId4"/>
            <a:srcRect l="1" b="760"/>
            <a:stretch>
              <a:fillRect/>
            </a:stretch>
          </p:blipFill>
          <p:spPr>
            <a:xfrm rot="10793317">
              <a:off x="3890447" y="475388"/>
              <a:ext cx="1676798" cy="109721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lnTo>
                    <a:pt x="21600" y="21600"/>
                  </a:lnTo>
                  <a:close/>
                </a:path>
              </a:pathLst>
            </a:custGeom>
            <a:ln w="12700" cap="flat">
              <a:noFill/>
              <a:miter lim="400000"/>
            </a:ln>
            <a:effectLst/>
          </p:spPr>
        </p:pic>
        <p:sp>
          <p:nvSpPr>
            <p:cNvPr id="330" name="🍵/☕❓"/>
            <p:cNvSpPr txBox="1"/>
            <p:nvPr/>
          </p:nvSpPr>
          <p:spPr>
            <a:xfrm>
              <a:off x="4345347" y="834268"/>
              <a:ext cx="889723" cy="3796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p>
              <a:r>
                <a:rPr sz="744"/>
                <a:t>🍵/☕❓</a:t>
              </a:r>
            </a:p>
          </p:txBody>
        </p:sp>
      </p:grpSp>
      <p:grpSp>
        <p:nvGrpSpPr>
          <p:cNvPr id="336" name="Group"/>
          <p:cNvGrpSpPr/>
          <p:nvPr/>
        </p:nvGrpSpPr>
        <p:grpSpPr>
          <a:xfrm>
            <a:off x="3654254" y="2614550"/>
            <a:ext cx="1128045" cy="1111024"/>
            <a:chOff x="0" y="0"/>
            <a:chExt cx="2728624" cy="2687452"/>
          </a:xfrm>
        </p:grpSpPr>
        <p:pic>
          <p:nvPicPr>
            <p:cNvPr id="332" name="5643848-dream-clipart-caption-comic-text-box-png-transparent-png-text-box-clipart-920_500_preview.png.jpeg" descr="5643848-dream-clipart-caption-comic-text-box-png-transparent-png-text-box-clipart-920_500_preview.png.jpeg"/>
            <p:cNvPicPr>
              <a:picLocks/>
            </p:cNvPicPr>
            <p:nvPr/>
          </p:nvPicPr>
          <p:blipFill>
            <a:blip r:embed="rId4"/>
            <a:srcRect l="1" b="760"/>
            <a:stretch>
              <a:fillRect/>
            </a:stretch>
          </p:blipFill>
          <p:spPr>
            <a:xfrm rot="10793317">
              <a:off x="1050762" y="40681"/>
              <a:ext cx="1676798" cy="109721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0" y="0"/>
                  </a:lnTo>
                  <a:lnTo>
                    <a:pt x="0" y="21600"/>
                  </a:lnTo>
                  <a:lnTo>
                    <a:pt x="21600" y="21600"/>
                  </a:lnTo>
                  <a:close/>
                </a:path>
              </a:pathLst>
            </a:custGeom>
            <a:ln w="12700" cap="flat">
              <a:noFill/>
              <a:miter lim="400000"/>
            </a:ln>
            <a:effectLst/>
          </p:spPr>
        </p:pic>
        <p:grpSp>
          <p:nvGrpSpPr>
            <p:cNvPr id="335" name="Group"/>
            <p:cNvGrpSpPr/>
            <p:nvPr/>
          </p:nvGrpSpPr>
          <p:grpSpPr>
            <a:xfrm>
              <a:off x="0" y="0"/>
              <a:ext cx="2728625" cy="2687453"/>
              <a:chOff x="0" y="0"/>
              <a:chExt cx="2728624" cy="2687452"/>
            </a:xfrm>
          </p:grpSpPr>
          <p:sp>
            <p:nvSpPr>
              <p:cNvPr id="333" name="Group"/>
              <p:cNvSpPr txBox="1"/>
              <p:nvPr/>
            </p:nvSpPr>
            <p:spPr>
              <a:xfrm>
                <a:off x="0" y="887511"/>
                <a:ext cx="1637977" cy="179994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1001" tIns="21001" rIns="21001" bIns="21001" numCol="1" anchor="ctr">
                <a:noAutofit/>
              </a:bodyPr>
              <a:lstStyle>
                <a:lvl1pPr>
                  <a:defRPr sz="10000"/>
                </a:lvl1pPr>
              </a:lstStyle>
              <a:p>
                <a:r>
                  <a:rPr sz="4134"/>
                  <a:t>😑</a:t>
                </a:r>
              </a:p>
            </p:txBody>
          </p:sp>
          <p:sp>
            <p:nvSpPr>
              <p:cNvPr id="334" name="🍵❗️"/>
              <p:cNvSpPr txBox="1"/>
              <p:nvPr/>
            </p:nvSpPr>
            <p:spPr>
              <a:xfrm>
                <a:off x="1344324" y="0"/>
                <a:ext cx="1384301" cy="11787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1001" tIns="21001" rIns="21001" bIns="21001" numCol="1" anchor="ctr">
                <a:noAutofit/>
              </a:bodyPr>
              <a:lstStyle>
                <a:lvl1pPr>
                  <a:defRPr sz="3900"/>
                </a:lvl1pPr>
              </a:lstStyle>
              <a:p>
                <a:r>
                  <a:rPr sz="1612"/>
                  <a:t>🍵❗️</a:t>
                </a:r>
              </a:p>
            </p:txBody>
          </p:sp>
        </p:grpSp>
      </p:grpSp>
      <p:pic>
        <p:nvPicPr>
          <p:cNvPr id="337" name="Screen Shot 2022-01-21 at 12.29.39 PM.png" descr="Screen Shot 2022-01-21 at 12.29.39 PM.png"/>
          <p:cNvPicPr>
            <a:picLocks noChangeAspect="1"/>
          </p:cNvPicPr>
          <p:nvPr/>
        </p:nvPicPr>
        <p:blipFill>
          <a:blip r:embed="rId5"/>
          <a:stretch>
            <a:fillRect/>
          </a:stretch>
        </p:blipFill>
        <p:spPr>
          <a:xfrm>
            <a:off x="9202562" y="2972212"/>
            <a:ext cx="94506" cy="136509"/>
          </a:xfrm>
          <a:prstGeom prst="rect">
            <a:avLst/>
          </a:prstGeom>
          <a:ln w="12700">
            <a:miter lim="400000"/>
          </a:ln>
        </p:spPr>
      </p:pic>
      <p:pic>
        <p:nvPicPr>
          <p:cNvPr id="338" name="Screen Shot 2022-01-21 at 12.51.35 PM.png" descr="Screen Shot 2022-01-21 at 12.51.35 PM.png"/>
          <p:cNvPicPr>
            <a:picLocks noChangeAspect="1"/>
          </p:cNvPicPr>
          <p:nvPr/>
        </p:nvPicPr>
        <p:blipFill>
          <a:blip r:embed="rId6"/>
          <a:stretch>
            <a:fillRect/>
          </a:stretch>
        </p:blipFill>
        <p:spPr>
          <a:xfrm>
            <a:off x="8670625" y="3088785"/>
            <a:ext cx="159969" cy="135974"/>
          </a:xfrm>
          <a:prstGeom prst="rect">
            <a:avLst/>
          </a:prstGeom>
          <a:ln w="12700">
            <a:miter lim="400000"/>
          </a:ln>
        </p:spPr>
      </p:pic>
      <p:sp>
        <p:nvSpPr>
          <p:cNvPr id="4" name="Title 1">
            <a:extLst>
              <a:ext uri="{FF2B5EF4-FFF2-40B4-BE49-F238E27FC236}">
                <a16:creationId xmlns:a16="http://schemas.microsoft.com/office/drawing/2014/main" id="{56D78465-2D9B-B9D2-C43C-9BA474BDC8C6}"/>
              </a:ext>
            </a:extLst>
          </p:cNvPr>
          <p:cNvSpPr>
            <a:spLocks noGrp="1"/>
          </p:cNvSpPr>
          <p:nvPr>
            <p:ph type="title"/>
          </p:nvPr>
        </p:nvSpPr>
        <p:spPr>
          <a:xfrm>
            <a:off x="693043" y="402484"/>
            <a:ext cx="8694539" cy="1461188"/>
          </a:xfrm>
        </p:spPr>
        <p:txBody>
          <a:bodyPr/>
          <a:lstStyle/>
          <a:p>
            <a:r>
              <a:rPr lang="en-US" dirty="0"/>
              <a:t>Bias Example – Noisy Beverage </a:t>
            </a:r>
            <a:r>
              <a:rPr lang="en-US" sz="4000" dirty="0"/>
              <a:t>(from </a:t>
            </a:r>
            <a:r>
              <a:rPr lang="en-US" sz="4000" dirty="0" err="1"/>
              <a:t>Xueguang</a:t>
            </a:r>
            <a:r>
              <a:rPr lang="en-US" sz="4000" dirty="0"/>
              <a:t> Lyu)</a:t>
            </a:r>
            <a:endParaRPr lang="en-US"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3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3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 grpId="0" animBg="1" advAuto="0"/>
      <p:bldP spid="323" grpId="0" animBg="1" advAuto="0"/>
      <p:bldP spid="331" grpId="0" animBg="1" advAuto="0"/>
      <p:bldP spid="336" grpId="0" animBg="1" advAuto="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9" name="Group"/>
          <p:cNvGrpSpPr/>
          <p:nvPr/>
        </p:nvGrpSpPr>
        <p:grpSpPr>
          <a:xfrm>
            <a:off x="1043784" y="1710357"/>
            <a:ext cx="5447040" cy="776073"/>
            <a:chOff x="-1" y="0"/>
            <a:chExt cx="13175831" cy="1877239"/>
          </a:xfrm>
        </p:grpSpPr>
        <p:pic>
          <p:nvPicPr>
            <p:cNvPr id="342" name="Screen Shot 2022-01-21 at 12.59.57 PM.png" descr="Screen Shot 2022-01-21 at 12.59.57 PM.png"/>
            <p:cNvPicPr>
              <a:picLocks noChangeAspect="1"/>
            </p:cNvPicPr>
            <p:nvPr/>
          </p:nvPicPr>
          <p:blipFill>
            <a:blip r:embed="rId3"/>
            <a:srcRect/>
            <a:stretch>
              <a:fillRect/>
            </a:stretch>
          </p:blipFill>
          <p:spPr>
            <a:xfrm>
              <a:off x="1130637" y="0"/>
              <a:ext cx="4192007" cy="1877229"/>
            </a:xfrm>
            <a:prstGeom prst="rect">
              <a:avLst/>
            </a:prstGeom>
            <a:ln w="12700" cap="flat">
              <a:noFill/>
              <a:miter lim="400000"/>
            </a:ln>
            <a:effectLst/>
          </p:spPr>
        </p:pic>
        <p:sp>
          <p:nvSpPr>
            <p:cNvPr id="343" name="Q("/>
            <p:cNvSpPr txBox="1"/>
            <p:nvPr/>
          </p:nvSpPr>
          <p:spPr>
            <a:xfrm>
              <a:off x="-1" y="471789"/>
              <a:ext cx="1157271" cy="13030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7800">
                  <a:solidFill>
                    <a:srgbClr val="000000"/>
                  </a:solidFill>
                  <a:latin typeface="Times New Roman"/>
                  <a:ea typeface="Times New Roman"/>
                  <a:cs typeface="Times New Roman"/>
                  <a:sym typeface="Times New Roman"/>
                </a:defRPr>
              </a:lvl1pPr>
            </a:lstStyle>
            <a:p>
              <a:r>
                <a:rPr sz="3225"/>
                <a:t>Q(</a:t>
              </a:r>
            </a:p>
          </p:txBody>
        </p:sp>
        <p:pic>
          <p:nvPicPr>
            <p:cNvPr id="344" name="Screen Shot 2022-01-21 at 12.59.57 PM.png" descr="Screen Shot 2022-01-21 at 12.59.57 PM.png"/>
            <p:cNvPicPr>
              <a:picLocks noChangeAspect="1"/>
            </p:cNvPicPr>
            <p:nvPr/>
          </p:nvPicPr>
          <p:blipFill>
            <a:blip r:embed="rId3"/>
            <a:srcRect r="49572"/>
            <a:stretch>
              <a:fillRect/>
            </a:stretch>
          </p:blipFill>
          <p:spPr>
            <a:xfrm>
              <a:off x="5712406" y="9"/>
              <a:ext cx="2113908" cy="1877230"/>
            </a:xfrm>
            <a:prstGeom prst="rect">
              <a:avLst/>
            </a:prstGeom>
            <a:ln w="12700" cap="flat">
              <a:noFill/>
              <a:miter lim="400000"/>
            </a:ln>
            <a:effectLst/>
          </p:spPr>
        </p:pic>
        <p:sp>
          <p:nvSpPr>
            <p:cNvPr id="345" name=","/>
            <p:cNvSpPr txBox="1"/>
            <p:nvPr/>
          </p:nvSpPr>
          <p:spPr>
            <a:xfrm>
              <a:off x="5172681" y="654930"/>
              <a:ext cx="331365" cy="12103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7200"/>
              </a:lvl1pPr>
            </a:lstStyle>
            <a:p>
              <a:r>
                <a:rPr sz="2976"/>
                <a:t>,</a:t>
              </a:r>
            </a:p>
          </p:txBody>
        </p:sp>
        <p:sp>
          <p:nvSpPr>
            <p:cNvPr id="346" name=") ="/>
            <p:cNvSpPr txBox="1"/>
            <p:nvPr/>
          </p:nvSpPr>
          <p:spPr>
            <a:xfrm>
              <a:off x="7952402" y="471789"/>
              <a:ext cx="1498490" cy="13030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7800">
                  <a:solidFill>
                    <a:srgbClr val="000000"/>
                  </a:solidFill>
                  <a:latin typeface="Times New Roman"/>
                  <a:ea typeface="Times New Roman"/>
                  <a:cs typeface="Times New Roman"/>
                  <a:sym typeface="Times New Roman"/>
                </a:defRPr>
              </a:lvl1pPr>
            </a:lstStyle>
            <a:p>
              <a:r>
                <a:rPr sz="3225"/>
                <a:t>) = </a:t>
              </a:r>
            </a:p>
          </p:txBody>
        </p:sp>
        <p:sp>
          <p:nvSpPr>
            <p:cNvPr id="347" name="💵"/>
            <p:cNvSpPr txBox="1"/>
            <p:nvPr/>
          </p:nvSpPr>
          <p:spPr>
            <a:xfrm>
              <a:off x="9576784" y="654933"/>
              <a:ext cx="1025436" cy="12103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7200"/>
              </a:lvl1pPr>
            </a:lstStyle>
            <a:p>
              <a:r>
                <a:rPr sz="2976"/>
                <a:t>💵</a:t>
              </a:r>
            </a:p>
          </p:txBody>
        </p:sp>
        <p:pic>
          <p:nvPicPr>
            <p:cNvPr id="348" name="Screen Shot 2022-01-21 at 1.05.37 PM.png" descr="Screen Shot 2022-01-21 at 1.05.37 PM.png"/>
            <p:cNvPicPr>
              <a:picLocks noChangeAspect="1"/>
            </p:cNvPicPr>
            <p:nvPr/>
          </p:nvPicPr>
          <p:blipFill>
            <a:blip r:embed="rId4"/>
            <a:stretch>
              <a:fillRect/>
            </a:stretch>
          </p:blipFill>
          <p:spPr>
            <a:xfrm>
              <a:off x="10077029" y="697869"/>
              <a:ext cx="3098801" cy="850901"/>
            </a:xfrm>
            <a:prstGeom prst="rect">
              <a:avLst/>
            </a:prstGeom>
            <a:ln w="12700" cap="flat">
              <a:noFill/>
              <a:miter lim="400000"/>
            </a:ln>
            <a:effectLst/>
          </p:spPr>
        </p:pic>
      </p:grpSp>
      <p:grpSp>
        <p:nvGrpSpPr>
          <p:cNvPr id="358" name="Group"/>
          <p:cNvGrpSpPr/>
          <p:nvPr/>
        </p:nvGrpSpPr>
        <p:grpSpPr>
          <a:xfrm>
            <a:off x="1027631" y="2816269"/>
            <a:ext cx="7334064" cy="803947"/>
            <a:chOff x="-1" y="0"/>
            <a:chExt cx="17740348" cy="1944663"/>
          </a:xfrm>
        </p:grpSpPr>
        <p:pic>
          <p:nvPicPr>
            <p:cNvPr id="350" name="Screen Shot 2022-01-21 at 12.59.57 PM.png" descr="Screen Shot 2022-01-21 at 12.59.57 PM.png"/>
            <p:cNvPicPr>
              <a:picLocks noChangeAspect="1"/>
            </p:cNvPicPr>
            <p:nvPr/>
          </p:nvPicPr>
          <p:blipFill>
            <a:blip r:embed="rId3"/>
            <a:stretch>
              <a:fillRect/>
            </a:stretch>
          </p:blipFill>
          <p:spPr>
            <a:xfrm>
              <a:off x="5360446" y="0"/>
              <a:ext cx="4192007" cy="1877229"/>
            </a:xfrm>
            <a:prstGeom prst="rect">
              <a:avLst/>
            </a:prstGeom>
            <a:ln w="12700" cap="flat">
              <a:noFill/>
              <a:miter lim="400000"/>
            </a:ln>
            <a:effectLst/>
          </p:spPr>
        </p:pic>
        <p:pic>
          <p:nvPicPr>
            <p:cNvPr id="351" name="Screen Shot 2022-01-21 at 12.59.57 PM.png" descr="Screen Shot 2022-01-21 at 12.59.57 PM.png"/>
            <p:cNvPicPr>
              <a:picLocks noChangeAspect="1"/>
            </p:cNvPicPr>
            <p:nvPr/>
          </p:nvPicPr>
          <p:blipFill>
            <a:blip r:embed="rId3"/>
            <a:stretch>
              <a:fillRect/>
            </a:stretch>
          </p:blipFill>
          <p:spPr>
            <a:xfrm>
              <a:off x="1135627" y="0"/>
              <a:ext cx="4192007" cy="1877229"/>
            </a:xfrm>
            <a:prstGeom prst="rect">
              <a:avLst/>
            </a:prstGeom>
            <a:ln w="12700" cap="flat">
              <a:noFill/>
              <a:miter lim="400000"/>
            </a:ln>
            <a:effectLst/>
          </p:spPr>
        </p:pic>
        <p:sp>
          <p:nvSpPr>
            <p:cNvPr id="352" name="Q("/>
            <p:cNvSpPr txBox="1"/>
            <p:nvPr/>
          </p:nvSpPr>
          <p:spPr>
            <a:xfrm>
              <a:off x="-1" y="641600"/>
              <a:ext cx="1157271" cy="13030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7800">
                  <a:solidFill>
                    <a:srgbClr val="000000"/>
                  </a:solidFill>
                  <a:latin typeface="Times New Roman"/>
                  <a:ea typeface="Times New Roman"/>
                  <a:cs typeface="Times New Roman"/>
                  <a:sym typeface="Times New Roman"/>
                </a:defRPr>
              </a:lvl1pPr>
            </a:lstStyle>
            <a:p>
              <a:r>
                <a:rPr sz="3225"/>
                <a:t>Q(</a:t>
              </a:r>
            </a:p>
          </p:txBody>
        </p:sp>
        <p:pic>
          <p:nvPicPr>
            <p:cNvPr id="353" name="Screen Shot 2022-01-21 at 12.59.57 PM.png" descr="Screen Shot 2022-01-21 at 12.59.57 PM.png"/>
            <p:cNvPicPr>
              <a:picLocks noChangeAspect="1"/>
            </p:cNvPicPr>
            <p:nvPr/>
          </p:nvPicPr>
          <p:blipFill>
            <a:blip r:embed="rId3"/>
            <a:srcRect r="49572"/>
            <a:stretch>
              <a:fillRect/>
            </a:stretch>
          </p:blipFill>
          <p:spPr>
            <a:xfrm>
              <a:off x="9857638" y="5"/>
              <a:ext cx="2113909" cy="1877229"/>
            </a:xfrm>
            <a:prstGeom prst="rect">
              <a:avLst/>
            </a:prstGeom>
            <a:ln w="12700" cap="flat">
              <a:noFill/>
              <a:miter lim="400000"/>
            </a:ln>
            <a:effectLst/>
          </p:spPr>
        </p:pic>
        <p:sp>
          <p:nvSpPr>
            <p:cNvPr id="354" name=","/>
            <p:cNvSpPr txBox="1"/>
            <p:nvPr/>
          </p:nvSpPr>
          <p:spPr>
            <a:xfrm>
              <a:off x="9317913" y="654928"/>
              <a:ext cx="331365" cy="12103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7200"/>
              </a:lvl1pPr>
            </a:lstStyle>
            <a:p>
              <a:r>
                <a:rPr sz="2976"/>
                <a:t>,</a:t>
              </a:r>
            </a:p>
          </p:txBody>
        </p:sp>
        <p:sp>
          <p:nvSpPr>
            <p:cNvPr id="355" name=") ="/>
            <p:cNvSpPr txBox="1"/>
            <p:nvPr/>
          </p:nvSpPr>
          <p:spPr>
            <a:xfrm>
              <a:off x="12097635" y="471784"/>
              <a:ext cx="1498490" cy="13030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7800">
                  <a:solidFill>
                    <a:srgbClr val="000000"/>
                  </a:solidFill>
                  <a:latin typeface="Times New Roman"/>
                  <a:ea typeface="Times New Roman"/>
                  <a:cs typeface="Times New Roman"/>
                  <a:sym typeface="Times New Roman"/>
                </a:defRPr>
              </a:lvl1pPr>
            </a:lstStyle>
            <a:p>
              <a:r>
                <a:rPr sz="3225"/>
                <a:t>) = </a:t>
              </a:r>
            </a:p>
          </p:txBody>
        </p:sp>
        <p:sp>
          <p:nvSpPr>
            <p:cNvPr id="356" name="💵"/>
            <p:cNvSpPr txBox="1"/>
            <p:nvPr/>
          </p:nvSpPr>
          <p:spPr>
            <a:xfrm>
              <a:off x="13806765" y="654928"/>
              <a:ext cx="1025436" cy="12103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7200"/>
              </a:lvl1pPr>
            </a:lstStyle>
            <a:p>
              <a:r>
                <a:rPr sz="2976"/>
                <a:t>💵</a:t>
              </a:r>
            </a:p>
          </p:txBody>
        </p:sp>
        <p:pic>
          <p:nvPicPr>
            <p:cNvPr id="357" name="Screen Shot 2022-01-21 at 1.05.37 PM.png" descr="Screen Shot 2022-01-21 at 1.05.37 PM.png"/>
            <p:cNvPicPr>
              <a:picLocks noChangeAspect="1"/>
            </p:cNvPicPr>
            <p:nvPr/>
          </p:nvPicPr>
          <p:blipFill>
            <a:blip r:embed="rId4"/>
            <a:stretch>
              <a:fillRect/>
            </a:stretch>
          </p:blipFill>
          <p:spPr>
            <a:xfrm>
              <a:off x="14641546" y="686706"/>
              <a:ext cx="3098801" cy="850901"/>
            </a:xfrm>
            <a:prstGeom prst="rect">
              <a:avLst/>
            </a:prstGeom>
            <a:ln w="12700" cap="flat">
              <a:noFill/>
              <a:miter lim="400000"/>
            </a:ln>
            <a:effectLst/>
          </p:spPr>
        </p:pic>
      </p:grpSp>
      <p:grpSp>
        <p:nvGrpSpPr>
          <p:cNvPr id="367" name="Group"/>
          <p:cNvGrpSpPr/>
          <p:nvPr/>
        </p:nvGrpSpPr>
        <p:grpSpPr>
          <a:xfrm>
            <a:off x="1024359" y="4023328"/>
            <a:ext cx="7128397" cy="803946"/>
            <a:chOff x="-1" y="0"/>
            <a:chExt cx="17242861" cy="1944663"/>
          </a:xfrm>
        </p:grpSpPr>
        <p:pic>
          <p:nvPicPr>
            <p:cNvPr id="359" name="Screen Shot 2022-01-21 at 1.04.26 PM.png" descr="Screen Shot 2022-01-21 at 1.04.26 PM.png"/>
            <p:cNvPicPr>
              <a:picLocks noChangeAspect="1"/>
            </p:cNvPicPr>
            <p:nvPr/>
          </p:nvPicPr>
          <p:blipFill>
            <a:blip r:embed="rId5"/>
            <a:stretch>
              <a:fillRect/>
            </a:stretch>
          </p:blipFill>
          <p:spPr>
            <a:xfrm>
              <a:off x="5357126" y="4"/>
              <a:ext cx="4198666" cy="1877220"/>
            </a:xfrm>
            <a:prstGeom prst="rect">
              <a:avLst/>
            </a:prstGeom>
            <a:ln w="12700" cap="flat">
              <a:noFill/>
              <a:miter lim="400000"/>
            </a:ln>
            <a:effectLst/>
          </p:spPr>
        </p:pic>
        <p:pic>
          <p:nvPicPr>
            <p:cNvPr id="360" name="Screen Shot 2022-01-21 at 12.59.57 PM.png" descr="Screen Shot 2022-01-21 at 12.59.57 PM.png"/>
            <p:cNvPicPr>
              <a:picLocks noChangeAspect="1"/>
            </p:cNvPicPr>
            <p:nvPr/>
          </p:nvPicPr>
          <p:blipFill>
            <a:blip r:embed="rId3"/>
            <a:stretch>
              <a:fillRect/>
            </a:stretch>
          </p:blipFill>
          <p:spPr>
            <a:xfrm>
              <a:off x="1135627" y="0"/>
              <a:ext cx="4192008" cy="1877229"/>
            </a:xfrm>
            <a:prstGeom prst="rect">
              <a:avLst/>
            </a:prstGeom>
            <a:ln w="12700" cap="flat">
              <a:noFill/>
              <a:miter lim="400000"/>
            </a:ln>
            <a:effectLst/>
          </p:spPr>
        </p:pic>
        <p:sp>
          <p:nvSpPr>
            <p:cNvPr id="361" name="Q("/>
            <p:cNvSpPr txBox="1"/>
            <p:nvPr/>
          </p:nvSpPr>
          <p:spPr>
            <a:xfrm>
              <a:off x="-1" y="641598"/>
              <a:ext cx="1157271" cy="13030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7800">
                  <a:solidFill>
                    <a:srgbClr val="000000"/>
                  </a:solidFill>
                  <a:latin typeface="Times New Roman"/>
                  <a:ea typeface="Times New Roman"/>
                  <a:cs typeface="Times New Roman"/>
                  <a:sym typeface="Times New Roman"/>
                </a:defRPr>
              </a:lvl1pPr>
            </a:lstStyle>
            <a:p>
              <a:r>
                <a:rPr sz="3225"/>
                <a:t>Q(</a:t>
              </a:r>
            </a:p>
          </p:txBody>
        </p:sp>
        <p:pic>
          <p:nvPicPr>
            <p:cNvPr id="362" name="Screen Shot 2022-01-21 at 12.59.57 PM.png" descr="Screen Shot 2022-01-21 at 12.59.57 PM.png"/>
            <p:cNvPicPr>
              <a:picLocks noChangeAspect="1"/>
            </p:cNvPicPr>
            <p:nvPr/>
          </p:nvPicPr>
          <p:blipFill>
            <a:blip r:embed="rId3"/>
            <a:srcRect r="49572"/>
            <a:stretch>
              <a:fillRect/>
            </a:stretch>
          </p:blipFill>
          <p:spPr>
            <a:xfrm>
              <a:off x="9857638" y="4"/>
              <a:ext cx="2113909" cy="1877230"/>
            </a:xfrm>
            <a:prstGeom prst="rect">
              <a:avLst/>
            </a:prstGeom>
            <a:ln w="12700" cap="flat">
              <a:noFill/>
              <a:miter lim="400000"/>
            </a:ln>
            <a:effectLst/>
          </p:spPr>
        </p:pic>
        <p:sp>
          <p:nvSpPr>
            <p:cNvPr id="363" name=","/>
            <p:cNvSpPr txBox="1"/>
            <p:nvPr/>
          </p:nvSpPr>
          <p:spPr>
            <a:xfrm>
              <a:off x="9317914" y="654926"/>
              <a:ext cx="331365" cy="12103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7200"/>
              </a:lvl1pPr>
            </a:lstStyle>
            <a:p>
              <a:r>
                <a:rPr sz="2976"/>
                <a:t>,</a:t>
              </a:r>
            </a:p>
          </p:txBody>
        </p:sp>
        <p:sp>
          <p:nvSpPr>
            <p:cNvPr id="364" name=") ="/>
            <p:cNvSpPr txBox="1"/>
            <p:nvPr/>
          </p:nvSpPr>
          <p:spPr>
            <a:xfrm>
              <a:off x="12097635" y="471784"/>
              <a:ext cx="1498490" cy="13030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7800">
                  <a:solidFill>
                    <a:srgbClr val="000000"/>
                  </a:solidFill>
                  <a:latin typeface="Times New Roman"/>
                  <a:ea typeface="Times New Roman"/>
                  <a:cs typeface="Times New Roman"/>
                  <a:sym typeface="Times New Roman"/>
                </a:defRPr>
              </a:lvl1pPr>
            </a:lstStyle>
            <a:p>
              <a:r>
                <a:rPr sz="3225"/>
                <a:t>) = </a:t>
              </a:r>
            </a:p>
          </p:txBody>
        </p:sp>
        <p:sp>
          <p:nvSpPr>
            <p:cNvPr id="365" name="💵"/>
            <p:cNvSpPr txBox="1"/>
            <p:nvPr/>
          </p:nvSpPr>
          <p:spPr>
            <a:xfrm>
              <a:off x="13722017" y="654926"/>
              <a:ext cx="1025436" cy="121031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7200"/>
              </a:lvl1pPr>
            </a:lstStyle>
            <a:p>
              <a:r>
                <a:rPr sz="2976"/>
                <a:t>💵</a:t>
              </a:r>
            </a:p>
          </p:txBody>
        </p:sp>
        <p:pic>
          <p:nvPicPr>
            <p:cNvPr id="366" name="Screen Shot 2022-01-21 at 1.05.37 PM.png" descr="Screen Shot 2022-01-21 at 1.05.37 PM.png"/>
            <p:cNvPicPr>
              <a:picLocks noChangeAspect="1"/>
            </p:cNvPicPr>
            <p:nvPr/>
          </p:nvPicPr>
          <p:blipFill>
            <a:blip r:embed="rId4"/>
            <a:stretch>
              <a:fillRect/>
            </a:stretch>
          </p:blipFill>
          <p:spPr>
            <a:xfrm>
              <a:off x="14144059" y="697863"/>
              <a:ext cx="3098801" cy="850901"/>
            </a:xfrm>
            <a:prstGeom prst="rect">
              <a:avLst/>
            </a:prstGeom>
            <a:ln w="12700" cap="flat">
              <a:noFill/>
              <a:miter lim="400000"/>
            </a:ln>
            <a:effectLst/>
          </p:spPr>
        </p:pic>
      </p:grpSp>
      <p:grpSp>
        <p:nvGrpSpPr>
          <p:cNvPr id="377" name="Group"/>
          <p:cNvGrpSpPr/>
          <p:nvPr/>
        </p:nvGrpSpPr>
        <p:grpSpPr>
          <a:xfrm>
            <a:off x="1038238" y="5230384"/>
            <a:ext cx="9064918" cy="776071"/>
            <a:chOff x="-1" y="0"/>
            <a:chExt cx="21927107" cy="1877234"/>
          </a:xfrm>
        </p:grpSpPr>
        <p:pic>
          <p:nvPicPr>
            <p:cNvPr id="368" name="Screen Shot 2022-01-21 at 12.59.57 PM.png" descr="Screen Shot 2022-01-21 at 12.59.57 PM.png"/>
            <p:cNvPicPr>
              <a:picLocks noChangeAspect="1"/>
            </p:cNvPicPr>
            <p:nvPr/>
          </p:nvPicPr>
          <p:blipFill>
            <a:blip r:embed="rId3"/>
            <a:srcRect/>
            <a:stretch>
              <a:fillRect/>
            </a:stretch>
          </p:blipFill>
          <p:spPr>
            <a:xfrm>
              <a:off x="1083350" y="5"/>
              <a:ext cx="4192007" cy="1877229"/>
            </a:xfrm>
            <a:prstGeom prst="rect">
              <a:avLst/>
            </a:prstGeom>
            <a:ln w="12700" cap="flat">
              <a:noFill/>
              <a:miter lim="400000"/>
            </a:ln>
            <a:effectLst/>
          </p:spPr>
        </p:pic>
        <p:pic>
          <p:nvPicPr>
            <p:cNvPr id="369" name="Screen Shot 2022-01-21 at 12.59.57 PM.png" descr="Screen Shot 2022-01-21 at 12.59.57 PM.png"/>
            <p:cNvPicPr>
              <a:picLocks noChangeAspect="1"/>
            </p:cNvPicPr>
            <p:nvPr/>
          </p:nvPicPr>
          <p:blipFill>
            <a:blip r:embed="rId3"/>
            <a:stretch>
              <a:fillRect/>
            </a:stretch>
          </p:blipFill>
          <p:spPr>
            <a:xfrm>
              <a:off x="9338350" y="5"/>
              <a:ext cx="4192007" cy="1877229"/>
            </a:xfrm>
            <a:prstGeom prst="rect">
              <a:avLst/>
            </a:prstGeom>
            <a:ln w="12700" cap="flat">
              <a:noFill/>
              <a:miter lim="400000"/>
            </a:ln>
            <a:effectLst/>
          </p:spPr>
        </p:pic>
        <p:pic>
          <p:nvPicPr>
            <p:cNvPr id="370" name="Screen Shot 2022-01-21 at 12.59.57 PM.png" descr="Screen Shot 2022-01-21 at 12.59.57 PM.png"/>
            <p:cNvPicPr>
              <a:picLocks noChangeAspect="1"/>
            </p:cNvPicPr>
            <p:nvPr/>
          </p:nvPicPr>
          <p:blipFill>
            <a:blip r:embed="rId3"/>
            <a:stretch>
              <a:fillRect/>
            </a:stretch>
          </p:blipFill>
          <p:spPr>
            <a:xfrm>
              <a:off x="5245042" y="5"/>
              <a:ext cx="4192007" cy="1877229"/>
            </a:xfrm>
            <a:prstGeom prst="rect">
              <a:avLst/>
            </a:prstGeom>
            <a:ln w="12700" cap="flat">
              <a:noFill/>
              <a:miter lim="400000"/>
            </a:ln>
            <a:effectLst/>
          </p:spPr>
        </p:pic>
        <p:sp>
          <p:nvSpPr>
            <p:cNvPr id="371" name="Q("/>
            <p:cNvSpPr txBox="1"/>
            <p:nvPr/>
          </p:nvSpPr>
          <p:spPr>
            <a:xfrm>
              <a:off x="-1" y="453944"/>
              <a:ext cx="1157271" cy="13030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7800">
                  <a:solidFill>
                    <a:srgbClr val="000000"/>
                  </a:solidFill>
                  <a:latin typeface="Times New Roman"/>
                  <a:ea typeface="Times New Roman"/>
                  <a:cs typeface="Times New Roman"/>
                  <a:sym typeface="Times New Roman"/>
                </a:defRPr>
              </a:lvl1pPr>
            </a:lstStyle>
            <a:p>
              <a:r>
                <a:rPr sz="3225"/>
                <a:t>Q(</a:t>
              </a:r>
            </a:p>
          </p:txBody>
        </p:sp>
        <p:pic>
          <p:nvPicPr>
            <p:cNvPr id="372" name="Screen Shot 2022-01-21 at 12.59.57 PM.png" descr="Screen Shot 2022-01-21 at 12.59.57 PM.png"/>
            <p:cNvPicPr>
              <a:picLocks noChangeAspect="1"/>
            </p:cNvPicPr>
            <p:nvPr/>
          </p:nvPicPr>
          <p:blipFill>
            <a:blip r:embed="rId3"/>
            <a:srcRect r="49572"/>
            <a:stretch>
              <a:fillRect/>
            </a:stretch>
          </p:blipFill>
          <p:spPr>
            <a:xfrm>
              <a:off x="14119001" y="0"/>
              <a:ext cx="2113909" cy="1877229"/>
            </a:xfrm>
            <a:prstGeom prst="rect">
              <a:avLst/>
            </a:prstGeom>
            <a:ln w="12700" cap="flat">
              <a:noFill/>
              <a:miter lim="400000"/>
            </a:ln>
            <a:effectLst/>
          </p:spPr>
        </p:pic>
        <p:sp>
          <p:nvSpPr>
            <p:cNvPr id="373" name=","/>
            <p:cNvSpPr txBox="1"/>
            <p:nvPr/>
          </p:nvSpPr>
          <p:spPr>
            <a:xfrm>
              <a:off x="13579276" y="654923"/>
              <a:ext cx="331365" cy="12103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7200"/>
              </a:lvl1pPr>
            </a:lstStyle>
            <a:p>
              <a:r>
                <a:rPr sz="2976"/>
                <a:t>,</a:t>
              </a:r>
            </a:p>
          </p:txBody>
        </p:sp>
        <p:sp>
          <p:nvSpPr>
            <p:cNvPr id="374" name=") ="/>
            <p:cNvSpPr txBox="1"/>
            <p:nvPr/>
          </p:nvSpPr>
          <p:spPr>
            <a:xfrm>
              <a:off x="16358998" y="471779"/>
              <a:ext cx="1498490" cy="13030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7800">
                  <a:solidFill>
                    <a:srgbClr val="000000"/>
                  </a:solidFill>
                  <a:latin typeface="Times New Roman"/>
                  <a:ea typeface="Times New Roman"/>
                  <a:cs typeface="Times New Roman"/>
                  <a:sym typeface="Times New Roman"/>
                </a:defRPr>
              </a:lvl1pPr>
            </a:lstStyle>
            <a:p>
              <a:r>
                <a:rPr sz="3225"/>
                <a:t>) = </a:t>
              </a:r>
            </a:p>
          </p:txBody>
        </p:sp>
        <p:sp>
          <p:nvSpPr>
            <p:cNvPr id="375" name="💵"/>
            <p:cNvSpPr txBox="1"/>
            <p:nvPr/>
          </p:nvSpPr>
          <p:spPr>
            <a:xfrm>
              <a:off x="17974098" y="654923"/>
              <a:ext cx="1025436" cy="12103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7200"/>
              </a:lvl1pPr>
            </a:lstStyle>
            <a:p>
              <a:r>
                <a:rPr sz="2976"/>
                <a:t>💵</a:t>
              </a:r>
            </a:p>
          </p:txBody>
        </p:sp>
        <p:pic>
          <p:nvPicPr>
            <p:cNvPr id="376" name="Screen Shot 2022-01-21 at 1.05.37 PM.png" descr="Screen Shot 2022-01-21 at 1.05.37 PM.png"/>
            <p:cNvPicPr>
              <a:picLocks noChangeAspect="1"/>
            </p:cNvPicPr>
            <p:nvPr/>
          </p:nvPicPr>
          <p:blipFill>
            <a:blip r:embed="rId4"/>
            <a:stretch>
              <a:fillRect/>
            </a:stretch>
          </p:blipFill>
          <p:spPr>
            <a:xfrm>
              <a:off x="18828305" y="680023"/>
              <a:ext cx="3098801" cy="850901"/>
            </a:xfrm>
            <a:prstGeom prst="rect">
              <a:avLst/>
            </a:prstGeom>
            <a:ln w="12700" cap="flat">
              <a:noFill/>
              <a:miter lim="400000"/>
            </a:ln>
            <a:effectLst/>
          </p:spPr>
        </p:pic>
      </p:grpSp>
      <p:sp>
        <p:nvSpPr>
          <p:cNvPr id="4" name="Title 1">
            <a:extLst>
              <a:ext uri="{FF2B5EF4-FFF2-40B4-BE49-F238E27FC236}">
                <a16:creationId xmlns:a16="http://schemas.microsoft.com/office/drawing/2014/main" id="{5129F0F2-71BF-3367-E6A4-2FC316BB7697}"/>
              </a:ext>
            </a:extLst>
          </p:cNvPr>
          <p:cNvSpPr>
            <a:spLocks noGrp="1"/>
          </p:cNvSpPr>
          <p:nvPr>
            <p:ph type="title"/>
          </p:nvPr>
        </p:nvSpPr>
        <p:spPr>
          <a:xfrm>
            <a:off x="693043" y="402484"/>
            <a:ext cx="8694539" cy="987853"/>
          </a:xfrm>
        </p:spPr>
        <p:txBody>
          <a:bodyPr/>
          <a:lstStyle/>
          <a:p>
            <a:r>
              <a:rPr lang="en-US" dirty="0"/>
              <a:t>History values</a:t>
            </a:r>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8" name="Group"/>
          <p:cNvGrpSpPr/>
          <p:nvPr/>
        </p:nvGrpSpPr>
        <p:grpSpPr>
          <a:xfrm>
            <a:off x="1039625" y="4700865"/>
            <a:ext cx="4248123" cy="822323"/>
            <a:chOff x="-1" y="0"/>
            <a:chExt cx="10275773" cy="1989113"/>
          </a:xfrm>
        </p:grpSpPr>
        <p:sp>
          <p:nvSpPr>
            <p:cNvPr id="420" name="Q("/>
            <p:cNvSpPr txBox="1"/>
            <p:nvPr/>
          </p:nvSpPr>
          <p:spPr>
            <a:xfrm>
              <a:off x="-1" y="501793"/>
              <a:ext cx="1157271" cy="13030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7800">
                  <a:solidFill>
                    <a:srgbClr val="000000"/>
                  </a:solidFill>
                  <a:latin typeface="Times New Roman"/>
                  <a:ea typeface="Times New Roman"/>
                  <a:cs typeface="Times New Roman"/>
                  <a:sym typeface="Times New Roman"/>
                </a:defRPr>
              </a:lvl1pPr>
            </a:lstStyle>
            <a:p>
              <a:r>
                <a:rPr sz="3225"/>
                <a:t>Q(</a:t>
              </a:r>
            </a:p>
          </p:txBody>
        </p:sp>
        <p:pic>
          <p:nvPicPr>
            <p:cNvPr id="421" name="Screen Shot 2022-01-21 at 12.59.57 PM.png" descr="Screen Shot 2022-01-21 at 12.59.57 PM.png"/>
            <p:cNvPicPr>
              <a:picLocks noChangeAspect="1"/>
            </p:cNvPicPr>
            <p:nvPr/>
          </p:nvPicPr>
          <p:blipFill>
            <a:blip r:embed="rId3"/>
            <a:srcRect r="49572"/>
            <a:stretch>
              <a:fillRect/>
            </a:stretch>
          </p:blipFill>
          <p:spPr>
            <a:xfrm>
              <a:off x="3356209" y="0"/>
              <a:ext cx="2113909" cy="1877229"/>
            </a:xfrm>
            <a:prstGeom prst="rect">
              <a:avLst/>
            </a:prstGeom>
            <a:ln w="12700" cap="flat">
              <a:noFill/>
              <a:miter lim="400000"/>
            </a:ln>
            <a:effectLst/>
          </p:spPr>
        </p:pic>
        <p:sp>
          <p:nvSpPr>
            <p:cNvPr id="422" name=","/>
            <p:cNvSpPr txBox="1"/>
            <p:nvPr/>
          </p:nvSpPr>
          <p:spPr>
            <a:xfrm>
              <a:off x="2816483" y="654923"/>
              <a:ext cx="331365" cy="12103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7200"/>
              </a:lvl1pPr>
            </a:lstStyle>
            <a:p>
              <a:r>
                <a:rPr sz="2976"/>
                <a:t>,</a:t>
              </a:r>
            </a:p>
          </p:txBody>
        </p:sp>
        <p:sp>
          <p:nvSpPr>
            <p:cNvPr id="423" name=") ="/>
            <p:cNvSpPr txBox="1"/>
            <p:nvPr/>
          </p:nvSpPr>
          <p:spPr>
            <a:xfrm>
              <a:off x="5299750" y="505189"/>
              <a:ext cx="1498490" cy="13030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7800">
                  <a:solidFill>
                    <a:srgbClr val="000000"/>
                  </a:solidFill>
                  <a:latin typeface="Times New Roman"/>
                  <a:ea typeface="Times New Roman"/>
                  <a:cs typeface="Times New Roman"/>
                  <a:sym typeface="Times New Roman"/>
                </a:defRPr>
              </a:lvl1pPr>
            </a:lstStyle>
            <a:p>
              <a:r>
                <a:rPr sz="3225"/>
                <a:t>) = </a:t>
              </a:r>
            </a:p>
          </p:txBody>
        </p:sp>
        <p:pic>
          <p:nvPicPr>
            <p:cNvPr id="424" name="Image" descr="Image"/>
            <p:cNvPicPr>
              <a:picLocks noChangeAspect="1"/>
            </p:cNvPicPr>
            <p:nvPr/>
          </p:nvPicPr>
          <p:blipFill>
            <a:blip r:embed="rId4"/>
            <a:stretch>
              <a:fillRect/>
            </a:stretch>
          </p:blipFill>
          <p:spPr>
            <a:xfrm>
              <a:off x="1230341" y="63530"/>
              <a:ext cx="1801084" cy="1925583"/>
            </a:xfrm>
            <a:prstGeom prst="rect">
              <a:avLst/>
            </a:prstGeom>
            <a:ln w="12700" cap="flat">
              <a:noFill/>
              <a:miter lim="400000"/>
            </a:ln>
            <a:effectLst/>
          </p:spPr>
        </p:pic>
        <p:grpSp>
          <p:nvGrpSpPr>
            <p:cNvPr id="427" name="Group"/>
            <p:cNvGrpSpPr/>
            <p:nvPr/>
          </p:nvGrpSpPr>
          <p:grpSpPr>
            <a:xfrm>
              <a:off x="7116625" y="551563"/>
              <a:ext cx="3159147" cy="1210313"/>
              <a:chOff x="-1" y="48895"/>
              <a:chExt cx="3159145" cy="1210311"/>
            </a:xfrm>
          </p:grpSpPr>
          <p:sp>
            <p:nvSpPr>
              <p:cNvPr id="425" name="💵"/>
              <p:cNvSpPr txBox="1"/>
              <p:nvPr/>
            </p:nvSpPr>
            <p:spPr>
              <a:xfrm>
                <a:off x="-1" y="48895"/>
                <a:ext cx="1025435" cy="121031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7200"/>
                </a:lvl1pPr>
              </a:lstStyle>
              <a:p>
                <a:r>
                  <a:rPr sz="2976"/>
                  <a:t>💵</a:t>
                </a:r>
              </a:p>
            </p:txBody>
          </p:sp>
          <p:pic>
            <p:nvPicPr>
              <p:cNvPr id="426" name="Screen Shot 2022-01-21 at 1.05.37 PM.png" descr="Screen Shot 2022-01-21 at 1.05.37 PM.png"/>
              <p:cNvPicPr>
                <a:picLocks noChangeAspect="1"/>
              </p:cNvPicPr>
              <p:nvPr/>
            </p:nvPicPr>
            <p:blipFill>
              <a:blip r:embed="rId5"/>
              <a:stretch>
                <a:fillRect/>
              </a:stretch>
            </p:blipFill>
            <p:spPr>
              <a:xfrm>
                <a:off x="767891" y="322346"/>
                <a:ext cx="2391253" cy="656615"/>
              </a:xfrm>
              <a:prstGeom prst="rect">
                <a:avLst/>
              </a:prstGeom>
              <a:ln w="12700" cap="flat">
                <a:noFill/>
                <a:miter lim="400000"/>
              </a:ln>
              <a:effectLst/>
            </p:spPr>
          </p:pic>
        </p:grpSp>
      </p:grpSp>
      <p:grpSp>
        <p:nvGrpSpPr>
          <p:cNvPr id="434" name="Group"/>
          <p:cNvGrpSpPr/>
          <p:nvPr/>
        </p:nvGrpSpPr>
        <p:grpSpPr>
          <a:xfrm>
            <a:off x="4627636" y="4677737"/>
            <a:ext cx="2807180" cy="789676"/>
            <a:chOff x="0" y="0"/>
            <a:chExt cx="6790279" cy="1910144"/>
          </a:xfrm>
        </p:grpSpPr>
        <p:sp>
          <p:nvSpPr>
            <p:cNvPr id="429" name="= Q("/>
            <p:cNvSpPr txBox="1"/>
            <p:nvPr/>
          </p:nvSpPr>
          <p:spPr>
            <a:xfrm>
              <a:off x="0" y="501790"/>
              <a:ext cx="1971546" cy="13030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7800">
                  <a:solidFill>
                    <a:srgbClr val="000000"/>
                  </a:solidFill>
                  <a:latin typeface="Times New Roman"/>
                  <a:ea typeface="Times New Roman"/>
                  <a:cs typeface="Times New Roman"/>
                  <a:sym typeface="Times New Roman"/>
                </a:defRPr>
              </a:lvl1pPr>
            </a:lstStyle>
            <a:p>
              <a:r>
                <a:rPr sz="3225"/>
                <a:t>= Q(</a:t>
              </a:r>
            </a:p>
          </p:txBody>
        </p:sp>
        <p:pic>
          <p:nvPicPr>
            <p:cNvPr id="430" name="Screen Shot 2022-01-21 at 12.59.57 PM.png" descr="Screen Shot 2022-01-21 at 12.59.57 PM.png"/>
            <p:cNvPicPr>
              <a:picLocks noChangeAspect="1"/>
            </p:cNvPicPr>
            <p:nvPr/>
          </p:nvPicPr>
          <p:blipFill>
            <a:blip r:embed="rId3"/>
            <a:srcRect r="49572"/>
            <a:stretch>
              <a:fillRect/>
            </a:stretch>
          </p:blipFill>
          <p:spPr>
            <a:xfrm>
              <a:off x="4229266" y="0"/>
              <a:ext cx="2113909" cy="1877229"/>
            </a:xfrm>
            <a:prstGeom prst="rect">
              <a:avLst/>
            </a:prstGeom>
            <a:ln w="12700" cap="flat">
              <a:noFill/>
              <a:miter lim="400000"/>
            </a:ln>
            <a:effectLst/>
          </p:spPr>
        </p:pic>
        <p:sp>
          <p:nvSpPr>
            <p:cNvPr id="431" name=","/>
            <p:cNvSpPr txBox="1"/>
            <p:nvPr/>
          </p:nvSpPr>
          <p:spPr>
            <a:xfrm>
              <a:off x="3689541" y="654923"/>
              <a:ext cx="331365" cy="121031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7200"/>
              </a:lvl1pPr>
            </a:lstStyle>
            <a:p>
              <a:r>
                <a:rPr sz="2976"/>
                <a:t>,</a:t>
              </a:r>
            </a:p>
          </p:txBody>
        </p:sp>
        <p:sp>
          <p:nvSpPr>
            <p:cNvPr id="432" name=")"/>
            <p:cNvSpPr txBox="1"/>
            <p:nvPr/>
          </p:nvSpPr>
          <p:spPr>
            <a:xfrm>
              <a:off x="6106063" y="505189"/>
              <a:ext cx="684216" cy="13030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7800">
                  <a:solidFill>
                    <a:srgbClr val="000000"/>
                  </a:solidFill>
                  <a:latin typeface="Times New Roman"/>
                  <a:ea typeface="Times New Roman"/>
                  <a:cs typeface="Times New Roman"/>
                  <a:sym typeface="Times New Roman"/>
                </a:defRPr>
              </a:lvl1pPr>
            </a:lstStyle>
            <a:p>
              <a:r>
                <a:rPr sz="3225"/>
                <a:t>) </a:t>
              </a:r>
            </a:p>
          </p:txBody>
        </p:sp>
        <p:pic>
          <p:nvPicPr>
            <p:cNvPr id="433" name="Screen Shot 2022-01-24 at 12.27.07 PM.png" descr="Screen Shot 2022-01-24 at 12.27.07 PM.png"/>
            <p:cNvPicPr>
              <a:picLocks noChangeAspect="1"/>
            </p:cNvPicPr>
            <p:nvPr/>
          </p:nvPicPr>
          <p:blipFill>
            <a:blip r:embed="rId6"/>
            <a:srcRect l="10398" r="10398"/>
            <a:stretch>
              <a:fillRect/>
            </a:stretch>
          </p:blipFill>
          <p:spPr>
            <a:xfrm>
              <a:off x="2105958" y="78965"/>
              <a:ext cx="1613904" cy="1831179"/>
            </a:xfrm>
            <a:prstGeom prst="rect">
              <a:avLst/>
            </a:prstGeom>
            <a:ln w="12700" cap="flat">
              <a:noFill/>
              <a:miter lim="400000"/>
            </a:ln>
            <a:effectLst/>
          </p:spPr>
        </p:pic>
      </p:grpSp>
      <p:grpSp>
        <p:nvGrpSpPr>
          <p:cNvPr id="443" name="Group"/>
          <p:cNvGrpSpPr/>
          <p:nvPr/>
        </p:nvGrpSpPr>
        <p:grpSpPr>
          <a:xfrm>
            <a:off x="1049568" y="1505377"/>
            <a:ext cx="8371148" cy="2672241"/>
            <a:chOff x="-1" y="0"/>
            <a:chExt cx="20248947" cy="6463873"/>
          </a:xfrm>
        </p:grpSpPr>
        <p:sp>
          <p:nvSpPr>
            <p:cNvPr id="435" name="Q("/>
            <p:cNvSpPr txBox="1"/>
            <p:nvPr/>
          </p:nvSpPr>
          <p:spPr>
            <a:xfrm>
              <a:off x="-1" y="2623344"/>
              <a:ext cx="1157271" cy="13030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7800">
                  <a:solidFill>
                    <a:srgbClr val="000000"/>
                  </a:solidFill>
                  <a:latin typeface="Times New Roman"/>
                  <a:ea typeface="Times New Roman"/>
                  <a:cs typeface="Times New Roman"/>
                  <a:sym typeface="Times New Roman"/>
                </a:defRPr>
              </a:lvl1pPr>
            </a:lstStyle>
            <a:p>
              <a:r>
                <a:rPr sz="3225"/>
                <a:t>Q(</a:t>
              </a:r>
            </a:p>
          </p:txBody>
        </p:sp>
        <p:pic>
          <p:nvPicPr>
            <p:cNvPr id="436" name="Screen Shot 2022-01-21 at 12.59.57 PM.png" descr="Screen Shot 2022-01-21 at 12.59.57 PM.png"/>
            <p:cNvPicPr>
              <a:picLocks noChangeAspect="1"/>
            </p:cNvPicPr>
            <p:nvPr/>
          </p:nvPicPr>
          <p:blipFill>
            <a:blip r:embed="rId3"/>
            <a:srcRect r="49572"/>
            <a:stretch>
              <a:fillRect/>
            </a:stretch>
          </p:blipFill>
          <p:spPr>
            <a:xfrm>
              <a:off x="3356209" y="2121553"/>
              <a:ext cx="2113909" cy="1877230"/>
            </a:xfrm>
            <a:prstGeom prst="rect">
              <a:avLst/>
            </a:prstGeom>
            <a:ln w="12700" cap="flat">
              <a:noFill/>
              <a:miter lim="400000"/>
            </a:ln>
            <a:effectLst/>
          </p:spPr>
        </p:pic>
        <p:sp>
          <p:nvSpPr>
            <p:cNvPr id="437" name=","/>
            <p:cNvSpPr txBox="1"/>
            <p:nvPr/>
          </p:nvSpPr>
          <p:spPr>
            <a:xfrm>
              <a:off x="2816483" y="2776477"/>
              <a:ext cx="331365" cy="121031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7200"/>
              </a:lvl1pPr>
            </a:lstStyle>
            <a:p>
              <a:r>
                <a:rPr sz="2976"/>
                <a:t>,</a:t>
              </a:r>
            </a:p>
          </p:txBody>
        </p:sp>
        <p:sp>
          <p:nvSpPr>
            <p:cNvPr id="438" name=") ="/>
            <p:cNvSpPr txBox="1"/>
            <p:nvPr/>
          </p:nvSpPr>
          <p:spPr>
            <a:xfrm>
              <a:off x="5299750" y="2626742"/>
              <a:ext cx="1498490" cy="13030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7800">
                  <a:solidFill>
                    <a:srgbClr val="000000"/>
                  </a:solidFill>
                  <a:latin typeface="Times New Roman"/>
                  <a:ea typeface="Times New Roman"/>
                  <a:cs typeface="Times New Roman"/>
                  <a:sym typeface="Times New Roman"/>
                </a:defRPr>
              </a:lvl1pPr>
            </a:lstStyle>
            <a:p>
              <a:r>
                <a:rPr sz="3225"/>
                <a:t>) = </a:t>
              </a:r>
            </a:p>
          </p:txBody>
        </p:sp>
        <p:pic>
          <p:nvPicPr>
            <p:cNvPr id="439" name="Image" descr="Image"/>
            <p:cNvPicPr>
              <a:picLocks noChangeAspect="1"/>
            </p:cNvPicPr>
            <p:nvPr/>
          </p:nvPicPr>
          <p:blipFill>
            <a:blip r:embed="rId4"/>
            <a:stretch>
              <a:fillRect/>
            </a:stretch>
          </p:blipFill>
          <p:spPr>
            <a:xfrm>
              <a:off x="1230341" y="2185084"/>
              <a:ext cx="1801084" cy="1925583"/>
            </a:xfrm>
            <a:prstGeom prst="rect">
              <a:avLst/>
            </a:prstGeom>
            <a:ln w="12700" cap="flat">
              <a:noFill/>
              <a:miter lim="400000"/>
            </a:ln>
            <a:effectLst/>
          </p:spPr>
        </p:pic>
        <p:sp>
          <p:nvSpPr>
            <p:cNvPr id="440" name="Ornament 15"/>
            <p:cNvSpPr/>
            <p:nvPr/>
          </p:nvSpPr>
          <p:spPr>
            <a:xfrm rot="5400000" flipH="1">
              <a:off x="4753220" y="3159981"/>
              <a:ext cx="5344571" cy="449010"/>
            </a:xfrm>
            <a:custGeom>
              <a:avLst/>
              <a:gdLst/>
              <a:ahLst/>
              <a:cxnLst>
                <a:cxn ang="0">
                  <a:pos x="wd2" y="hd2"/>
                </a:cxn>
                <a:cxn ang="5400000">
                  <a:pos x="wd2" y="hd2"/>
                </a:cxn>
                <a:cxn ang="10800000">
                  <a:pos x="wd2" y="hd2"/>
                </a:cxn>
                <a:cxn ang="16200000">
                  <a:pos x="wd2" y="hd2"/>
                </a:cxn>
              </a:cxnLst>
              <a:rect l="0" t="0" r="r" b="b"/>
              <a:pathLst>
                <a:path w="21397" h="21407" extrusionOk="0">
                  <a:moveTo>
                    <a:pt x="127" y="22"/>
                  </a:moveTo>
                  <a:cubicBezTo>
                    <a:pt x="80" y="-93"/>
                    <a:pt x="32" y="257"/>
                    <a:pt x="22" y="818"/>
                  </a:cubicBezTo>
                  <a:cubicBezTo>
                    <a:pt x="-49" y="4615"/>
                    <a:pt x="-101" y="17739"/>
                    <a:pt x="2551" y="17739"/>
                  </a:cubicBezTo>
                  <a:cubicBezTo>
                    <a:pt x="5450" y="17739"/>
                    <a:pt x="7783" y="14753"/>
                    <a:pt x="8489" y="14753"/>
                  </a:cubicBezTo>
                  <a:cubicBezTo>
                    <a:pt x="9176" y="14753"/>
                    <a:pt x="9850" y="13902"/>
                    <a:pt x="10398" y="21024"/>
                  </a:cubicBezTo>
                  <a:cubicBezTo>
                    <a:pt x="10425" y="21380"/>
                    <a:pt x="10468" y="21507"/>
                    <a:pt x="10505" y="21322"/>
                  </a:cubicBezTo>
                  <a:cubicBezTo>
                    <a:pt x="10558" y="21061"/>
                    <a:pt x="10581" y="20322"/>
                    <a:pt x="10552" y="19730"/>
                  </a:cubicBezTo>
                  <a:cubicBezTo>
                    <a:pt x="10406" y="16761"/>
                    <a:pt x="9857" y="9109"/>
                    <a:pt x="8066" y="9816"/>
                  </a:cubicBezTo>
                  <a:cubicBezTo>
                    <a:pt x="6083" y="10599"/>
                    <a:pt x="4031" y="11246"/>
                    <a:pt x="2102" y="11647"/>
                  </a:cubicBezTo>
                  <a:cubicBezTo>
                    <a:pt x="1094" y="11858"/>
                    <a:pt x="161" y="11423"/>
                    <a:pt x="201" y="1097"/>
                  </a:cubicBezTo>
                  <a:cubicBezTo>
                    <a:pt x="203" y="581"/>
                    <a:pt x="172" y="124"/>
                    <a:pt x="129" y="22"/>
                  </a:cubicBezTo>
                  <a:cubicBezTo>
                    <a:pt x="128" y="22"/>
                    <a:pt x="128" y="22"/>
                    <a:pt x="127" y="22"/>
                  </a:cubicBezTo>
                  <a:close/>
                  <a:moveTo>
                    <a:pt x="21269" y="22"/>
                  </a:moveTo>
                  <a:cubicBezTo>
                    <a:pt x="21226" y="124"/>
                    <a:pt x="21195" y="581"/>
                    <a:pt x="21197" y="1097"/>
                  </a:cubicBezTo>
                  <a:cubicBezTo>
                    <a:pt x="21237" y="11423"/>
                    <a:pt x="20304" y="11858"/>
                    <a:pt x="19296" y="11647"/>
                  </a:cubicBezTo>
                  <a:cubicBezTo>
                    <a:pt x="17367" y="11246"/>
                    <a:pt x="15315" y="10599"/>
                    <a:pt x="13332" y="9816"/>
                  </a:cubicBezTo>
                  <a:cubicBezTo>
                    <a:pt x="11541" y="9109"/>
                    <a:pt x="10992" y="16761"/>
                    <a:pt x="10846" y="19730"/>
                  </a:cubicBezTo>
                  <a:cubicBezTo>
                    <a:pt x="10817" y="20322"/>
                    <a:pt x="10840" y="21061"/>
                    <a:pt x="10893" y="21322"/>
                  </a:cubicBezTo>
                  <a:cubicBezTo>
                    <a:pt x="10930" y="21507"/>
                    <a:pt x="10973" y="21380"/>
                    <a:pt x="11000" y="21024"/>
                  </a:cubicBezTo>
                  <a:cubicBezTo>
                    <a:pt x="11548" y="13902"/>
                    <a:pt x="12222" y="14753"/>
                    <a:pt x="12909" y="14753"/>
                  </a:cubicBezTo>
                  <a:cubicBezTo>
                    <a:pt x="13615" y="14753"/>
                    <a:pt x="15948" y="17739"/>
                    <a:pt x="18847" y="17739"/>
                  </a:cubicBezTo>
                  <a:cubicBezTo>
                    <a:pt x="21499" y="17739"/>
                    <a:pt x="21447" y="4615"/>
                    <a:pt x="21376" y="818"/>
                  </a:cubicBezTo>
                  <a:cubicBezTo>
                    <a:pt x="21366" y="257"/>
                    <a:pt x="21318" y="-93"/>
                    <a:pt x="21271" y="22"/>
                  </a:cubicBezTo>
                  <a:cubicBezTo>
                    <a:pt x="21270" y="22"/>
                    <a:pt x="21270" y="22"/>
                    <a:pt x="21269" y="22"/>
                  </a:cubicBezTo>
                  <a:close/>
                </a:path>
              </a:pathLst>
            </a:custGeom>
            <a:solidFill>
              <a:srgbClr val="000000"/>
            </a:solidFill>
            <a:ln w="12700" cap="flat">
              <a:noFill/>
              <a:miter lim="400000"/>
            </a:ln>
            <a:effectLst/>
          </p:spPr>
          <p:txBody>
            <a:bodyPr wrap="square" lIns="21001" tIns="21001" rIns="21001" bIns="21001" numCol="1" anchor="ctr">
              <a:noAutofit/>
            </a:bodyPr>
            <a:lstStyle/>
            <a:p>
              <a:pPr defTabSz="341262">
                <a:defRPr sz="3200">
                  <a:solidFill>
                    <a:srgbClr val="FFFFFF"/>
                  </a:solidFill>
                  <a:latin typeface="Helvetica Neue Medium"/>
                  <a:ea typeface="Helvetica Neue Medium"/>
                  <a:cs typeface="Helvetica Neue Medium"/>
                  <a:sym typeface="Helvetica Neue Medium"/>
                </a:defRPr>
              </a:pPr>
              <a:endParaRPr sz="1323"/>
            </a:p>
          </p:txBody>
        </p:sp>
        <p:sp>
          <p:nvSpPr>
            <p:cNvPr id="441" name="…"/>
            <p:cNvSpPr txBox="1"/>
            <p:nvPr/>
          </p:nvSpPr>
          <p:spPr>
            <a:xfrm>
              <a:off x="7857562" y="4976240"/>
              <a:ext cx="901356" cy="148763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1001" tIns="21001" rIns="21001" bIns="21001" numCol="1" anchor="ctr">
              <a:spAutoFit/>
            </a:bodyPr>
            <a:lstStyle>
              <a:lvl1pPr>
                <a:defRPr sz="9000">
                  <a:solidFill>
                    <a:srgbClr val="000000"/>
                  </a:solidFill>
                </a:defRPr>
              </a:lvl1pPr>
            </a:lstStyle>
            <a:p>
              <a:r>
                <a:rPr sz="3721"/>
                <a:t>…</a:t>
              </a:r>
            </a:p>
          </p:txBody>
        </p:sp>
        <p:pic>
          <p:nvPicPr>
            <p:cNvPr id="442" name="Screen Shot 2022-01-24 at 1.47.18 PM.png" descr="Screen Shot 2022-01-24 at 1.47.18 PM.png"/>
            <p:cNvPicPr>
              <a:picLocks noChangeAspect="1"/>
            </p:cNvPicPr>
            <p:nvPr/>
          </p:nvPicPr>
          <p:blipFill>
            <a:blip r:embed="rId7"/>
            <a:stretch>
              <a:fillRect/>
            </a:stretch>
          </p:blipFill>
          <p:spPr>
            <a:xfrm>
              <a:off x="7675945" y="0"/>
              <a:ext cx="12573001" cy="5613400"/>
            </a:xfrm>
            <a:prstGeom prst="rect">
              <a:avLst/>
            </a:prstGeom>
            <a:ln w="12700" cap="flat">
              <a:noFill/>
              <a:miter lim="400000"/>
            </a:ln>
            <a:effectLst/>
          </p:spPr>
        </p:pic>
      </p:grpSp>
      <p:sp>
        <p:nvSpPr>
          <p:cNvPr id="2" name="TextBox 1">
            <a:extLst>
              <a:ext uri="{FF2B5EF4-FFF2-40B4-BE49-F238E27FC236}">
                <a16:creationId xmlns:a16="http://schemas.microsoft.com/office/drawing/2014/main" id="{3B0DD7A0-93A5-D94C-AC83-929255EBB58E}"/>
              </a:ext>
            </a:extLst>
          </p:cNvPr>
          <p:cNvSpPr txBox="1"/>
          <p:nvPr/>
        </p:nvSpPr>
        <p:spPr>
          <a:xfrm>
            <a:off x="2412623" y="5897723"/>
            <a:ext cx="5255379" cy="2969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1001" tIns="21001" rIns="21001" bIns="21001" numCol="1" spcCol="38100" rtlCol="0" anchor="ctr">
            <a:spAutoFit/>
          </a:bodyPr>
          <a:lstStyle/>
          <a:p>
            <a:pPr algn="ctr" defTabSz="1008009" hangingPunct="0"/>
            <a:r>
              <a:rPr lang="en-US" sz="1654" dirty="0">
                <a:solidFill>
                  <a:schemeClr val="bg2">
                    <a:lumMod val="10000"/>
                  </a:schemeClr>
                </a:solidFill>
              </a:rPr>
              <a:t>State value cannot represent the value of a particular history</a:t>
            </a:r>
            <a:endParaRPr lang="en-US" sz="1654" dirty="0">
              <a:solidFill>
                <a:schemeClr val="bg2">
                  <a:lumMod val="10000"/>
                </a:schemeClr>
              </a:solidFill>
              <a:sym typeface="Helvetica Neue"/>
            </a:endParaRPr>
          </a:p>
        </p:txBody>
      </p:sp>
      <p:sp>
        <p:nvSpPr>
          <p:cNvPr id="5" name="Title 1">
            <a:extLst>
              <a:ext uri="{FF2B5EF4-FFF2-40B4-BE49-F238E27FC236}">
                <a16:creationId xmlns:a16="http://schemas.microsoft.com/office/drawing/2014/main" id="{E7418449-D5AE-9CD3-C496-CDC35BD23C14}"/>
              </a:ext>
            </a:extLst>
          </p:cNvPr>
          <p:cNvSpPr>
            <a:spLocks noGrp="1"/>
          </p:cNvSpPr>
          <p:nvPr>
            <p:ph type="title"/>
          </p:nvPr>
        </p:nvSpPr>
        <p:spPr>
          <a:xfrm>
            <a:off x="693043" y="402484"/>
            <a:ext cx="8694539" cy="923487"/>
          </a:xfrm>
        </p:spPr>
        <p:txBody>
          <a:bodyPr/>
          <a:lstStyle/>
          <a:p>
            <a:r>
              <a:rPr lang="en-US" dirty="0"/>
              <a:t>State values</a:t>
            </a:r>
          </a:p>
        </p:txBody>
      </p:sp>
    </p:spTree>
    <p:extLst>
      <p:ext uri="{BB962C8B-B14F-4D97-AF65-F5344CB8AC3E}">
        <p14:creationId xmlns:p14="http://schemas.microsoft.com/office/powerpoint/2010/main" val="297197292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443"/>
                                        </p:tgtEl>
                                        <p:attrNameLst>
                                          <p:attrName>style.visibility</p:attrName>
                                        </p:attrNameLst>
                                      </p:cBhvr>
                                      <p:to>
                                        <p:strVal val="visible"/>
                                      </p:to>
                                    </p:set>
                                    <p:animEffect transition="in" filter="fade">
                                      <p:cBhvr>
                                        <p:cTn id="7" dur="200"/>
                                        <p:tgtEl>
                                          <p:spTgt spid="4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0" nodeType="clickEffect">
                                  <p:stCondLst>
                                    <p:cond delay="0"/>
                                  </p:stCondLst>
                                  <p:iterate>
                                    <p:tmAbs val="0"/>
                                  </p:iterate>
                                  <p:childTnLst>
                                    <p:set>
                                      <p:cBhvr>
                                        <p:cTn id="11" fill="hold"/>
                                        <p:tgtEl>
                                          <p:spTgt spid="428"/>
                                        </p:tgtEl>
                                        <p:attrNameLst>
                                          <p:attrName>style.visibility</p:attrName>
                                        </p:attrNameLst>
                                      </p:cBhvr>
                                      <p:to>
                                        <p:strVal val="visible"/>
                                      </p:to>
                                    </p:set>
                                    <p:animEffect transition="in" filter="fade">
                                      <p:cBhvr>
                                        <p:cTn id="12" dur="200"/>
                                        <p:tgtEl>
                                          <p:spTgt spid="4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grpId="0" nodeType="clickEffect">
                                  <p:stCondLst>
                                    <p:cond delay="0"/>
                                  </p:stCondLst>
                                  <p:iterate>
                                    <p:tmAbs val="0"/>
                                  </p:iterate>
                                  <p:childTnLst>
                                    <p:set>
                                      <p:cBhvr>
                                        <p:cTn id="16" fill="hold"/>
                                        <p:tgtEl>
                                          <p:spTgt spid="434"/>
                                        </p:tgtEl>
                                        <p:attrNameLst>
                                          <p:attrName>style.visibility</p:attrName>
                                        </p:attrNameLst>
                                      </p:cBhvr>
                                      <p:to>
                                        <p:strVal val="visible"/>
                                      </p:to>
                                    </p:set>
                                    <p:animEffect transition="in" filter="fade">
                                      <p:cBhvr>
                                        <p:cTn id="17" dur="200"/>
                                        <p:tgtEl>
                                          <p:spTgt spid="43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 grpId="0" animBg="1" advAuto="0"/>
      <p:bldP spid="434" grpId="0" animBg="1" advAuto="0"/>
      <p:bldP spid="443" grpId="0" animBg="1" advAuto="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8" name="Group"/>
          <p:cNvGrpSpPr/>
          <p:nvPr/>
        </p:nvGrpSpPr>
        <p:grpSpPr>
          <a:xfrm>
            <a:off x="1039625" y="4700865"/>
            <a:ext cx="4248123" cy="822323"/>
            <a:chOff x="-1" y="0"/>
            <a:chExt cx="10275773" cy="1989113"/>
          </a:xfrm>
        </p:grpSpPr>
        <p:sp>
          <p:nvSpPr>
            <p:cNvPr id="420" name="Q("/>
            <p:cNvSpPr txBox="1"/>
            <p:nvPr/>
          </p:nvSpPr>
          <p:spPr>
            <a:xfrm>
              <a:off x="-1" y="501793"/>
              <a:ext cx="1157271" cy="13030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7800">
                  <a:solidFill>
                    <a:srgbClr val="000000"/>
                  </a:solidFill>
                  <a:latin typeface="Times New Roman"/>
                  <a:ea typeface="Times New Roman"/>
                  <a:cs typeface="Times New Roman"/>
                  <a:sym typeface="Times New Roman"/>
                </a:defRPr>
              </a:lvl1pPr>
            </a:lstStyle>
            <a:p>
              <a:r>
                <a:rPr sz="3225"/>
                <a:t>Q(</a:t>
              </a:r>
            </a:p>
          </p:txBody>
        </p:sp>
        <p:pic>
          <p:nvPicPr>
            <p:cNvPr id="421" name="Screen Shot 2022-01-21 at 12.59.57 PM.png" descr="Screen Shot 2022-01-21 at 12.59.57 PM.png"/>
            <p:cNvPicPr>
              <a:picLocks noChangeAspect="1"/>
            </p:cNvPicPr>
            <p:nvPr/>
          </p:nvPicPr>
          <p:blipFill>
            <a:blip r:embed="rId3"/>
            <a:srcRect r="49572"/>
            <a:stretch>
              <a:fillRect/>
            </a:stretch>
          </p:blipFill>
          <p:spPr>
            <a:xfrm>
              <a:off x="3356209" y="0"/>
              <a:ext cx="2113909" cy="1877229"/>
            </a:xfrm>
            <a:prstGeom prst="rect">
              <a:avLst/>
            </a:prstGeom>
            <a:ln w="12700" cap="flat">
              <a:noFill/>
              <a:miter lim="400000"/>
            </a:ln>
            <a:effectLst/>
          </p:spPr>
        </p:pic>
        <p:sp>
          <p:nvSpPr>
            <p:cNvPr id="422" name=","/>
            <p:cNvSpPr txBox="1"/>
            <p:nvPr/>
          </p:nvSpPr>
          <p:spPr>
            <a:xfrm>
              <a:off x="2816483" y="654923"/>
              <a:ext cx="331365" cy="12103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7200"/>
              </a:lvl1pPr>
            </a:lstStyle>
            <a:p>
              <a:r>
                <a:rPr sz="2976"/>
                <a:t>,</a:t>
              </a:r>
            </a:p>
          </p:txBody>
        </p:sp>
        <p:sp>
          <p:nvSpPr>
            <p:cNvPr id="423" name=") ="/>
            <p:cNvSpPr txBox="1"/>
            <p:nvPr/>
          </p:nvSpPr>
          <p:spPr>
            <a:xfrm>
              <a:off x="5299750" y="505189"/>
              <a:ext cx="1498490" cy="13030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7800">
                  <a:solidFill>
                    <a:srgbClr val="000000"/>
                  </a:solidFill>
                  <a:latin typeface="Times New Roman"/>
                  <a:ea typeface="Times New Roman"/>
                  <a:cs typeface="Times New Roman"/>
                  <a:sym typeface="Times New Roman"/>
                </a:defRPr>
              </a:lvl1pPr>
            </a:lstStyle>
            <a:p>
              <a:r>
                <a:rPr sz="3225"/>
                <a:t>) = </a:t>
              </a:r>
            </a:p>
          </p:txBody>
        </p:sp>
        <p:pic>
          <p:nvPicPr>
            <p:cNvPr id="424" name="Image" descr="Image"/>
            <p:cNvPicPr>
              <a:picLocks noChangeAspect="1"/>
            </p:cNvPicPr>
            <p:nvPr/>
          </p:nvPicPr>
          <p:blipFill>
            <a:blip r:embed="rId4"/>
            <a:stretch>
              <a:fillRect/>
            </a:stretch>
          </p:blipFill>
          <p:spPr>
            <a:xfrm>
              <a:off x="1230341" y="63530"/>
              <a:ext cx="1801084" cy="1925583"/>
            </a:xfrm>
            <a:prstGeom prst="rect">
              <a:avLst/>
            </a:prstGeom>
            <a:ln w="12700" cap="flat">
              <a:noFill/>
              <a:miter lim="400000"/>
            </a:ln>
            <a:effectLst/>
          </p:spPr>
        </p:pic>
        <p:grpSp>
          <p:nvGrpSpPr>
            <p:cNvPr id="427" name="Group"/>
            <p:cNvGrpSpPr/>
            <p:nvPr/>
          </p:nvGrpSpPr>
          <p:grpSpPr>
            <a:xfrm>
              <a:off x="7116625" y="551563"/>
              <a:ext cx="3159147" cy="1210313"/>
              <a:chOff x="-1" y="48895"/>
              <a:chExt cx="3159145" cy="1210311"/>
            </a:xfrm>
          </p:grpSpPr>
          <p:sp>
            <p:nvSpPr>
              <p:cNvPr id="425" name="💵"/>
              <p:cNvSpPr txBox="1"/>
              <p:nvPr/>
            </p:nvSpPr>
            <p:spPr>
              <a:xfrm>
                <a:off x="-1" y="48895"/>
                <a:ext cx="1025435" cy="12103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7200"/>
                </a:lvl1pPr>
              </a:lstStyle>
              <a:p>
                <a:r>
                  <a:rPr sz="2976"/>
                  <a:t>💵</a:t>
                </a:r>
              </a:p>
            </p:txBody>
          </p:sp>
          <p:pic>
            <p:nvPicPr>
              <p:cNvPr id="426" name="Screen Shot 2022-01-21 at 1.05.37 PM.png" descr="Screen Shot 2022-01-21 at 1.05.37 PM.png"/>
              <p:cNvPicPr>
                <a:picLocks noChangeAspect="1"/>
              </p:cNvPicPr>
              <p:nvPr/>
            </p:nvPicPr>
            <p:blipFill>
              <a:blip r:embed="rId5"/>
              <a:stretch>
                <a:fillRect/>
              </a:stretch>
            </p:blipFill>
            <p:spPr>
              <a:xfrm>
                <a:off x="767891" y="322346"/>
                <a:ext cx="2391253" cy="656615"/>
              </a:xfrm>
              <a:prstGeom prst="rect">
                <a:avLst/>
              </a:prstGeom>
              <a:ln w="12700" cap="flat">
                <a:noFill/>
                <a:miter lim="400000"/>
              </a:ln>
              <a:effectLst/>
            </p:spPr>
          </p:pic>
        </p:grpSp>
      </p:grpSp>
      <p:grpSp>
        <p:nvGrpSpPr>
          <p:cNvPr id="434" name="Group"/>
          <p:cNvGrpSpPr/>
          <p:nvPr/>
        </p:nvGrpSpPr>
        <p:grpSpPr>
          <a:xfrm>
            <a:off x="4627636" y="4677737"/>
            <a:ext cx="2807180" cy="789676"/>
            <a:chOff x="0" y="0"/>
            <a:chExt cx="6790279" cy="1910144"/>
          </a:xfrm>
        </p:grpSpPr>
        <p:sp>
          <p:nvSpPr>
            <p:cNvPr id="429" name="= Q("/>
            <p:cNvSpPr txBox="1"/>
            <p:nvPr/>
          </p:nvSpPr>
          <p:spPr>
            <a:xfrm>
              <a:off x="0" y="501790"/>
              <a:ext cx="1971546" cy="13030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7800">
                  <a:solidFill>
                    <a:srgbClr val="000000"/>
                  </a:solidFill>
                  <a:latin typeface="Times New Roman"/>
                  <a:ea typeface="Times New Roman"/>
                  <a:cs typeface="Times New Roman"/>
                  <a:sym typeface="Times New Roman"/>
                </a:defRPr>
              </a:lvl1pPr>
            </a:lstStyle>
            <a:p>
              <a:r>
                <a:rPr sz="3225"/>
                <a:t>= Q(</a:t>
              </a:r>
            </a:p>
          </p:txBody>
        </p:sp>
        <p:pic>
          <p:nvPicPr>
            <p:cNvPr id="430" name="Screen Shot 2022-01-21 at 12.59.57 PM.png" descr="Screen Shot 2022-01-21 at 12.59.57 PM.png"/>
            <p:cNvPicPr>
              <a:picLocks noChangeAspect="1"/>
            </p:cNvPicPr>
            <p:nvPr/>
          </p:nvPicPr>
          <p:blipFill>
            <a:blip r:embed="rId3"/>
            <a:srcRect r="49572"/>
            <a:stretch>
              <a:fillRect/>
            </a:stretch>
          </p:blipFill>
          <p:spPr>
            <a:xfrm>
              <a:off x="4229266" y="0"/>
              <a:ext cx="2113909" cy="1877229"/>
            </a:xfrm>
            <a:prstGeom prst="rect">
              <a:avLst/>
            </a:prstGeom>
            <a:ln w="12700" cap="flat">
              <a:noFill/>
              <a:miter lim="400000"/>
            </a:ln>
            <a:effectLst/>
          </p:spPr>
        </p:pic>
        <p:sp>
          <p:nvSpPr>
            <p:cNvPr id="431" name=","/>
            <p:cNvSpPr txBox="1"/>
            <p:nvPr/>
          </p:nvSpPr>
          <p:spPr>
            <a:xfrm>
              <a:off x="3689541" y="654923"/>
              <a:ext cx="331365" cy="121031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7200"/>
              </a:lvl1pPr>
            </a:lstStyle>
            <a:p>
              <a:r>
                <a:rPr sz="2976"/>
                <a:t>,</a:t>
              </a:r>
            </a:p>
          </p:txBody>
        </p:sp>
        <p:sp>
          <p:nvSpPr>
            <p:cNvPr id="432" name=")"/>
            <p:cNvSpPr txBox="1"/>
            <p:nvPr/>
          </p:nvSpPr>
          <p:spPr>
            <a:xfrm>
              <a:off x="6106063" y="505189"/>
              <a:ext cx="684216" cy="13030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7800">
                  <a:solidFill>
                    <a:srgbClr val="000000"/>
                  </a:solidFill>
                  <a:latin typeface="Times New Roman"/>
                  <a:ea typeface="Times New Roman"/>
                  <a:cs typeface="Times New Roman"/>
                  <a:sym typeface="Times New Roman"/>
                </a:defRPr>
              </a:lvl1pPr>
            </a:lstStyle>
            <a:p>
              <a:r>
                <a:rPr sz="3225"/>
                <a:t>) </a:t>
              </a:r>
            </a:p>
          </p:txBody>
        </p:sp>
        <p:pic>
          <p:nvPicPr>
            <p:cNvPr id="433" name="Screen Shot 2022-01-24 at 12.27.07 PM.png" descr="Screen Shot 2022-01-24 at 12.27.07 PM.png"/>
            <p:cNvPicPr>
              <a:picLocks noChangeAspect="1"/>
            </p:cNvPicPr>
            <p:nvPr/>
          </p:nvPicPr>
          <p:blipFill>
            <a:blip r:embed="rId6"/>
            <a:srcRect l="10398" r="10398"/>
            <a:stretch>
              <a:fillRect/>
            </a:stretch>
          </p:blipFill>
          <p:spPr>
            <a:xfrm>
              <a:off x="2105958" y="78965"/>
              <a:ext cx="1613904" cy="1831179"/>
            </a:xfrm>
            <a:prstGeom prst="rect">
              <a:avLst/>
            </a:prstGeom>
            <a:ln w="12700" cap="flat">
              <a:noFill/>
              <a:miter lim="400000"/>
            </a:ln>
            <a:effectLst/>
          </p:spPr>
        </p:pic>
      </p:grpSp>
      <p:grpSp>
        <p:nvGrpSpPr>
          <p:cNvPr id="443" name="Group"/>
          <p:cNvGrpSpPr/>
          <p:nvPr/>
        </p:nvGrpSpPr>
        <p:grpSpPr>
          <a:xfrm>
            <a:off x="1049568" y="1505377"/>
            <a:ext cx="8371148" cy="2672241"/>
            <a:chOff x="-1" y="0"/>
            <a:chExt cx="20248947" cy="6463873"/>
          </a:xfrm>
        </p:grpSpPr>
        <p:sp>
          <p:nvSpPr>
            <p:cNvPr id="435" name="Q("/>
            <p:cNvSpPr txBox="1"/>
            <p:nvPr/>
          </p:nvSpPr>
          <p:spPr>
            <a:xfrm>
              <a:off x="-1" y="2623344"/>
              <a:ext cx="1157271" cy="13030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7800">
                  <a:solidFill>
                    <a:srgbClr val="000000"/>
                  </a:solidFill>
                  <a:latin typeface="Times New Roman"/>
                  <a:ea typeface="Times New Roman"/>
                  <a:cs typeface="Times New Roman"/>
                  <a:sym typeface="Times New Roman"/>
                </a:defRPr>
              </a:lvl1pPr>
            </a:lstStyle>
            <a:p>
              <a:r>
                <a:rPr sz="3225"/>
                <a:t>Q(</a:t>
              </a:r>
            </a:p>
          </p:txBody>
        </p:sp>
        <p:pic>
          <p:nvPicPr>
            <p:cNvPr id="436" name="Screen Shot 2022-01-21 at 12.59.57 PM.png" descr="Screen Shot 2022-01-21 at 12.59.57 PM.png"/>
            <p:cNvPicPr>
              <a:picLocks noChangeAspect="1"/>
            </p:cNvPicPr>
            <p:nvPr/>
          </p:nvPicPr>
          <p:blipFill>
            <a:blip r:embed="rId3"/>
            <a:srcRect r="49572"/>
            <a:stretch>
              <a:fillRect/>
            </a:stretch>
          </p:blipFill>
          <p:spPr>
            <a:xfrm>
              <a:off x="3356209" y="2121553"/>
              <a:ext cx="2113909" cy="1877230"/>
            </a:xfrm>
            <a:prstGeom prst="rect">
              <a:avLst/>
            </a:prstGeom>
            <a:ln w="12700" cap="flat">
              <a:noFill/>
              <a:miter lim="400000"/>
            </a:ln>
            <a:effectLst/>
          </p:spPr>
        </p:pic>
        <p:sp>
          <p:nvSpPr>
            <p:cNvPr id="437" name=","/>
            <p:cNvSpPr txBox="1"/>
            <p:nvPr/>
          </p:nvSpPr>
          <p:spPr>
            <a:xfrm>
              <a:off x="2816483" y="2776477"/>
              <a:ext cx="331365" cy="121031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7200"/>
              </a:lvl1pPr>
            </a:lstStyle>
            <a:p>
              <a:r>
                <a:rPr sz="2976"/>
                <a:t>,</a:t>
              </a:r>
            </a:p>
          </p:txBody>
        </p:sp>
        <p:sp>
          <p:nvSpPr>
            <p:cNvPr id="438" name=") ="/>
            <p:cNvSpPr txBox="1"/>
            <p:nvPr/>
          </p:nvSpPr>
          <p:spPr>
            <a:xfrm>
              <a:off x="5299750" y="2626742"/>
              <a:ext cx="1498490" cy="13030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7800">
                  <a:solidFill>
                    <a:srgbClr val="000000"/>
                  </a:solidFill>
                  <a:latin typeface="Times New Roman"/>
                  <a:ea typeface="Times New Roman"/>
                  <a:cs typeface="Times New Roman"/>
                  <a:sym typeface="Times New Roman"/>
                </a:defRPr>
              </a:lvl1pPr>
            </a:lstStyle>
            <a:p>
              <a:r>
                <a:rPr sz="3225"/>
                <a:t>) = </a:t>
              </a:r>
            </a:p>
          </p:txBody>
        </p:sp>
        <p:pic>
          <p:nvPicPr>
            <p:cNvPr id="439" name="Image" descr="Image"/>
            <p:cNvPicPr>
              <a:picLocks noChangeAspect="1"/>
            </p:cNvPicPr>
            <p:nvPr/>
          </p:nvPicPr>
          <p:blipFill>
            <a:blip r:embed="rId4"/>
            <a:stretch>
              <a:fillRect/>
            </a:stretch>
          </p:blipFill>
          <p:spPr>
            <a:xfrm>
              <a:off x="1230341" y="2185084"/>
              <a:ext cx="1801084" cy="1925583"/>
            </a:xfrm>
            <a:prstGeom prst="rect">
              <a:avLst/>
            </a:prstGeom>
            <a:ln w="12700" cap="flat">
              <a:noFill/>
              <a:miter lim="400000"/>
            </a:ln>
            <a:effectLst/>
          </p:spPr>
        </p:pic>
        <p:sp>
          <p:nvSpPr>
            <p:cNvPr id="440" name="Ornament 15"/>
            <p:cNvSpPr/>
            <p:nvPr/>
          </p:nvSpPr>
          <p:spPr>
            <a:xfrm rot="5400000" flipH="1">
              <a:off x="4753220" y="3159981"/>
              <a:ext cx="5344571" cy="449010"/>
            </a:xfrm>
            <a:custGeom>
              <a:avLst/>
              <a:gdLst/>
              <a:ahLst/>
              <a:cxnLst>
                <a:cxn ang="0">
                  <a:pos x="wd2" y="hd2"/>
                </a:cxn>
                <a:cxn ang="5400000">
                  <a:pos x="wd2" y="hd2"/>
                </a:cxn>
                <a:cxn ang="10800000">
                  <a:pos x="wd2" y="hd2"/>
                </a:cxn>
                <a:cxn ang="16200000">
                  <a:pos x="wd2" y="hd2"/>
                </a:cxn>
              </a:cxnLst>
              <a:rect l="0" t="0" r="r" b="b"/>
              <a:pathLst>
                <a:path w="21397" h="21407" extrusionOk="0">
                  <a:moveTo>
                    <a:pt x="127" y="22"/>
                  </a:moveTo>
                  <a:cubicBezTo>
                    <a:pt x="80" y="-93"/>
                    <a:pt x="32" y="257"/>
                    <a:pt x="22" y="818"/>
                  </a:cubicBezTo>
                  <a:cubicBezTo>
                    <a:pt x="-49" y="4615"/>
                    <a:pt x="-101" y="17739"/>
                    <a:pt x="2551" y="17739"/>
                  </a:cubicBezTo>
                  <a:cubicBezTo>
                    <a:pt x="5450" y="17739"/>
                    <a:pt x="7783" y="14753"/>
                    <a:pt x="8489" y="14753"/>
                  </a:cubicBezTo>
                  <a:cubicBezTo>
                    <a:pt x="9176" y="14753"/>
                    <a:pt x="9850" y="13902"/>
                    <a:pt x="10398" y="21024"/>
                  </a:cubicBezTo>
                  <a:cubicBezTo>
                    <a:pt x="10425" y="21380"/>
                    <a:pt x="10468" y="21507"/>
                    <a:pt x="10505" y="21322"/>
                  </a:cubicBezTo>
                  <a:cubicBezTo>
                    <a:pt x="10558" y="21061"/>
                    <a:pt x="10581" y="20322"/>
                    <a:pt x="10552" y="19730"/>
                  </a:cubicBezTo>
                  <a:cubicBezTo>
                    <a:pt x="10406" y="16761"/>
                    <a:pt x="9857" y="9109"/>
                    <a:pt x="8066" y="9816"/>
                  </a:cubicBezTo>
                  <a:cubicBezTo>
                    <a:pt x="6083" y="10599"/>
                    <a:pt x="4031" y="11246"/>
                    <a:pt x="2102" y="11647"/>
                  </a:cubicBezTo>
                  <a:cubicBezTo>
                    <a:pt x="1094" y="11858"/>
                    <a:pt x="161" y="11423"/>
                    <a:pt x="201" y="1097"/>
                  </a:cubicBezTo>
                  <a:cubicBezTo>
                    <a:pt x="203" y="581"/>
                    <a:pt x="172" y="124"/>
                    <a:pt x="129" y="22"/>
                  </a:cubicBezTo>
                  <a:cubicBezTo>
                    <a:pt x="128" y="22"/>
                    <a:pt x="128" y="22"/>
                    <a:pt x="127" y="22"/>
                  </a:cubicBezTo>
                  <a:close/>
                  <a:moveTo>
                    <a:pt x="21269" y="22"/>
                  </a:moveTo>
                  <a:cubicBezTo>
                    <a:pt x="21226" y="124"/>
                    <a:pt x="21195" y="581"/>
                    <a:pt x="21197" y="1097"/>
                  </a:cubicBezTo>
                  <a:cubicBezTo>
                    <a:pt x="21237" y="11423"/>
                    <a:pt x="20304" y="11858"/>
                    <a:pt x="19296" y="11647"/>
                  </a:cubicBezTo>
                  <a:cubicBezTo>
                    <a:pt x="17367" y="11246"/>
                    <a:pt x="15315" y="10599"/>
                    <a:pt x="13332" y="9816"/>
                  </a:cubicBezTo>
                  <a:cubicBezTo>
                    <a:pt x="11541" y="9109"/>
                    <a:pt x="10992" y="16761"/>
                    <a:pt x="10846" y="19730"/>
                  </a:cubicBezTo>
                  <a:cubicBezTo>
                    <a:pt x="10817" y="20322"/>
                    <a:pt x="10840" y="21061"/>
                    <a:pt x="10893" y="21322"/>
                  </a:cubicBezTo>
                  <a:cubicBezTo>
                    <a:pt x="10930" y="21507"/>
                    <a:pt x="10973" y="21380"/>
                    <a:pt x="11000" y="21024"/>
                  </a:cubicBezTo>
                  <a:cubicBezTo>
                    <a:pt x="11548" y="13902"/>
                    <a:pt x="12222" y="14753"/>
                    <a:pt x="12909" y="14753"/>
                  </a:cubicBezTo>
                  <a:cubicBezTo>
                    <a:pt x="13615" y="14753"/>
                    <a:pt x="15948" y="17739"/>
                    <a:pt x="18847" y="17739"/>
                  </a:cubicBezTo>
                  <a:cubicBezTo>
                    <a:pt x="21499" y="17739"/>
                    <a:pt x="21447" y="4615"/>
                    <a:pt x="21376" y="818"/>
                  </a:cubicBezTo>
                  <a:cubicBezTo>
                    <a:pt x="21366" y="257"/>
                    <a:pt x="21318" y="-93"/>
                    <a:pt x="21271" y="22"/>
                  </a:cubicBezTo>
                  <a:cubicBezTo>
                    <a:pt x="21270" y="22"/>
                    <a:pt x="21270" y="22"/>
                    <a:pt x="21269" y="22"/>
                  </a:cubicBezTo>
                  <a:close/>
                </a:path>
              </a:pathLst>
            </a:custGeom>
            <a:solidFill>
              <a:srgbClr val="000000"/>
            </a:solidFill>
            <a:ln w="12700" cap="flat">
              <a:noFill/>
              <a:miter lim="400000"/>
            </a:ln>
            <a:effectLst/>
          </p:spPr>
          <p:txBody>
            <a:bodyPr wrap="square" lIns="21001" tIns="21001" rIns="21001" bIns="21001" numCol="1" anchor="ctr">
              <a:noAutofit/>
            </a:bodyPr>
            <a:lstStyle/>
            <a:p>
              <a:pPr defTabSz="341262">
                <a:defRPr sz="3200">
                  <a:solidFill>
                    <a:srgbClr val="FFFFFF"/>
                  </a:solidFill>
                  <a:latin typeface="Helvetica Neue Medium"/>
                  <a:ea typeface="Helvetica Neue Medium"/>
                  <a:cs typeface="Helvetica Neue Medium"/>
                  <a:sym typeface="Helvetica Neue Medium"/>
                </a:defRPr>
              </a:pPr>
              <a:endParaRPr sz="1323"/>
            </a:p>
          </p:txBody>
        </p:sp>
        <p:sp>
          <p:nvSpPr>
            <p:cNvPr id="441" name="…"/>
            <p:cNvSpPr txBox="1"/>
            <p:nvPr/>
          </p:nvSpPr>
          <p:spPr>
            <a:xfrm>
              <a:off x="7857562" y="4976240"/>
              <a:ext cx="901356" cy="14876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1001" tIns="21001" rIns="21001" bIns="21001" numCol="1" anchor="ctr">
              <a:spAutoFit/>
            </a:bodyPr>
            <a:lstStyle>
              <a:lvl1pPr>
                <a:defRPr sz="9000">
                  <a:solidFill>
                    <a:srgbClr val="000000"/>
                  </a:solidFill>
                </a:defRPr>
              </a:lvl1pPr>
            </a:lstStyle>
            <a:p>
              <a:r>
                <a:rPr sz="3721"/>
                <a:t>…</a:t>
              </a:r>
            </a:p>
          </p:txBody>
        </p:sp>
        <p:pic>
          <p:nvPicPr>
            <p:cNvPr id="442" name="Screen Shot 2022-01-24 at 1.47.18 PM.png" descr="Screen Shot 2022-01-24 at 1.47.18 PM.png"/>
            <p:cNvPicPr>
              <a:picLocks noChangeAspect="1"/>
            </p:cNvPicPr>
            <p:nvPr/>
          </p:nvPicPr>
          <p:blipFill>
            <a:blip r:embed="rId7"/>
            <a:stretch>
              <a:fillRect/>
            </a:stretch>
          </p:blipFill>
          <p:spPr>
            <a:xfrm>
              <a:off x="7675945" y="0"/>
              <a:ext cx="12573001" cy="5613400"/>
            </a:xfrm>
            <a:prstGeom prst="rect">
              <a:avLst/>
            </a:prstGeom>
            <a:ln w="12700" cap="flat">
              <a:noFill/>
              <a:miter lim="400000"/>
            </a:ln>
            <a:effectLst/>
          </p:spPr>
        </p:pic>
      </p:grpSp>
      <p:sp>
        <p:nvSpPr>
          <p:cNvPr id="28" name="TextBox 27">
            <a:extLst>
              <a:ext uri="{FF2B5EF4-FFF2-40B4-BE49-F238E27FC236}">
                <a16:creationId xmlns:a16="http://schemas.microsoft.com/office/drawing/2014/main" id="{C42E1433-BC8F-C141-A5D5-C344C4E3A811}"/>
              </a:ext>
            </a:extLst>
          </p:cNvPr>
          <p:cNvSpPr txBox="1"/>
          <p:nvPr/>
        </p:nvSpPr>
        <p:spPr>
          <a:xfrm>
            <a:off x="2056737" y="5921731"/>
            <a:ext cx="1690300" cy="2969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21001" tIns="21001" rIns="21001" bIns="21001" numCol="1" spcCol="38100" rtlCol="0" anchor="ctr">
            <a:spAutoFit/>
          </a:bodyPr>
          <a:lstStyle/>
          <a:p>
            <a:pPr algn="ctr" defTabSz="1008009" hangingPunct="0"/>
            <a:r>
              <a:rPr lang="en-US" sz="1654" dirty="0">
                <a:solidFill>
                  <a:schemeClr val="bg2">
                    <a:lumMod val="10000"/>
                  </a:schemeClr>
                </a:solidFill>
                <a:sym typeface="Helvetica Neue"/>
              </a:rPr>
              <a:t>Proofs in the paper</a:t>
            </a:r>
          </a:p>
        </p:txBody>
      </p:sp>
      <p:sp>
        <p:nvSpPr>
          <p:cNvPr id="7" name="Title 1">
            <a:extLst>
              <a:ext uri="{FF2B5EF4-FFF2-40B4-BE49-F238E27FC236}">
                <a16:creationId xmlns:a16="http://schemas.microsoft.com/office/drawing/2014/main" id="{A02F9DEA-294A-16A5-6FB8-B13204F59F52}"/>
              </a:ext>
            </a:extLst>
          </p:cNvPr>
          <p:cNvSpPr txBox="1">
            <a:spLocks/>
          </p:cNvSpPr>
          <p:nvPr/>
        </p:nvSpPr>
        <p:spPr>
          <a:xfrm>
            <a:off x="693043" y="402484"/>
            <a:ext cx="8694539" cy="923487"/>
          </a:xfrm>
          <a:prstGeom prst="rect">
            <a:avLst/>
          </a:prstGeom>
        </p:spPr>
        <p:txBody>
          <a:bodyPr vert="horz" lIns="91440" tIns="45720" rIns="91440" bIns="45720" rtlCol="0" anchor="b">
            <a:normAutofit/>
          </a:bodyPr>
          <a:lstStyle>
            <a:lvl1pPr algn="l" defTabSz="1007943" rtl="0" eaLnBrk="1" latinLnBrk="0" hangingPunct="1">
              <a:lnSpc>
                <a:spcPct val="90000"/>
              </a:lnSpc>
              <a:spcBef>
                <a:spcPct val="0"/>
              </a:spcBef>
              <a:buNone/>
              <a:defRPr sz="4795" kern="1200" spc="-96">
                <a:solidFill>
                  <a:schemeClr val="tx1"/>
                </a:solidFill>
                <a:latin typeface="+mj-lt"/>
                <a:ea typeface="+mj-ea"/>
                <a:cs typeface="+mj-cs"/>
              </a:defRPr>
            </a:lvl1pPr>
          </a:lstStyle>
          <a:p>
            <a:r>
              <a:rPr lang="en-US"/>
              <a:t>State values</a:t>
            </a:r>
            <a:endParaRPr lang="en-US" dirty="0"/>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bject 33"/>
          <p:cNvSpPr txBox="1"/>
          <p:nvPr/>
        </p:nvSpPr>
        <p:spPr>
          <a:xfrm>
            <a:off x="254329" y="183714"/>
            <a:ext cx="7167127" cy="1367182"/>
          </a:xfrm>
          <a:prstGeom prst="rect">
            <a:avLst/>
          </a:prstGeom>
        </p:spPr>
        <p:txBody>
          <a:bodyPr vert="horz" wrap="square" lIns="0" tIns="24968" rIns="0" bIns="0" rtlCol="0">
            <a:spAutoFit/>
          </a:bodyPr>
          <a:lstStyle/>
          <a:p>
            <a:pPr marL="27742">
              <a:spcBef>
                <a:spcPts val="197"/>
              </a:spcBef>
            </a:pPr>
            <a:r>
              <a:rPr sz="2403" b="1" dirty="0">
                <a:solidFill>
                  <a:srgbClr val="C00000"/>
                </a:solidFill>
                <a:latin typeface="Arial"/>
                <a:cs typeface="Arial"/>
              </a:rPr>
              <a:t>Stateful</a:t>
            </a:r>
            <a:r>
              <a:rPr sz="2403" b="1" spc="-87" dirty="0">
                <a:solidFill>
                  <a:srgbClr val="C00000"/>
                </a:solidFill>
                <a:latin typeface="Arial"/>
                <a:cs typeface="Arial"/>
              </a:rPr>
              <a:t> </a:t>
            </a:r>
            <a:r>
              <a:rPr sz="2403" b="1" dirty="0">
                <a:solidFill>
                  <a:srgbClr val="C00000"/>
                </a:solidFill>
                <a:latin typeface="Arial"/>
                <a:cs typeface="Arial"/>
              </a:rPr>
              <a:t>PORL</a:t>
            </a:r>
            <a:r>
              <a:rPr sz="2403" b="1" spc="-87" dirty="0">
                <a:solidFill>
                  <a:srgbClr val="C00000"/>
                </a:solidFill>
                <a:latin typeface="Arial"/>
                <a:cs typeface="Arial"/>
              </a:rPr>
              <a:t> </a:t>
            </a:r>
            <a:r>
              <a:rPr sz="2403" b="1" dirty="0">
                <a:solidFill>
                  <a:srgbClr val="C00000"/>
                </a:solidFill>
                <a:latin typeface="Arial"/>
                <a:cs typeface="Arial"/>
              </a:rPr>
              <a:t>-</a:t>
            </a:r>
            <a:r>
              <a:rPr sz="2403" b="1" spc="-87" dirty="0">
                <a:solidFill>
                  <a:srgbClr val="C00000"/>
                </a:solidFill>
                <a:latin typeface="Arial"/>
                <a:cs typeface="Arial"/>
              </a:rPr>
              <a:t> </a:t>
            </a:r>
            <a:r>
              <a:rPr sz="2403" b="1" dirty="0">
                <a:solidFill>
                  <a:srgbClr val="C00000"/>
                </a:solidFill>
                <a:latin typeface="Arial"/>
                <a:cs typeface="Arial"/>
              </a:rPr>
              <a:t>Theory</a:t>
            </a:r>
            <a:r>
              <a:rPr sz="2403" b="1" spc="-87" dirty="0">
                <a:solidFill>
                  <a:srgbClr val="C00000"/>
                </a:solidFill>
                <a:latin typeface="Arial"/>
                <a:cs typeface="Arial"/>
              </a:rPr>
              <a:t> </a:t>
            </a:r>
            <a:r>
              <a:rPr sz="2403" b="1" dirty="0">
                <a:solidFill>
                  <a:srgbClr val="C00000"/>
                </a:solidFill>
                <a:latin typeface="Arial"/>
                <a:cs typeface="Arial"/>
              </a:rPr>
              <a:t>of</a:t>
            </a:r>
            <a:r>
              <a:rPr sz="2403" b="1" spc="-87" dirty="0">
                <a:solidFill>
                  <a:srgbClr val="C00000"/>
                </a:solidFill>
                <a:latin typeface="Arial"/>
                <a:cs typeface="Arial"/>
              </a:rPr>
              <a:t> </a:t>
            </a:r>
            <a:r>
              <a:rPr sz="2403" b="1" dirty="0">
                <a:solidFill>
                  <a:srgbClr val="C00000"/>
                </a:solidFill>
                <a:latin typeface="Arial"/>
                <a:cs typeface="Arial"/>
              </a:rPr>
              <a:t>Stateful</a:t>
            </a:r>
            <a:r>
              <a:rPr sz="2403" b="1" spc="-87" dirty="0">
                <a:solidFill>
                  <a:srgbClr val="C00000"/>
                </a:solidFill>
                <a:latin typeface="Arial"/>
                <a:cs typeface="Arial"/>
              </a:rPr>
              <a:t> </a:t>
            </a:r>
            <a:r>
              <a:rPr sz="2403" b="1" spc="-22" dirty="0">
                <a:solidFill>
                  <a:srgbClr val="C00000"/>
                </a:solidFill>
                <a:latin typeface="Arial"/>
                <a:cs typeface="Arial"/>
              </a:rPr>
              <a:t>Values</a:t>
            </a:r>
            <a:endParaRPr lang="en-US" sz="2403" b="1" spc="-22" dirty="0">
              <a:solidFill>
                <a:srgbClr val="C00000"/>
              </a:solidFill>
              <a:latin typeface="Arial"/>
              <a:cs typeface="Arial"/>
            </a:endParaRPr>
          </a:p>
          <a:p>
            <a:pPr marL="27742">
              <a:spcBef>
                <a:spcPts val="197"/>
              </a:spcBef>
            </a:pPr>
            <a:endParaRPr sz="2403" dirty="0">
              <a:latin typeface="Arial"/>
              <a:cs typeface="Arial"/>
            </a:endParaRPr>
          </a:p>
          <a:p>
            <a:pPr marL="2510640">
              <a:spcBef>
                <a:spcPts val="2447"/>
              </a:spcBef>
            </a:pPr>
            <a:r>
              <a:rPr sz="1748" spc="-55" dirty="0">
                <a:solidFill>
                  <a:srgbClr val="D41A2C"/>
                </a:solidFill>
                <a:latin typeface="Arial"/>
                <a:cs typeface="Arial"/>
              </a:rPr>
              <a:t>Table:</a:t>
            </a:r>
            <a:r>
              <a:rPr sz="1748" spc="-44" dirty="0">
                <a:solidFill>
                  <a:srgbClr val="D41A2C"/>
                </a:solidFill>
                <a:latin typeface="Arial"/>
                <a:cs typeface="Arial"/>
              </a:rPr>
              <a:t> </a:t>
            </a:r>
            <a:r>
              <a:rPr sz="1748" dirty="0">
                <a:latin typeface="Arial"/>
                <a:cs typeface="Arial"/>
              </a:rPr>
              <a:t>Theoretical</a:t>
            </a:r>
            <a:r>
              <a:rPr sz="1748" spc="-44" dirty="0">
                <a:latin typeface="Arial"/>
                <a:cs typeface="Arial"/>
              </a:rPr>
              <a:t> </a:t>
            </a:r>
            <a:r>
              <a:rPr sz="1748" dirty="0">
                <a:latin typeface="Arial"/>
                <a:cs typeface="Arial"/>
              </a:rPr>
              <a:t>properties</a:t>
            </a:r>
            <a:r>
              <a:rPr sz="1748" spc="-44" dirty="0">
                <a:latin typeface="Arial"/>
                <a:cs typeface="Arial"/>
              </a:rPr>
              <a:t> </a:t>
            </a:r>
            <a:r>
              <a:rPr sz="1748" dirty="0">
                <a:latin typeface="Arial"/>
                <a:cs typeface="Arial"/>
              </a:rPr>
              <a:t>of</a:t>
            </a:r>
            <a:r>
              <a:rPr sz="1748" spc="-33" dirty="0">
                <a:latin typeface="Arial"/>
                <a:cs typeface="Arial"/>
              </a:rPr>
              <a:t> </a:t>
            </a:r>
            <a:r>
              <a:rPr sz="1748" spc="-22" dirty="0">
                <a:latin typeface="Arial"/>
                <a:cs typeface="Arial"/>
              </a:rPr>
              <a:t>value</a:t>
            </a:r>
            <a:r>
              <a:rPr sz="1748" spc="-44" dirty="0">
                <a:latin typeface="Arial"/>
                <a:cs typeface="Arial"/>
              </a:rPr>
              <a:t> </a:t>
            </a:r>
            <a:r>
              <a:rPr sz="1748" spc="-22" dirty="0">
                <a:latin typeface="Arial"/>
                <a:cs typeface="Arial"/>
              </a:rPr>
              <a:t>functions.</a:t>
            </a:r>
            <a:endParaRPr sz="1748" dirty="0">
              <a:latin typeface="Arial"/>
              <a:cs typeface="Arial"/>
            </a:endParaRPr>
          </a:p>
        </p:txBody>
      </p:sp>
      <p:graphicFrame>
        <p:nvGraphicFramePr>
          <p:cNvPr id="34" name="object 34"/>
          <p:cNvGraphicFramePr>
            <a:graphicFrameLocks noGrp="1"/>
          </p:cNvGraphicFramePr>
          <p:nvPr>
            <p:extLst>
              <p:ext uri="{D42A27DB-BD31-4B8C-83A1-F6EECF244321}">
                <p14:modId xmlns:p14="http://schemas.microsoft.com/office/powerpoint/2010/main" val="1399839754"/>
              </p:ext>
            </p:extLst>
          </p:nvPr>
        </p:nvGraphicFramePr>
        <p:xfrm>
          <a:off x="840463" y="1740361"/>
          <a:ext cx="8393317" cy="5191899"/>
        </p:xfrm>
        <a:graphic>
          <a:graphicData uri="http://schemas.openxmlformats.org/drawingml/2006/table">
            <a:tbl>
              <a:tblPr firstRow="1" bandRow="1">
                <a:tableStyleId>{2D5ABB26-0587-4C30-8999-92F81FD0307C}</a:tableStyleId>
              </a:tblPr>
              <a:tblGrid>
                <a:gridCol w="3109870">
                  <a:extLst>
                    <a:ext uri="{9D8B030D-6E8A-4147-A177-3AD203B41FA5}">
                      <a16:colId xmlns:a16="http://schemas.microsoft.com/office/drawing/2014/main" val="20000"/>
                    </a:ext>
                  </a:extLst>
                </a:gridCol>
                <a:gridCol w="1550774">
                  <a:extLst>
                    <a:ext uri="{9D8B030D-6E8A-4147-A177-3AD203B41FA5}">
                      <a16:colId xmlns:a16="http://schemas.microsoft.com/office/drawing/2014/main" val="20001"/>
                    </a:ext>
                  </a:extLst>
                </a:gridCol>
                <a:gridCol w="1162387">
                  <a:extLst>
                    <a:ext uri="{9D8B030D-6E8A-4147-A177-3AD203B41FA5}">
                      <a16:colId xmlns:a16="http://schemas.microsoft.com/office/drawing/2014/main" val="20002"/>
                    </a:ext>
                  </a:extLst>
                </a:gridCol>
                <a:gridCol w="1421772">
                  <a:extLst>
                    <a:ext uri="{9D8B030D-6E8A-4147-A177-3AD203B41FA5}">
                      <a16:colId xmlns:a16="http://schemas.microsoft.com/office/drawing/2014/main" val="20003"/>
                    </a:ext>
                  </a:extLst>
                </a:gridCol>
                <a:gridCol w="1148514">
                  <a:extLst>
                    <a:ext uri="{9D8B030D-6E8A-4147-A177-3AD203B41FA5}">
                      <a16:colId xmlns:a16="http://schemas.microsoft.com/office/drawing/2014/main" val="20004"/>
                    </a:ext>
                  </a:extLst>
                </a:gridCol>
              </a:tblGrid>
              <a:tr h="260774">
                <a:tc>
                  <a:txBody>
                    <a:bodyPr/>
                    <a:lstStyle/>
                    <a:p>
                      <a:pPr marL="75565">
                        <a:lnSpc>
                          <a:spcPts val="805"/>
                        </a:lnSpc>
                      </a:pPr>
                      <a:r>
                        <a:rPr sz="1500" spc="-10" dirty="0">
                          <a:latin typeface="Arial"/>
                          <a:cs typeface="Arial"/>
                        </a:rPr>
                        <a:t>Observations</a:t>
                      </a:r>
                      <a:endParaRPr sz="1500">
                        <a:latin typeface="Arial"/>
                        <a:cs typeface="Arial"/>
                      </a:endParaRPr>
                    </a:p>
                  </a:txBody>
                  <a:tcPr marL="0" marR="0" marT="0" marB="0">
                    <a:lnB w="9525">
                      <a:solidFill>
                        <a:srgbClr val="000000"/>
                      </a:solidFill>
                      <a:prstDash val="solid"/>
                    </a:lnB>
                  </a:tcPr>
                </a:tc>
                <a:tc>
                  <a:txBody>
                    <a:bodyPr/>
                    <a:lstStyle/>
                    <a:p>
                      <a:pPr marL="75565">
                        <a:lnSpc>
                          <a:spcPts val="805"/>
                        </a:lnSpc>
                      </a:pPr>
                      <a:r>
                        <a:rPr sz="1500" spc="-10" dirty="0">
                          <a:latin typeface="Arial"/>
                          <a:cs typeface="Arial"/>
                        </a:rPr>
                        <a:t>Policy</a:t>
                      </a:r>
                      <a:endParaRPr sz="1500">
                        <a:latin typeface="Arial"/>
                        <a:cs typeface="Arial"/>
                      </a:endParaRPr>
                    </a:p>
                  </a:txBody>
                  <a:tcPr marL="0" marR="0" marT="0" marB="0">
                    <a:lnB w="9525">
                      <a:solidFill>
                        <a:srgbClr val="000000"/>
                      </a:solidFill>
                      <a:prstDash val="solid"/>
                    </a:lnB>
                  </a:tcPr>
                </a:tc>
                <a:tc>
                  <a:txBody>
                    <a:bodyPr/>
                    <a:lstStyle/>
                    <a:p>
                      <a:pPr marL="75565">
                        <a:lnSpc>
                          <a:spcPts val="805"/>
                        </a:lnSpc>
                      </a:pPr>
                      <a:r>
                        <a:rPr sz="1500" spc="-10" dirty="0">
                          <a:latin typeface="Arial"/>
                          <a:cs typeface="Arial"/>
                        </a:rPr>
                        <a:t>Value</a:t>
                      </a:r>
                      <a:endParaRPr sz="1500">
                        <a:latin typeface="Arial"/>
                        <a:cs typeface="Arial"/>
                      </a:endParaRPr>
                    </a:p>
                  </a:txBody>
                  <a:tcPr marL="0" marR="0" marT="0" marB="0">
                    <a:lnB w="9525">
                      <a:solidFill>
                        <a:srgbClr val="000000"/>
                      </a:solidFill>
                      <a:prstDash val="solid"/>
                    </a:lnB>
                  </a:tcPr>
                </a:tc>
                <a:tc>
                  <a:txBody>
                    <a:bodyPr/>
                    <a:lstStyle/>
                    <a:p>
                      <a:pPr algn="ctr">
                        <a:lnSpc>
                          <a:spcPts val="805"/>
                        </a:lnSpc>
                      </a:pPr>
                      <a:r>
                        <a:rPr sz="1500" dirty="0">
                          <a:latin typeface="Arial"/>
                          <a:cs typeface="Arial"/>
                        </a:rPr>
                        <a:t>Well</a:t>
                      </a:r>
                      <a:r>
                        <a:rPr sz="1500" spc="-30" dirty="0">
                          <a:latin typeface="Arial"/>
                          <a:cs typeface="Arial"/>
                        </a:rPr>
                        <a:t> </a:t>
                      </a:r>
                      <a:r>
                        <a:rPr sz="1500" spc="-10" dirty="0">
                          <a:latin typeface="Arial"/>
                          <a:cs typeface="Arial"/>
                        </a:rPr>
                        <a:t>Defined</a:t>
                      </a:r>
                      <a:endParaRPr sz="1500">
                        <a:latin typeface="Arial"/>
                        <a:cs typeface="Arial"/>
                      </a:endParaRPr>
                    </a:p>
                  </a:txBody>
                  <a:tcPr marL="0" marR="0" marT="0" marB="0">
                    <a:lnB w="9525">
                      <a:solidFill>
                        <a:srgbClr val="000000"/>
                      </a:solidFill>
                      <a:prstDash val="solid"/>
                    </a:lnB>
                  </a:tcPr>
                </a:tc>
                <a:tc>
                  <a:txBody>
                    <a:bodyPr/>
                    <a:lstStyle/>
                    <a:p>
                      <a:pPr algn="ctr">
                        <a:lnSpc>
                          <a:spcPts val="805"/>
                        </a:lnSpc>
                      </a:pPr>
                      <a:r>
                        <a:rPr sz="1500" spc="-10" dirty="0">
                          <a:latin typeface="Arial"/>
                          <a:cs typeface="Arial"/>
                        </a:rPr>
                        <a:t>Unbiased</a:t>
                      </a:r>
                      <a:endParaRPr sz="1500">
                        <a:latin typeface="Arial"/>
                        <a:cs typeface="Arial"/>
                      </a:endParaRPr>
                    </a:p>
                  </a:txBody>
                  <a:tcPr marL="0" marR="0" marT="0" marB="0">
                    <a:lnB w="9525">
                      <a:solidFill>
                        <a:srgbClr val="000000"/>
                      </a:solidFill>
                      <a:prstDash val="solid"/>
                    </a:lnB>
                  </a:tcPr>
                </a:tc>
                <a:extLst>
                  <a:ext uri="{0D108BD9-81ED-4DB2-BD59-A6C34878D82A}">
                    <a16:rowId xmlns:a16="http://schemas.microsoft.com/office/drawing/2014/main" val="10000"/>
                  </a:ext>
                </a:extLst>
              </a:tr>
              <a:tr h="280193">
                <a:tc>
                  <a:txBody>
                    <a:bodyPr/>
                    <a:lstStyle/>
                    <a:p>
                      <a:pPr marL="75565">
                        <a:lnSpc>
                          <a:spcPts val="760"/>
                        </a:lnSpc>
                        <a:spcBef>
                          <a:spcPts val="150"/>
                        </a:spcBef>
                      </a:pPr>
                      <a:r>
                        <a:rPr sz="1500" dirty="0">
                          <a:latin typeface="Arial"/>
                          <a:cs typeface="Arial"/>
                        </a:rPr>
                        <a:t>Generic</a:t>
                      </a:r>
                      <a:r>
                        <a:rPr sz="1500" spc="5" dirty="0">
                          <a:latin typeface="Arial"/>
                          <a:cs typeface="Arial"/>
                        </a:rPr>
                        <a:t> </a:t>
                      </a:r>
                      <a:r>
                        <a:rPr sz="1500" i="1" dirty="0">
                          <a:latin typeface="Times New Roman"/>
                          <a:cs typeface="Times New Roman"/>
                        </a:rPr>
                        <a:t>o</a:t>
                      </a:r>
                      <a:r>
                        <a:rPr sz="1500" i="1" spc="65" dirty="0">
                          <a:latin typeface="Times New Roman"/>
                          <a:cs typeface="Times New Roman"/>
                        </a:rPr>
                        <a:t> </a:t>
                      </a:r>
                      <a:r>
                        <a:rPr sz="1500" i="1" spc="195" dirty="0">
                          <a:latin typeface="Menlo"/>
                          <a:cs typeface="Menlo"/>
                        </a:rPr>
                        <a:t>∼</a:t>
                      </a:r>
                      <a:r>
                        <a:rPr sz="1500" i="1" spc="-180" dirty="0">
                          <a:latin typeface="Menlo"/>
                          <a:cs typeface="Menlo"/>
                        </a:rPr>
                        <a:t> </a:t>
                      </a:r>
                      <a:r>
                        <a:rPr sz="1500" i="1" spc="80" dirty="0">
                          <a:latin typeface="Times New Roman"/>
                          <a:cs typeface="Times New Roman"/>
                        </a:rPr>
                        <a:t>O</a:t>
                      </a:r>
                      <a:r>
                        <a:rPr sz="1500" spc="80" dirty="0">
                          <a:latin typeface="Arial"/>
                          <a:cs typeface="Arial"/>
                        </a:rPr>
                        <a:t>(</a:t>
                      </a:r>
                      <a:r>
                        <a:rPr sz="1500" i="1" spc="80" dirty="0">
                          <a:latin typeface="Times New Roman"/>
                          <a:cs typeface="Times New Roman"/>
                        </a:rPr>
                        <a:t>a,</a:t>
                      </a:r>
                      <a:r>
                        <a:rPr sz="1500" i="1" spc="-30" dirty="0">
                          <a:latin typeface="Times New Roman"/>
                          <a:cs typeface="Times New Roman"/>
                        </a:rPr>
                        <a:t> </a:t>
                      </a:r>
                      <a:r>
                        <a:rPr sz="1500" i="1" spc="60" dirty="0">
                          <a:latin typeface="Times New Roman"/>
                          <a:cs typeface="Times New Roman"/>
                        </a:rPr>
                        <a:t>s</a:t>
                      </a:r>
                      <a:r>
                        <a:rPr sz="1500" spc="60" dirty="0">
                          <a:latin typeface="Arial"/>
                          <a:cs typeface="Arial"/>
                        </a:rPr>
                        <a:t>)</a:t>
                      </a:r>
                      <a:endParaRPr sz="1500">
                        <a:latin typeface="Arial"/>
                        <a:cs typeface="Arial"/>
                      </a:endParaRPr>
                    </a:p>
                  </a:txBody>
                  <a:tcPr marL="0" marR="0" marT="41613" marB="0">
                    <a:lnT w="9525">
                      <a:solidFill>
                        <a:srgbClr val="000000"/>
                      </a:solidFill>
                      <a:prstDash val="solid"/>
                    </a:lnT>
                  </a:tcPr>
                </a:tc>
                <a:tc>
                  <a:txBody>
                    <a:bodyPr/>
                    <a:lstStyle/>
                    <a:p>
                      <a:pPr marL="75565">
                        <a:lnSpc>
                          <a:spcPts val="760"/>
                        </a:lnSpc>
                        <a:spcBef>
                          <a:spcPts val="150"/>
                        </a:spcBef>
                      </a:pPr>
                      <a:r>
                        <a:rPr sz="1500" dirty="0">
                          <a:latin typeface="Arial"/>
                          <a:cs typeface="Arial"/>
                        </a:rPr>
                        <a:t>History</a:t>
                      </a:r>
                      <a:r>
                        <a:rPr sz="1500" spc="-10" dirty="0">
                          <a:latin typeface="Arial"/>
                          <a:cs typeface="Arial"/>
                        </a:rPr>
                        <a:t> </a:t>
                      </a:r>
                      <a:r>
                        <a:rPr sz="1500" i="1" spc="75" dirty="0">
                          <a:latin typeface="Times New Roman"/>
                          <a:cs typeface="Times New Roman"/>
                        </a:rPr>
                        <a:t>π</a:t>
                      </a:r>
                      <a:r>
                        <a:rPr sz="1500" spc="75" dirty="0">
                          <a:latin typeface="Arial"/>
                          <a:cs typeface="Arial"/>
                        </a:rPr>
                        <a:t>(</a:t>
                      </a:r>
                      <a:r>
                        <a:rPr sz="1500" i="1" spc="75" dirty="0">
                          <a:latin typeface="Times New Roman"/>
                          <a:cs typeface="Times New Roman"/>
                        </a:rPr>
                        <a:t>h</a:t>
                      </a:r>
                      <a:r>
                        <a:rPr sz="1500" spc="75" dirty="0">
                          <a:latin typeface="Arial"/>
                          <a:cs typeface="Arial"/>
                        </a:rPr>
                        <a:t>)</a:t>
                      </a:r>
                      <a:endParaRPr sz="1500">
                        <a:latin typeface="Arial"/>
                        <a:cs typeface="Arial"/>
                      </a:endParaRPr>
                    </a:p>
                  </a:txBody>
                  <a:tcPr marL="0" marR="0" marT="41613" marB="0">
                    <a:lnT w="9525">
                      <a:solidFill>
                        <a:srgbClr val="000000"/>
                      </a:solidFill>
                      <a:prstDash val="solid"/>
                    </a:lnT>
                  </a:tcPr>
                </a:tc>
                <a:tc>
                  <a:txBody>
                    <a:bodyPr/>
                    <a:lstStyle/>
                    <a:p>
                      <a:pPr marL="75565">
                        <a:lnSpc>
                          <a:spcPts val="760"/>
                        </a:lnSpc>
                        <a:spcBef>
                          <a:spcPts val="150"/>
                        </a:spcBef>
                      </a:pPr>
                      <a:r>
                        <a:rPr sz="1500" i="1" dirty="0">
                          <a:latin typeface="Times New Roman"/>
                          <a:cs typeface="Times New Roman"/>
                        </a:rPr>
                        <a:t>V</a:t>
                      </a:r>
                      <a:r>
                        <a:rPr sz="1500" i="1" spc="25" dirty="0">
                          <a:latin typeface="Times New Roman"/>
                          <a:cs typeface="Times New Roman"/>
                        </a:rPr>
                        <a:t> </a:t>
                      </a:r>
                      <a:r>
                        <a:rPr sz="1600" i="1" spc="240" baseline="33333" dirty="0">
                          <a:latin typeface="Times New Roman"/>
                          <a:cs typeface="Times New Roman"/>
                        </a:rPr>
                        <a:t>π</a:t>
                      </a:r>
                      <a:r>
                        <a:rPr sz="1600" i="1" spc="-67" baseline="33333" dirty="0">
                          <a:latin typeface="Times New Roman"/>
                          <a:cs typeface="Times New Roman"/>
                        </a:rPr>
                        <a:t> </a:t>
                      </a:r>
                      <a:r>
                        <a:rPr sz="1500" spc="60" dirty="0">
                          <a:latin typeface="Arial"/>
                          <a:cs typeface="Arial"/>
                        </a:rPr>
                        <a:t>(</a:t>
                      </a:r>
                      <a:r>
                        <a:rPr sz="1500" i="1" spc="60" dirty="0">
                          <a:latin typeface="Times New Roman"/>
                          <a:cs typeface="Times New Roman"/>
                        </a:rPr>
                        <a:t>h</a:t>
                      </a:r>
                      <a:r>
                        <a:rPr sz="1500" spc="60" dirty="0">
                          <a:latin typeface="Arial"/>
                          <a:cs typeface="Arial"/>
                        </a:rPr>
                        <a:t>)</a:t>
                      </a:r>
                      <a:endParaRPr sz="1500">
                        <a:latin typeface="Arial"/>
                        <a:cs typeface="Arial"/>
                      </a:endParaRPr>
                    </a:p>
                  </a:txBody>
                  <a:tcPr marL="0" marR="0" marT="41613" marB="0">
                    <a:lnT w="9525">
                      <a:solidFill>
                        <a:srgbClr val="000000"/>
                      </a:solidFill>
                      <a:prstDash val="solid"/>
                    </a:lnT>
                  </a:tcPr>
                </a:tc>
                <a:tc>
                  <a:txBody>
                    <a:bodyPr/>
                    <a:lstStyle/>
                    <a:p>
                      <a:pPr algn="ctr">
                        <a:lnSpc>
                          <a:spcPts val="760"/>
                        </a:lnSpc>
                        <a:spcBef>
                          <a:spcPts val="150"/>
                        </a:spcBef>
                      </a:pPr>
                      <a:r>
                        <a:rPr sz="1500" spc="70" dirty="0">
                          <a:latin typeface="Lucida Grande"/>
                          <a:cs typeface="Lucida Grande"/>
                        </a:rPr>
                        <a:t>✓</a:t>
                      </a:r>
                      <a:endParaRPr sz="1500">
                        <a:latin typeface="Lucida Grande"/>
                        <a:cs typeface="Lucida Grande"/>
                      </a:endParaRPr>
                    </a:p>
                  </a:txBody>
                  <a:tcPr marL="0" marR="0" marT="41613" marB="0">
                    <a:lnT w="9525">
                      <a:solidFill>
                        <a:srgbClr val="000000"/>
                      </a:solidFill>
                      <a:prstDash val="solid"/>
                    </a:lnT>
                  </a:tcPr>
                </a:tc>
                <a:tc>
                  <a:txBody>
                    <a:bodyPr/>
                    <a:lstStyle/>
                    <a:p>
                      <a:pPr algn="ctr">
                        <a:lnSpc>
                          <a:spcPts val="760"/>
                        </a:lnSpc>
                        <a:spcBef>
                          <a:spcPts val="150"/>
                        </a:spcBef>
                      </a:pPr>
                      <a:r>
                        <a:rPr sz="1500" spc="70" dirty="0">
                          <a:latin typeface="Lucida Grande"/>
                          <a:cs typeface="Lucida Grande"/>
                        </a:rPr>
                        <a:t>✓</a:t>
                      </a:r>
                      <a:endParaRPr sz="1500">
                        <a:latin typeface="Lucida Grande"/>
                        <a:cs typeface="Lucida Grande"/>
                      </a:endParaRPr>
                    </a:p>
                  </a:txBody>
                  <a:tcPr marL="0" marR="0" marT="41613" marB="0">
                    <a:lnT w="9525">
                      <a:solidFill>
                        <a:srgbClr val="000000"/>
                      </a:solidFill>
                      <a:prstDash val="solid"/>
                    </a:lnT>
                  </a:tcPr>
                </a:tc>
                <a:extLst>
                  <a:ext uri="{0D108BD9-81ED-4DB2-BD59-A6C34878D82A}">
                    <a16:rowId xmlns:a16="http://schemas.microsoft.com/office/drawing/2014/main" val="10001"/>
                  </a:ext>
                </a:extLst>
              </a:tr>
              <a:tr h="216387">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marL="75565">
                        <a:lnSpc>
                          <a:spcPts val="685"/>
                        </a:lnSpc>
                      </a:pPr>
                      <a:r>
                        <a:rPr sz="1500" i="1" dirty="0">
                          <a:latin typeface="Times New Roman"/>
                          <a:cs typeface="Times New Roman"/>
                        </a:rPr>
                        <a:t>V</a:t>
                      </a:r>
                      <a:r>
                        <a:rPr sz="1500" i="1" spc="25" dirty="0">
                          <a:latin typeface="Times New Roman"/>
                          <a:cs typeface="Times New Roman"/>
                        </a:rPr>
                        <a:t> </a:t>
                      </a:r>
                      <a:r>
                        <a:rPr sz="1600" i="1" spc="240" baseline="33333" dirty="0">
                          <a:latin typeface="Times New Roman"/>
                          <a:cs typeface="Times New Roman"/>
                        </a:rPr>
                        <a:t>π</a:t>
                      </a:r>
                      <a:r>
                        <a:rPr sz="1600" i="1" spc="-67" baseline="33333" dirty="0">
                          <a:latin typeface="Times New Roman"/>
                          <a:cs typeface="Times New Roman"/>
                        </a:rPr>
                        <a:t> </a:t>
                      </a:r>
                      <a:r>
                        <a:rPr sz="1500" spc="55" dirty="0">
                          <a:latin typeface="Arial"/>
                          <a:cs typeface="Arial"/>
                        </a:rPr>
                        <a:t>(</a:t>
                      </a:r>
                      <a:r>
                        <a:rPr sz="1500" i="1" spc="55" dirty="0">
                          <a:latin typeface="Times New Roman"/>
                          <a:cs typeface="Times New Roman"/>
                        </a:rPr>
                        <a:t>s</a:t>
                      </a:r>
                      <a:r>
                        <a:rPr sz="1500" spc="55" dirty="0">
                          <a:latin typeface="Arial"/>
                          <a:cs typeface="Arial"/>
                        </a:rPr>
                        <a:t>)</a:t>
                      </a:r>
                      <a:endParaRPr sz="1500">
                        <a:latin typeface="Arial"/>
                        <a:cs typeface="Arial"/>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extLst>
                  <a:ext uri="{0D108BD9-81ED-4DB2-BD59-A6C34878D82A}">
                    <a16:rowId xmlns:a16="http://schemas.microsoft.com/office/drawing/2014/main" val="10002"/>
                  </a:ext>
                </a:extLst>
              </a:tr>
              <a:tr h="220548">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marL="75565">
                        <a:lnSpc>
                          <a:spcPts val="695"/>
                        </a:lnSpc>
                      </a:pPr>
                      <a:r>
                        <a:rPr sz="1500" i="1" dirty="0">
                          <a:latin typeface="Times New Roman"/>
                          <a:cs typeface="Times New Roman"/>
                        </a:rPr>
                        <a:t>V</a:t>
                      </a:r>
                      <a:r>
                        <a:rPr sz="1500" i="1" spc="15" dirty="0">
                          <a:latin typeface="Times New Roman"/>
                          <a:cs typeface="Times New Roman"/>
                        </a:rPr>
                        <a:t> </a:t>
                      </a:r>
                      <a:r>
                        <a:rPr sz="1600" i="1" spc="240" baseline="33333" dirty="0">
                          <a:latin typeface="Times New Roman"/>
                          <a:cs typeface="Times New Roman"/>
                        </a:rPr>
                        <a:t>π</a:t>
                      </a:r>
                      <a:r>
                        <a:rPr sz="1600" i="1" spc="-75" baseline="33333" dirty="0">
                          <a:latin typeface="Times New Roman"/>
                          <a:cs typeface="Times New Roman"/>
                        </a:rPr>
                        <a:t> </a:t>
                      </a:r>
                      <a:r>
                        <a:rPr sz="1500" spc="75" dirty="0">
                          <a:latin typeface="Arial"/>
                          <a:cs typeface="Arial"/>
                        </a:rPr>
                        <a:t>(</a:t>
                      </a:r>
                      <a:r>
                        <a:rPr sz="1500" i="1" spc="75" dirty="0">
                          <a:latin typeface="Times New Roman"/>
                          <a:cs typeface="Times New Roman"/>
                        </a:rPr>
                        <a:t>s,</a:t>
                      </a:r>
                      <a:r>
                        <a:rPr sz="1500" i="1" spc="-20" dirty="0">
                          <a:latin typeface="Times New Roman"/>
                          <a:cs typeface="Times New Roman"/>
                        </a:rPr>
                        <a:t> </a:t>
                      </a:r>
                      <a:r>
                        <a:rPr sz="1500" i="1" spc="30" dirty="0">
                          <a:latin typeface="Times New Roman"/>
                          <a:cs typeface="Times New Roman"/>
                        </a:rPr>
                        <a:t>o</a:t>
                      </a:r>
                      <a:r>
                        <a:rPr sz="1500" spc="30" dirty="0">
                          <a:latin typeface="Arial"/>
                          <a:cs typeface="Arial"/>
                        </a:rPr>
                        <a:t>)</a:t>
                      </a:r>
                      <a:endParaRPr sz="1500">
                        <a:latin typeface="Arial"/>
                        <a:cs typeface="Arial"/>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extLst>
                  <a:ext uri="{0D108BD9-81ED-4DB2-BD59-A6C34878D82A}">
                    <a16:rowId xmlns:a16="http://schemas.microsoft.com/office/drawing/2014/main" val="10003"/>
                  </a:ext>
                </a:extLst>
              </a:tr>
              <a:tr h="220548">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marL="75565">
                        <a:lnSpc>
                          <a:spcPts val="695"/>
                        </a:lnSpc>
                      </a:pPr>
                      <a:r>
                        <a:rPr sz="1500" i="1" dirty="0">
                          <a:latin typeface="Times New Roman"/>
                          <a:cs typeface="Times New Roman"/>
                        </a:rPr>
                        <a:t>V</a:t>
                      </a:r>
                      <a:r>
                        <a:rPr sz="1500" i="1" spc="15" dirty="0">
                          <a:latin typeface="Times New Roman"/>
                          <a:cs typeface="Times New Roman"/>
                        </a:rPr>
                        <a:t> </a:t>
                      </a:r>
                      <a:r>
                        <a:rPr sz="1600" i="1" spc="240" baseline="33333" dirty="0">
                          <a:latin typeface="Times New Roman"/>
                          <a:cs typeface="Times New Roman"/>
                        </a:rPr>
                        <a:t>π</a:t>
                      </a:r>
                      <a:r>
                        <a:rPr sz="1600" i="1" spc="-75" baseline="33333" dirty="0">
                          <a:latin typeface="Times New Roman"/>
                          <a:cs typeface="Times New Roman"/>
                        </a:rPr>
                        <a:t> </a:t>
                      </a:r>
                      <a:r>
                        <a:rPr sz="1500" spc="80" dirty="0">
                          <a:latin typeface="Arial"/>
                          <a:cs typeface="Arial"/>
                        </a:rPr>
                        <a:t>(</a:t>
                      </a:r>
                      <a:r>
                        <a:rPr sz="1500" i="1" spc="80" dirty="0">
                          <a:latin typeface="Times New Roman"/>
                          <a:cs typeface="Times New Roman"/>
                        </a:rPr>
                        <a:t>h,</a:t>
                      </a:r>
                      <a:r>
                        <a:rPr sz="1500" i="1" spc="-25" dirty="0">
                          <a:latin typeface="Times New Roman"/>
                          <a:cs typeface="Times New Roman"/>
                        </a:rPr>
                        <a:t> </a:t>
                      </a:r>
                      <a:r>
                        <a:rPr sz="1500" i="1" spc="60" dirty="0">
                          <a:latin typeface="Times New Roman"/>
                          <a:cs typeface="Times New Roman"/>
                        </a:rPr>
                        <a:t>s</a:t>
                      </a:r>
                      <a:r>
                        <a:rPr sz="1500" spc="60" dirty="0">
                          <a:latin typeface="Arial"/>
                          <a:cs typeface="Arial"/>
                        </a:rPr>
                        <a:t>)</a:t>
                      </a:r>
                      <a:endParaRPr sz="1500">
                        <a:latin typeface="Arial"/>
                        <a:cs typeface="Arial"/>
                      </a:endParaRPr>
                    </a:p>
                  </a:txBody>
                  <a:tcPr marL="0" marR="0" marT="0" marB="0"/>
                </a:tc>
                <a:tc>
                  <a:txBody>
                    <a:bodyPr/>
                    <a:lstStyle/>
                    <a:p>
                      <a:pPr algn="ctr">
                        <a:lnSpc>
                          <a:spcPts val="695"/>
                        </a:lnSpc>
                      </a:pPr>
                      <a:r>
                        <a:rPr sz="1500" spc="70" dirty="0">
                          <a:latin typeface="Lucida Grande"/>
                          <a:cs typeface="Lucida Grande"/>
                        </a:rPr>
                        <a:t>✓</a:t>
                      </a:r>
                      <a:endParaRPr sz="1500">
                        <a:latin typeface="Lucida Grande"/>
                        <a:cs typeface="Lucida Grande"/>
                      </a:endParaRPr>
                    </a:p>
                  </a:txBody>
                  <a:tcPr marL="0" marR="0" marT="0" marB="0"/>
                </a:tc>
                <a:tc>
                  <a:txBody>
                    <a:bodyPr/>
                    <a:lstStyle/>
                    <a:p>
                      <a:pPr algn="ctr">
                        <a:lnSpc>
                          <a:spcPts val="695"/>
                        </a:lnSpc>
                      </a:pPr>
                      <a:r>
                        <a:rPr sz="1500" spc="70" dirty="0">
                          <a:latin typeface="Lucida Grande"/>
                          <a:cs typeface="Lucida Grande"/>
                        </a:rPr>
                        <a:t>✓</a:t>
                      </a:r>
                      <a:endParaRPr sz="1500">
                        <a:latin typeface="Lucida Grande"/>
                        <a:cs typeface="Lucida Grande"/>
                      </a:endParaRPr>
                    </a:p>
                  </a:txBody>
                  <a:tcPr marL="0" marR="0" marT="0" marB="0"/>
                </a:tc>
                <a:extLst>
                  <a:ext uri="{0D108BD9-81ED-4DB2-BD59-A6C34878D82A}">
                    <a16:rowId xmlns:a16="http://schemas.microsoft.com/office/drawing/2014/main" val="10004"/>
                  </a:ext>
                </a:extLst>
              </a:tr>
              <a:tr h="296839">
                <a:tc>
                  <a:txBody>
                    <a:bodyPr/>
                    <a:lstStyle/>
                    <a:p>
                      <a:pPr>
                        <a:lnSpc>
                          <a:spcPct val="100000"/>
                        </a:lnSpc>
                      </a:pPr>
                      <a:endParaRPr sz="1300">
                        <a:latin typeface="Times New Roman"/>
                        <a:cs typeface="Times New Roman"/>
                      </a:endParaRPr>
                    </a:p>
                  </a:txBody>
                  <a:tcPr marL="0" marR="0" marT="0" marB="0">
                    <a:lnB w="6350">
                      <a:solidFill>
                        <a:srgbClr val="000000"/>
                      </a:solidFill>
                      <a:prstDash val="solid"/>
                    </a:lnB>
                  </a:tcPr>
                </a:tc>
                <a:tc>
                  <a:txBody>
                    <a:bodyPr/>
                    <a:lstStyle/>
                    <a:p>
                      <a:pPr>
                        <a:lnSpc>
                          <a:spcPct val="100000"/>
                        </a:lnSpc>
                      </a:pPr>
                      <a:endParaRPr sz="1300">
                        <a:latin typeface="Times New Roman"/>
                        <a:cs typeface="Times New Roman"/>
                      </a:endParaRPr>
                    </a:p>
                  </a:txBody>
                  <a:tcPr marL="0" marR="0" marT="0" marB="0">
                    <a:lnB w="6350">
                      <a:solidFill>
                        <a:srgbClr val="000000"/>
                      </a:solidFill>
                      <a:prstDash val="solid"/>
                    </a:lnB>
                  </a:tcPr>
                </a:tc>
                <a:tc>
                  <a:txBody>
                    <a:bodyPr/>
                    <a:lstStyle/>
                    <a:p>
                      <a:pPr marL="75565">
                        <a:lnSpc>
                          <a:spcPts val="790"/>
                        </a:lnSpc>
                      </a:pPr>
                      <a:r>
                        <a:rPr sz="1500" i="1" dirty="0">
                          <a:latin typeface="Times New Roman"/>
                          <a:cs typeface="Times New Roman"/>
                        </a:rPr>
                        <a:t>V</a:t>
                      </a:r>
                      <a:r>
                        <a:rPr sz="1500" i="1" spc="15" dirty="0">
                          <a:latin typeface="Times New Roman"/>
                          <a:cs typeface="Times New Roman"/>
                        </a:rPr>
                        <a:t> </a:t>
                      </a:r>
                      <a:r>
                        <a:rPr sz="1600" i="1" spc="240" baseline="33333" dirty="0">
                          <a:latin typeface="Times New Roman"/>
                          <a:cs typeface="Times New Roman"/>
                        </a:rPr>
                        <a:t>π</a:t>
                      </a:r>
                      <a:r>
                        <a:rPr sz="1600" i="1" spc="-75" baseline="33333" dirty="0">
                          <a:latin typeface="Times New Roman"/>
                          <a:cs typeface="Times New Roman"/>
                        </a:rPr>
                        <a:t> </a:t>
                      </a:r>
                      <a:r>
                        <a:rPr sz="1500" spc="80" dirty="0">
                          <a:latin typeface="Arial"/>
                          <a:cs typeface="Arial"/>
                        </a:rPr>
                        <a:t>(</a:t>
                      </a:r>
                      <a:r>
                        <a:rPr sz="1500" i="1" spc="80" dirty="0">
                          <a:latin typeface="Times New Roman"/>
                          <a:cs typeface="Times New Roman"/>
                        </a:rPr>
                        <a:t>h,</a:t>
                      </a:r>
                      <a:r>
                        <a:rPr sz="1500" i="1" spc="-25" dirty="0">
                          <a:latin typeface="Times New Roman"/>
                          <a:cs typeface="Times New Roman"/>
                        </a:rPr>
                        <a:t> </a:t>
                      </a:r>
                      <a:r>
                        <a:rPr sz="1500" i="1" spc="75" dirty="0">
                          <a:latin typeface="Times New Roman"/>
                          <a:cs typeface="Times New Roman"/>
                        </a:rPr>
                        <a:t>z</a:t>
                      </a:r>
                      <a:r>
                        <a:rPr sz="1500" spc="75" dirty="0">
                          <a:latin typeface="Arial"/>
                          <a:cs typeface="Arial"/>
                        </a:rPr>
                        <a:t>)</a:t>
                      </a:r>
                      <a:endParaRPr sz="1500">
                        <a:latin typeface="Arial"/>
                        <a:cs typeface="Arial"/>
                      </a:endParaRPr>
                    </a:p>
                  </a:txBody>
                  <a:tcPr marL="0" marR="0" marT="0" marB="0">
                    <a:lnB w="6350">
                      <a:solidFill>
                        <a:srgbClr val="000000"/>
                      </a:solidFill>
                      <a:prstDash val="solid"/>
                    </a:lnB>
                  </a:tcPr>
                </a:tc>
                <a:tc>
                  <a:txBody>
                    <a:bodyPr/>
                    <a:lstStyle/>
                    <a:p>
                      <a:pPr algn="ctr">
                        <a:lnSpc>
                          <a:spcPts val="790"/>
                        </a:lnSpc>
                      </a:pPr>
                      <a:r>
                        <a:rPr sz="1500" spc="70" dirty="0">
                          <a:latin typeface="Lucida Grande"/>
                          <a:cs typeface="Lucida Grande"/>
                        </a:rPr>
                        <a:t>✓</a:t>
                      </a:r>
                      <a:endParaRPr sz="1500">
                        <a:latin typeface="Lucida Grande"/>
                        <a:cs typeface="Lucida Grande"/>
                      </a:endParaRPr>
                    </a:p>
                  </a:txBody>
                  <a:tcPr marL="0" marR="0" marT="0" marB="0">
                    <a:lnB w="6350">
                      <a:solidFill>
                        <a:srgbClr val="000000"/>
                      </a:solidFill>
                      <a:prstDash val="solid"/>
                    </a:lnB>
                  </a:tcPr>
                </a:tc>
                <a:tc>
                  <a:txBody>
                    <a:bodyPr/>
                    <a:lstStyle/>
                    <a:p>
                      <a:pPr algn="ctr">
                        <a:lnSpc>
                          <a:spcPts val="790"/>
                        </a:lnSpc>
                      </a:pPr>
                      <a:r>
                        <a:rPr sz="1500" spc="70" dirty="0">
                          <a:latin typeface="Lucida Grande"/>
                          <a:cs typeface="Lucida Grande"/>
                        </a:rPr>
                        <a:t>✓</a:t>
                      </a:r>
                      <a:endParaRPr sz="1500">
                        <a:latin typeface="Lucida Grande"/>
                        <a:cs typeface="Lucida Grande"/>
                      </a:endParaRPr>
                    </a:p>
                  </a:txBody>
                  <a:tcPr marL="0" marR="0" marT="0" marB="0">
                    <a:lnB w="6350">
                      <a:solidFill>
                        <a:srgbClr val="000000"/>
                      </a:solidFill>
                      <a:prstDash val="solid"/>
                    </a:lnB>
                  </a:tcPr>
                </a:tc>
                <a:extLst>
                  <a:ext uri="{0D108BD9-81ED-4DB2-BD59-A6C34878D82A}">
                    <a16:rowId xmlns:a16="http://schemas.microsoft.com/office/drawing/2014/main" val="10005"/>
                  </a:ext>
                </a:extLst>
              </a:tr>
              <a:tr h="277419">
                <a:tc>
                  <a:txBody>
                    <a:bodyPr/>
                    <a:lstStyle/>
                    <a:p>
                      <a:pPr marL="75565">
                        <a:lnSpc>
                          <a:spcPts val="760"/>
                        </a:lnSpc>
                        <a:spcBef>
                          <a:spcPts val="140"/>
                        </a:spcBef>
                      </a:pPr>
                      <a:r>
                        <a:rPr sz="1500" dirty="0">
                          <a:latin typeface="Arial"/>
                          <a:cs typeface="Arial"/>
                        </a:rPr>
                        <a:t>Generic</a:t>
                      </a:r>
                      <a:r>
                        <a:rPr sz="1500" spc="5" dirty="0">
                          <a:latin typeface="Arial"/>
                          <a:cs typeface="Arial"/>
                        </a:rPr>
                        <a:t> </a:t>
                      </a:r>
                      <a:r>
                        <a:rPr sz="1500" i="1" dirty="0">
                          <a:latin typeface="Times New Roman"/>
                          <a:cs typeface="Times New Roman"/>
                        </a:rPr>
                        <a:t>o</a:t>
                      </a:r>
                      <a:r>
                        <a:rPr sz="1500" i="1" spc="65" dirty="0">
                          <a:latin typeface="Times New Roman"/>
                          <a:cs typeface="Times New Roman"/>
                        </a:rPr>
                        <a:t> </a:t>
                      </a:r>
                      <a:r>
                        <a:rPr sz="1500" i="1" spc="195" dirty="0">
                          <a:latin typeface="Menlo"/>
                          <a:cs typeface="Menlo"/>
                        </a:rPr>
                        <a:t>∼</a:t>
                      </a:r>
                      <a:r>
                        <a:rPr sz="1500" i="1" spc="-180" dirty="0">
                          <a:latin typeface="Menlo"/>
                          <a:cs typeface="Menlo"/>
                        </a:rPr>
                        <a:t> </a:t>
                      </a:r>
                      <a:r>
                        <a:rPr sz="1500" i="1" spc="80" dirty="0">
                          <a:latin typeface="Times New Roman"/>
                          <a:cs typeface="Times New Roman"/>
                        </a:rPr>
                        <a:t>O</a:t>
                      </a:r>
                      <a:r>
                        <a:rPr sz="1500" spc="80" dirty="0">
                          <a:latin typeface="Arial"/>
                          <a:cs typeface="Arial"/>
                        </a:rPr>
                        <a:t>(</a:t>
                      </a:r>
                      <a:r>
                        <a:rPr sz="1500" i="1" spc="80" dirty="0">
                          <a:latin typeface="Times New Roman"/>
                          <a:cs typeface="Times New Roman"/>
                        </a:rPr>
                        <a:t>a,</a:t>
                      </a:r>
                      <a:r>
                        <a:rPr sz="1500" i="1" spc="-30" dirty="0">
                          <a:latin typeface="Times New Roman"/>
                          <a:cs typeface="Times New Roman"/>
                        </a:rPr>
                        <a:t> </a:t>
                      </a:r>
                      <a:r>
                        <a:rPr sz="1500" i="1" spc="60" dirty="0">
                          <a:latin typeface="Times New Roman"/>
                          <a:cs typeface="Times New Roman"/>
                        </a:rPr>
                        <a:t>s</a:t>
                      </a:r>
                      <a:r>
                        <a:rPr sz="1500" spc="60" dirty="0">
                          <a:latin typeface="Arial"/>
                          <a:cs typeface="Arial"/>
                        </a:rPr>
                        <a:t>)</a:t>
                      </a:r>
                      <a:endParaRPr sz="1500">
                        <a:latin typeface="Arial"/>
                        <a:cs typeface="Arial"/>
                      </a:endParaRPr>
                    </a:p>
                  </a:txBody>
                  <a:tcPr marL="0" marR="0" marT="38839" marB="0">
                    <a:lnT w="6350">
                      <a:solidFill>
                        <a:srgbClr val="000000"/>
                      </a:solidFill>
                      <a:prstDash val="solid"/>
                    </a:lnT>
                  </a:tcPr>
                </a:tc>
                <a:tc>
                  <a:txBody>
                    <a:bodyPr/>
                    <a:lstStyle/>
                    <a:p>
                      <a:pPr marL="75565">
                        <a:lnSpc>
                          <a:spcPts val="760"/>
                        </a:lnSpc>
                        <a:spcBef>
                          <a:spcPts val="140"/>
                        </a:spcBef>
                      </a:pPr>
                      <a:r>
                        <a:rPr sz="1500" dirty="0">
                          <a:latin typeface="Arial"/>
                          <a:cs typeface="Arial"/>
                        </a:rPr>
                        <a:t>Reactive</a:t>
                      </a:r>
                      <a:r>
                        <a:rPr sz="1500" spc="-25" dirty="0">
                          <a:latin typeface="Arial"/>
                          <a:cs typeface="Arial"/>
                        </a:rPr>
                        <a:t> </a:t>
                      </a:r>
                      <a:r>
                        <a:rPr sz="1500" i="1" spc="60" dirty="0">
                          <a:latin typeface="Times New Roman"/>
                          <a:cs typeface="Times New Roman"/>
                        </a:rPr>
                        <a:t>π</a:t>
                      </a:r>
                      <a:r>
                        <a:rPr sz="1500" spc="60" dirty="0">
                          <a:latin typeface="Arial"/>
                          <a:cs typeface="Arial"/>
                        </a:rPr>
                        <a:t>(</a:t>
                      </a:r>
                      <a:r>
                        <a:rPr sz="1500" i="1" spc="60" dirty="0">
                          <a:latin typeface="Times New Roman"/>
                          <a:cs typeface="Times New Roman"/>
                        </a:rPr>
                        <a:t>o</a:t>
                      </a:r>
                      <a:r>
                        <a:rPr sz="1500" spc="60" dirty="0">
                          <a:latin typeface="Arial"/>
                          <a:cs typeface="Arial"/>
                        </a:rPr>
                        <a:t>)</a:t>
                      </a:r>
                      <a:endParaRPr sz="1500">
                        <a:latin typeface="Arial"/>
                        <a:cs typeface="Arial"/>
                      </a:endParaRPr>
                    </a:p>
                  </a:txBody>
                  <a:tcPr marL="0" marR="0" marT="38839" marB="0">
                    <a:lnT w="6350">
                      <a:solidFill>
                        <a:srgbClr val="000000"/>
                      </a:solidFill>
                      <a:prstDash val="solid"/>
                    </a:lnT>
                  </a:tcPr>
                </a:tc>
                <a:tc>
                  <a:txBody>
                    <a:bodyPr/>
                    <a:lstStyle/>
                    <a:p>
                      <a:pPr marL="75565">
                        <a:lnSpc>
                          <a:spcPts val="760"/>
                        </a:lnSpc>
                        <a:spcBef>
                          <a:spcPts val="140"/>
                        </a:spcBef>
                      </a:pPr>
                      <a:r>
                        <a:rPr sz="1500" i="1" dirty="0">
                          <a:latin typeface="Times New Roman"/>
                          <a:cs typeface="Times New Roman"/>
                        </a:rPr>
                        <a:t>V</a:t>
                      </a:r>
                      <a:r>
                        <a:rPr sz="1500" i="1" spc="25" dirty="0">
                          <a:latin typeface="Times New Roman"/>
                          <a:cs typeface="Times New Roman"/>
                        </a:rPr>
                        <a:t> </a:t>
                      </a:r>
                      <a:r>
                        <a:rPr sz="1600" i="1" spc="240" baseline="33333" dirty="0">
                          <a:latin typeface="Times New Roman"/>
                          <a:cs typeface="Times New Roman"/>
                        </a:rPr>
                        <a:t>π</a:t>
                      </a:r>
                      <a:r>
                        <a:rPr sz="1600" i="1" spc="-67" baseline="33333" dirty="0">
                          <a:latin typeface="Times New Roman"/>
                          <a:cs typeface="Times New Roman"/>
                        </a:rPr>
                        <a:t> </a:t>
                      </a:r>
                      <a:r>
                        <a:rPr sz="1500" spc="60" dirty="0">
                          <a:latin typeface="Arial"/>
                          <a:cs typeface="Arial"/>
                        </a:rPr>
                        <a:t>(</a:t>
                      </a:r>
                      <a:r>
                        <a:rPr sz="1500" i="1" spc="60" dirty="0">
                          <a:latin typeface="Times New Roman"/>
                          <a:cs typeface="Times New Roman"/>
                        </a:rPr>
                        <a:t>h</a:t>
                      </a:r>
                      <a:r>
                        <a:rPr sz="1500" spc="60" dirty="0">
                          <a:latin typeface="Arial"/>
                          <a:cs typeface="Arial"/>
                        </a:rPr>
                        <a:t>)</a:t>
                      </a:r>
                      <a:endParaRPr sz="1500">
                        <a:latin typeface="Arial"/>
                        <a:cs typeface="Arial"/>
                      </a:endParaRPr>
                    </a:p>
                  </a:txBody>
                  <a:tcPr marL="0" marR="0" marT="38839" marB="0">
                    <a:lnT w="6350">
                      <a:solidFill>
                        <a:srgbClr val="000000"/>
                      </a:solidFill>
                      <a:prstDash val="solid"/>
                    </a:lnT>
                  </a:tcPr>
                </a:tc>
                <a:tc>
                  <a:txBody>
                    <a:bodyPr/>
                    <a:lstStyle/>
                    <a:p>
                      <a:pPr algn="ctr">
                        <a:lnSpc>
                          <a:spcPts val="760"/>
                        </a:lnSpc>
                        <a:spcBef>
                          <a:spcPts val="140"/>
                        </a:spcBef>
                      </a:pPr>
                      <a:r>
                        <a:rPr sz="1500" spc="70" dirty="0">
                          <a:latin typeface="Lucida Grande"/>
                          <a:cs typeface="Lucida Grande"/>
                        </a:rPr>
                        <a:t>✓</a:t>
                      </a:r>
                      <a:endParaRPr sz="1500">
                        <a:latin typeface="Lucida Grande"/>
                        <a:cs typeface="Lucida Grande"/>
                      </a:endParaRPr>
                    </a:p>
                  </a:txBody>
                  <a:tcPr marL="0" marR="0" marT="38839" marB="0">
                    <a:lnT w="6350">
                      <a:solidFill>
                        <a:srgbClr val="000000"/>
                      </a:solidFill>
                      <a:prstDash val="solid"/>
                    </a:lnT>
                  </a:tcPr>
                </a:tc>
                <a:tc>
                  <a:txBody>
                    <a:bodyPr/>
                    <a:lstStyle/>
                    <a:p>
                      <a:pPr algn="ctr">
                        <a:lnSpc>
                          <a:spcPts val="760"/>
                        </a:lnSpc>
                        <a:spcBef>
                          <a:spcPts val="140"/>
                        </a:spcBef>
                      </a:pPr>
                      <a:r>
                        <a:rPr sz="1500" spc="70" dirty="0">
                          <a:latin typeface="Lucida Grande"/>
                          <a:cs typeface="Lucida Grande"/>
                        </a:rPr>
                        <a:t>✓</a:t>
                      </a:r>
                      <a:endParaRPr sz="1500">
                        <a:latin typeface="Lucida Grande"/>
                        <a:cs typeface="Lucida Grande"/>
                      </a:endParaRPr>
                    </a:p>
                  </a:txBody>
                  <a:tcPr marL="0" marR="0" marT="38839" marB="0">
                    <a:lnT w="6350">
                      <a:solidFill>
                        <a:srgbClr val="000000"/>
                      </a:solidFill>
                      <a:prstDash val="solid"/>
                    </a:lnT>
                  </a:tcPr>
                </a:tc>
                <a:extLst>
                  <a:ext uri="{0D108BD9-81ED-4DB2-BD59-A6C34878D82A}">
                    <a16:rowId xmlns:a16="http://schemas.microsoft.com/office/drawing/2014/main" val="10006"/>
                  </a:ext>
                </a:extLst>
              </a:tr>
              <a:tr h="216387">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marL="75565">
                        <a:lnSpc>
                          <a:spcPts val="685"/>
                        </a:lnSpc>
                      </a:pPr>
                      <a:r>
                        <a:rPr sz="1500" i="1" dirty="0">
                          <a:latin typeface="Times New Roman"/>
                          <a:cs typeface="Times New Roman"/>
                        </a:rPr>
                        <a:t>V</a:t>
                      </a:r>
                      <a:r>
                        <a:rPr sz="1500" i="1" spc="25" dirty="0">
                          <a:latin typeface="Times New Roman"/>
                          <a:cs typeface="Times New Roman"/>
                        </a:rPr>
                        <a:t> </a:t>
                      </a:r>
                      <a:r>
                        <a:rPr sz="1600" i="1" spc="240" baseline="33333" dirty="0">
                          <a:latin typeface="Times New Roman"/>
                          <a:cs typeface="Times New Roman"/>
                        </a:rPr>
                        <a:t>π</a:t>
                      </a:r>
                      <a:r>
                        <a:rPr sz="1600" i="1" spc="-67" baseline="33333" dirty="0">
                          <a:latin typeface="Times New Roman"/>
                          <a:cs typeface="Times New Roman"/>
                        </a:rPr>
                        <a:t> </a:t>
                      </a:r>
                      <a:r>
                        <a:rPr sz="1500" spc="55" dirty="0">
                          <a:latin typeface="Arial"/>
                          <a:cs typeface="Arial"/>
                        </a:rPr>
                        <a:t>(</a:t>
                      </a:r>
                      <a:r>
                        <a:rPr sz="1500" i="1" spc="55" dirty="0">
                          <a:latin typeface="Times New Roman"/>
                          <a:cs typeface="Times New Roman"/>
                        </a:rPr>
                        <a:t>s</a:t>
                      </a:r>
                      <a:r>
                        <a:rPr sz="1500" spc="55" dirty="0">
                          <a:latin typeface="Arial"/>
                          <a:cs typeface="Arial"/>
                        </a:rPr>
                        <a:t>)</a:t>
                      </a:r>
                      <a:endParaRPr sz="1500">
                        <a:latin typeface="Arial"/>
                        <a:cs typeface="Arial"/>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extLst>
                  <a:ext uri="{0D108BD9-81ED-4DB2-BD59-A6C34878D82A}">
                    <a16:rowId xmlns:a16="http://schemas.microsoft.com/office/drawing/2014/main" val="10007"/>
                  </a:ext>
                </a:extLst>
              </a:tr>
              <a:tr h="220548">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marL="75565">
                        <a:lnSpc>
                          <a:spcPts val="695"/>
                        </a:lnSpc>
                      </a:pPr>
                      <a:r>
                        <a:rPr sz="1500" i="1" dirty="0">
                          <a:latin typeface="Times New Roman"/>
                          <a:cs typeface="Times New Roman"/>
                        </a:rPr>
                        <a:t>V</a:t>
                      </a:r>
                      <a:r>
                        <a:rPr sz="1500" i="1" spc="15" dirty="0">
                          <a:latin typeface="Times New Roman"/>
                          <a:cs typeface="Times New Roman"/>
                        </a:rPr>
                        <a:t> </a:t>
                      </a:r>
                      <a:r>
                        <a:rPr sz="1600" i="1" spc="240" baseline="33333" dirty="0">
                          <a:latin typeface="Times New Roman"/>
                          <a:cs typeface="Times New Roman"/>
                        </a:rPr>
                        <a:t>π</a:t>
                      </a:r>
                      <a:r>
                        <a:rPr sz="1600" i="1" spc="-75" baseline="33333" dirty="0">
                          <a:latin typeface="Times New Roman"/>
                          <a:cs typeface="Times New Roman"/>
                        </a:rPr>
                        <a:t> </a:t>
                      </a:r>
                      <a:r>
                        <a:rPr sz="1500" spc="75" dirty="0">
                          <a:latin typeface="Arial"/>
                          <a:cs typeface="Arial"/>
                        </a:rPr>
                        <a:t>(</a:t>
                      </a:r>
                      <a:r>
                        <a:rPr sz="1500" i="1" spc="75" dirty="0">
                          <a:latin typeface="Times New Roman"/>
                          <a:cs typeface="Times New Roman"/>
                        </a:rPr>
                        <a:t>s,</a:t>
                      </a:r>
                      <a:r>
                        <a:rPr sz="1500" i="1" spc="-20" dirty="0">
                          <a:latin typeface="Times New Roman"/>
                          <a:cs typeface="Times New Roman"/>
                        </a:rPr>
                        <a:t> </a:t>
                      </a:r>
                      <a:r>
                        <a:rPr sz="1500" i="1" spc="30" dirty="0">
                          <a:latin typeface="Times New Roman"/>
                          <a:cs typeface="Times New Roman"/>
                        </a:rPr>
                        <a:t>o</a:t>
                      </a:r>
                      <a:r>
                        <a:rPr sz="1500" spc="30" dirty="0">
                          <a:latin typeface="Arial"/>
                          <a:cs typeface="Arial"/>
                        </a:rPr>
                        <a:t>)</a:t>
                      </a:r>
                      <a:endParaRPr sz="1500">
                        <a:latin typeface="Arial"/>
                        <a:cs typeface="Arial"/>
                      </a:endParaRPr>
                    </a:p>
                  </a:txBody>
                  <a:tcPr marL="0" marR="0" marT="0" marB="0"/>
                </a:tc>
                <a:tc>
                  <a:txBody>
                    <a:bodyPr/>
                    <a:lstStyle/>
                    <a:p>
                      <a:pPr algn="ctr">
                        <a:lnSpc>
                          <a:spcPts val="695"/>
                        </a:lnSpc>
                      </a:pPr>
                      <a:r>
                        <a:rPr sz="1500" spc="70" dirty="0">
                          <a:latin typeface="Lucida Grande"/>
                          <a:cs typeface="Lucida Grande"/>
                        </a:rPr>
                        <a:t>✓</a:t>
                      </a:r>
                      <a:endParaRPr sz="1500">
                        <a:latin typeface="Lucida Grande"/>
                        <a:cs typeface="Lucida Grande"/>
                      </a:endParaRPr>
                    </a:p>
                  </a:txBody>
                  <a:tcPr marL="0" marR="0" marT="0" marB="0"/>
                </a:tc>
                <a:tc>
                  <a:txBody>
                    <a:bodyPr/>
                    <a:lstStyle/>
                    <a:p>
                      <a:pPr algn="ctr">
                        <a:lnSpc>
                          <a:spcPts val="695"/>
                        </a:lnSpc>
                      </a:pPr>
                      <a:r>
                        <a:rPr sz="1500" spc="70" dirty="0">
                          <a:latin typeface="Lucida Grande"/>
                          <a:cs typeface="Lucida Grande"/>
                        </a:rPr>
                        <a:t>✓</a:t>
                      </a:r>
                      <a:endParaRPr sz="1500">
                        <a:latin typeface="Lucida Grande"/>
                        <a:cs typeface="Lucida Grande"/>
                      </a:endParaRPr>
                    </a:p>
                  </a:txBody>
                  <a:tcPr marL="0" marR="0" marT="0" marB="0"/>
                </a:tc>
                <a:extLst>
                  <a:ext uri="{0D108BD9-81ED-4DB2-BD59-A6C34878D82A}">
                    <a16:rowId xmlns:a16="http://schemas.microsoft.com/office/drawing/2014/main" val="10008"/>
                  </a:ext>
                </a:extLst>
              </a:tr>
              <a:tr h="220548">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marL="75565">
                        <a:lnSpc>
                          <a:spcPts val="695"/>
                        </a:lnSpc>
                      </a:pPr>
                      <a:r>
                        <a:rPr sz="1500" i="1" dirty="0">
                          <a:latin typeface="Times New Roman"/>
                          <a:cs typeface="Times New Roman"/>
                        </a:rPr>
                        <a:t>V</a:t>
                      </a:r>
                      <a:r>
                        <a:rPr sz="1500" i="1" spc="15" dirty="0">
                          <a:latin typeface="Times New Roman"/>
                          <a:cs typeface="Times New Roman"/>
                        </a:rPr>
                        <a:t> </a:t>
                      </a:r>
                      <a:r>
                        <a:rPr sz="1600" i="1" spc="240" baseline="33333" dirty="0">
                          <a:latin typeface="Times New Roman"/>
                          <a:cs typeface="Times New Roman"/>
                        </a:rPr>
                        <a:t>π</a:t>
                      </a:r>
                      <a:r>
                        <a:rPr sz="1600" i="1" spc="-75" baseline="33333" dirty="0">
                          <a:latin typeface="Times New Roman"/>
                          <a:cs typeface="Times New Roman"/>
                        </a:rPr>
                        <a:t> </a:t>
                      </a:r>
                      <a:r>
                        <a:rPr sz="1500" spc="80" dirty="0">
                          <a:latin typeface="Arial"/>
                          <a:cs typeface="Arial"/>
                        </a:rPr>
                        <a:t>(</a:t>
                      </a:r>
                      <a:r>
                        <a:rPr sz="1500" i="1" spc="80" dirty="0">
                          <a:latin typeface="Times New Roman"/>
                          <a:cs typeface="Times New Roman"/>
                        </a:rPr>
                        <a:t>h,</a:t>
                      </a:r>
                      <a:r>
                        <a:rPr sz="1500" i="1" spc="-25" dirty="0">
                          <a:latin typeface="Times New Roman"/>
                          <a:cs typeface="Times New Roman"/>
                        </a:rPr>
                        <a:t> </a:t>
                      </a:r>
                      <a:r>
                        <a:rPr sz="1500" i="1" spc="60" dirty="0">
                          <a:latin typeface="Times New Roman"/>
                          <a:cs typeface="Times New Roman"/>
                        </a:rPr>
                        <a:t>s</a:t>
                      </a:r>
                      <a:r>
                        <a:rPr sz="1500" spc="60" dirty="0">
                          <a:latin typeface="Arial"/>
                          <a:cs typeface="Arial"/>
                        </a:rPr>
                        <a:t>)</a:t>
                      </a:r>
                      <a:endParaRPr sz="1500">
                        <a:latin typeface="Arial"/>
                        <a:cs typeface="Arial"/>
                      </a:endParaRPr>
                    </a:p>
                  </a:txBody>
                  <a:tcPr marL="0" marR="0" marT="0" marB="0"/>
                </a:tc>
                <a:tc>
                  <a:txBody>
                    <a:bodyPr/>
                    <a:lstStyle/>
                    <a:p>
                      <a:pPr algn="ctr">
                        <a:lnSpc>
                          <a:spcPts val="695"/>
                        </a:lnSpc>
                      </a:pPr>
                      <a:r>
                        <a:rPr sz="1500" spc="70" dirty="0">
                          <a:latin typeface="Lucida Grande"/>
                          <a:cs typeface="Lucida Grande"/>
                        </a:rPr>
                        <a:t>✓</a:t>
                      </a:r>
                      <a:endParaRPr sz="1500">
                        <a:latin typeface="Lucida Grande"/>
                        <a:cs typeface="Lucida Grande"/>
                      </a:endParaRPr>
                    </a:p>
                  </a:txBody>
                  <a:tcPr marL="0" marR="0" marT="0" marB="0"/>
                </a:tc>
                <a:tc>
                  <a:txBody>
                    <a:bodyPr/>
                    <a:lstStyle/>
                    <a:p>
                      <a:pPr algn="ctr">
                        <a:lnSpc>
                          <a:spcPts val="695"/>
                        </a:lnSpc>
                      </a:pPr>
                      <a:r>
                        <a:rPr sz="1500" spc="70" dirty="0">
                          <a:latin typeface="Lucida Grande"/>
                          <a:cs typeface="Lucida Grande"/>
                        </a:rPr>
                        <a:t>✓</a:t>
                      </a:r>
                      <a:endParaRPr sz="1500">
                        <a:latin typeface="Lucida Grande"/>
                        <a:cs typeface="Lucida Grande"/>
                      </a:endParaRPr>
                    </a:p>
                  </a:txBody>
                  <a:tcPr marL="0" marR="0" marT="0" marB="0"/>
                </a:tc>
                <a:extLst>
                  <a:ext uri="{0D108BD9-81ED-4DB2-BD59-A6C34878D82A}">
                    <a16:rowId xmlns:a16="http://schemas.microsoft.com/office/drawing/2014/main" val="10009"/>
                  </a:ext>
                </a:extLst>
              </a:tr>
              <a:tr h="296839">
                <a:tc>
                  <a:txBody>
                    <a:bodyPr/>
                    <a:lstStyle/>
                    <a:p>
                      <a:pPr>
                        <a:lnSpc>
                          <a:spcPct val="100000"/>
                        </a:lnSpc>
                      </a:pPr>
                      <a:endParaRPr sz="1300">
                        <a:latin typeface="Times New Roman"/>
                        <a:cs typeface="Times New Roman"/>
                      </a:endParaRPr>
                    </a:p>
                  </a:txBody>
                  <a:tcPr marL="0" marR="0" marT="0" marB="0">
                    <a:lnB w="6350">
                      <a:solidFill>
                        <a:srgbClr val="000000"/>
                      </a:solidFill>
                      <a:prstDash val="solid"/>
                    </a:lnB>
                  </a:tcPr>
                </a:tc>
                <a:tc>
                  <a:txBody>
                    <a:bodyPr/>
                    <a:lstStyle/>
                    <a:p>
                      <a:pPr>
                        <a:lnSpc>
                          <a:spcPct val="100000"/>
                        </a:lnSpc>
                      </a:pPr>
                      <a:endParaRPr sz="1300">
                        <a:latin typeface="Times New Roman"/>
                        <a:cs typeface="Times New Roman"/>
                      </a:endParaRPr>
                    </a:p>
                  </a:txBody>
                  <a:tcPr marL="0" marR="0" marT="0" marB="0">
                    <a:lnB w="6350">
                      <a:solidFill>
                        <a:srgbClr val="000000"/>
                      </a:solidFill>
                      <a:prstDash val="solid"/>
                    </a:lnB>
                  </a:tcPr>
                </a:tc>
                <a:tc>
                  <a:txBody>
                    <a:bodyPr/>
                    <a:lstStyle/>
                    <a:p>
                      <a:pPr marL="75565">
                        <a:lnSpc>
                          <a:spcPts val="790"/>
                        </a:lnSpc>
                      </a:pPr>
                      <a:r>
                        <a:rPr sz="1500" i="1" dirty="0">
                          <a:latin typeface="Times New Roman"/>
                          <a:cs typeface="Times New Roman"/>
                        </a:rPr>
                        <a:t>V</a:t>
                      </a:r>
                      <a:r>
                        <a:rPr sz="1500" i="1" spc="15" dirty="0">
                          <a:latin typeface="Times New Roman"/>
                          <a:cs typeface="Times New Roman"/>
                        </a:rPr>
                        <a:t> </a:t>
                      </a:r>
                      <a:r>
                        <a:rPr sz="1600" i="1" spc="240" baseline="33333" dirty="0">
                          <a:latin typeface="Times New Roman"/>
                          <a:cs typeface="Times New Roman"/>
                        </a:rPr>
                        <a:t>π</a:t>
                      </a:r>
                      <a:r>
                        <a:rPr sz="1600" i="1" spc="-75" baseline="33333" dirty="0">
                          <a:latin typeface="Times New Roman"/>
                          <a:cs typeface="Times New Roman"/>
                        </a:rPr>
                        <a:t> </a:t>
                      </a:r>
                      <a:r>
                        <a:rPr sz="1500" spc="80" dirty="0">
                          <a:latin typeface="Arial"/>
                          <a:cs typeface="Arial"/>
                        </a:rPr>
                        <a:t>(</a:t>
                      </a:r>
                      <a:r>
                        <a:rPr sz="1500" i="1" spc="80" dirty="0">
                          <a:latin typeface="Times New Roman"/>
                          <a:cs typeface="Times New Roman"/>
                        </a:rPr>
                        <a:t>h,</a:t>
                      </a:r>
                      <a:r>
                        <a:rPr sz="1500" i="1" spc="-25" dirty="0">
                          <a:latin typeface="Times New Roman"/>
                          <a:cs typeface="Times New Roman"/>
                        </a:rPr>
                        <a:t> </a:t>
                      </a:r>
                      <a:r>
                        <a:rPr sz="1500" i="1" spc="75" dirty="0">
                          <a:latin typeface="Times New Roman"/>
                          <a:cs typeface="Times New Roman"/>
                        </a:rPr>
                        <a:t>z</a:t>
                      </a:r>
                      <a:r>
                        <a:rPr sz="1500" spc="75" dirty="0">
                          <a:latin typeface="Arial"/>
                          <a:cs typeface="Arial"/>
                        </a:rPr>
                        <a:t>)</a:t>
                      </a:r>
                      <a:endParaRPr sz="1500">
                        <a:latin typeface="Arial"/>
                        <a:cs typeface="Arial"/>
                      </a:endParaRPr>
                    </a:p>
                  </a:txBody>
                  <a:tcPr marL="0" marR="0" marT="0" marB="0">
                    <a:lnB w="6350">
                      <a:solidFill>
                        <a:srgbClr val="000000"/>
                      </a:solidFill>
                      <a:prstDash val="solid"/>
                    </a:lnB>
                  </a:tcPr>
                </a:tc>
                <a:tc>
                  <a:txBody>
                    <a:bodyPr/>
                    <a:lstStyle/>
                    <a:p>
                      <a:pPr algn="ctr">
                        <a:lnSpc>
                          <a:spcPts val="790"/>
                        </a:lnSpc>
                      </a:pPr>
                      <a:r>
                        <a:rPr sz="1500" spc="70" dirty="0">
                          <a:latin typeface="Lucida Grande"/>
                          <a:cs typeface="Lucida Grande"/>
                        </a:rPr>
                        <a:t>✓</a:t>
                      </a:r>
                      <a:endParaRPr sz="1500">
                        <a:latin typeface="Lucida Grande"/>
                        <a:cs typeface="Lucida Grande"/>
                      </a:endParaRPr>
                    </a:p>
                  </a:txBody>
                  <a:tcPr marL="0" marR="0" marT="0" marB="0">
                    <a:lnB w="6350">
                      <a:solidFill>
                        <a:srgbClr val="000000"/>
                      </a:solidFill>
                      <a:prstDash val="solid"/>
                    </a:lnB>
                  </a:tcPr>
                </a:tc>
                <a:tc>
                  <a:txBody>
                    <a:bodyPr/>
                    <a:lstStyle/>
                    <a:p>
                      <a:pPr algn="ctr">
                        <a:lnSpc>
                          <a:spcPts val="790"/>
                        </a:lnSpc>
                      </a:pPr>
                      <a:r>
                        <a:rPr sz="1500" spc="70" dirty="0">
                          <a:latin typeface="Lucida Grande"/>
                          <a:cs typeface="Lucida Grande"/>
                        </a:rPr>
                        <a:t>✓</a:t>
                      </a:r>
                      <a:endParaRPr sz="1500">
                        <a:latin typeface="Lucida Grande"/>
                        <a:cs typeface="Lucida Grande"/>
                      </a:endParaRPr>
                    </a:p>
                  </a:txBody>
                  <a:tcPr marL="0" marR="0" marT="0" marB="0">
                    <a:lnB w="6350">
                      <a:solidFill>
                        <a:srgbClr val="000000"/>
                      </a:solidFill>
                      <a:prstDash val="solid"/>
                    </a:lnB>
                  </a:tcPr>
                </a:tc>
                <a:extLst>
                  <a:ext uri="{0D108BD9-81ED-4DB2-BD59-A6C34878D82A}">
                    <a16:rowId xmlns:a16="http://schemas.microsoft.com/office/drawing/2014/main" val="10010"/>
                  </a:ext>
                </a:extLst>
              </a:tr>
              <a:tr h="277419">
                <a:tc>
                  <a:txBody>
                    <a:bodyPr/>
                    <a:lstStyle/>
                    <a:p>
                      <a:pPr marL="75565">
                        <a:lnSpc>
                          <a:spcPts val="760"/>
                        </a:lnSpc>
                        <a:spcBef>
                          <a:spcPts val="140"/>
                        </a:spcBef>
                      </a:pPr>
                      <a:r>
                        <a:rPr sz="1500" dirty="0">
                          <a:latin typeface="Arial"/>
                          <a:cs typeface="Arial"/>
                        </a:rPr>
                        <a:t>Reactive </a:t>
                      </a:r>
                      <a:r>
                        <a:rPr sz="1500" i="1" dirty="0">
                          <a:latin typeface="Times New Roman"/>
                          <a:cs typeface="Times New Roman"/>
                        </a:rPr>
                        <a:t>o</a:t>
                      </a:r>
                      <a:r>
                        <a:rPr sz="1500" i="1" spc="55" dirty="0">
                          <a:latin typeface="Times New Roman"/>
                          <a:cs typeface="Times New Roman"/>
                        </a:rPr>
                        <a:t> </a:t>
                      </a:r>
                      <a:r>
                        <a:rPr sz="1500" i="1" spc="195" dirty="0">
                          <a:latin typeface="Menlo"/>
                          <a:cs typeface="Menlo"/>
                        </a:rPr>
                        <a:t>∼</a:t>
                      </a:r>
                      <a:r>
                        <a:rPr sz="1500" i="1" spc="-185" dirty="0">
                          <a:latin typeface="Menlo"/>
                          <a:cs typeface="Menlo"/>
                        </a:rPr>
                        <a:t> </a:t>
                      </a:r>
                      <a:r>
                        <a:rPr sz="1500" i="1" spc="70" dirty="0">
                          <a:latin typeface="Times New Roman"/>
                          <a:cs typeface="Times New Roman"/>
                        </a:rPr>
                        <a:t>O</a:t>
                      </a:r>
                      <a:r>
                        <a:rPr sz="1500" spc="70" dirty="0">
                          <a:latin typeface="Arial"/>
                          <a:cs typeface="Arial"/>
                        </a:rPr>
                        <a:t>(</a:t>
                      </a:r>
                      <a:r>
                        <a:rPr sz="1500" i="1" spc="70" dirty="0">
                          <a:latin typeface="Times New Roman"/>
                          <a:cs typeface="Times New Roman"/>
                        </a:rPr>
                        <a:t>s</a:t>
                      </a:r>
                      <a:r>
                        <a:rPr sz="1500" spc="70" dirty="0">
                          <a:latin typeface="Arial"/>
                          <a:cs typeface="Arial"/>
                        </a:rPr>
                        <a:t>)</a:t>
                      </a:r>
                      <a:endParaRPr sz="1500">
                        <a:latin typeface="Arial"/>
                        <a:cs typeface="Arial"/>
                      </a:endParaRPr>
                    </a:p>
                  </a:txBody>
                  <a:tcPr marL="0" marR="0" marT="38839" marB="0">
                    <a:lnT w="6350">
                      <a:solidFill>
                        <a:srgbClr val="000000"/>
                      </a:solidFill>
                      <a:prstDash val="solid"/>
                    </a:lnT>
                  </a:tcPr>
                </a:tc>
                <a:tc>
                  <a:txBody>
                    <a:bodyPr/>
                    <a:lstStyle/>
                    <a:p>
                      <a:pPr marL="75565">
                        <a:lnSpc>
                          <a:spcPts val="760"/>
                        </a:lnSpc>
                        <a:spcBef>
                          <a:spcPts val="140"/>
                        </a:spcBef>
                      </a:pPr>
                      <a:r>
                        <a:rPr sz="1500" dirty="0">
                          <a:latin typeface="Arial"/>
                          <a:cs typeface="Arial"/>
                        </a:rPr>
                        <a:t>Reactive</a:t>
                      </a:r>
                      <a:r>
                        <a:rPr sz="1500" spc="-25" dirty="0">
                          <a:latin typeface="Arial"/>
                          <a:cs typeface="Arial"/>
                        </a:rPr>
                        <a:t> </a:t>
                      </a:r>
                      <a:r>
                        <a:rPr sz="1500" i="1" spc="60" dirty="0">
                          <a:latin typeface="Times New Roman"/>
                          <a:cs typeface="Times New Roman"/>
                        </a:rPr>
                        <a:t>π</a:t>
                      </a:r>
                      <a:r>
                        <a:rPr sz="1500" spc="60" dirty="0">
                          <a:latin typeface="Arial"/>
                          <a:cs typeface="Arial"/>
                        </a:rPr>
                        <a:t>(</a:t>
                      </a:r>
                      <a:r>
                        <a:rPr sz="1500" i="1" spc="60" dirty="0">
                          <a:latin typeface="Times New Roman"/>
                          <a:cs typeface="Times New Roman"/>
                        </a:rPr>
                        <a:t>o</a:t>
                      </a:r>
                      <a:r>
                        <a:rPr sz="1500" spc="60" dirty="0">
                          <a:latin typeface="Arial"/>
                          <a:cs typeface="Arial"/>
                        </a:rPr>
                        <a:t>)</a:t>
                      </a:r>
                      <a:endParaRPr sz="1500">
                        <a:latin typeface="Arial"/>
                        <a:cs typeface="Arial"/>
                      </a:endParaRPr>
                    </a:p>
                  </a:txBody>
                  <a:tcPr marL="0" marR="0" marT="38839" marB="0">
                    <a:lnT w="6350">
                      <a:solidFill>
                        <a:srgbClr val="000000"/>
                      </a:solidFill>
                      <a:prstDash val="solid"/>
                    </a:lnT>
                  </a:tcPr>
                </a:tc>
                <a:tc>
                  <a:txBody>
                    <a:bodyPr/>
                    <a:lstStyle/>
                    <a:p>
                      <a:pPr marL="75565">
                        <a:lnSpc>
                          <a:spcPts val="760"/>
                        </a:lnSpc>
                        <a:spcBef>
                          <a:spcPts val="140"/>
                        </a:spcBef>
                      </a:pPr>
                      <a:r>
                        <a:rPr sz="1500" i="1" dirty="0">
                          <a:latin typeface="Times New Roman"/>
                          <a:cs typeface="Times New Roman"/>
                        </a:rPr>
                        <a:t>V</a:t>
                      </a:r>
                      <a:r>
                        <a:rPr sz="1500" i="1" spc="25" dirty="0">
                          <a:latin typeface="Times New Roman"/>
                          <a:cs typeface="Times New Roman"/>
                        </a:rPr>
                        <a:t> </a:t>
                      </a:r>
                      <a:r>
                        <a:rPr sz="1600" i="1" spc="240" baseline="33333" dirty="0">
                          <a:latin typeface="Times New Roman"/>
                          <a:cs typeface="Times New Roman"/>
                        </a:rPr>
                        <a:t>π</a:t>
                      </a:r>
                      <a:r>
                        <a:rPr sz="1600" i="1" spc="-67" baseline="33333" dirty="0">
                          <a:latin typeface="Times New Roman"/>
                          <a:cs typeface="Times New Roman"/>
                        </a:rPr>
                        <a:t> </a:t>
                      </a:r>
                      <a:r>
                        <a:rPr sz="1500" spc="60" dirty="0">
                          <a:latin typeface="Arial"/>
                          <a:cs typeface="Arial"/>
                        </a:rPr>
                        <a:t>(</a:t>
                      </a:r>
                      <a:r>
                        <a:rPr sz="1500" i="1" spc="60" dirty="0">
                          <a:latin typeface="Times New Roman"/>
                          <a:cs typeface="Times New Roman"/>
                        </a:rPr>
                        <a:t>h</a:t>
                      </a:r>
                      <a:r>
                        <a:rPr sz="1500" spc="60" dirty="0">
                          <a:latin typeface="Arial"/>
                          <a:cs typeface="Arial"/>
                        </a:rPr>
                        <a:t>)</a:t>
                      </a:r>
                      <a:endParaRPr sz="1500">
                        <a:latin typeface="Arial"/>
                        <a:cs typeface="Arial"/>
                      </a:endParaRPr>
                    </a:p>
                  </a:txBody>
                  <a:tcPr marL="0" marR="0" marT="38839" marB="0">
                    <a:lnT w="6350">
                      <a:solidFill>
                        <a:srgbClr val="000000"/>
                      </a:solidFill>
                      <a:prstDash val="solid"/>
                    </a:lnT>
                  </a:tcPr>
                </a:tc>
                <a:tc>
                  <a:txBody>
                    <a:bodyPr/>
                    <a:lstStyle/>
                    <a:p>
                      <a:pPr algn="ctr">
                        <a:lnSpc>
                          <a:spcPts val="760"/>
                        </a:lnSpc>
                        <a:spcBef>
                          <a:spcPts val="140"/>
                        </a:spcBef>
                      </a:pPr>
                      <a:r>
                        <a:rPr sz="1500" spc="70" dirty="0">
                          <a:latin typeface="Lucida Grande"/>
                          <a:cs typeface="Lucida Grande"/>
                        </a:rPr>
                        <a:t>✓</a:t>
                      </a:r>
                      <a:endParaRPr sz="1500">
                        <a:latin typeface="Lucida Grande"/>
                        <a:cs typeface="Lucida Grande"/>
                      </a:endParaRPr>
                    </a:p>
                  </a:txBody>
                  <a:tcPr marL="0" marR="0" marT="38839" marB="0">
                    <a:lnT w="6350">
                      <a:solidFill>
                        <a:srgbClr val="000000"/>
                      </a:solidFill>
                      <a:prstDash val="solid"/>
                    </a:lnT>
                  </a:tcPr>
                </a:tc>
                <a:tc>
                  <a:txBody>
                    <a:bodyPr/>
                    <a:lstStyle/>
                    <a:p>
                      <a:pPr algn="ctr">
                        <a:lnSpc>
                          <a:spcPts val="760"/>
                        </a:lnSpc>
                        <a:spcBef>
                          <a:spcPts val="140"/>
                        </a:spcBef>
                      </a:pPr>
                      <a:r>
                        <a:rPr sz="1500" spc="70" dirty="0">
                          <a:latin typeface="Lucida Grande"/>
                          <a:cs typeface="Lucida Grande"/>
                        </a:rPr>
                        <a:t>✓</a:t>
                      </a:r>
                      <a:endParaRPr sz="1500">
                        <a:latin typeface="Lucida Grande"/>
                        <a:cs typeface="Lucida Grande"/>
                      </a:endParaRPr>
                    </a:p>
                  </a:txBody>
                  <a:tcPr marL="0" marR="0" marT="38839" marB="0">
                    <a:lnT w="6350">
                      <a:solidFill>
                        <a:srgbClr val="000000"/>
                      </a:solidFill>
                      <a:prstDash val="solid"/>
                    </a:lnT>
                  </a:tcPr>
                </a:tc>
                <a:extLst>
                  <a:ext uri="{0D108BD9-81ED-4DB2-BD59-A6C34878D82A}">
                    <a16:rowId xmlns:a16="http://schemas.microsoft.com/office/drawing/2014/main" val="10011"/>
                  </a:ext>
                </a:extLst>
              </a:tr>
              <a:tr h="216387">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marL="75565">
                        <a:lnSpc>
                          <a:spcPts val="685"/>
                        </a:lnSpc>
                      </a:pPr>
                      <a:r>
                        <a:rPr sz="1500" i="1" dirty="0">
                          <a:latin typeface="Times New Roman"/>
                          <a:cs typeface="Times New Roman"/>
                        </a:rPr>
                        <a:t>V</a:t>
                      </a:r>
                      <a:r>
                        <a:rPr sz="1500" i="1" spc="25" dirty="0">
                          <a:latin typeface="Times New Roman"/>
                          <a:cs typeface="Times New Roman"/>
                        </a:rPr>
                        <a:t> </a:t>
                      </a:r>
                      <a:r>
                        <a:rPr sz="1600" i="1" spc="240" baseline="33333" dirty="0">
                          <a:latin typeface="Times New Roman"/>
                          <a:cs typeface="Times New Roman"/>
                        </a:rPr>
                        <a:t>π</a:t>
                      </a:r>
                      <a:r>
                        <a:rPr sz="1600" i="1" spc="-67" baseline="33333" dirty="0">
                          <a:latin typeface="Times New Roman"/>
                          <a:cs typeface="Times New Roman"/>
                        </a:rPr>
                        <a:t> </a:t>
                      </a:r>
                      <a:r>
                        <a:rPr sz="1500" spc="55" dirty="0">
                          <a:latin typeface="Arial"/>
                          <a:cs typeface="Arial"/>
                        </a:rPr>
                        <a:t>(</a:t>
                      </a:r>
                      <a:r>
                        <a:rPr sz="1500" i="1" spc="55" dirty="0">
                          <a:latin typeface="Times New Roman"/>
                          <a:cs typeface="Times New Roman"/>
                        </a:rPr>
                        <a:t>s</a:t>
                      </a:r>
                      <a:r>
                        <a:rPr sz="1500" spc="55" dirty="0">
                          <a:latin typeface="Arial"/>
                          <a:cs typeface="Arial"/>
                        </a:rPr>
                        <a:t>)</a:t>
                      </a:r>
                      <a:endParaRPr sz="1500">
                        <a:latin typeface="Arial"/>
                        <a:cs typeface="Arial"/>
                      </a:endParaRPr>
                    </a:p>
                  </a:txBody>
                  <a:tcPr marL="0" marR="0" marT="0" marB="0"/>
                </a:tc>
                <a:tc>
                  <a:txBody>
                    <a:bodyPr/>
                    <a:lstStyle/>
                    <a:p>
                      <a:pPr algn="ctr">
                        <a:lnSpc>
                          <a:spcPts val="685"/>
                        </a:lnSpc>
                      </a:pPr>
                      <a:r>
                        <a:rPr sz="1500" spc="70" dirty="0">
                          <a:latin typeface="Lucida Grande"/>
                          <a:cs typeface="Lucida Grande"/>
                        </a:rPr>
                        <a:t>✓</a:t>
                      </a:r>
                      <a:endParaRPr sz="1500">
                        <a:latin typeface="Lucida Grande"/>
                        <a:cs typeface="Lucida Grande"/>
                      </a:endParaRPr>
                    </a:p>
                  </a:txBody>
                  <a:tcPr marL="0" marR="0" marT="0" marB="0"/>
                </a:tc>
                <a:tc>
                  <a:txBody>
                    <a:bodyPr/>
                    <a:lstStyle/>
                    <a:p>
                      <a:pPr>
                        <a:lnSpc>
                          <a:spcPct val="100000"/>
                        </a:lnSpc>
                      </a:pPr>
                      <a:endParaRPr sz="1100">
                        <a:latin typeface="Times New Roman"/>
                        <a:cs typeface="Times New Roman"/>
                      </a:endParaRPr>
                    </a:p>
                  </a:txBody>
                  <a:tcPr marL="0" marR="0" marT="0" marB="0"/>
                </a:tc>
                <a:extLst>
                  <a:ext uri="{0D108BD9-81ED-4DB2-BD59-A6C34878D82A}">
                    <a16:rowId xmlns:a16="http://schemas.microsoft.com/office/drawing/2014/main" val="10012"/>
                  </a:ext>
                </a:extLst>
              </a:tr>
              <a:tr h="220548">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marL="75565">
                        <a:lnSpc>
                          <a:spcPts val="695"/>
                        </a:lnSpc>
                      </a:pPr>
                      <a:r>
                        <a:rPr sz="1500" i="1" dirty="0">
                          <a:latin typeface="Times New Roman"/>
                          <a:cs typeface="Times New Roman"/>
                        </a:rPr>
                        <a:t>V</a:t>
                      </a:r>
                      <a:r>
                        <a:rPr sz="1500" i="1" spc="15" dirty="0">
                          <a:latin typeface="Times New Roman"/>
                          <a:cs typeface="Times New Roman"/>
                        </a:rPr>
                        <a:t> </a:t>
                      </a:r>
                      <a:r>
                        <a:rPr sz="1600" i="1" spc="240" baseline="33333" dirty="0">
                          <a:latin typeface="Times New Roman"/>
                          <a:cs typeface="Times New Roman"/>
                        </a:rPr>
                        <a:t>π</a:t>
                      </a:r>
                      <a:r>
                        <a:rPr sz="1600" i="1" spc="-75" baseline="33333" dirty="0">
                          <a:latin typeface="Times New Roman"/>
                          <a:cs typeface="Times New Roman"/>
                        </a:rPr>
                        <a:t> </a:t>
                      </a:r>
                      <a:r>
                        <a:rPr sz="1500" spc="75" dirty="0">
                          <a:latin typeface="Arial"/>
                          <a:cs typeface="Arial"/>
                        </a:rPr>
                        <a:t>(</a:t>
                      </a:r>
                      <a:r>
                        <a:rPr sz="1500" i="1" spc="75" dirty="0">
                          <a:latin typeface="Times New Roman"/>
                          <a:cs typeface="Times New Roman"/>
                        </a:rPr>
                        <a:t>s,</a:t>
                      </a:r>
                      <a:r>
                        <a:rPr sz="1500" i="1" spc="-20" dirty="0">
                          <a:latin typeface="Times New Roman"/>
                          <a:cs typeface="Times New Roman"/>
                        </a:rPr>
                        <a:t> </a:t>
                      </a:r>
                      <a:r>
                        <a:rPr sz="1500" i="1" spc="30" dirty="0">
                          <a:latin typeface="Times New Roman"/>
                          <a:cs typeface="Times New Roman"/>
                        </a:rPr>
                        <a:t>o</a:t>
                      </a:r>
                      <a:r>
                        <a:rPr sz="1500" spc="30" dirty="0">
                          <a:latin typeface="Arial"/>
                          <a:cs typeface="Arial"/>
                        </a:rPr>
                        <a:t>)</a:t>
                      </a:r>
                      <a:endParaRPr sz="1500">
                        <a:latin typeface="Arial"/>
                        <a:cs typeface="Arial"/>
                      </a:endParaRPr>
                    </a:p>
                  </a:txBody>
                  <a:tcPr marL="0" marR="0" marT="0" marB="0"/>
                </a:tc>
                <a:tc>
                  <a:txBody>
                    <a:bodyPr/>
                    <a:lstStyle/>
                    <a:p>
                      <a:pPr algn="ctr">
                        <a:lnSpc>
                          <a:spcPts val="695"/>
                        </a:lnSpc>
                      </a:pPr>
                      <a:r>
                        <a:rPr sz="1500" spc="70" dirty="0">
                          <a:latin typeface="Lucida Grande"/>
                          <a:cs typeface="Lucida Grande"/>
                        </a:rPr>
                        <a:t>✓</a:t>
                      </a:r>
                      <a:endParaRPr sz="1500">
                        <a:latin typeface="Lucida Grande"/>
                        <a:cs typeface="Lucida Grande"/>
                      </a:endParaRPr>
                    </a:p>
                  </a:txBody>
                  <a:tcPr marL="0" marR="0" marT="0" marB="0"/>
                </a:tc>
                <a:tc>
                  <a:txBody>
                    <a:bodyPr/>
                    <a:lstStyle/>
                    <a:p>
                      <a:pPr algn="ctr">
                        <a:lnSpc>
                          <a:spcPts val="695"/>
                        </a:lnSpc>
                      </a:pPr>
                      <a:r>
                        <a:rPr sz="1500" spc="70" dirty="0">
                          <a:latin typeface="Lucida Grande"/>
                          <a:cs typeface="Lucida Grande"/>
                        </a:rPr>
                        <a:t>✓</a:t>
                      </a:r>
                      <a:endParaRPr sz="1500">
                        <a:latin typeface="Lucida Grande"/>
                        <a:cs typeface="Lucida Grande"/>
                      </a:endParaRPr>
                    </a:p>
                  </a:txBody>
                  <a:tcPr marL="0" marR="0" marT="0" marB="0"/>
                </a:tc>
                <a:extLst>
                  <a:ext uri="{0D108BD9-81ED-4DB2-BD59-A6C34878D82A}">
                    <a16:rowId xmlns:a16="http://schemas.microsoft.com/office/drawing/2014/main" val="10013"/>
                  </a:ext>
                </a:extLst>
              </a:tr>
              <a:tr h="220548">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marL="75565">
                        <a:lnSpc>
                          <a:spcPts val="695"/>
                        </a:lnSpc>
                      </a:pPr>
                      <a:r>
                        <a:rPr sz="1500" i="1" dirty="0">
                          <a:latin typeface="Times New Roman"/>
                          <a:cs typeface="Times New Roman"/>
                        </a:rPr>
                        <a:t>V</a:t>
                      </a:r>
                      <a:r>
                        <a:rPr sz="1500" i="1" spc="15" dirty="0">
                          <a:latin typeface="Times New Roman"/>
                          <a:cs typeface="Times New Roman"/>
                        </a:rPr>
                        <a:t> </a:t>
                      </a:r>
                      <a:r>
                        <a:rPr sz="1600" i="1" spc="240" baseline="33333" dirty="0">
                          <a:latin typeface="Times New Roman"/>
                          <a:cs typeface="Times New Roman"/>
                        </a:rPr>
                        <a:t>π</a:t>
                      </a:r>
                      <a:r>
                        <a:rPr sz="1600" i="1" spc="-75" baseline="33333" dirty="0">
                          <a:latin typeface="Times New Roman"/>
                          <a:cs typeface="Times New Roman"/>
                        </a:rPr>
                        <a:t> </a:t>
                      </a:r>
                      <a:r>
                        <a:rPr sz="1500" spc="80" dirty="0">
                          <a:latin typeface="Arial"/>
                          <a:cs typeface="Arial"/>
                        </a:rPr>
                        <a:t>(</a:t>
                      </a:r>
                      <a:r>
                        <a:rPr sz="1500" i="1" spc="80" dirty="0">
                          <a:latin typeface="Times New Roman"/>
                          <a:cs typeface="Times New Roman"/>
                        </a:rPr>
                        <a:t>h,</a:t>
                      </a:r>
                      <a:r>
                        <a:rPr sz="1500" i="1" spc="-25" dirty="0">
                          <a:latin typeface="Times New Roman"/>
                          <a:cs typeface="Times New Roman"/>
                        </a:rPr>
                        <a:t> </a:t>
                      </a:r>
                      <a:r>
                        <a:rPr sz="1500" i="1" spc="60" dirty="0">
                          <a:latin typeface="Times New Roman"/>
                          <a:cs typeface="Times New Roman"/>
                        </a:rPr>
                        <a:t>s</a:t>
                      </a:r>
                      <a:r>
                        <a:rPr sz="1500" spc="60" dirty="0">
                          <a:latin typeface="Arial"/>
                          <a:cs typeface="Arial"/>
                        </a:rPr>
                        <a:t>)</a:t>
                      </a:r>
                      <a:endParaRPr sz="1500">
                        <a:latin typeface="Arial"/>
                        <a:cs typeface="Arial"/>
                      </a:endParaRPr>
                    </a:p>
                  </a:txBody>
                  <a:tcPr marL="0" marR="0" marT="0" marB="0"/>
                </a:tc>
                <a:tc>
                  <a:txBody>
                    <a:bodyPr/>
                    <a:lstStyle/>
                    <a:p>
                      <a:pPr algn="ctr">
                        <a:lnSpc>
                          <a:spcPts val="695"/>
                        </a:lnSpc>
                      </a:pPr>
                      <a:r>
                        <a:rPr sz="1500" spc="70" dirty="0">
                          <a:latin typeface="Lucida Grande"/>
                          <a:cs typeface="Lucida Grande"/>
                        </a:rPr>
                        <a:t>✓</a:t>
                      </a:r>
                      <a:endParaRPr sz="1500">
                        <a:latin typeface="Lucida Grande"/>
                        <a:cs typeface="Lucida Grande"/>
                      </a:endParaRPr>
                    </a:p>
                  </a:txBody>
                  <a:tcPr marL="0" marR="0" marT="0" marB="0"/>
                </a:tc>
                <a:tc>
                  <a:txBody>
                    <a:bodyPr/>
                    <a:lstStyle/>
                    <a:p>
                      <a:pPr algn="ctr">
                        <a:lnSpc>
                          <a:spcPts val="695"/>
                        </a:lnSpc>
                      </a:pPr>
                      <a:r>
                        <a:rPr sz="1500" spc="70" dirty="0">
                          <a:latin typeface="Lucida Grande"/>
                          <a:cs typeface="Lucida Grande"/>
                        </a:rPr>
                        <a:t>✓</a:t>
                      </a:r>
                      <a:endParaRPr sz="1500">
                        <a:latin typeface="Lucida Grande"/>
                        <a:cs typeface="Lucida Grande"/>
                      </a:endParaRPr>
                    </a:p>
                  </a:txBody>
                  <a:tcPr marL="0" marR="0" marT="0" marB="0"/>
                </a:tc>
                <a:extLst>
                  <a:ext uri="{0D108BD9-81ED-4DB2-BD59-A6C34878D82A}">
                    <a16:rowId xmlns:a16="http://schemas.microsoft.com/office/drawing/2014/main" val="10014"/>
                  </a:ext>
                </a:extLst>
              </a:tr>
              <a:tr h="295452">
                <a:tc>
                  <a:txBody>
                    <a:bodyPr/>
                    <a:lstStyle/>
                    <a:p>
                      <a:pPr>
                        <a:lnSpc>
                          <a:spcPct val="100000"/>
                        </a:lnSpc>
                      </a:pPr>
                      <a:endParaRPr sz="1300">
                        <a:latin typeface="Times New Roman"/>
                        <a:cs typeface="Times New Roman"/>
                      </a:endParaRPr>
                    </a:p>
                  </a:txBody>
                  <a:tcPr marL="0" marR="0" marT="0" marB="0">
                    <a:lnB w="6350">
                      <a:solidFill>
                        <a:srgbClr val="000000"/>
                      </a:solidFill>
                      <a:prstDash val="solid"/>
                    </a:lnB>
                  </a:tcPr>
                </a:tc>
                <a:tc>
                  <a:txBody>
                    <a:bodyPr/>
                    <a:lstStyle/>
                    <a:p>
                      <a:pPr>
                        <a:lnSpc>
                          <a:spcPct val="100000"/>
                        </a:lnSpc>
                      </a:pPr>
                      <a:endParaRPr sz="1300">
                        <a:latin typeface="Times New Roman"/>
                        <a:cs typeface="Times New Roman"/>
                      </a:endParaRPr>
                    </a:p>
                  </a:txBody>
                  <a:tcPr marL="0" marR="0" marT="0" marB="0">
                    <a:lnB w="6350">
                      <a:solidFill>
                        <a:srgbClr val="000000"/>
                      </a:solidFill>
                      <a:prstDash val="solid"/>
                    </a:lnB>
                  </a:tcPr>
                </a:tc>
                <a:tc>
                  <a:txBody>
                    <a:bodyPr/>
                    <a:lstStyle/>
                    <a:p>
                      <a:pPr marL="75565">
                        <a:lnSpc>
                          <a:spcPts val="790"/>
                        </a:lnSpc>
                      </a:pPr>
                      <a:r>
                        <a:rPr sz="1500" i="1" dirty="0">
                          <a:latin typeface="Times New Roman"/>
                          <a:cs typeface="Times New Roman"/>
                        </a:rPr>
                        <a:t>V</a:t>
                      </a:r>
                      <a:r>
                        <a:rPr sz="1500" i="1" spc="15" dirty="0">
                          <a:latin typeface="Times New Roman"/>
                          <a:cs typeface="Times New Roman"/>
                        </a:rPr>
                        <a:t> </a:t>
                      </a:r>
                      <a:r>
                        <a:rPr sz="1600" i="1" spc="240" baseline="33333" dirty="0">
                          <a:latin typeface="Times New Roman"/>
                          <a:cs typeface="Times New Roman"/>
                        </a:rPr>
                        <a:t>π</a:t>
                      </a:r>
                      <a:r>
                        <a:rPr sz="1600" i="1" spc="-75" baseline="33333" dirty="0">
                          <a:latin typeface="Times New Roman"/>
                          <a:cs typeface="Times New Roman"/>
                        </a:rPr>
                        <a:t> </a:t>
                      </a:r>
                      <a:r>
                        <a:rPr sz="1500" spc="80" dirty="0">
                          <a:latin typeface="Arial"/>
                          <a:cs typeface="Arial"/>
                        </a:rPr>
                        <a:t>(</a:t>
                      </a:r>
                      <a:r>
                        <a:rPr sz="1500" i="1" spc="80" dirty="0">
                          <a:latin typeface="Times New Roman"/>
                          <a:cs typeface="Times New Roman"/>
                        </a:rPr>
                        <a:t>h,</a:t>
                      </a:r>
                      <a:r>
                        <a:rPr sz="1500" i="1" spc="-25" dirty="0">
                          <a:latin typeface="Times New Roman"/>
                          <a:cs typeface="Times New Roman"/>
                        </a:rPr>
                        <a:t> </a:t>
                      </a:r>
                      <a:r>
                        <a:rPr sz="1500" i="1" spc="75" dirty="0">
                          <a:latin typeface="Times New Roman"/>
                          <a:cs typeface="Times New Roman"/>
                        </a:rPr>
                        <a:t>z</a:t>
                      </a:r>
                      <a:r>
                        <a:rPr sz="1500" spc="75" dirty="0">
                          <a:latin typeface="Arial"/>
                          <a:cs typeface="Arial"/>
                        </a:rPr>
                        <a:t>)</a:t>
                      </a:r>
                      <a:endParaRPr sz="1500">
                        <a:latin typeface="Arial"/>
                        <a:cs typeface="Arial"/>
                      </a:endParaRPr>
                    </a:p>
                  </a:txBody>
                  <a:tcPr marL="0" marR="0" marT="0" marB="0">
                    <a:lnB w="6350">
                      <a:solidFill>
                        <a:srgbClr val="000000"/>
                      </a:solidFill>
                      <a:prstDash val="solid"/>
                    </a:lnB>
                  </a:tcPr>
                </a:tc>
                <a:tc>
                  <a:txBody>
                    <a:bodyPr/>
                    <a:lstStyle/>
                    <a:p>
                      <a:pPr algn="ctr">
                        <a:lnSpc>
                          <a:spcPts val="790"/>
                        </a:lnSpc>
                      </a:pPr>
                      <a:r>
                        <a:rPr sz="1500" spc="70" dirty="0">
                          <a:latin typeface="Lucida Grande"/>
                          <a:cs typeface="Lucida Grande"/>
                        </a:rPr>
                        <a:t>✓</a:t>
                      </a:r>
                      <a:endParaRPr sz="1500">
                        <a:latin typeface="Lucida Grande"/>
                        <a:cs typeface="Lucida Grande"/>
                      </a:endParaRPr>
                    </a:p>
                  </a:txBody>
                  <a:tcPr marL="0" marR="0" marT="0" marB="0">
                    <a:lnB w="6350">
                      <a:solidFill>
                        <a:srgbClr val="000000"/>
                      </a:solidFill>
                      <a:prstDash val="solid"/>
                    </a:lnB>
                  </a:tcPr>
                </a:tc>
                <a:tc>
                  <a:txBody>
                    <a:bodyPr/>
                    <a:lstStyle/>
                    <a:p>
                      <a:pPr algn="ctr">
                        <a:lnSpc>
                          <a:spcPts val="790"/>
                        </a:lnSpc>
                      </a:pPr>
                      <a:r>
                        <a:rPr sz="1500" spc="70" dirty="0">
                          <a:latin typeface="Lucida Grande"/>
                          <a:cs typeface="Lucida Grande"/>
                        </a:rPr>
                        <a:t>✓</a:t>
                      </a:r>
                      <a:endParaRPr sz="1500">
                        <a:latin typeface="Lucida Grande"/>
                        <a:cs typeface="Lucida Grande"/>
                      </a:endParaRPr>
                    </a:p>
                  </a:txBody>
                  <a:tcPr marL="0" marR="0" marT="0" marB="0">
                    <a:lnB w="6350">
                      <a:solidFill>
                        <a:srgbClr val="000000"/>
                      </a:solidFill>
                      <a:prstDash val="solid"/>
                    </a:lnB>
                  </a:tcPr>
                </a:tc>
                <a:extLst>
                  <a:ext uri="{0D108BD9-81ED-4DB2-BD59-A6C34878D82A}">
                    <a16:rowId xmlns:a16="http://schemas.microsoft.com/office/drawing/2014/main" val="10015"/>
                  </a:ext>
                </a:extLst>
              </a:tr>
              <a:tr h="277419">
                <a:tc>
                  <a:txBody>
                    <a:bodyPr/>
                    <a:lstStyle/>
                    <a:p>
                      <a:pPr marL="75565">
                        <a:lnSpc>
                          <a:spcPts val="760"/>
                        </a:lnSpc>
                        <a:spcBef>
                          <a:spcPts val="140"/>
                        </a:spcBef>
                      </a:pPr>
                      <a:r>
                        <a:rPr sz="1500" dirty="0">
                          <a:latin typeface="Arial"/>
                          <a:cs typeface="Arial"/>
                        </a:rPr>
                        <a:t>Reactive</a:t>
                      </a:r>
                      <a:r>
                        <a:rPr sz="1500" spc="-5" dirty="0">
                          <a:latin typeface="Arial"/>
                          <a:cs typeface="Arial"/>
                        </a:rPr>
                        <a:t> </a:t>
                      </a:r>
                      <a:r>
                        <a:rPr sz="1500" i="1" dirty="0">
                          <a:latin typeface="Times New Roman"/>
                          <a:cs typeface="Times New Roman"/>
                        </a:rPr>
                        <a:t>o</a:t>
                      </a:r>
                      <a:r>
                        <a:rPr sz="1500" i="1" spc="55" dirty="0">
                          <a:latin typeface="Times New Roman"/>
                          <a:cs typeface="Times New Roman"/>
                        </a:rPr>
                        <a:t> </a:t>
                      </a:r>
                      <a:r>
                        <a:rPr sz="1500" i="1" spc="195" dirty="0">
                          <a:latin typeface="Menlo"/>
                          <a:cs typeface="Menlo"/>
                        </a:rPr>
                        <a:t>∼</a:t>
                      </a:r>
                      <a:r>
                        <a:rPr sz="1500" i="1" spc="-190" dirty="0">
                          <a:latin typeface="Menlo"/>
                          <a:cs typeface="Menlo"/>
                        </a:rPr>
                        <a:t> </a:t>
                      </a:r>
                      <a:r>
                        <a:rPr sz="1500" i="1" spc="70" dirty="0">
                          <a:latin typeface="Times New Roman"/>
                          <a:cs typeface="Times New Roman"/>
                        </a:rPr>
                        <a:t>O</a:t>
                      </a:r>
                      <a:r>
                        <a:rPr sz="1500" spc="70" dirty="0">
                          <a:latin typeface="Arial"/>
                          <a:cs typeface="Arial"/>
                        </a:rPr>
                        <a:t>(</a:t>
                      </a:r>
                      <a:r>
                        <a:rPr sz="1500" i="1" spc="70" dirty="0">
                          <a:latin typeface="Times New Roman"/>
                          <a:cs typeface="Times New Roman"/>
                        </a:rPr>
                        <a:t>s</a:t>
                      </a:r>
                      <a:r>
                        <a:rPr sz="1500" spc="70" dirty="0">
                          <a:latin typeface="Arial"/>
                          <a:cs typeface="Arial"/>
                        </a:rPr>
                        <a:t>),</a:t>
                      </a:r>
                      <a:r>
                        <a:rPr sz="1500" dirty="0">
                          <a:latin typeface="Arial"/>
                          <a:cs typeface="Arial"/>
                        </a:rPr>
                        <a:t> w/o </a:t>
                      </a:r>
                      <a:r>
                        <a:rPr sz="1500" spc="-10" dirty="0">
                          <a:latin typeface="Arial"/>
                          <a:cs typeface="Arial"/>
                        </a:rPr>
                        <a:t>aliasing</a:t>
                      </a:r>
                      <a:endParaRPr sz="1500">
                        <a:latin typeface="Arial"/>
                        <a:cs typeface="Arial"/>
                      </a:endParaRPr>
                    </a:p>
                  </a:txBody>
                  <a:tcPr marL="0" marR="0" marT="38839" marB="0">
                    <a:lnT w="6350">
                      <a:solidFill>
                        <a:srgbClr val="000000"/>
                      </a:solidFill>
                      <a:prstDash val="solid"/>
                    </a:lnT>
                  </a:tcPr>
                </a:tc>
                <a:tc>
                  <a:txBody>
                    <a:bodyPr/>
                    <a:lstStyle/>
                    <a:p>
                      <a:pPr marL="75565">
                        <a:lnSpc>
                          <a:spcPts val="760"/>
                        </a:lnSpc>
                        <a:spcBef>
                          <a:spcPts val="140"/>
                        </a:spcBef>
                      </a:pPr>
                      <a:r>
                        <a:rPr sz="1500" dirty="0">
                          <a:latin typeface="Arial"/>
                          <a:cs typeface="Arial"/>
                        </a:rPr>
                        <a:t>Reactive</a:t>
                      </a:r>
                      <a:r>
                        <a:rPr sz="1500" spc="-25" dirty="0">
                          <a:latin typeface="Arial"/>
                          <a:cs typeface="Arial"/>
                        </a:rPr>
                        <a:t> </a:t>
                      </a:r>
                      <a:r>
                        <a:rPr sz="1500" i="1" spc="60" dirty="0">
                          <a:latin typeface="Times New Roman"/>
                          <a:cs typeface="Times New Roman"/>
                        </a:rPr>
                        <a:t>π</a:t>
                      </a:r>
                      <a:r>
                        <a:rPr sz="1500" spc="60" dirty="0">
                          <a:latin typeface="Arial"/>
                          <a:cs typeface="Arial"/>
                        </a:rPr>
                        <a:t>(</a:t>
                      </a:r>
                      <a:r>
                        <a:rPr sz="1500" i="1" spc="60" dirty="0">
                          <a:latin typeface="Times New Roman"/>
                          <a:cs typeface="Times New Roman"/>
                        </a:rPr>
                        <a:t>o</a:t>
                      </a:r>
                      <a:r>
                        <a:rPr sz="1500" spc="60" dirty="0">
                          <a:latin typeface="Arial"/>
                          <a:cs typeface="Arial"/>
                        </a:rPr>
                        <a:t>)</a:t>
                      </a:r>
                      <a:endParaRPr sz="1500">
                        <a:latin typeface="Arial"/>
                        <a:cs typeface="Arial"/>
                      </a:endParaRPr>
                    </a:p>
                  </a:txBody>
                  <a:tcPr marL="0" marR="0" marT="38839" marB="0">
                    <a:lnT w="6350">
                      <a:solidFill>
                        <a:srgbClr val="000000"/>
                      </a:solidFill>
                      <a:prstDash val="solid"/>
                    </a:lnT>
                  </a:tcPr>
                </a:tc>
                <a:tc>
                  <a:txBody>
                    <a:bodyPr/>
                    <a:lstStyle/>
                    <a:p>
                      <a:pPr marL="75565">
                        <a:lnSpc>
                          <a:spcPts val="760"/>
                        </a:lnSpc>
                        <a:spcBef>
                          <a:spcPts val="140"/>
                        </a:spcBef>
                      </a:pPr>
                      <a:r>
                        <a:rPr sz="1500" i="1" dirty="0">
                          <a:latin typeface="Times New Roman"/>
                          <a:cs typeface="Times New Roman"/>
                        </a:rPr>
                        <a:t>V</a:t>
                      </a:r>
                      <a:r>
                        <a:rPr sz="1500" i="1" spc="25" dirty="0">
                          <a:latin typeface="Times New Roman"/>
                          <a:cs typeface="Times New Roman"/>
                        </a:rPr>
                        <a:t> </a:t>
                      </a:r>
                      <a:r>
                        <a:rPr sz="1600" i="1" spc="240" baseline="33333" dirty="0">
                          <a:latin typeface="Times New Roman"/>
                          <a:cs typeface="Times New Roman"/>
                        </a:rPr>
                        <a:t>π</a:t>
                      </a:r>
                      <a:r>
                        <a:rPr sz="1600" i="1" spc="-67" baseline="33333" dirty="0">
                          <a:latin typeface="Times New Roman"/>
                          <a:cs typeface="Times New Roman"/>
                        </a:rPr>
                        <a:t> </a:t>
                      </a:r>
                      <a:r>
                        <a:rPr sz="1500" spc="60" dirty="0">
                          <a:latin typeface="Arial"/>
                          <a:cs typeface="Arial"/>
                        </a:rPr>
                        <a:t>(</a:t>
                      </a:r>
                      <a:r>
                        <a:rPr sz="1500" i="1" spc="60" dirty="0">
                          <a:latin typeface="Times New Roman"/>
                          <a:cs typeface="Times New Roman"/>
                        </a:rPr>
                        <a:t>h</a:t>
                      </a:r>
                      <a:r>
                        <a:rPr sz="1500" spc="60" dirty="0">
                          <a:latin typeface="Arial"/>
                          <a:cs typeface="Arial"/>
                        </a:rPr>
                        <a:t>)</a:t>
                      </a:r>
                      <a:endParaRPr sz="1500">
                        <a:latin typeface="Arial"/>
                        <a:cs typeface="Arial"/>
                      </a:endParaRPr>
                    </a:p>
                  </a:txBody>
                  <a:tcPr marL="0" marR="0" marT="38839" marB="0">
                    <a:lnT w="6350">
                      <a:solidFill>
                        <a:srgbClr val="000000"/>
                      </a:solidFill>
                      <a:prstDash val="solid"/>
                    </a:lnT>
                  </a:tcPr>
                </a:tc>
                <a:tc>
                  <a:txBody>
                    <a:bodyPr/>
                    <a:lstStyle/>
                    <a:p>
                      <a:pPr algn="ctr">
                        <a:lnSpc>
                          <a:spcPts val="760"/>
                        </a:lnSpc>
                        <a:spcBef>
                          <a:spcPts val="140"/>
                        </a:spcBef>
                      </a:pPr>
                      <a:r>
                        <a:rPr sz="1500" spc="70" dirty="0">
                          <a:latin typeface="Lucida Grande"/>
                          <a:cs typeface="Lucida Grande"/>
                        </a:rPr>
                        <a:t>✓</a:t>
                      </a:r>
                      <a:endParaRPr sz="1500">
                        <a:latin typeface="Lucida Grande"/>
                        <a:cs typeface="Lucida Grande"/>
                      </a:endParaRPr>
                    </a:p>
                  </a:txBody>
                  <a:tcPr marL="0" marR="0" marT="38839" marB="0">
                    <a:lnT w="6350">
                      <a:solidFill>
                        <a:srgbClr val="000000"/>
                      </a:solidFill>
                      <a:prstDash val="solid"/>
                    </a:lnT>
                  </a:tcPr>
                </a:tc>
                <a:tc>
                  <a:txBody>
                    <a:bodyPr/>
                    <a:lstStyle/>
                    <a:p>
                      <a:pPr algn="ctr">
                        <a:lnSpc>
                          <a:spcPts val="760"/>
                        </a:lnSpc>
                        <a:spcBef>
                          <a:spcPts val="140"/>
                        </a:spcBef>
                      </a:pPr>
                      <a:r>
                        <a:rPr sz="1500" spc="70" dirty="0">
                          <a:latin typeface="Lucida Grande"/>
                          <a:cs typeface="Lucida Grande"/>
                        </a:rPr>
                        <a:t>✓</a:t>
                      </a:r>
                      <a:endParaRPr sz="1500">
                        <a:latin typeface="Lucida Grande"/>
                        <a:cs typeface="Lucida Grande"/>
                      </a:endParaRPr>
                    </a:p>
                  </a:txBody>
                  <a:tcPr marL="0" marR="0" marT="38839" marB="0">
                    <a:lnT w="6350">
                      <a:solidFill>
                        <a:srgbClr val="000000"/>
                      </a:solidFill>
                      <a:prstDash val="solid"/>
                    </a:lnT>
                  </a:tcPr>
                </a:tc>
                <a:extLst>
                  <a:ext uri="{0D108BD9-81ED-4DB2-BD59-A6C34878D82A}">
                    <a16:rowId xmlns:a16="http://schemas.microsoft.com/office/drawing/2014/main" val="10016"/>
                  </a:ext>
                </a:extLst>
              </a:tr>
              <a:tr h="216387">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marL="75565">
                        <a:lnSpc>
                          <a:spcPts val="685"/>
                        </a:lnSpc>
                      </a:pPr>
                      <a:r>
                        <a:rPr sz="1500" i="1" dirty="0">
                          <a:latin typeface="Times New Roman"/>
                          <a:cs typeface="Times New Roman"/>
                        </a:rPr>
                        <a:t>V</a:t>
                      </a:r>
                      <a:r>
                        <a:rPr sz="1500" i="1" spc="25" dirty="0">
                          <a:latin typeface="Times New Roman"/>
                          <a:cs typeface="Times New Roman"/>
                        </a:rPr>
                        <a:t> </a:t>
                      </a:r>
                      <a:r>
                        <a:rPr sz="1600" i="1" spc="240" baseline="33333" dirty="0">
                          <a:latin typeface="Times New Roman"/>
                          <a:cs typeface="Times New Roman"/>
                        </a:rPr>
                        <a:t>π</a:t>
                      </a:r>
                      <a:r>
                        <a:rPr sz="1600" i="1" spc="-67" baseline="33333" dirty="0">
                          <a:latin typeface="Times New Roman"/>
                          <a:cs typeface="Times New Roman"/>
                        </a:rPr>
                        <a:t> </a:t>
                      </a:r>
                      <a:r>
                        <a:rPr sz="1500" spc="55" dirty="0">
                          <a:latin typeface="Arial"/>
                          <a:cs typeface="Arial"/>
                        </a:rPr>
                        <a:t>(</a:t>
                      </a:r>
                      <a:r>
                        <a:rPr sz="1500" i="1" spc="55" dirty="0">
                          <a:latin typeface="Times New Roman"/>
                          <a:cs typeface="Times New Roman"/>
                        </a:rPr>
                        <a:t>s</a:t>
                      </a:r>
                      <a:r>
                        <a:rPr sz="1500" spc="55" dirty="0">
                          <a:latin typeface="Arial"/>
                          <a:cs typeface="Arial"/>
                        </a:rPr>
                        <a:t>)</a:t>
                      </a:r>
                      <a:endParaRPr sz="1500">
                        <a:latin typeface="Arial"/>
                        <a:cs typeface="Arial"/>
                      </a:endParaRPr>
                    </a:p>
                  </a:txBody>
                  <a:tcPr marL="0" marR="0" marT="0" marB="0"/>
                </a:tc>
                <a:tc>
                  <a:txBody>
                    <a:bodyPr/>
                    <a:lstStyle/>
                    <a:p>
                      <a:pPr algn="ctr">
                        <a:lnSpc>
                          <a:spcPts val="685"/>
                        </a:lnSpc>
                      </a:pPr>
                      <a:r>
                        <a:rPr sz="1500" spc="70" dirty="0">
                          <a:latin typeface="Lucida Grande"/>
                          <a:cs typeface="Lucida Grande"/>
                        </a:rPr>
                        <a:t>✓</a:t>
                      </a:r>
                      <a:endParaRPr sz="1500">
                        <a:latin typeface="Lucida Grande"/>
                        <a:cs typeface="Lucida Grande"/>
                      </a:endParaRPr>
                    </a:p>
                  </a:txBody>
                  <a:tcPr marL="0" marR="0" marT="0" marB="0"/>
                </a:tc>
                <a:tc>
                  <a:txBody>
                    <a:bodyPr/>
                    <a:lstStyle/>
                    <a:p>
                      <a:pPr algn="ctr">
                        <a:lnSpc>
                          <a:spcPts val="685"/>
                        </a:lnSpc>
                      </a:pPr>
                      <a:r>
                        <a:rPr sz="1500" spc="70" dirty="0">
                          <a:latin typeface="Lucida Grande"/>
                          <a:cs typeface="Lucida Grande"/>
                        </a:rPr>
                        <a:t>✓</a:t>
                      </a:r>
                      <a:endParaRPr sz="1500">
                        <a:latin typeface="Lucida Grande"/>
                        <a:cs typeface="Lucida Grande"/>
                      </a:endParaRPr>
                    </a:p>
                  </a:txBody>
                  <a:tcPr marL="0" marR="0" marT="0" marB="0"/>
                </a:tc>
                <a:extLst>
                  <a:ext uri="{0D108BD9-81ED-4DB2-BD59-A6C34878D82A}">
                    <a16:rowId xmlns:a16="http://schemas.microsoft.com/office/drawing/2014/main" val="10017"/>
                  </a:ext>
                </a:extLst>
              </a:tr>
              <a:tr h="220548">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marL="75565">
                        <a:lnSpc>
                          <a:spcPts val="695"/>
                        </a:lnSpc>
                      </a:pPr>
                      <a:r>
                        <a:rPr sz="1500" i="1" dirty="0">
                          <a:latin typeface="Times New Roman"/>
                          <a:cs typeface="Times New Roman"/>
                        </a:rPr>
                        <a:t>V</a:t>
                      </a:r>
                      <a:r>
                        <a:rPr sz="1500" i="1" spc="15" dirty="0">
                          <a:latin typeface="Times New Roman"/>
                          <a:cs typeface="Times New Roman"/>
                        </a:rPr>
                        <a:t> </a:t>
                      </a:r>
                      <a:r>
                        <a:rPr sz="1600" i="1" spc="240" baseline="33333" dirty="0">
                          <a:latin typeface="Times New Roman"/>
                          <a:cs typeface="Times New Roman"/>
                        </a:rPr>
                        <a:t>π</a:t>
                      </a:r>
                      <a:r>
                        <a:rPr sz="1600" i="1" spc="-75" baseline="33333" dirty="0">
                          <a:latin typeface="Times New Roman"/>
                          <a:cs typeface="Times New Roman"/>
                        </a:rPr>
                        <a:t> </a:t>
                      </a:r>
                      <a:r>
                        <a:rPr sz="1500" spc="75" dirty="0">
                          <a:latin typeface="Arial"/>
                          <a:cs typeface="Arial"/>
                        </a:rPr>
                        <a:t>(</a:t>
                      </a:r>
                      <a:r>
                        <a:rPr sz="1500" i="1" spc="75" dirty="0">
                          <a:latin typeface="Times New Roman"/>
                          <a:cs typeface="Times New Roman"/>
                        </a:rPr>
                        <a:t>s,</a:t>
                      </a:r>
                      <a:r>
                        <a:rPr sz="1500" i="1" spc="-20" dirty="0">
                          <a:latin typeface="Times New Roman"/>
                          <a:cs typeface="Times New Roman"/>
                        </a:rPr>
                        <a:t> </a:t>
                      </a:r>
                      <a:r>
                        <a:rPr sz="1500" i="1" spc="30" dirty="0">
                          <a:latin typeface="Times New Roman"/>
                          <a:cs typeface="Times New Roman"/>
                        </a:rPr>
                        <a:t>o</a:t>
                      </a:r>
                      <a:r>
                        <a:rPr sz="1500" spc="30" dirty="0">
                          <a:latin typeface="Arial"/>
                          <a:cs typeface="Arial"/>
                        </a:rPr>
                        <a:t>)</a:t>
                      </a:r>
                      <a:endParaRPr sz="1500">
                        <a:latin typeface="Arial"/>
                        <a:cs typeface="Arial"/>
                      </a:endParaRPr>
                    </a:p>
                  </a:txBody>
                  <a:tcPr marL="0" marR="0" marT="0" marB="0"/>
                </a:tc>
                <a:tc>
                  <a:txBody>
                    <a:bodyPr/>
                    <a:lstStyle/>
                    <a:p>
                      <a:pPr algn="ctr">
                        <a:lnSpc>
                          <a:spcPts val="695"/>
                        </a:lnSpc>
                      </a:pPr>
                      <a:r>
                        <a:rPr sz="1500" spc="70" dirty="0">
                          <a:latin typeface="Lucida Grande"/>
                          <a:cs typeface="Lucida Grande"/>
                        </a:rPr>
                        <a:t>✓</a:t>
                      </a:r>
                      <a:endParaRPr sz="1500">
                        <a:latin typeface="Lucida Grande"/>
                        <a:cs typeface="Lucida Grande"/>
                      </a:endParaRPr>
                    </a:p>
                  </a:txBody>
                  <a:tcPr marL="0" marR="0" marT="0" marB="0"/>
                </a:tc>
                <a:tc>
                  <a:txBody>
                    <a:bodyPr/>
                    <a:lstStyle/>
                    <a:p>
                      <a:pPr algn="ctr">
                        <a:lnSpc>
                          <a:spcPts val="695"/>
                        </a:lnSpc>
                      </a:pPr>
                      <a:r>
                        <a:rPr sz="1500" spc="70" dirty="0">
                          <a:latin typeface="Lucida Grande"/>
                          <a:cs typeface="Lucida Grande"/>
                        </a:rPr>
                        <a:t>✓</a:t>
                      </a:r>
                      <a:endParaRPr sz="1500">
                        <a:latin typeface="Lucida Grande"/>
                        <a:cs typeface="Lucida Grande"/>
                      </a:endParaRPr>
                    </a:p>
                  </a:txBody>
                  <a:tcPr marL="0" marR="0" marT="0" marB="0"/>
                </a:tc>
                <a:extLst>
                  <a:ext uri="{0D108BD9-81ED-4DB2-BD59-A6C34878D82A}">
                    <a16:rowId xmlns:a16="http://schemas.microsoft.com/office/drawing/2014/main" val="10018"/>
                  </a:ext>
                </a:extLst>
              </a:tr>
              <a:tr h="220548">
                <a:tc>
                  <a:txBody>
                    <a:bodyPr/>
                    <a:lstStyle/>
                    <a:p>
                      <a:pPr>
                        <a:lnSpc>
                          <a:spcPct val="100000"/>
                        </a:lnSpc>
                      </a:pPr>
                      <a:endParaRPr sz="1100">
                        <a:latin typeface="Times New Roman"/>
                        <a:cs typeface="Times New Roman"/>
                      </a:endParaRPr>
                    </a:p>
                  </a:txBody>
                  <a:tcPr marL="0" marR="0" marT="0" marB="0"/>
                </a:tc>
                <a:tc>
                  <a:txBody>
                    <a:bodyPr/>
                    <a:lstStyle/>
                    <a:p>
                      <a:pPr>
                        <a:lnSpc>
                          <a:spcPct val="100000"/>
                        </a:lnSpc>
                      </a:pPr>
                      <a:endParaRPr sz="1100">
                        <a:latin typeface="Times New Roman"/>
                        <a:cs typeface="Times New Roman"/>
                      </a:endParaRPr>
                    </a:p>
                  </a:txBody>
                  <a:tcPr marL="0" marR="0" marT="0" marB="0"/>
                </a:tc>
                <a:tc>
                  <a:txBody>
                    <a:bodyPr/>
                    <a:lstStyle/>
                    <a:p>
                      <a:pPr marL="75565">
                        <a:lnSpc>
                          <a:spcPts val="695"/>
                        </a:lnSpc>
                      </a:pPr>
                      <a:r>
                        <a:rPr sz="1500" i="1" dirty="0">
                          <a:latin typeface="Times New Roman"/>
                          <a:cs typeface="Times New Roman"/>
                        </a:rPr>
                        <a:t>V</a:t>
                      </a:r>
                      <a:r>
                        <a:rPr sz="1500" i="1" spc="15" dirty="0">
                          <a:latin typeface="Times New Roman"/>
                          <a:cs typeface="Times New Roman"/>
                        </a:rPr>
                        <a:t> </a:t>
                      </a:r>
                      <a:r>
                        <a:rPr sz="1600" i="1" spc="240" baseline="33333" dirty="0">
                          <a:latin typeface="Times New Roman"/>
                          <a:cs typeface="Times New Roman"/>
                        </a:rPr>
                        <a:t>π</a:t>
                      </a:r>
                      <a:r>
                        <a:rPr sz="1600" i="1" spc="-75" baseline="33333" dirty="0">
                          <a:latin typeface="Times New Roman"/>
                          <a:cs typeface="Times New Roman"/>
                        </a:rPr>
                        <a:t> </a:t>
                      </a:r>
                      <a:r>
                        <a:rPr sz="1500" spc="80" dirty="0">
                          <a:latin typeface="Arial"/>
                          <a:cs typeface="Arial"/>
                        </a:rPr>
                        <a:t>(</a:t>
                      </a:r>
                      <a:r>
                        <a:rPr sz="1500" i="1" spc="80" dirty="0">
                          <a:latin typeface="Times New Roman"/>
                          <a:cs typeface="Times New Roman"/>
                        </a:rPr>
                        <a:t>h,</a:t>
                      </a:r>
                      <a:r>
                        <a:rPr sz="1500" i="1" spc="-25" dirty="0">
                          <a:latin typeface="Times New Roman"/>
                          <a:cs typeface="Times New Roman"/>
                        </a:rPr>
                        <a:t> </a:t>
                      </a:r>
                      <a:r>
                        <a:rPr sz="1500" i="1" spc="60" dirty="0">
                          <a:latin typeface="Times New Roman"/>
                          <a:cs typeface="Times New Roman"/>
                        </a:rPr>
                        <a:t>s</a:t>
                      </a:r>
                      <a:r>
                        <a:rPr sz="1500" spc="60" dirty="0">
                          <a:latin typeface="Arial"/>
                          <a:cs typeface="Arial"/>
                        </a:rPr>
                        <a:t>)</a:t>
                      </a:r>
                      <a:endParaRPr sz="1500">
                        <a:latin typeface="Arial"/>
                        <a:cs typeface="Arial"/>
                      </a:endParaRPr>
                    </a:p>
                  </a:txBody>
                  <a:tcPr marL="0" marR="0" marT="0" marB="0"/>
                </a:tc>
                <a:tc>
                  <a:txBody>
                    <a:bodyPr/>
                    <a:lstStyle/>
                    <a:p>
                      <a:pPr algn="ctr">
                        <a:lnSpc>
                          <a:spcPts val="695"/>
                        </a:lnSpc>
                      </a:pPr>
                      <a:r>
                        <a:rPr sz="1500" spc="70" dirty="0">
                          <a:latin typeface="Lucida Grande"/>
                          <a:cs typeface="Lucida Grande"/>
                        </a:rPr>
                        <a:t>✓</a:t>
                      </a:r>
                      <a:endParaRPr sz="1500">
                        <a:latin typeface="Lucida Grande"/>
                        <a:cs typeface="Lucida Grande"/>
                      </a:endParaRPr>
                    </a:p>
                  </a:txBody>
                  <a:tcPr marL="0" marR="0" marT="0" marB="0"/>
                </a:tc>
                <a:tc>
                  <a:txBody>
                    <a:bodyPr/>
                    <a:lstStyle/>
                    <a:p>
                      <a:pPr algn="ctr">
                        <a:lnSpc>
                          <a:spcPts val="695"/>
                        </a:lnSpc>
                      </a:pPr>
                      <a:r>
                        <a:rPr sz="1500" spc="70" dirty="0">
                          <a:latin typeface="Lucida Grande"/>
                          <a:cs typeface="Lucida Grande"/>
                        </a:rPr>
                        <a:t>✓</a:t>
                      </a:r>
                      <a:endParaRPr sz="1500">
                        <a:latin typeface="Lucida Grande"/>
                        <a:cs typeface="Lucida Grande"/>
                      </a:endParaRPr>
                    </a:p>
                  </a:txBody>
                  <a:tcPr marL="0" marR="0" marT="0" marB="0"/>
                </a:tc>
                <a:extLst>
                  <a:ext uri="{0D108BD9-81ED-4DB2-BD59-A6C34878D82A}">
                    <a16:rowId xmlns:a16="http://schemas.microsoft.com/office/drawing/2014/main" val="10019"/>
                  </a:ext>
                </a:extLst>
              </a:tr>
              <a:tr h="299613">
                <a:tc>
                  <a:txBody>
                    <a:bodyPr/>
                    <a:lstStyle/>
                    <a:p>
                      <a:pPr>
                        <a:lnSpc>
                          <a:spcPct val="100000"/>
                        </a:lnSpc>
                      </a:pPr>
                      <a:endParaRPr sz="1300">
                        <a:latin typeface="Times New Roman"/>
                        <a:cs typeface="Times New Roman"/>
                      </a:endParaRPr>
                    </a:p>
                  </a:txBody>
                  <a:tcPr marL="0" marR="0" marT="0" marB="0">
                    <a:lnB w="9525">
                      <a:solidFill>
                        <a:srgbClr val="000000"/>
                      </a:solidFill>
                      <a:prstDash val="solid"/>
                    </a:lnB>
                  </a:tcPr>
                </a:tc>
                <a:tc>
                  <a:txBody>
                    <a:bodyPr/>
                    <a:lstStyle/>
                    <a:p>
                      <a:pPr>
                        <a:lnSpc>
                          <a:spcPct val="100000"/>
                        </a:lnSpc>
                      </a:pPr>
                      <a:endParaRPr sz="1300">
                        <a:latin typeface="Times New Roman"/>
                        <a:cs typeface="Times New Roman"/>
                      </a:endParaRPr>
                    </a:p>
                  </a:txBody>
                  <a:tcPr marL="0" marR="0" marT="0" marB="0">
                    <a:lnB w="9525">
                      <a:solidFill>
                        <a:srgbClr val="000000"/>
                      </a:solidFill>
                      <a:prstDash val="solid"/>
                    </a:lnB>
                  </a:tcPr>
                </a:tc>
                <a:tc>
                  <a:txBody>
                    <a:bodyPr/>
                    <a:lstStyle/>
                    <a:p>
                      <a:pPr marL="75565">
                        <a:lnSpc>
                          <a:spcPts val="790"/>
                        </a:lnSpc>
                      </a:pPr>
                      <a:r>
                        <a:rPr sz="1500" i="1" dirty="0">
                          <a:latin typeface="Times New Roman"/>
                          <a:cs typeface="Times New Roman"/>
                        </a:rPr>
                        <a:t>V</a:t>
                      </a:r>
                      <a:r>
                        <a:rPr sz="1500" i="1" spc="15" dirty="0">
                          <a:latin typeface="Times New Roman"/>
                          <a:cs typeface="Times New Roman"/>
                        </a:rPr>
                        <a:t> </a:t>
                      </a:r>
                      <a:r>
                        <a:rPr sz="1600" i="1" spc="240" baseline="33333" dirty="0">
                          <a:latin typeface="Times New Roman"/>
                          <a:cs typeface="Times New Roman"/>
                        </a:rPr>
                        <a:t>π</a:t>
                      </a:r>
                      <a:r>
                        <a:rPr sz="1600" i="1" spc="-75" baseline="33333" dirty="0">
                          <a:latin typeface="Times New Roman"/>
                          <a:cs typeface="Times New Roman"/>
                        </a:rPr>
                        <a:t> </a:t>
                      </a:r>
                      <a:r>
                        <a:rPr sz="1500" spc="80" dirty="0">
                          <a:latin typeface="Arial"/>
                          <a:cs typeface="Arial"/>
                        </a:rPr>
                        <a:t>(</a:t>
                      </a:r>
                      <a:r>
                        <a:rPr sz="1500" i="1" spc="80" dirty="0">
                          <a:latin typeface="Times New Roman"/>
                          <a:cs typeface="Times New Roman"/>
                        </a:rPr>
                        <a:t>h,</a:t>
                      </a:r>
                      <a:r>
                        <a:rPr sz="1500" i="1" spc="-25" dirty="0">
                          <a:latin typeface="Times New Roman"/>
                          <a:cs typeface="Times New Roman"/>
                        </a:rPr>
                        <a:t> </a:t>
                      </a:r>
                      <a:r>
                        <a:rPr sz="1500" i="1" spc="75" dirty="0">
                          <a:latin typeface="Times New Roman"/>
                          <a:cs typeface="Times New Roman"/>
                        </a:rPr>
                        <a:t>z</a:t>
                      </a:r>
                      <a:r>
                        <a:rPr sz="1500" spc="75" dirty="0">
                          <a:latin typeface="Arial"/>
                          <a:cs typeface="Arial"/>
                        </a:rPr>
                        <a:t>)</a:t>
                      </a:r>
                      <a:endParaRPr sz="1500">
                        <a:latin typeface="Arial"/>
                        <a:cs typeface="Arial"/>
                      </a:endParaRPr>
                    </a:p>
                  </a:txBody>
                  <a:tcPr marL="0" marR="0" marT="0" marB="0">
                    <a:lnB w="9525">
                      <a:solidFill>
                        <a:srgbClr val="000000"/>
                      </a:solidFill>
                      <a:prstDash val="solid"/>
                    </a:lnB>
                  </a:tcPr>
                </a:tc>
                <a:tc>
                  <a:txBody>
                    <a:bodyPr/>
                    <a:lstStyle/>
                    <a:p>
                      <a:pPr algn="ctr">
                        <a:lnSpc>
                          <a:spcPts val="790"/>
                        </a:lnSpc>
                      </a:pPr>
                      <a:r>
                        <a:rPr sz="1500" spc="70" dirty="0">
                          <a:latin typeface="Lucida Grande"/>
                          <a:cs typeface="Lucida Grande"/>
                        </a:rPr>
                        <a:t>✓</a:t>
                      </a:r>
                      <a:endParaRPr sz="1500">
                        <a:latin typeface="Lucida Grande"/>
                        <a:cs typeface="Lucida Grande"/>
                      </a:endParaRPr>
                    </a:p>
                  </a:txBody>
                  <a:tcPr marL="0" marR="0" marT="0" marB="0">
                    <a:lnB w="9525">
                      <a:solidFill>
                        <a:srgbClr val="000000"/>
                      </a:solidFill>
                      <a:prstDash val="solid"/>
                    </a:lnB>
                  </a:tcPr>
                </a:tc>
                <a:tc>
                  <a:txBody>
                    <a:bodyPr/>
                    <a:lstStyle/>
                    <a:p>
                      <a:pPr algn="ctr">
                        <a:lnSpc>
                          <a:spcPts val="790"/>
                        </a:lnSpc>
                      </a:pPr>
                      <a:r>
                        <a:rPr sz="1500" spc="70" dirty="0">
                          <a:latin typeface="Lucida Grande"/>
                          <a:cs typeface="Lucida Grande"/>
                        </a:rPr>
                        <a:t>✓</a:t>
                      </a:r>
                      <a:endParaRPr sz="1500" dirty="0">
                        <a:latin typeface="Lucida Grande"/>
                        <a:cs typeface="Lucida Grande"/>
                      </a:endParaRPr>
                    </a:p>
                  </a:txBody>
                  <a:tcPr marL="0" marR="0" marT="0" marB="0">
                    <a:lnB w="9525">
                      <a:solidFill>
                        <a:srgbClr val="000000"/>
                      </a:solidFill>
                      <a:prstDash val="solid"/>
                    </a:lnB>
                  </a:tcPr>
                </a:tc>
                <a:extLst>
                  <a:ext uri="{0D108BD9-81ED-4DB2-BD59-A6C34878D82A}">
                    <a16:rowId xmlns:a16="http://schemas.microsoft.com/office/drawing/2014/main" val="10020"/>
                  </a:ext>
                </a:extLst>
              </a:tr>
            </a:tbl>
          </a:graphicData>
        </a:graphic>
      </p:graphicFrame>
      <p:sp>
        <p:nvSpPr>
          <p:cNvPr id="36" name="object 36"/>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40" name="object 40"/>
          <p:cNvSpPr txBox="1">
            <a:spLocks noGrp="1"/>
          </p:cNvSpPr>
          <p:nvPr>
            <p:ph type="dt" sz="half" idx="6"/>
          </p:nvPr>
        </p:nvSpPr>
        <p:spPr>
          <a:xfrm>
            <a:off x="3570742" y="3350180"/>
            <a:ext cx="429958"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CS</a:t>
            </a:r>
            <a:r>
              <a:rPr lang="en-US" spc="-20"/>
              <a:t> </a:t>
            </a:r>
            <a:r>
              <a:rPr lang="en-US" spc="-10"/>
              <a:t>4180/5180</a:t>
            </a:r>
            <a:endParaRPr spc="-22" dirty="0"/>
          </a:p>
        </p:txBody>
      </p:sp>
      <p:sp>
        <p:nvSpPr>
          <p:cNvPr id="41" name="object 41"/>
          <p:cNvSpPr txBox="1">
            <a:spLocks noGrp="1"/>
          </p:cNvSpPr>
          <p:nvPr>
            <p:ph type="sldNum" sz="quarter" idx="7"/>
          </p:nvPr>
        </p:nvSpPr>
        <p:spPr>
          <a:xfrm>
            <a:off x="4295597" y="3357216"/>
            <a:ext cx="244729"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73025">
              <a:spcBef>
                <a:spcPts val="70"/>
              </a:spcBef>
            </a:pPr>
            <a:fld id="{81D60167-4931-47E6-BA6A-407CBD079E47}" type="slidenum">
              <a:rPr lang="en-US" smtClean="0"/>
              <a:pPr marL="73025">
                <a:spcBef>
                  <a:spcPts val="70"/>
                </a:spcBef>
              </a:pPr>
              <a:t>88</a:t>
            </a:fld>
            <a:r>
              <a:rPr lang="en-US" spc="-15"/>
              <a:t> </a:t>
            </a:r>
            <a:r>
              <a:rPr lang="en-US"/>
              <a:t>/</a:t>
            </a:r>
            <a:r>
              <a:rPr lang="en-US" spc="-5"/>
              <a:t> </a:t>
            </a:r>
            <a:r>
              <a:rPr lang="en-US" spc="-25"/>
              <a:t>53</a:t>
            </a:r>
            <a:endParaRPr spc="-55" dirty="0"/>
          </a:p>
        </p:txBody>
      </p:sp>
      <p:sp>
        <p:nvSpPr>
          <p:cNvPr id="43" name="TextBox 42">
            <a:extLst>
              <a:ext uri="{FF2B5EF4-FFF2-40B4-BE49-F238E27FC236}">
                <a16:creationId xmlns:a16="http://schemas.microsoft.com/office/drawing/2014/main" id="{7C83726B-24F1-6B6C-6C7E-0B9E47E90E84}"/>
              </a:ext>
            </a:extLst>
          </p:cNvPr>
          <p:cNvSpPr txBox="1"/>
          <p:nvPr/>
        </p:nvSpPr>
        <p:spPr>
          <a:xfrm>
            <a:off x="1920087" y="663018"/>
            <a:ext cx="7785464" cy="204287"/>
          </a:xfrm>
          <a:prstGeom prst="rect">
            <a:avLst/>
          </a:prstGeom>
          <a:noFill/>
        </p:spPr>
        <p:txBody>
          <a:bodyPr wrap="square">
            <a:spAutoFit/>
          </a:bodyPr>
          <a:lstStyle/>
          <a:p>
            <a:pPr marL="25400">
              <a:lnSpc>
                <a:spcPts val="805"/>
              </a:lnSpc>
              <a:spcBef>
                <a:spcPts val="95"/>
              </a:spcBef>
            </a:pPr>
            <a:r>
              <a:rPr lang="en-US" sz="1200" b="1" dirty="0">
                <a:solidFill>
                  <a:srgbClr val="D41A2C"/>
                </a:solidFill>
                <a:latin typeface="Arial"/>
                <a:cs typeface="Arial"/>
              </a:rPr>
              <a:t>“Unbiased</a:t>
            </a:r>
            <a:r>
              <a:rPr lang="en-US" sz="1200" b="1" spc="-10" dirty="0">
                <a:solidFill>
                  <a:srgbClr val="D41A2C"/>
                </a:solidFill>
                <a:latin typeface="Arial"/>
                <a:cs typeface="Arial"/>
              </a:rPr>
              <a:t> </a:t>
            </a:r>
            <a:r>
              <a:rPr lang="en-US" sz="1200" b="1" dirty="0">
                <a:solidFill>
                  <a:srgbClr val="D41A2C"/>
                </a:solidFill>
                <a:latin typeface="Arial"/>
                <a:cs typeface="Arial"/>
              </a:rPr>
              <a:t>Asymmetric</a:t>
            </a:r>
            <a:r>
              <a:rPr lang="en-US" sz="1200" b="1" spc="-10" dirty="0">
                <a:solidFill>
                  <a:srgbClr val="D41A2C"/>
                </a:solidFill>
                <a:latin typeface="Arial"/>
                <a:cs typeface="Arial"/>
              </a:rPr>
              <a:t> Reinforcement </a:t>
            </a:r>
            <a:r>
              <a:rPr lang="en-US" sz="1200" b="1" dirty="0">
                <a:solidFill>
                  <a:srgbClr val="D41A2C"/>
                </a:solidFill>
                <a:latin typeface="Arial"/>
                <a:cs typeface="Arial"/>
              </a:rPr>
              <a:t>Learning</a:t>
            </a:r>
            <a:r>
              <a:rPr lang="en-US" sz="1200" b="1" spc="-5" dirty="0">
                <a:solidFill>
                  <a:srgbClr val="D41A2C"/>
                </a:solidFill>
                <a:latin typeface="Arial"/>
                <a:cs typeface="Arial"/>
              </a:rPr>
              <a:t> </a:t>
            </a:r>
            <a:r>
              <a:rPr lang="en-US" sz="1200" b="1" dirty="0">
                <a:solidFill>
                  <a:srgbClr val="D41A2C"/>
                </a:solidFill>
                <a:latin typeface="Arial"/>
                <a:cs typeface="Arial"/>
              </a:rPr>
              <a:t>under</a:t>
            </a:r>
            <a:r>
              <a:rPr lang="en-US" sz="1200" b="1" spc="-10" dirty="0">
                <a:solidFill>
                  <a:srgbClr val="D41A2C"/>
                </a:solidFill>
                <a:latin typeface="Arial"/>
                <a:cs typeface="Arial"/>
              </a:rPr>
              <a:t> </a:t>
            </a:r>
            <a:r>
              <a:rPr lang="en-US" sz="1200" b="1" dirty="0">
                <a:solidFill>
                  <a:srgbClr val="D41A2C"/>
                </a:solidFill>
                <a:latin typeface="Arial"/>
                <a:cs typeface="Arial"/>
              </a:rPr>
              <a:t>Partial</a:t>
            </a:r>
            <a:r>
              <a:rPr lang="en-US" sz="1200" b="1" spc="-10" dirty="0">
                <a:solidFill>
                  <a:srgbClr val="D41A2C"/>
                </a:solidFill>
                <a:latin typeface="Arial"/>
                <a:cs typeface="Arial"/>
              </a:rPr>
              <a:t> Observability” </a:t>
            </a:r>
            <a:r>
              <a:rPr lang="en-US" sz="1200" b="1" dirty="0">
                <a:solidFill>
                  <a:srgbClr val="D41A2C"/>
                </a:solidFill>
                <a:latin typeface="Arial"/>
                <a:cs typeface="Arial"/>
              </a:rPr>
              <a:t>(</a:t>
            </a:r>
            <a:r>
              <a:rPr lang="en-US" sz="1200" b="1" dirty="0" err="1">
                <a:solidFill>
                  <a:srgbClr val="D41A2C"/>
                </a:solidFill>
                <a:latin typeface="Arial"/>
                <a:cs typeface="Arial"/>
              </a:rPr>
              <a:t>Baisero</a:t>
            </a:r>
            <a:r>
              <a:rPr lang="en-US" sz="1200" b="1" spc="-5" dirty="0">
                <a:solidFill>
                  <a:srgbClr val="D41A2C"/>
                </a:solidFill>
                <a:latin typeface="Arial"/>
                <a:cs typeface="Arial"/>
              </a:rPr>
              <a:t> </a:t>
            </a:r>
            <a:r>
              <a:rPr lang="en-US" sz="1200" b="1" dirty="0">
                <a:solidFill>
                  <a:srgbClr val="D41A2C"/>
                </a:solidFill>
                <a:latin typeface="Arial"/>
                <a:cs typeface="Arial"/>
              </a:rPr>
              <a:t>and</a:t>
            </a:r>
            <a:r>
              <a:rPr lang="en-US" sz="1200" b="1" spc="-10" dirty="0">
                <a:solidFill>
                  <a:srgbClr val="D41A2C"/>
                </a:solidFill>
                <a:latin typeface="Arial"/>
                <a:cs typeface="Arial"/>
              </a:rPr>
              <a:t> </a:t>
            </a:r>
            <a:r>
              <a:rPr lang="en-US" sz="1200" b="1" dirty="0">
                <a:solidFill>
                  <a:srgbClr val="D41A2C"/>
                </a:solidFill>
                <a:latin typeface="Arial"/>
                <a:cs typeface="Arial"/>
              </a:rPr>
              <a:t>Amato,</a:t>
            </a:r>
            <a:r>
              <a:rPr lang="en-US" sz="1200" b="1" spc="-10" dirty="0">
                <a:solidFill>
                  <a:srgbClr val="D41A2C"/>
                </a:solidFill>
                <a:latin typeface="Arial"/>
                <a:cs typeface="Arial"/>
              </a:rPr>
              <a:t> </a:t>
            </a:r>
            <a:r>
              <a:rPr lang="en-US" sz="1200" b="1" spc="-10" dirty="0">
                <a:solidFill>
                  <a:srgbClr val="D41A2C"/>
                </a:solidFill>
                <a:latin typeface="Arial"/>
                <a:cs typeface="Arial"/>
                <a:hlinkClick r:id="rId2" action="ppaction://hlinksldjump"/>
              </a:rPr>
              <a:t>2022)</a:t>
            </a:r>
            <a:endParaRPr lang="en-US" sz="1200" dirty="0">
              <a:latin typeface="Arial"/>
              <a:cs typeface="Arial"/>
            </a:endParaRPr>
          </a:p>
        </p:txBody>
      </p:sp>
    </p:spTree>
  </p:cSld>
  <p:clrMapOvr>
    <a:masterClrMapping/>
  </p:clrMapOvr>
  <p:transition>
    <p:cu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object 46"/>
          <p:cNvSpPr txBox="1"/>
          <p:nvPr/>
        </p:nvSpPr>
        <p:spPr>
          <a:xfrm>
            <a:off x="763783" y="1547531"/>
            <a:ext cx="7562449" cy="261933"/>
          </a:xfrm>
          <a:prstGeom prst="rect">
            <a:avLst/>
          </a:prstGeom>
        </p:spPr>
        <p:txBody>
          <a:bodyPr vert="horz" wrap="square" lIns="0" tIns="26355" rIns="0" bIns="0" rtlCol="0">
            <a:spAutoFit/>
          </a:bodyPr>
          <a:lstStyle/>
          <a:p>
            <a:pPr marL="27742">
              <a:spcBef>
                <a:spcPts val="208"/>
              </a:spcBef>
              <a:tabLst>
                <a:tab pos="4193185" algn="l"/>
              </a:tabLst>
            </a:pPr>
            <a:r>
              <a:rPr sz="1529" b="1" dirty="0">
                <a:latin typeface="Arial"/>
                <a:cs typeface="Arial"/>
              </a:rPr>
              <a:t>(Symmetric)</a:t>
            </a:r>
            <a:r>
              <a:rPr sz="1529" b="1" spc="-55" dirty="0">
                <a:latin typeface="Arial"/>
                <a:cs typeface="Arial"/>
              </a:rPr>
              <a:t> </a:t>
            </a:r>
            <a:r>
              <a:rPr sz="1529" b="1" spc="-22" dirty="0">
                <a:latin typeface="Arial"/>
                <a:cs typeface="Arial"/>
              </a:rPr>
              <a:t>Actor-Critic:</a:t>
            </a:r>
            <a:r>
              <a:rPr sz="1529" b="1" dirty="0">
                <a:latin typeface="Arial"/>
                <a:cs typeface="Arial"/>
              </a:rPr>
              <a:t>	(Unbiased)</a:t>
            </a:r>
            <a:r>
              <a:rPr sz="1529" b="1" spc="-76" dirty="0">
                <a:latin typeface="Arial"/>
                <a:cs typeface="Arial"/>
              </a:rPr>
              <a:t> </a:t>
            </a:r>
            <a:r>
              <a:rPr sz="1529" b="1" dirty="0">
                <a:latin typeface="Arial"/>
                <a:cs typeface="Arial"/>
              </a:rPr>
              <a:t>Asymmetric</a:t>
            </a:r>
            <a:r>
              <a:rPr sz="1529" b="1" spc="-66" dirty="0">
                <a:latin typeface="Arial"/>
                <a:cs typeface="Arial"/>
              </a:rPr>
              <a:t> </a:t>
            </a:r>
            <a:r>
              <a:rPr sz="1529" b="1" spc="-22" dirty="0">
                <a:latin typeface="Arial"/>
                <a:cs typeface="Arial"/>
              </a:rPr>
              <a:t>Actor-Critic:</a:t>
            </a:r>
            <a:endParaRPr sz="1529">
              <a:latin typeface="Arial"/>
              <a:cs typeface="Arial"/>
            </a:endParaRPr>
          </a:p>
        </p:txBody>
      </p:sp>
      <p:sp>
        <p:nvSpPr>
          <p:cNvPr id="67" name="object 67"/>
          <p:cNvSpPr/>
          <p:nvPr/>
        </p:nvSpPr>
        <p:spPr>
          <a:xfrm>
            <a:off x="680555" y="4339973"/>
            <a:ext cx="8715124" cy="402258"/>
          </a:xfrm>
          <a:custGeom>
            <a:avLst/>
            <a:gdLst/>
            <a:ahLst/>
            <a:cxnLst/>
            <a:rect l="l" t="t" r="r" b="b"/>
            <a:pathLst>
              <a:path w="3989704" h="184150">
                <a:moveTo>
                  <a:pt x="3938852" y="0"/>
                </a:moveTo>
                <a:lnTo>
                  <a:pt x="50800" y="0"/>
                </a:lnTo>
                <a:lnTo>
                  <a:pt x="31075" y="4008"/>
                </a:lnTo>
                <a:lnTo>
                  <a:pt x="14922" y="14922"/>
                </a:lnTo>
                <a:lnTo>
                  <a:pt x="4008" y="31075"/>
                </a:lnTo>
                <a:lnTo>
                  <a:pt x="0" y="50800"/>
                </a:lnTo>
                <a:lnTo>
                  <a:pt x="0" y="183731"/>
                </a:lnTo>
                <a:lnTo>
                  <a:pt x="3989652" y="183731"/>
                </a:lnTo>
                <a:lnTo>
                  <a:pt x="3989652" y="50800"/>
                </a:lnTo>
                <a:lnTo>
                  <a:pt x="3985644" y="31075"/>
                </a:lnTo>
                <a:lnTo>
                  <a:pt x="3974729" y="14922"/>
                </a:lnTo>
                <a:lnTo>
                  <a:pt x="3958576" y="4008"/>
                </a:lnTo>
                <a:lnTo>
                  <a:pt x="3938852" y="0"/>
                </a:lnTo>
                <a:close/>
              </a:path>
            </a:pathLst>
          </a:custGeom>
          <a:solidFill>
            <a:srgbClr val="D41A2C"/>
          </a:solidFill>
        </p:spPr>
        <p:txBody>
          <a:bodyPr wrap="square" lIns="0" tIns="0" rIns="0" bIns="0" rtlCol="0"/>
          <a:lstStyle/>
          <a:p>
            <a:endParaRPr sz="3932"/>
          </a:p>
        </p:txBody>
      </p:sp>
      <p:sp>
        <p:nvSpPr>
          <p:cNvPr id="68" name="object 68"/>
          <p:cNvSpPr txBox="1"/>
          <p:nvPr/>
        </p:nvSpPr>
        <p:spPr>
          <a:xfrm>
            <a:off x="708300" y="3789037"/>
            <a:ext cx="6074095" cy="896081"/>
          </a:xfrm>
          <a:prstGeom prst="rect">
            <a:avLst/>
          </a:prstGeom>
        </p:spPr>
        <p:txBody>
          <a:bodyPr vert="horz" wrap="square" lIns="0" tIns="26355" rIns="0" bIns="0" rtlCol="0">
            <a:spAutoFit/>
          </a:bodyPr>
          <a:lstStyle/>
          <a:p>
            <a:pPr marL="83226">
              <a:spcBef>
                <a:spcPts val="208"/>
              </a:spcBef>
            </a:pPr>
            <a:r>
              <a:rPr sz="1966" b="1" dirty="0">
                <a:latin typeface="Arial"/>
                <a:cs typeface="Arial"/>
              </a:rPr>
              <a:t>Question:</a:t>
            </a:r>
            <a:r>
              <a:rPr sz="1966" b="1" spc="33" dirty="0">
                <a:latin typeface="Arial"/>
                <a:cs typeface="Arial"/>
              </a:rPr>
              <a:t> </a:t>
            </a:r>
            <a:r>
              <a:rPr sz="1966" dirty="0">
                <a:latin typeface="Arial"/>
                <a:cs typeface="Arial"/>
              </a:rPr>
              <a:t>Does</a:t>
            </a:r>
            <a:r>
              <a:rPr sz="1966" spc="-87" dirty="0">
                <a:latin typeface="Arial"/>
                <a:cs typeface="Arial"/>
              </a:rPr>
              <a:t> </a:t>
            </a:r>
            <a:r>
              <a:rPr sz="1966" dirty="0">
                <a:latin typeface="Arial"/>
                <a:cs typeface="Arial"/>
              </a:rPr>
              <a:t>the</a:t>
            </a:r>
            <a:r>
              <a:rPr sz="1966" spc="-76" dirty="0">
                <a:latin typeface="Arial"/>
                <a:cs typeface="Arial"/>
              </a:rPr>
              <a:t> </a:t>
            </a:r>
            <a:r>
              <a:rPr sz="1966" dirty="0">
                <a:latin typeface="Arial"/>
                <a:cs typeface="Arial"/>
              </a:rPr>
              <a:t>asymmetric</a:t>
            </a:r>
            <a:r>
              <a:rPr sz="1966" spc="-76" dirty="0">
                <a:latin typeface="Arial"/>
                <a:cs typeface="Arial"/>
              </a:rPr>
              <a:t> </a:t>
            </a:r>
            <a:r>
              <a:rPr sz="1966" i="1" spc="350" dirty="0">
                <a:latin typeface="Menlo"/>
                <a:cs typeface="Menlo"/>
              </a:rPr>
              <a:t>∇</a:t>
            </a:r>
            <a:r>
              <a:rPr sz="1966" i="1" spc="350" dirty="0">
                <a:latin typeface="Times New Roman"/>
                <a:cs typeface="Times New Roman"/>
              </a:rPr>
              <a:t>J</a:t>
            </a:r>
            <a:r>
              <a:rPr sz="1966" i="1" spc="153" dirty="0">
                <a:latin typeface="Times New Roman"/>
                <a:cs typeface="Times New Roman"/>
              </a:rPr>
              <a:t> </a:t>
            </a:r>
            <a:r>
              <a:rPr sz="1966" spc="-131" dirty="0">
                <a:latin typeface="Times New Roman"/>
                <a:cs typeface="Times New Roman"/>
              </a:rPr>
              <a:t>=</a:t>
            </a:r>
            <a:r>
              <a:rPr sz="1966" spc="-194" baseline="46296" dirty="0">
                <a:latin typeface="Times New Roman"/>
                <a:cs typeface="Times New Roman"/>
              </a:rPr>
              <a:t>?</a:t>
            </a:r>
            <a:r>
              <a:rPr sz="1966" spc="754" baseline="46296" dirty="0">
                <a:latin typeface="Times New Roman"/>
                <a:cs typeface="Times New Roman"/>
              </a:rPr>
              <a:t> </a:t>
            </a:r>
            <a:r>
              <a:rPr sz="1966" dirty="0">
                <a:latin typeface="Arial"/>
                <a:cs typeface="Arial"/>
              </a:rPr>
              <a:t>equality</a:t>
            </a:r>
            <a:r>
              <a:rPr sz="1966" spc="-87" dirty="0">
                <a:latin typeface="Arial"/>
                <a:cs typeface="Arial"/>
              </a:rPr>
              <a:t> </a:t>
            </a:r>
            <a:r>
              <a:rPr sz="1966" spc="-22" dirty="0">
                <a:latin typeface="Arial"/>
                <a:cs typeface="Arial"/>
              </a:rPr>
              <a:t>hold?</a:t>
            </a:r>
            <a:endParaRPr sz="1966">
              <a:latin typeface="Arial"/>
              <a:cs typeface="Arial"/>
            </a:endParaRPr>
          </a:p>
          <a:p>
            <a:pPr marL="83226">
              <a:spcBef>
                <a:spcPts val="1844"/>
              </a:spcBef>
            </a:pPr>
            <a:r>
              <a:rPr sz="2184" dirty="0">
                <a:solidFill>
                  <a:srgbClr val="FFFFFF"/>
                </a:solidFill>
                <a:latin typeface="Arial"/>
                <a:cs typeface="Arial"/>
              </a:rPr>
              <a:t>Theorem</a:t>
            </a:r>
            <a:r>
              <a:rPr sz="2184" spc="-55" dirty="0">
                <a:solidFill>
                  <a:srgbClr val="FFFFFF"/>
                </a:solidFill>
                <a:latin typeface="Arial"/>
                <a:cs typeface="Arial"/>
              </a:rPr>
              <a:t> </a:t>
            </a:r>
            <a:r>
              <a:rPr sz="2184" dirty="0">
                <a:solidFill>
                  <a:srgbClr val="FFFFFF"/>
                </a:solidFill>
                <a:latin typeface="Arial"/>
                <a:cs typeface="Arial"/>
              </a:rPr>
              <a:t>(Stateful</a:t>
            </a:r>
            <a:r>
              <a:rPr sz="2184" spc="-44" dirty="0">
                <a:solidFill>
                  <a:srgbClr val="FFFFFF"/>
                </a:solidFill>
                <a:latin typeface="Arial"/>
                <a:cs typeface="Arial"/>
              </a:rPr>
              <a:t> </a:t>
            </a:r>
            <a:r>
              <a:rPr sz="2184" spc="-22" dirty="0">
                <a:solidFill>
                  <a:srgbClr val="FFFFFF"/>
                </a:solidFill>
                <a:latin typeface="Arial"/>
                <a:cs typeface="Arial"/>
              </a:rPr>
              <a:t>Policy</a:t>
            </a:r>
            <a:r>
              <a:rPr sz="2184" spc="-44" dirty="0">
                <a:solidFill>
                  <a:srgbClr val="FFFFFF"/>
                </a:solidFill>
                <a:latin typeface="Arial"/>
                <a:cs typeface="Arial"/>
              </a:rPr>
              <a:t> </a:t>
            </a:r>
            <a:r>
              <a:rPr sz="2184" spc="-22" dirty="0">
                <a:solidFill>
                  <a:srgbClr val="FFFFFF"/>
                </a:solidFill>
                <a:latin typeface="Arial"/>
                <a:cs typeface="Arial"/>
              </a:rPr>
              <a:t>Gradient)</a:t>
            </a:r>
            <a:endParaRPr sz="2184">
              <a:latin typeface="Arial"/>
              <a:cs typeface="Arial"/>
            </a:endParaRPr>
          </a:p>
        </p:txBody>
      </p:sp>
      <p:grpSp>
        <p:nvGrpSpPr>
          <p:cNvPr id="69" name="object 69"/>
          <p:cNvGrpSpPr/>
          <p:nvPr/>
        </p:nvGrpSpPr>
        <p:grpSpPr>
          <a:xfrm>
            <a:off x="680555" y="4713657"/>
            <a:ext cx="8715124" cy="1027836"/>
            <a:chOff x="309193" y="2157869"/>
            <a:chExt cx="3989704" cy="470534"/>
          </a:xfrm>
        </p:grpSpPr>
        <p:pic>
          <p:nvPicPr>
            <p:cNvPr id="70" name="object 70"/>
            <p:cNvPicPr/>
            <p:nvPr/>
          </p:nvPicPr>
          <p:blipFill>
            <a:blip r:embed="rId2" cstate="print"/>
            <a:stretch>
              <a:fillRect/>
            </a:stretch>
          </p:blipFill>
          <p:spPr>
            <a:xfrm>
              <a:off x="309193" y="2157869"/>
              <a:ext cx="3989652" cy="50609"/>
            </a:xfrm>
            <a:prstGeom prst="rect">
              <a:avLst/>
            </a:prstGeom>
          </p:spPr>
        </p:pic>
        <p:sp>
          <p:nvSpPr>
            <p:cNvPr id="71" name="object 71"/>
            <p:cNvSpPr/>
            <p:nvPr/>
          </p:nvSpPr>
          <p:spPr>
            <a:xfrm>
              <a:off x="309193" y="2202148"/>
              <a:ext cx="3989704" cy="426084"/>
            </a:xfrm>
            <a:custGeom>
              <a:avLst/>
              <a:gdLst/>
              <a:ahLst/>
              <a:cxnLst/>
              <a:rect l="l" t="t" r="r" b="b"/>
              <a:pathLst>
                <a:path w="3989704" h="426085">
                  <a:moveTo>
                    <a:pt x="3989652" y="0"/>
                  </a:moveTo>
                  <a:lnTo>
                    <a:pt x="0" y="0"/>
                  </a:lnTo>
                  <a:lnTo>
                    <a:pt x="0" y="375037"/>
                  </a:lnTo>
                  <a:lnTo>
                    <a:pt x="4008" y="394762"/>
                  </a:lnTo>
                  <a:lnTo>
                    <a:pt x="14922" y="410915"/>
                  </a:lnTo>
                  <a:lnTo>
                    <a:pt x="31075" y="421829"/>
                  </a:lnTo>
                  <a:lnTo>
                    <a:pt x="50800" y="425837"/>
                  </a:lnTo>
                  <a:lnTo>
                    <a:pt x="3938852" y="425837"/>
                  </a:lnTo>
                  <a:lnTo>
                    <a:pt x="3958576" y="421829"/>
                  </a:lnTo>
                  <a:lnTo>
                    <a:pt x="3974729" y="410915"/>
                  </a:lnTo>
                  <a:lnTo>
                    <a:pt x="3985644" y="394762"/>
                  </a:lnTo>
                  <a:lnTo>
                    <a:pt x="3989652" y="375037"/>
                  </a:lnTo>
                  <a:lnTo>
                    <a:pt x="3989652" y="0"/>
                  </a:lnTo>
                  <a:close/>
                </a:path>
              </a:pathLst>
            </a:custGeom>
            <a:solidFill>
              <a:srgbClr val="E9EAE9"/>
            </a:solidFill>
          </p:spPr>
          <p:txBody>
            <a:bodyPr wrap="square" lIns="0" tIns="0" rIns="0" bIns="0" rtlCol="0"/>
            <a:lstStyle/>
            <a:p>
              <a:endParaRPr sz="3932"/>
            </a:p>
          </p:txBody>
        </p:sp>
      </p:grpSp>
      <p:sp>
        <p:nvSpPr>
          <p:cNvPr id="79" name="object 79"/>
          <p:cNvSpPr txBox="1"/>
          <p:nvPr/>
        </p:nvSpPr>
        <p:spPr>
          <a:xfrm>
            <a:off x="8814491" y="5052125"/>
            <a:ext cx="497968" cy="329131"/>
          </a:xfrm>
          <a:prstGeom prst="rect">
            <a:avLst/>
          </a:prstGeom>
        </p:spPr>
        <p:txBody>
          <a:bodyPr vert="horz" wrap="square" lIns="0" tIns="26355" rIns="0" bIns="0" rtlCol="0">
            <a:spAutoFit/>
          </a:bodyPr>
          <a:lstStyle/>
          <a:p>
            <a:pPr marL="27742">
              <a:spcBef>
                <a:spcPts val="208"/>
              </a:spcBef>
            </a:pPr>
            <a:r>
              <a:rPr sz="1966" spc="-44" dirty="0">
                <a:latin typeface="Arial"/>
                <a:cs typeface="Arial"/>
              </a:rPr>
              <a:t>(25)</a:t>
            </a:r>
            <a:endParaRPr sz="1966">
              <a:latin typeface="Arial"/>
              <a:cs typeface="Arial"/>
            </a:endParaRPr>
          </a:p>
        </p:txBody>
      </p:sp>
      <p:sp>
        <p:nvSpPr>
          <p:cNvPr id="80" name="object 80"/>
          <p:cNvSpPr txBox="1"/>
          <p:nvPr/>
        </p:nvSpPr>
        <p:spPr>
          <a:xfrm>
            <a:off x="708300" y="5734846"/>
            <a:ext cx="7045062" cy="1201943"/>
          </a:xfrm>
          <a:prstGeom prst="rect">
            <a:avLst/>
          </a:prstGeom>
        </p:spPr>
        <p:txBody>
          <a:bodyPr vert="horz" wrap="square" lIns="0" tIns="113740" rIns="0" bIns="0" rtlCol="0">
            <a:spAutoFit/>
          </a:bodyPr>
          <a:lstStyle/>
          <a:p>
            <a:pPr marL="83226">
              <a:spcBef>
                <a:spcPts val="893"/>
              </a:spcBef>
            </a:pPr>
            <a:r>
              <a:rPr sz="1966" b="1" spc="-22" dirty="0">
                <a:latin typeface="Arial"/>
                <a:cs typeface="Arial"/>
              </a:rPr>
              <a:t>Keypoints:</a:t>
            </a:r>
            <a:endParaRPr sz="1966">
              <a:latin typeface="Arial"/>
              <a:cs typeface="Arial"/>
            </a:endParaRPr>
          </a:p>
          <a:p>
            <a:pPr marL="590902" indent="-252451">
              <a:spcBef>
                <a:spcPts val="677"/>
              </a:spcBef>
              <a:buClr>
                <a:srgbClr val="D41A2C"/>
              </a:buClr>
              <a:buFont typeface="Menlo"/>
              <a:buChar char="•"/>
              <a:tabLst>
                <a:tab pos="590902" algn="l"/>
              </a:tabLst>
            </a:pPr>
            <a:r>
              <a:rPr sz="1966" spc="-22" dirty="0">
                <a:latin typeface="Arial"/>
                <a:cs typeface="Arial"/>
              </a:rPr>
              <a:t>Applicable</a:t>
            </a:r>
            <a:r>
              <a:rPr sz="1966" spc="-76" dirty="0">
                <a:latin typeface="Arial"/>
                <a:cs typeface="Arial"/>
              </a:rPr>
              <a:t> </a:t>
            </a:r>
            <a:r>
              <a:rPr sz="1966" dirty="0">
                <a:latin typeface="Arial"/>
                <a:cs typeface="Arial"/>
              </a:rPr>
              <a:t>to</a:t>
            </a:r>
            <a:r>
              <a:rPr sz="1966" spc="-44" dirty="0">
                <a:latin typeface="Arial"/>
                <a:cs typeface="Arial"/>
              </a:rPr>
              <a:t> </a:t>
            </a:r>
            <a:r>
              <a:rPr sz="1966" dirty="0">
                <a:latin typeface="Arial"/>
                <a:cs typeface="Arial"/>
              </a:rPr>
              <a:t>generic</a:t>
            </a:r>
            <a:r>
              <a:rPr sz="1966" spc="-44" dirty="0">
                <a:latin typeface="Arial"/>
                <a:cs typeface="Arial"/>
              </a:rPr>
              <a:t> </a:t>
            </a:r>
            <a:r>
              <a:rPr sz="1966" spc="-22" dirty="0">
                <a:latin typeface="Arial"/>
                <a:cs typeface="Arial"/>
              </a:rPr>
              <a:t>non-</a:t>
            </a:r>
            <a:r>
              <a:rPr sz="1966" dirty="0">
                <a:latin typeface="Arial"/>
                <a:cs typeface="Arial"/>
              </a:rPr>
              <a:t>reactive</a:t>
            </a:r>
            <a:r>
              <a:rPr sz="1966" spc="-44" dirty="0">
                <a:latin typeface="Arial"/>
                <a:cs typeface="Arial"/>
              </a:rPr>
              <a:t> </a:t>
            </a:r>
            <a:r>
              <a:rPr sz="1966" dirty="0">
                <a:latin typeface="Arial"/>
                <a:cs typeface="Arial"/>
              </a:rPr>
              <a:t>problems</a:t>
            </a:r>
            <a:r>
              <a:rPr sz="1966" spc="-44" dirty="0">
                <a:latin typeface="Arial"/>
                <a:cs typeface="Arial"/>
              </a:rPr>
              <a:t> </a:t>
            </a:r>
            <a:r>
              <a:rPr sz="1966" dirty="0">
                <a:latin typeface="Arial"/>
                <a:cs typeface="Arial"/>
              </a:rPr>
              <a:t>and</a:t>
            </a:r>
            <a:r>
              <a:rPr sz="1966" spc="-44" dirty="0">
                <a:latin typeface="Arial"/>
                <a:cs typeface="Arial"/>
              </a:rPr>
              <a:t> </a:t>
            </a:r>
            <a:r>
              <a:rPr sz="1966" spc="-22" dirty="0">
                <a:latin typeface="Arial"/>
                <a:cs typeface="Arial"/>
              </a:rPr>
              <a:t>policies</a:t>
            </a:r>
            <a:endParaRPr sz="1966">
              <a:latin typeface="Arial"/>
              <a:cs typeface="Arial"/>
            </a:endParaRPr>
          </a:p>
          <a:p>
            <a:pPr marL="590902" indent="-252451">
              <a:spcBef>
                <a:spcPts val="677"/>
              </a:spcBef>
              <a:buClr>
                <a:srgbClr val="D41A2C"/>
              </a:buClr>
              <a:buFont typeface="Menlo"/>
              <a:buChar char="•"/>
              <a:tabLst>
                <a:tab pos="590902" algn="l"/>
              </a:tabLst>
            </a:pPr>
            <a:r>
              <a:rPr sz="1966" dirty="0">
                <a:latin typeface="Arial"/>
                <a:cs typeface="Arial"/>
              </a:rPr>
              <a:t>Small</a:t>
            </a:r>
            <a:r>
              <a:rPr sz="1966" spc="-33" dirty="0">
                <a:latin typeface="Arial"/>
                <a:cs typeface="Arial"/>
              </a:rPr>
              <a:t> </a:t>
            </a:r>
            <a:r>
              <a:rPr sz="1966" spc="-22" dirty="0">
                <a:latin typeface="Arial"/>
                <a:cs typeface="Arial"/>
              </a:rPr>
              <a:t>implementation </a:t>
            </a:r>
            <a:r>
              <a:rPr sz="1966" dirty="0">
                <a:latin typeface="Arial"/>
                <a:cs typeface="Arial"/>
              </a:rPr>
              <a:t>change,</a:t>
            </a:r>
            <a:r>
              <a:rPr sz="1966" spc="-33" dirty="0">
                <a:latin typeface="Arial"/>
                <a:cs typeface="Arial"/>
              </a:rPr>
              <a:t> </a:t>
            </a:r>
            <a:r>
              <a:rPr sz="1966" dirty="0">
                <a:latin typeface="Arial"/>
                <a:cs typeface="Arial"/>
              </a:rPr>
              <a:t>huge</a:t>
            </a:r>
            <a:r>
              <a:rPr sz="1966" spc="-22" dirty="0">
                <a:latin typeface="Arial"/>
                <a:cs typeface="Arial"/>
              </a:rPr>
              <a:t> </a:t>
            </a:r>
            <a:r>
              <a:rPr sz="1966" dirty="0">
                <a:latin typeface="Arial"/>
                <a:cs typeface="Arial"/>
              </a:rPr>
              <a:t>empirical</a:t>
            </a:r>
            <a:r>
              <a:rPr sz="1966" spc="-33" dirty="0">
                <a:latin typeface="Arial"/>
                <a:cs typeface="Arial"/>
              </a:rPr>
              <a:t> </a:t>
            </a:r>
            <a:r>
              <a:rPr sz="1966" spc="-22" dirty="0">
                <a:latin typeface="Arial"/>
                <a:cs typeface="Arial"/>
              </a:rPr>
              <a:t>advantages</a:t>
            </a:r>
            <a:endParaRPr sz="1966">
              <a:latin typeface="Arial"/>
              <a:cs typeface="Arial"/>
            </a:endParaRPr>
          </a:p>
        </p:txBody>
      </p:sp>
      <p:sp>
        <p:nvSpPr>
          <p:cNvPr id="82" name="object 82"/>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92" name="object 30">
            <a:extLst>
              <a:ext uri="{FF2B5EF4-FFF2-40B4-BE49-F238E27FC236}">
                <a16:creationId xmlns:a16="http://schemas.microsoft.com/office/drawing/2014/main" id="{43C89D92-42D0-EB0C-9A00-9DDA73ACF4CF}"/>
              </a:ext>
            </a:extLst>
          </p:cNvPr>
          <p:cNvSpPr txBox="1">
            <a:spLocks noGrp="1"/>
          </p:cNvSpPr>
          <p:nvPr>
            <p:ph type="title"/>
          </p:nvPr>
        </p:nvSpPr>
        <p:spPr>
          <a:xfrm>
            <a:off x="458250" y="460432"/>
            <a:ext cx="8694539" cy="635430"/>
          </a:xfrm>
          <a:prstGeom prst="rect">
            <a:avLst/>
          </a:prstGeom>
        </p:spPr>
        <p:txBody>
          <a:bodyPr vert="horz" wrap="square" lIns="0" tIns="37465" rIns="0" bIns="0" rtlCol="0">
            <a:spAutoFit/>
          </a:bodyPr>
          <a:lstStyle/>
          <a:p>
            <a:pPr marL="12700">
              <a:lnSpc>
                <a:spcPct val="100000"/>
              </a:lnSpc>
              <a:spcBef>
                <a:spcPts val="295"/>
              </a:spcBef>
            </a:pPr>
            <a:r>
              <a:rPr sz="2400" b="1" dirty="0">
                <a:solidFill>
                  <a:srgbClr val="C00000"/>
                </a:solidFill>
                <a:latin typeface="Arial" panose="020B0604020202020204" pitchFamily="34" charset="0"/>
                <a:cs typeface="Arial" panose="020B0604020202020204" pitchFamily="34" charset="0"/>
              </a:rPr>
              <a:t>Stateful</a:t>
            </a:r>
            <a:r>
              <a:rPr sz="2400" b="1" spc="-45" dirty="0">
                <a:solidFill>
                  <a:srgbClr val="C00000"/>
                </a:solidFill>
                <a:latin typeface="Arial" panose="020B0604020202020204" pitchFamily="34" charset="0"/>
                <a:cs typeface="Arial" panose="020B0604020202020204" pitchFamily="34" charset="0"/>
              </a:rPr>
              <a:t> </a:t>
            </a:r>
            <a:r>
              <a:rPr sz="2400" b="1" dirty="0">
                <a:solidFill>
                  <a:srgbClr val="C00000"/>
                </a:solidFill>
                <a:latin typeface="Arial" panose="020B0604020202020204" pitchFamily="34" charset="0"/>
                <a:cs typeface="Arial" panose="020B0604020202020204" pitchFamily="34" charset="0"/>
              </a:rPr>
              <a:t>PORL</a:t>
            </a:r>
            <a:r>
              <a:rPr sz="2400" b="1" spc="-40" dirty="0">
                <a:solidFill>
                  <a:srgbClr val="C00000"/>
                </a:solidFill>
                <a:latin typeface="Arial" panose="020B0604020202020204" pitchFamily="34" charset="0"/>
                <a:cs typeface="Arial" panose="020B0604020202020204" pitchFamily="34" charset="0"/>
              </a:rPr>
              <a:t> </a:t>
            </a:r>
            <a:r>
              <a:rPr sz="2400" b="1" dirty="0">
                <a:solidFill>
                  <a:srgbClr val="C00000"/>
                </a:solidFill>
                <a:latin typeface="Arial" panose="020B0604020202020204" pitchFamily="34" charset="0"/>
                <a:cs typeface="Arial" panose="020B0604020202020204" pitchFamily="34" charset="0"/>
              </a:rPr>
              <a:t>-</a:t>
            </a:r>
            <a:r>
              <a:rPr sz="2400" b="1" spc="-40" dirty="0">
                <a:solidFill>
                  <a:srgbClr val="C00000"/>
                </a:solidFill>
                <a:latin typeface="Arial" panose="020B0604020202020204" pitchFamily="34" charset="0"/>
                <a:cs typeface="Arial" panose="020B0604020202020204" pitchFamily="34" charset="0"/>
              </a:rPr>
              <a:t> </a:t>
            </a:r>
            <a:r>
              <a:rPr sz="2400" b="1" spc="-10" dirty="0">
                <a:solidFill>
                  <a:srgbClr val="C00000"/>
                </a:solidFill>
                <a:latin typeface="Arial" panose="020B0604020202020204" pitchFamily="34" charset="0"/>
                <a:cs typeface="Arial" panose="020B0604020202020204" pitchFamily="34" charset="0"/>
              </a:rPr>
              <a:t>Unbiased</a:t>
            </a:r>
            <a:r>
              <a:rPr sz="2400" b="1" spc="-40" dirty="0">
                <a:solidFill>
                  <a:srgbClr val="C00000"/>
                </a:solidFill>
                <a:latin typeface="Arial" panose="020B0604020202020204" pitchFamily="34" charset="0"/>
                <a:cs typeface="Arial" panose="020B0604020202020204" pitchFamily="34" charset="0"/>
              </a:rPr>
              <a:t> </a:t>
            </a:r>
            <a:r>
              <a:rPr sz="2400" b="1" dirty="0">
                <a:solidFill>
                  <a:srgbClr val="C00000"/>
                </a:solidFill>
                <a:latin typeface="Arial" panose="020B0604020202020204" pitchFamily="34" charset="0"/>
                <a:cs typeface="Arial" panose="020B0604020202020204" pitchFamily="34" charset="0"/>
              </a:rPr>
              <a:t>Asymmetric</a:t>
            </a:r>
            <a:r>
              <a:rPr sz="2400" b="1" spc="-45" dirty="0">
                <a:solidFill>
                  <a:srgbClr val="C00000"/>
                </a:solidFill>
                <a:latin typeface="Arial" panose="020B0604020202020204" pitchFamily="34" charset="0"/>
                <a:cs typeface="Arial" panose="020B0604020202020204" pitchFamily="34" charset="0"/>
              </a:rPr>
              <a:t> </a:t>
            </a:r>
            <a:r>
              <a:rPr sz="2400" b="1" spc="-10" dirty="0">
                <a:solidFill>
                  <a:srgbClr val="C00000"/>
                </a:solidFill>
                <a:latin typeface="Arial" panose="020B0604020202020204" pitchFamily="34" charset="0"/>
                <a:cs typeface="Arial" panose="020B0604020202020204" pitchFamily="34" charset="0"/>
              </a:rPr>
              <a:t>Actor-Critic</a:t>
            </a:r>
          </a:p>
          <a:p>
            <a:pPr marL="12700">
              <a:lnSpc>
                <a:spcPct val="100000"/>
              </a:lnSpc>
              <a:spcBef>
                <a:spcPts val="125"/>
              </a:spcBef>
            </a:pPr>
            <a:r>
              <a:rPr sz="1400" b="1" dirty="0">
                <a:solidFill>
                  <a:srgbClr val="C00000"/>
                </a:solidFill>
              </a:rPr>
              <a:t>“Unbiased</a:t>
            </a:r>
            <a:r>
              <a:rPr sz="1400" b="1" spc="-10" dirty="0">
                <a:solidFill>
                  <a:srgbClr val="C00000"/>
                </a:solidFill>
              </a:rPr>
              <a:t> </a:t>
            </a:r>
            <a:r>
              <a:rPr sz="1400" b="1" dirty="0">
                <a:solidFill>
                  <a:srgbClr val="C00000"/>
                </a:solidFill>
              </a:rPr>
              <a:t>Asymmetric</a:t>
            </a:r>
            <a:r>
              <a:rPr sz="1400" b="1" spc="-10" dirty="0">
                <a:solidFill>
                  <a:srgbClr val="C00000"/>
                </a:solidFill>
              </a:rPr>
              <a:t> Reinforcement </a:t>
            </a:r>
            <a:r>
              <a:rPr sz="1400" b="1" dirty="0">
                <a:solidFill>
                  <a:srgbClr val="C00000"/>
                </a:solidFill>
              </a:rPr>
              <a:t>Learning</a:t>
            </a:r>
            <a:r>
              <a:rPr sz="1400" b="1" spc="-5" dirty="0">
                <a:solidFill>
                  <a:srgbClr val="C00000"/>
                </a:solidFill>
              </a:rPr>
              <a:t> </a:t>
            </a:r>
            <a:r>
              <a:rPr sz="1400" b="1" dirty="0">
                <a:solidFill>
                  <a:srgbClr val="C00000"/>
                </a:solidFill>
              </a:rPr>
              <a:t>under</a:t>
            </a:r>
            <a:r>
              <a:rPr sz="1400" b="1" spc="-10" dirty="0">
                <a:solidFill>
                  <a:srgbClr val="C00000"/>
                </a:solidFill>
              </a:rPr>
              <a:t> </a:t>
            </a:r>
            <a:r>
              <a:rPr sz="1400" b="1" dirty="0">
                <a:solidFill>
                  <a:srgbClr val="C00000"/>
                </a:solidFill>
              </a:rPr>
              <a:t>Partial</a:t>
            </a:r>
            <a:r>
              <a:rPr sz="1400" b="1" spc="-10" dirty="0">
                <a:solidFill>
                  <a:srgbClr val="C00000"/>
                </a:solidFill>
              </a:rPr>
              <a:t> Observability” </a:t>
            </a:r>
            <a:r>
              <a:rPr sz="1400" b="1" dirty="0">
                <a:solidFill>
                  <a:srgbClr val="C00000"/>
                </a:solidFill>
              </a:rPr>
              <a:t>(Baisero</a:t>
            </a:r>
            <a:r>
              <a:rPr sz="1400" b="1" spc="-5" dirty="0">
                <a:solidFill>
                  <a:srgbClr val="C00000"/>
                </a:solidFill>
              </a:rPr>
              <a:t> </a:t>
            </a:r>
            <a:r>
              <a:rPr sz="1400" b="1" dirty="0">
                <a:solidFill>
                  <a:srgbClr val="C00000"/>
                </a:solidFill>
              </a:rPr>
              <a:t>and</a:t>
            </a:r>
            <a:r>
              <a:rPr sz="1400" b="1" spc="-10" dirty="0">
                <a:solidFill>
                  <a:srgbClr val="C00000"/>
                </a:solidFill>
              </a:rPr>
              <a:t> </a:t>
            </a:r>
            <a:r>
              <a:rPr sz="1400" b="1" dirty="0">
                <a:solidFill>
                  <a:srgbClr val="C00000"/>
                </a:solidFill>
              </a:rPr>
              <a:t>Amato,</a:t>
            </a:r>
            <a:r>
              <a:rPr sz="1400" b="1" spc="-10" dirty="0">
                <a:solidFill>
                  <a:srgbClr val="C00000"/>
                </a:solidFill>
              </a:rPr>
              <a:t> </a:t>
            </a:r>
            <a:r>
              <a:rPr sz="1400" b="1" spc="-10" dirty="0">
                <a:solidFill>
                  <a:srgbClr val="C00000"/>
                </a:solidFill>
                <a:hlinkClick r:id="rId3" action="ppaction://hlinksldjump">
                  <a:extLst>
                    <a:ext uri="{A12FA001-AC4F-418D-AE19-62706E023703}">
                      <ahyp:hlinkClr xmlns:ahyp="http://schemas.microsoft.com/office/drawing/2018/hyperlinkcolor" val="tx"/>
                    </a:ext>
                  </a:extLst>
                </a:hlinkClick>
              </a:rPr>
              <a:t>2022)</a:t>
            </a:r>
            <a:endParaRPr sz="1400" b="1" dirty="0">
              <a:solidFill>
                <a:srgbClr val="C00000"/>
              </a:solidFill>
            </a:endParaRPr>
          </a:p>
        </p:txBody>
      </p:sp>
      <p:pic>
        <p:nvPicPr>
          <p:cNvPr id="94" name="Picture 93" descr="A group of math symbols&#10;&#10;AI-generated content may be incorrect.">
            <a:extLst>
              <a:ext uri="{FF2B5EF4-FFF2-40B4-BE49-F238E27FC236}">
                <a16:creationId xmlns:a16="http://schemas.microsoft.com/office/drawing/2014/main" id="{F34BB641-C673-BD02-60F8-A44D364D4E31}"/>
              </a:ext>
            </a:extLst>
          </p:cNvPr>
          <p:cNvPicPr>
            <a:picLocks noChangeAspect="1"/>
          </p:cNvPicPr>
          <p:nvPr/>
        </p:nvPicPr>
        <p:blipFill>
          <a:blip r:embed="rId4"/>
          <a:stretch>
            <a:fillRect/>
          </a:stretch>
        </p:blipFill>
        <p:spPr>
          <a:xfrm>
            <a:off x="763783" y="1793820"/>
            <a:ext cx="4083964" cy="1629241"/>
          </a:xfrm>
          <a:prstGeom prst="rect">
            <a:avLst/>
          </a:prstGeom>
        </p:spPr>
      </p:pic>
      <p:pic>
        <p:nvPicPr>
          <p:cNvPr id="96" name="Picture 95" descr="A close up of math symbols&#10;&#10;AI-generated content may be incorrect.">
            <a:extLst>
              <a:ext uri="{FF2B5EF4-FFF2-40B4-BE49-F238E27FC236}">
                <a16:creationId xmlns:a16="http://schemas.microsoft.com/office/drawing/2014/main" id="{37AACDC1-E4B9-B911-121E-7AA209972A9E}"/>
              </a:ext>
            </a:extLst>
          </p:cNvPr>
          <p:cNvPicPr>
            <a:picLocks noChangeAspect="1"/>
          </p:cNvPicPr>
          <p:nvPr/>
        </p:nvPicPr>
        <p:blipFill>
          <a:blip r:embed="rId5"/>
          <a:stretch>
            <a:fillRect/>
          </a:stretch>
        </p:blipFill>
        <p:spPr>
          <a:xfrm>
            <a:off x="4979511" y="1785344"/>
            <a:ext cx="4083964" cy="1548373"/>
          </a:xfrm>
          <a:prstGeom prst="rect">
            <a:avLst/>
          </a:prstGeom>
        </p:spPr>
      </p:pic>
      <p:pic>
        <p:nvPicPr>
          <p:cNvPr id="98" name="Picture 97" descr="A close up of a math symbol&#10;&#10;AI-generated content may be incorrect.">
            <a:extLst>
              <a:ext uri="{FF2B5EF4-FFF2-40B4-BE49-F238E27FC236}">
                <a16:creationId xmlns:a16="http://schemas.microsoft.com/office/drawing/2014/main" id="{5EFEA1A0-64A5-86D6-E682-DDCCD84A7EBA}"/>
              </a:ext>
            </a:extLst>
          </p:cNvPr>
          <p:cNvPicPr>
            <a:picLocks noChangeAspect="1"/>
          </p:cNvPicPr>
          <p:nvPr/>
        </p:nvPicPr>
        <p:blipFill>
          <a:blip r:embed="rId6"/>
          <a:stretch>
            <a:fillRect/>
          </a:stretch>
        </p:blipFill>
        <p:spPr>
          <a:xfrm>
            <a:off x="2159394" y="4795033"/>
            <a:ext cx="5292249" cy="882042"/>
          </a:xfrm>
          <a:prstGeom prst="rect">
            <a:avLst/>
          </a:prstGeom>
        </p:spPr>
      </p:pic>
    </p:spTree>
  </p:cSld>
  <p:clrMapOvr>
    <a:masterClrMapping/>
  </p:clrMapOvr>
  <p:transition>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bject 31"/>
          <p:cNvSpPr txBox="1"/>
          <p:nvPr/>
        </p:nvSpPr>
        <p:spPr>
          <a:xfrm>
            <a:off x="213327" y="55170"/>
            <a:ext cx="7493759" cy="1176094"/>
          </a:xfrm>
          <a:prstGeom prst="rect">
            <a:avLst/>
          </a:prstGeom>
        </p:spPr>
        <p:txBody>
          <a:bodyPr vert="horz" wrap="square" lIns="0" tIns="26355" rIns="0" bIns="0" rtlCol="0">
            <a:spAutoFit/>
          </a:bodyPr>
          <a:lstStyle/>
          <a:p>
            <a:pPr>
              <a:lnSpc>
                <a:spcPct val="100000"/>
              </a:lnSpc>
            </a:pPr>
            <a:endParaRPr sz="1092" dirty="0">
              <a:latin typeface="Arial"/>
              <a:cs typeface="Arial"/>
            </a:endParaRPr>
          </a:p>
          <a:p>
            <a:pPr>
              <a:spcBef>
                <a:spcPts val="55"/>
              </a:spcBef>
            </a:pPr>
            <a:endParaRPr sz="1092" dirty="0">
              <a:latin typeface="Arial"/>
              <a:cs typeface="Arial"/>
            </a:endParaRPr>
          </a:p>
          <a:p>
            <a:pPr marL="27742"/>
            <a:r>
              <a:rPr sz="2403" b="1" dirty="0">
                <a:solidFill>
                  <a:srgbClr val="D41A2C"/>
                </a:solidFill>
                <a:latin typeface="Arial"/>
                <a:cs typeface="Arial"/>
              </a:rPr>
              <a:t>A</a:t>
            </a:r>
            <a:r>
              <a:rPr sz="2403" b="1" spc="-76" dirty="0">
                <a:solidFill>
                  <a:srgbClr val="D41A2C"/>
                </a:solidFill>
                <a:latin typeface="Arial"/>
                <a:cs typeface="Arial"/>
              </a:rPr>
              <a:t> </a:t>
            </a:r>
            <a:r>
              <a:rPr lang="en-US" sz="2403" b="1" spc="-76" dirty="0">
                <a:solidFill>
                  <a:srgbClr val="D41A2C"/>
                </a:solidFill>
                <a:latin typeface="Arial"/>
                <a:cs typeface="Arial"/>
              </a:rPr>
              <a:t>(Somewhat) </a:t>
            </a:r>
            <a:r>
              <a:rPr sz="2403" b="1" spc="-22" dirty="0">
                <a:solidFill>
                  <a:srgbClr val="D41A2C"/>
                </a:solidFill>
                <a:latin typeface="Arial"/>
                <a:cs typeface="Arial"/>
              </a:rPr>
              <a:t>Positive</a:t>
            </a:r>
            <a:r>
              <a:rPr sz="2403" b="1" spc="-66" dirty="0">
                <a:solidFill>
                  <a:srgbClr val="D41A2C"/>
                </a:solidFill>
                <a:latin typeface="Arial"/>
                <a:cs typeface="Arial"/>
              </a:rPr>
              <a:t> </a:t>
            </a:r>
            <a:r>
              <a:rPr sz="2403" b="1" dirty="0">
                <a:solidFill>
                  <a:srgbClr val="D41A2C"/>
                </a:solidFill>
                <a:latin typeface="Arial"/>
                <a:cs typeface="Arial"/>
              </a:rPr>
              <a:t>Example:</a:t>
            </a:r>
            <a:r>
              <a:rPr sz="2403" b="1" spc="66" dirty="0">
                <a:solidFill>
                  <a:srgbClr val="D41A2C"/>
                </a:solidFill>
                <a:latin typeface="Arial"/>
                <a:cs typeface="Arial"/>
              </a:rPr>
              <a:t> </a:t>
            </a:r>
            <a:r>
              <a:rPr sz="2403" b="1" spc="-22" dirty="0">
                <a:solidFill>
                  <a:srgbClr val="D41A2C"/>
                </a:solidFill>
                <a:latin typeface="Arial"/>
                <a:cs typeface="Arial"/>
              </a:rPr>
              <a:t>Sutton’s</a:t>
            </a:r>
            <a:r>
              <a:rPr sz="2403" b="1" spc="-66" dirty="0">
                <a:solidFill>
                  <a:srgbClr val="D41A2C"/>
                </a:solidFill>
                <a:latin typeface="Arial"/>
                <a:cs typeface="Arial"/>
              </a:rPr>
              <a:t> </a:t>
            </a:r>
            <a:r>
              <a:rPr sz="2403" b="1" spc="-22" dirty="0">
                <a:solidFill>
                  <a:srgbClr val="D41A2C"/>
                </a:solidFill>
                <a:latin typeface="Arial"/>
                <a:cs typeface="Arial"/>
              </a:rPr>
              <a:t>Gridworld</a:t>
            </a:r>
            <a:endParaRPr sz="2403" dirty="0">
              <a:latin typeface="Arial"/>
              <a:cs typeface="Arial"/>
            </a:endParaRPr>
          </a:p>
          <a:p>
            <a:pPr marL="577031">
              <a:spcBef>
                <a:spcPts val="1038"/>
              </a:spcBef>
            </a:pPr>
            <a:r>
              <a:rPr sz="1966" b="1" dirty="0">
                <a:latin typeface="Arial"/>
                <a:cs typeface="Arial"/>
              </a:rPr>
              <a:t>Observation:</a:t>
            </a:r>
            <a:r>
              <a:rPr sz="1966" b="1" spc="22" dirty="0">
                <a:latin typeface="Arial"/>
                <a:cs typeface="Arial"/>
              </a:rPr>
              <a:t> </a:t>
            </a:r>
            <a:r>
              <a:rPr lang="en-US" sz="1966" dirty="0">
                <a:latin typeface="Arial"/>
                <a:cs typeface="Arial"/>
              </a:rPr>
              <a:t>the directions the agent can move</a:t>
            </a:r>
            <a:endParaRPr sz="1966" dirty="0">
              <a:latin typeface="Arial"/>
              <a:cs typeface="Arial"/>
            </a:endParaRPr>
          </a:p>
        </p:txBody>
      </p:sp>
      <p:pic>
        <p:nvPicPr>
          <p:cNvPr id="32" name="object 32"/>
          <p:cNvPicPr/>
          <p:nvPr/>
        </p:nvPicPr>
        <p:blipFill>
          <a:blip r:embed="rId2" cstate="print"/>
          <a:stretch>
            <a:fillRect/>
          </a:stretch>
        </p:blipFill>
        <p:spPr>
          <a:xfrm>
            <a:off x="2521758" y="1612336"/>
            <a:ext cx="5022053" cy="3650484"/>
          </a:xfrm>
          <a:prstGeom prst="rect">
            <a:avLst/>
          </a:prstGeom>
        </p:spPr>
      </p:pic>
      <p:sp>
        <p:nvSpPr>
          <p:cNvPr id="33" name="object 33"/>
          <p:cNvSpPr txBox="1"/>
          <p:nvPr/>
        </p:nvSpPr>
        <p:spPr>
          <a:xfrm>
            <a:off x="763784" y="5434335"/>
            <a:ext cx="7350223" cy="1574600"/>
          </a:xfrm>
          <a:prstGeom prst="rect">
            <a:avLst/>
          </a:prstGeom>
        </p:spPr>
        <p:txBody>
          <a:bodyPr vert="horz" wrap="square" lIns="0" tIns="26355" rIns="0" bIns="0" rtlCol="0">
            <a:spAutoFit/>
          </a:bodyPr>
          <a:lstStyle/>
          <a:p>
            <a:pPr marL="1227578">
              <a:spcBef>
                <a:spcPts val="208"/>
              </a:spcBef>
            </a:pPr>
            <a:r>
              <a:rPr sz="1748" dirty="0">
                <a:solidFill>
                  <a:srgbClr val="D41A2C"/>
                </a:solidFill>
                <a:latin typeface="Arial"/>
                <a:cs typeface="Arial"/>
              </a:rPr>
              <a:t>Figure:</a:t>
            </a:r>
            <a:r>
              <a:rPr sz="1748" spc="-33" dirty="0">
                <a:solidFill>
                  <a:srgbClr val="D41A2C"/>
                </a:solidFill>
                <a:latin typeface="Arial"/>
                <a:cs typeface="Arial"/>
              </a:rPr>
              <a:t> </a:t>
            </a:r>
            <a:r>
              <a:rPr sz="1748" spc="-22" dirty="0">
                <a:latin typeface="Arial"/>
                <a:cs typeface="Arial"/>
              </a:rPr>
              <a:t>Reactive</a:t>
            </a:r>
            <a:r>
              <a:rPr sz="1748" spc="-33" dirty="0">
                <a:latin typeface="Arial"/>
                <a:cs typeface="Arial"/>
              </a:rPr>
              <a:t> </a:t>
            </a:r>
            <a:r>
              <a:rPr sz="1748" spc="-22" dirty="0">
                <a:latin typeface="Arial"/>
                <a:cs typeface="Arial"/>
              </a:rPr>
              <a:t>solution</a:t>
            </a:r>
            <a:r>
              <a:rPr sz="1748" spc="-33" dirty="0">
                <a:latin typeface="Arial"/>
                <a:cs typeface="Arial"/>
              </a:rPr>
              <a:t> </a:t>
            </a:r>
            <a:r>
              <a:rPr sz="1748" dirty="0">
                <a:latin typeface="Arial"/>
                <a:cs typeface="Arial"/>
              </a:rPr>
              <a:t>to</a:t>
            </a:r>
            <a:r>
              <a:rPr sz="1748" spc="-33" dirty="0">
                <a:latin typeface="Arial"/>
                <a:cs typeface="Arial"/>
              </a:rPr>
              <a:t> </a:t>
            </a:r>
            <a:r>
              <a:rPr sz="1748" spc="-22" dirty="0">
                <a:latin typeface="Arial"/>
                <a:cs typeface="Arial"/>
              </a:rPr>
              <a:t>Sutton’s</a:t>
            </a:r>
            <a:r>
              <a:rPr sz="1748" spc="-33" dirty="0">
                <a:latin typeface="Arial"/>
                <a:cs typeface="Arial"/>
              </a:rPr>
              <a:t> </a:t>
            </a:r>
            <a:r>
              <a:rPr sz="1748" dirty="0">
                <a:latin typeface="Arial"/>
                <a:cs typeface="Arial"/>
              </a:rPr>
              <a:t>gridworld</a:t>
            </a:r>
            <a:r>
              <a:rPr sz="1748" spc="-33" dirty="0">
                <a:latin typeface="Arial"/>
                <a:cs typeface="Arial"/>
              </a:rPr>
              <a:t> </a:t>
            </a:r>
            <a:r>
              <a:rPr sz="1748" dirty="0">
                <a:latin typeface="Arial"/>
                <a:cs typeface="Arial"/>
              </a:rPr>
              <a:t>(Littman,</a:t>
            </a:r>
            <a:r>
              <a:rPr sz="1748" spc="-33" dirty="0">
                <a:latin typeface="Arial"/>
                <a:cs typeface="Arial"/>
              </a:rPr>
              <a:t> </a:t>
            </a:r>
            <a:r>
              <a:rPr sz="1748" spc="-22" dirty="0">
                <a:latin typeface="Arial"/>
                <a:cs typeface="Arial"/>
                <a:hlinkClick r:id="rId3" action="ppaction://hlinksldjump"/>
              </a:rPr>
              <a:t>1994).</a:t>
            </a:r>
            <a:endParaRPr sz="1748">
              <a:latin typeface="Arial"/>
              <a:cs typeface="Arial"/>
            </a:endParaRPr>
          </a:p>
          <a:p>
            <a:pPr>
              <a:spcBef>
                <a:spcPts val="885"/>
              </a:spcBef>
            </a:pPr>
            <a:endParaRPr sz="1748">
              <a:latin typeface="Arial"/>
              <a:cs typeface="Arial"/>
            </a:endParaRPr>
          </a:p>
          <a:p>
            <a:pPr marL="27742"/>
            <a:r>
              <a:rPr sz="1966" b="1" dirty="0">
                <a:latin typeface="Arial"/>
                <a:cs typeface="Arial"/>
              </a:rPr>
              <a:t>Keypoints: </a:t>
            </a:r>
            <a:r>
              <a:rPr sz="1966" dirty="0">
                <a:latin typeface="Arial"/>
                <a:cs typeface="Arial"/>
              </a:rPr>
              <a:t>State</a:t>
            </a:r>
            <a:r>
              <a:rPr sz="1966" spc="-109" dirty="0">
                <a:latin typeface="Arial"/>
                <a:cs typeface="Arial"/>
              </a:rPr>
              <a:t> </a:t>
            </a:r>
            <a:r>
              <a:rPr sz="1966" spc="-22" dirty="0">
                <a:latin typeface="Arial"/>
                <a:cs typeface="Arial"/>
              </a:rPr>
              <a:t>aliasing</a:t>
            </a:r>
            <a:endParaRPr sz="1966">
              <a:latin typeface="Arial"/>
              <a:cs typeface="Arial"/>
            </a:endParaRPr>
          </a:p>
          <a:p>
            <a:pPr marL="1374610" marR="170613">
              <a:lnSpc>
                <a:spcPct val="101000"/>
              </a:lnSpc>
            </a:pPr>
            <a:r>
              <a:rPr sz="1966" spc="-22" dirty="0">
                <a:latin typeface="Arial"/>
                <a:cs typeface="Arial"/>
              </a:rPr>
              <a:t>Suboptimality,</a:t>
            </a:r>
            <a:r>
              <a:rPr sz="1966" spc="-87" dirty="0">
                <a:latin typeface="Arial"/>
                <a:cs typeface="Arial"/>
              </a:rPr>
              <a:t> </a:t>
            </a:r>
            <a:r>
              <a:rPr sz="1966" dirty="0">
                <a:latin typeface="Arial"/>
                <a:cs typeface="Arial"/>
              </a:rPr>
              <a:t>reactive</a:t>
            </a:r>
            <a:r>
              <a:rPr sz="1966" spc="-76" dirty="0">
                <a:latin typeface="Arial"/>
                <a:cs typeface="Arial"/>
              </a:rPr>
              <a:t> </a:t>
            </a:r>
            <a:r>
              <a:rPr sz="1966" dirty="0">
                <a:latin typeface="Arial"/>
                <a:cs typeface="Arial"/>
              </a:rPr>
              <a:t>control</a:t>
            </a:r>
            <a:r>
              <a:rPr sz="1966" spc="-76" dirty="0">
                <a:latin typeface="Arial"/>
                <a:cs typeface="Arial"/>
              </a:rPr>
              <a:t> </a:t>
            </a:r>
            <a:r>
              <a:rPr sz="1966" dirty="0">
                <a:latin typeface="Arial"/>
                <a:cs typeface="Arial"/>
              </a:rPr>
              <a:t>as</a:t>
            </a:r>
            <a:r>
              <a:rPr sz="1966" spc="-76" dirty="0">
                <a:latin typeface="Arial"/>
                <a:cs typeface="Arial"/>
              </a:rPr>
              <a:t> </a:t>
            </a:r>
            <a:r>
              <a:rPr sz="1966" dirty="0">
                <a:latin typeface="Arial"/>
                <a:cs typeface="Arial"/>
              </a:rPr>
              <a:t>constrained</a:t>
            </a:r>
            <a:r>
              <a:rPr sz="1966" spc="-87" dirty="0">
                <a:latin typeface="Arial"/>
                <a:cs typeface="Arial"/>
              </a:rPr>
              <a:t> </a:t>
            </a:r>
            <a:r>
              <a:rPr sz="1966" spc="-22" dirty="0">
                <a:latin typeface="Arial"/>
                <a:cs typeface="Arial"/>
              </a:rPr>
              <a:t>control </a:t>
            </a:r>
            <a:r>
              <a:rPr sz="1966" dirty="0">
                <a:latin typeface="Arial"/>
                <a:cs typeface="Arial"/>
              </a:rPr>
              <a:t>Still,</a:t>
            </a:r>
            <a:r>
              <a:rPr sz="1966" spc="-76" dirty="0">
                <a:latin typeface="Arial"/>
                <a:cs typeface="Arial"/>
              </a:rPr>
              <a:t> </a:t>
            </a:r>
            <a:r>
              <a:rPr sz="1966" dirty="0">
                <a:latin typeface="Arial"/>
                <a:cs typeface="Arial"/>
              </a:rPr>
              <a:t>we</a:t>
            </a:r>
            <a:r>
              <a:rPr sz="1966" spc="-66" dirty="0">
                <a:latin typeface="Arial"/>
                <a:cs typeface="Arial"/>
              </a:rPr>
              <a:t> </a:t>
            </a:r>
            <a:r>
              <a:rPr sz="1966" dirty="0">
                <a:latin typeface="Arial"/>
                <a:cs typeface="Arial"/>
              </a:rPr>
              <a:t>can</a:t>
            </a:r>
            <a:r>
              <a:rPr sz="1966" spc="-66" dirty="0">
                <a:latin typeface="Arial"/>
                <a:cs typeface="Arial"/>
              </a:rPr>
              <a:t> </a:t>
            </a:r>
            <a:r>
              <a:rPr sz="1966" dirty="0">
                <a:latin typeface="Arial"/>
                <a:cs typeface="Arial"/>
              </a:rPr>
              <a:t>guarantee</a:t>
            </a:r>
            <a:r>
              <a:rPr sz="1966" spc="-66" dirty="0">
                <a:latin typeface="Arial"/>
                <a:cs typeface="Arial"/>
              </a:rPr>
              <a:t> </a:t>
            </a:r>
            <a:r>
              <a:rPr sz="1966" spc="-44" dirty="0">
                <a:latin typeface="Arial"/>
                <a:cs typeface="Arial"/>
              </a:rPr>
              <a:t>goal</a:t>
            </a:r>
            <a:endParaRPr sz="1966">
              <a:latin typeface="Arial"/>
              <a:cs typeface="Arial"/>
            </a:endParaRPr>
          </a:p>
        </p:txBody>
      </p:sp>
      <p:sp>
        <p:nvSpPr>
          <p:cNvPr id="35" name="object 35"/>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39" name="object 39"/>
          <p:cNvSpPr txBox="1">
            <a:spLocks noGrp="1"/>
          </p:cNvSpPr>
          <p:nvPr>
            <p:ph type="dt" sz="half" idx="6"/>
          </p:nvPr>
        </p:nvSpPr>
        <p:spPr>
          <a:xfrm>
            <a:off x="3570742" y="3350180"/>
            <a:ext cx="429958"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CS</a:t>
            </a:r>
            <a:r>
              <a:rPr lang="en-US" spc="-20"/>
              <a:t> </a:t>
            </a:r>
            <a:r>
              <a:rPr lang="en-US" spc="-10"/>
              <a:t>4180/5180</a:t>
            </a:r>
            <a:endParaRPr spc="-22" dirty="0"/>
          </a:p>
        </p:txBody>
      </p:sp>
      <p:sp>
        <p:nvSpPr>
          <p:cNvPr id="40" name="object 40"/>
          <p:cNvSpPr txBox="1">
            <a:spLocks noGrp="1"/>
          </p:cNvSpPr>
          <p:nvPr>
            <p:ph type="sldNum" sz="quarter" idx="7"/>
          </p:nvPr>
        </p:nvSpPr>
        <p:spPr>
          <a:xfrm>
            <a:off x="4295597" y="3357216"/>
            <a:ext cx="244729"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73025">
              <a:spcBef>
                <a:spcPts val="70"/>
              </a:spcBef>
            </a:pPr>
            <a:fld id="{81D60167-4931-47E6-BA6A-407CBD079E47}" type="slidenum">
              <a:rPr lang="en-US" smtClean="0"/>
              <a:pPr marL="73025">
                <a:spcBef>
                  <a:spcPts val="70"/>
                </a:spcBef>
              </a:pPr>
              <a:t>9</a:t>
            </a:fld>
            <a:r>
              <a:rPr lang="en-US" spc="-15"/>
              <a:t> </a:t>
            </a:r>
            <a:r>
              <a:rPr lang="en-US"/>
              <a:t>/</a:t>
            </a:r>
            <a:r>
              <a:rPr lang="en-US" spc="-5"/>
              <a:t> </a:t>
            </a:r>
            <a:r>
              <a:rPr lang="en-US" spc="-25"/>
              <a:t>53</a:t>
            </a:r>
            <a:endParaRPr spc="-55" dirty="0"/>
          </a:p>
        </p:txBody>
      </p:sp>
    </p:spTree>
  </p:cSld>
  <p:clrMapOvr>
    <a:masterClrMapping/>
  </p:clrMapOvr>
  <p:transition>
    <p:cut/>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13327" y="339505"/>
            <a:ext cx="8538022" cy="394544"/>
          </a:xfrm>
          <a:prstGeom prst="rect">
            <a:avLst/>
          </a:prstGeom>
        </p:spPr>
        <p:txBody>
          <a:bodyPr vert="horz" wrap="square" lIns="0" tIns="24968" rIns="0" bIns="0" rtlCol="0" anchor="ctr">
            <a:spAutoFit/>
          </a:bodyPr>
          <a:lstStyle/>
          <a:p>
            <a:pPr marL="27742">
              <a:lnSpc>
                <a:spcPct val="100000"/>
              </a:lnSpc>
              <a:spcBef>
                <a:spcPts val="197"/>
              </a:spcBef>
            </a:pPr>
            <a:r>
              <a:rPr sz="2400" b="1" dirty="0">
                <a:solidFill>
                  <a:srgbClr val="C00000"/>
                </a:solidFill>
                <a:latin typeface="Arial" panose="020B0604020202020204" pitchFamily="34" charset="0"/>
                <a:cs typeface="Arial" panose="020B0604020202020204" pitchFamily="34" charset="0"/>
              </a:rPr>
              <a:t>Stateful</a:t>
            </a:r>
            <a:r>
              <a:rPr sz="2400" b="1" spc="-98" dirty="0">
                <a:solidFill>
                  <a:srgbClr val="C00000"/>
                </a:solidFill>
                <a:latin typeface="Arial" panose="020B0604020202020204" pitchFamily="34" charset="0"/>
                <a:cs typeface="Arial" panose="020B0604020202020204" pitchFamily="34" charset="0"/>
              </a:rPr>
              <a:t> </a:t>
            </a:r>
            <a:r>
              <a:rPr sz="2400" b="1" dirty="0">
                <a:solidFill>
                  <a:srgbClr val="C00000"/>
                </a:solidFill>
                <a:latin typeface="Arial" panose="020B0604020202020204" pitchFamily="34" charset="0"/>
                <a:cs typeface="Arial" panose="020B0604020202020204" pitchFamily="34" charset="0"/>
              </a:rPr>
              <a:t>PORL</a:t>
            </a:r>
            <a:r>
              <a:rPr sz="2400" b="1" spc="-87" dirty="0">
                <a:solidFill>
                  <a:srgbClr val="C00000"/>
                </a:solidFill>
                <a:latin typeface="Arial" panose="020B0604020202020204" pitchFamily="34" charset="0"/>
                <a:cs typeface="Arial" panose="020B0604020202020204" pitchFamily="34" charset="0"/>
              </a:rPr>
              <a:t> </a:t>
            </a:r>
            <a:r>
              <a:rPr sz="2400" b="1" dirty="0">
                <a:solidFill>
                  <a:srgbClr val="C00000"/>
                </a:solidFill>
                <a:latin typeface="Arial" panose="020B0604020202020204" pitchFamily="34" charset="0"/>
                <a:cs typeface="Arial" panose="020B0604020202020204" pitchFamily="34" charset="0"/>
              </a:rPr>
              <a:t>-</a:t>
            </a:r>
            <a:r>
              <a:rPr sz="2400" b="1" spc="-87" dirty="0">
                <a:solidFill>
                  <a:srgbClr val="C00000"/>
                </a:solidFill>
                <a:latin typeface="Arial" panose="020B0604020202020204" pitchFamily="34" charset="0"/>
                <a:cs typeface="Arial" panose="020B0604020202020204" pitchFamily="34" charset="0"/>
              </a:rPr>
              <a:t> </a:t>
            </a:r>
            <a:r>
              <a:rPr sz="2400" b="1" spc="-22" dirty="0">
                <a:solidFill>
                  <a:srgbClr val="C00000"/>
                </a:solidFill>
                <a:latin typeface="Arial" panose="020B0604020202020204" pitchFamily="34" charset="0"/>
                <a:cs typeface="Arial" panose="020B0604020202020204" pitchFamily="34" charset="0"/>
              </a:rPr>
              <a:t>Unbiased</a:t>
            </a:r>
            <a:r>
              <a:rPr sz="2400" b="1" spc="-87" dirty="0">
                <a:solidFill>
                  <a:srgbClr val="C00000"/>
                </a:solidFill>
                <a:latin typeface="Arial" panose="020B0604020202020204" pitchFamily="34" charset="0"/>
                <a:cs typeface="Arial" panose="020B0604020202020204" pitchFamily="34" charset="0"/>
              </a:rPr>
              <a:t> </a:t>
            </a:r>
            <a:r>
              <a:rPr sz="2400" b="1" dirty="0">
                <a:solidFill>
                  <a:srgbClr val="C00000"/>
                </a:solidFill>
                <a:latin typeface="Arial" panose="020B0604020202020204" pitchFamily="34" charset="0"/>
                <a:cs typeface="Arial" panose="020B0604020202020204" pitchFamily="34" charset="0"/>
              </a:rPr>
              <a:t>Asymmetric</a:t>
            </a:r>
            <a:r>
              <a:rPr sz="2400" b="1" spc="-98" dirty="0">
                <a:solidFill>
                  <a:srgbClr val="C00000"/>
                </a:solidFill>
                <a:latin typeface="Arial" panose="020B0604020202020204" pitchFamily="34" charset="0"/>
                <a:cs typeface="Arial" panose="020B0604020202020204" pitchFamily="34" charset="0"/>
              </a:rPr>
              <a:t> </a:t>
            </a:r>
            <a:r>
              <a:rPr sz="2400" b="1" spc="-22" dirty="0">
                <a:solidFill>
                  <a:srgbClr val="C00000"/>
                </a:solidFill>
                <a:latin typeface="Arial" panose="020B0604020202020204" pitchFamily="34" charset="0"/>
                <a:cs typeface="Arial" panose="020B0604020202020204" pitchFamily="34" charset="0"/>
              </a:rPr>
              <a:t>Actor-Critic</a:t>
            </a:r>
          </a:p>
        </p:txBody>
      </p:sp>
      <p:grpSp>
        <p:nvGrpSpPr>
          <p:cNvPr id="5" name="object 5"/>
          <p:cNvGrpSpPr/>
          <p:nvPr/>
        </p:nvGrpSpPr>
        <p:grpSpPr>
          <a:xfrm>
            <a:off x="812527" y="1270336"/>
            <a:ext cx="8451576" cy="312097"/>
            <a:chOff x="369609" y="581548"/>
            <a:chExt cx="3869054" cy="142875"/>
          </a:xfrm>
        </p:grpSpPr>
        <p:sp>
          <p:nvSpPr>
            <p:cNvPr id="6" name="object 6"/>
            <p:cNvSpPr/>
            <p:nvPr/>
          </p:nvSpPr>
          <p:spPr>
            <a:xfrm>
              <a:off x="371514" y="583453"/>
              <a:ext cx="3865245" cy="139065"/>
            </a:xfrm>
            <a:custGeom>
              <a:avLst/>
              <a:gdLst/>
              <a:ahLst/>
              <a:cxnLst/>
              <a:rect l="l" t="t" r="r" b="b"/>
              <a:pathLst>
                <a:path w="3865245" h="139065">
                  <a:moveTo>
                    <a:pt x="3859654" y="0"/>
                  </a:moveTo>
                  <a:lnTo>
                    <a:pt x="5232" y="0"/>
                  </a:lnTo>
                  <a:lnTo>
                    <a:pt x="0" y="5232"/>
                  </a:lnTo>
                  <a:lnTo>
                    <a:pt x="0" y="133529"/>
                  </a:lnTo>
                  <a:lnTo>
                    <a:pt x="5232" y="138761"/>
                  </a:lnTo>
                  <a:lnTo>
                    <a:pt x="15696" y="138761"/>
                  </a:lnTo>
                  <a:lnTo>
                    <a:pt x="3859654" y="138761"/>
                  </a:lnTo>
                  <a:lnTo>
                    <a:pt x="3864886" y="133529"/>
                  </a:lnTo>
                  <a:lnTo>
                    <a:pt x="3864886" y="5232"/>
                  </a:lnTo>
                  <a:lnTo>
                    <a:pt x="3859654" y="0"/>
                  </a:lnTo>
                  <a:close/>
                </a:path>
              </a:pathLst>
            </a:custGeom>
            <a:solidFill>
              <a:srgbClr val="E9E9F1">
                <a:alpha val="79998"/>
              </a:srgbClr>
            </a:solidFill>
          </p:spPr>
          <p:txBody>
            <a:bodyPr wrap="square" lIns="0" tIns="0" rIns="0" bIns="0" rtlCol="0"/>
            <a:lstStyle/>
            <a:p>
              <a:endParaRPr sz="3932"/>
            </a:p>
          </p:txBody>
        </p:sp>
        <p:sp>
          <p:nvSpPr>
            <p:cNvPr id="7" name="object 7"/>
            <p:cNvSpPr/>
            <p:nvPr/>
          </p:nvSpPr>
          <p:spPr>
            <a:xfrm>
              <a:off x="371514" y="583453"/>
              <a:ext cx="3865245" cy="139065"/>
            </a:xfrm>
            <a:custGeom>
              <a:avLst/>
              <a:gdLst/>
              <a:ahLst/>
              <a:cxnLst/>
              <a:rect l="l" t="t" r="r" b="b"/>
              <a:pathLst>
                <a:path w="3865245" h="139065">
                  <a:moveTo>
                    <a:pt x="15696" y="138761"/>
                  </a:moveTo>
                  <a:lnTo>
                    <a:pt x="3849190" y="138761"/>
                  </a:lnTo>
                  <a:lnTo>
                    <a:pt x="3859654" y="138761"/>
                  </a:lnTo>
                  <a:lnTo>
                    <a:pt x="3864886" y="133529"/>
                  </a:lnTo>
                  <a:lnTo>
                    <a:pt x="3864886" y="123065"/>
                  </a:lnTo>
                  <a:lnTo>
                    <a:pt x="3864886" y="15696"/>
                  </a:lnTo>
                  <a:lnTo>
                    <a:pt x="3864886" y="5232"/>
                  </a:lnTo>
                  <a:lnTo>
                    <a:pt x="3859654" y="0"/>
                  </a:lnTo>
                  <a:lnTo>
                    <a:pt x="3849190" y="0"/>
                  </a:lnTo>
                  <a:lnTo>
                    <a:pt x="15696" y="0"/>
                  </a:lnTo>
                  <a:lnTo>
                    <a:pt x="5232" y="0"/>
                  </a:lnTo>
                  <a:lnTo>
                    <a:pt x="0" y="5232"/>
                  </a:lnTo>
                  <a:lnTo>
                    <a:pt x="0" y="15696"/>
                  </a:lnTo>
                  <a:lnTo>
                    <a:pt x="0" y="123065"/>
                  </a:lnTo>
                  <a:lnTo>
                    <a:pt x="0" y="133529"/>
                  </a:lnTo>
                  <a:lnTo>
                    <a:pt x="5232" y="138761"/>
                  </a:lnTo>
                  <a:lnTo>
                    <a:pt x="15696" y="138761"/>
                  </a:lnTo>
                  <a:close/>
                </a:path>
              </a:pathLst>
            </a:custGeom>
            <a:ln w="3567">
              <a:solidFill>
                <a:srgbClr val="CCCCCC"/>
              </a:solidFill>
            </a:ln>
          </p:spPr>
          <p:txBody>
            <a:bodyPr wrap="square" lIns="0" tIns="0" rIns="0" bIns="0" rtlCol="0"/>
            <a:lstStyle/>
            <a:p>
              <a:endParaRPr sz="3932"/>
            </a:p>
          </p:txBody>
        </p:sp>
        <p:sp>
          <p:nvSpPr>
            <p:cNvPr id="8" name="object 8"/>
            <p:cNvSpPr/>
            <p:nvPr/>
          </p:nvSpPr>
          <p:spPr>
            <a:xfrm>
              <a:off x="402908" y="647020"/>
              <a:ext cx="157480" cy="0"/>
            </a:xfrm>
            <a:custGeom>
              <a:avLst/>
              <a:gdLst/>
              <a:ahLst/>
              <a:cxnLst/>
              <a:rect l="l" t="t" r="r" b="b"/>
              <a:pathLst>
                <a:path w="157479">
                  <a:moveTo>
                    <a:pt x="0" y="0"/>
                  </a:moveTo>
                  <a:lnTo>
                    <a:pt x="156966" y="0"/>
                  </a:lnTo>
                </a:path>
              </a:pathLst>
            </a:custGeom>
            <a:ln w="17837">
              <a:solidFill>
                <a:srgbClr val="1F77B3"/>
              </a:solidFill>
            </a:ln>
          </p:spPr>
          <p:txBody>
            <a:bodyPr wrap="square" lIns="0" tIns="0" rIns="0" bIns="0" rtlCol="0"/>
            <a:lstStyle/>
            <a:p>
              <a:endParaRPr sz="3932"/>
            </a:p>
          </p:txBody>
        </p:sp>
        <p:sp>
          <p:nvSpPr>
            <p:cNvPr id="9" name="object 9"/>
            <p:cNvSpPr/>
            <p:nvPr/>
          </p:nvSpPr>
          <p:spPr>
            <a:xfrm>
              <a:off x="1297240" y="647020"/>
              <a:ext cx="157480" cy="0"/>
            </a:xfrm>
            <a:custGeom>
              <a:avLst/>
              <a:gdLst/>
              <a:ahLst/>
              <a:cxnLst/>
              <a:rect l="l" t="t" r="r" b="b"/>
              <a:pathLst>
                <a:path w="157480">
                  <a:moveTo>
                    <a:pt x="0" y="0"/>
                  </a:moveTo>
                  <a:lnTo>
                    <a:pt x="156966" y="0"/>
                  </a:lnTo>
                </a:path>
              </a:pathLst>
            </a:custGeom>
            <a:ln w="17837">
              <a:solidFill>
                <a:srgbClr val="FF7F0E"/>
              </a:solidFill>
            </a:ln>
          </p:spPr>
          <p:txBody>
            <a:bodyPr wrap="square" lIns="0" tIns="0" rIns="0" bIns="0" rtlCol="0"/>
            <a:lstStyle/>
            <a:p>
              <a:endParaRPr sz="3932"/>
            </a:p>
          </p:txBody>
        </p:sp>
        <p:sp>
          <p:nvSpPr>
            <p:cNvPr id="10" name="object 10"/>
            <p:cNvSpPr/>
            <p:nvPr/>
          </p:nvSpPr>
          <p:spPr>
            <a:xfrm>
              <a:off x="2141851" y="647020"/>
              <a:ext cx="157480" cy="0"/>
            </a:xfrm>
            <a:custGeom>
              <a:avLst/>
              <a:gdLst/>
              <a:ahLst/>
              <a:cxnLst/>
              <a:rect l="l" t="t" r="r" b="b"/>
              <a:pathLst>
                <a:path w="157480">
                  <a:moveTo>
                    <a:pt x="0" y="0"/>
                  </a:moveTo>
                  <a:lnTo>
                    <a:pt x="156966" y="0"/>
                  </a:lnTo>
                </a:path>
              </a:pathLst>
            </a:custGeom>
            <a:ln w="17837">
              <a:solidFill>
                <a:srgbClr val="2BA02B"/>
              </a:solidFill>
            </a:ln>
          </p:spPr>
          <p:txBody>
            <a:bodyPr wrap="square" lIns="0" tIns="0" rIns="0" bIns="0" rtlCol="0"/>
            <a:lstStyle/>
            <a:p>
              <a:endParaRPr sz="3932"/>
            </a:p>
          </p:txBody>
        </p:sp>
        <p:sp>
          <p:nvSpPr>
            <p:cNvPr id="11" name="object 11"/>
            <p:cNvSpPr/>
            <p:nvPr/>
          </p:nvSpPr>
          <p:spPr>
            <a:xfrm>
              <a:off x="2676988" y="647020"/>
              <a:ext cx="157480" cy="0"/>
            </a:xfrm>
            <a:custGeom>
              <a:avLst/>
              <a:gdLst/>
              <a:ahLst/>
              <a:cxnLst/>
              <a:rect l="l" t="t" r="r" b="b"/>
              <a:pathLst>
                <a:path w="157480">
                  <a:moveTo>
                    <a:pt x="0" y="0"/>
                  </a:moveTo>
                  <a:lnTo>
                    <a:pt x="156966" y="0"/>
                  </a:lnTo>
                </a:path>
              </a:pathLst>
            </a:custGeom>
            <a:ln w="17837">
              <a:solidFill>
                <a:srgbClr val="D62728"/>
              </a:solidFill>
            </a:ln>
          </p:spPr>
          <p:txBody>
            <a:bodyPr wrap="square" lIns="0" tIns="0" rIns="0" bIns="0" rtlCol="0"/>
            <a:lstStyle/>
            <a:p>
              <a:endParaRPr sz="3932"/>
            </a:p>
          </p:txBody>
        </p:sp>
        <p:sp>
          <p:nvSpPr>
            <p:cNvPr id="12" name="object 12"/>
            <p:cNvSpPr/>
            <p:nvPr/>
          </p:nvSpPr>
          <p:spPr>
            <a:xfrm>
              <a:off x="3519481" y="647020"/>
              <a:ext cx="157480" cy="0"/>
            </a:xfrm>
            <a:custGeom>
              <a:avLst/>
              <a:gdLst/>
              <a:ahLst/>
              <a:cxnLst/>
              <a:rect l="l" t="t" r="r" b="b"/>
              <a:pathLst>
                <a:path w="157479">
                  <a:moveTo>
                    <a:pt x="0" y="0"/>
                  </a:moveTo>
                  <a:lnTo>
                    <a:pt x="156966" y="0"/>
                  </a:lnTo>
                </a:path>
              </a:pathLst>
            </a:custGeom>
            <a:ln w="17837">
              <a:solidFill>
                <a:srgbClr val="9466BD"/>
              </a:solidFill>
            </a:ln>
          </p:spPr>
          <p:txBody>
            <a:bodyPr wrap="square" lIns="0" tIns="0" rIns="0" bIns="0" rtlCol="0"/>
            <a:lstStyle/>
            <a:p>
              <a:endParaRPr sz="3932"/>
            </a:p>
          </p:txBody>
        </p:sp>
      </p:grpSp>
      <p:sp>
        <p:nvSpPr>
          <p:cNvPr id="13" name="object 13"/>
          <p:cNvSpPr txBox="1"/>
          <p:nvPr/>
        </p:nvSpPr>
        <p:spPr>
          <a:xfrm>
            <a:off x="213327" y="843564"/>
            <a:ext cx="9544610" cy="672696"/>
          </a:xfrm>
          <a:prstGeom prst="rect">
            <a:avLst/>
          </a:prstGeom>
        </p:spPr>
        <p:txBody>
          <a:bodyPr vert="horz" wrap="square" lIns="0" tIns="131774" rIns="0" bIns="0" rtlCol="0">
            <a:spAutoFit/>
          </a:bodyPr>
          <a:lstStyle/>
          <a:p>
            <a:pPr marL="27742">
              <a:spcBef>
                <a:spcPts val="1038"/>
              </a:spcBef>
            </a:pPr>
            <a:r>
              <a:rPr sz="1529" b="1" dirty="0">
                <a:solidFill>
                  <a:srgbClr val="D41A2C"/>
                </a:solidFill>
                <a:latin typeface="Arial"/>
                <a:cs typeface="Arial"/>
              </a:rPr>
              <a:t>“Unbiased</a:t>
            </a:r>
            <a:r>
              <a:rPr sz="1529" b="1" spc="-22" dirty="0">
                <a:solidFill>
                  <a:srgbClr val="D41A2C"/>
                </a:solidFill>
                <a:latin typeface="Arial"/>
                <a:cs typeface="Arial"/>
              </a:rPr>
              <a:t> </a:t>
            </a:r>
            <a:r>
              <a:rPr sz="1529" b="1" dirty="0">
                <a:solidFill>
                  <a:srgbClr val="D41A2C"/>
                </a:solidFill>
                <a:latin typeface="Arial"/>
                <a:cs typeface="Arial"/>
              </a:rPr>
              <a:t>Asymmetric</a:t>
            </a:r>
            <a:r>
              <a:rPr sz="1529" b="1" spc="-22" dirty="0">
                <a:solidFill>
                  <a:srgbClr val="D41A2C"/>
                </a:solidFill>
                <a:latin typeface="Arial"/>
                <a:cs typeface="Arial"/>
              </a:rPr>
              <a:t> Reinforcement </a:t>
            </a:r>
            <a:r>
              <a:rPr sz="1529" b="1" dirty="0">
                <a:solidFill>
                  <a:srgbClr val="D41A2C"/>
                </a:solidFill>
                <a:latin typeface="Arial"/>
                <a:cs typeface="Arial"/>
              </a:rPr>
              <a:t>Learning</a:t>
            </a:r>
            <a:r>
              <a:rPr sz="1529" b="1" spc="-11" dirty="0">
                <a:solidFill>
                  <a:srgbClr val="D41A2C"/>
                </a:solidFill>
                <a:latin typeface="Arial"/>
                <a:cs typeface="Arial"/>
              </a:rPr>
              <a:t> </a:t>
            </a:r>
            <a:r>
              <a:rPr sz="1529" b="1" dirty="0">
                <a:solidFill>
                  <a:srgbClr val="D41A2C"/>
                </a:solidFill>
                <a:latin typeface="Arial"/>
                <a:cs typeface="Arial"/>
              </a:rPr>
              <a:t>under</a:t>
            </a:r>
            <a:r>
              <a:rPr sz="1529" b="1" spc="-22" dirty="0">
                <a:solidFill>
                  <a:srgbClr val="D41A2C"/>
                </a:solidFill>
                <a:latin typeface="Arial"/>
                <a:cs typeface="Arial"/>
              </a:rPr>
              <a:t> </a:t>
            </a:r>
            <a:r>
              <a:rPr sz="1529" b="1" dirty="0">
                <a:solidFill>
                  <a:srgbClr val="D41A2C"/>
                </a:solidFill>
                <a:latin typeface="Arial"/>
                <a:cs typeface="Arial"/>
              </a:rPr>
              <a:t>Partial</a:t>
            </a:r>
            <a:r>
              <a:rPr sz="1529" b="1" spc="-22" dirty="0">
                <a:solidFill>
                  <a:srgbClr val="D41A2C"/>
                </a:solidFill>
                <a:latin typeface="Arial"/>
                <a:cs typeface="Arial"/>
              </a:rPr>
              <a:t> Observability” </a:t>
            </a:r>
            <a:r>
              <a:rPr sz="1529" b="1" dirty="0">
                <a:solidFill>
                  <a:srgbClr val="D41A2C"/>
                </a:solidFill>
                <a:latin typeface="Arial"/>
                <a:cs typeface="Arial"/>
              </a:rPr>
              <a:t>(Baisero</a:t>
            </a:r>
            <a:r>
              <a:rPr sz="1529" b="1" spc="-11" dirty="0">
                <a:solidFill>
                  <a:srgbClr val="D41A2C"/>
                </a:solidFill>
                <a:latin typeface="Arial"/>
                <a:cs typeface="Arial"/>
              </a:rPr>
              <a:t> </a:t>
            </a:r>
            <a:r>
              <a:rPr sz="1529" b="1" dirty="0">
                <a:solidFill>
                  <a:srgbClr val="D41A2C"/>
                </a:solidFill>
                <a:latin typeface="Arial"/>
                <a:cs typeface="Arial"/>
              </a:rPr>
              <a:t>and</a:t>
            </a:r>
            <a:r>
              <a:rPr sz="1529" b="1" spc="-22" dirty="0">
                <a:solidFill>
                  <a:srgbClr val="D41A2C"/>
                </a:solidFill>
                <a:latin typeface="Arial"/>
                <a:cs typeface="Arial"/>
              </a:rPr>
              <a:t> </a:t>
            </a:r>
            <a:r>
              <a:rPr sz="1529" b="1" dirty="0">
                <a:solidFill>
                  <a:srgbClr val="D41A2C"/>
                </a:solidFill>
                <a:latin typeface="Arial"/>
                <a:cs typeface="Arial"/>
              </a:rPr>
              <a:t>Amato,</a:t>
            </a:r>
            <a:r>
              <a:rPr sz="1529" b="1" spc="-22" dirty="0">
                <a:solidFill>
                  <a:srgbClr val="D41A2C"/>
                </a:solidFill>
                <a:latin typeface="Arial"/>
                <a:cs typeface="Arial"/>
              </a:rPr>
              <a:t> </a:t>
            </a:r>
            <a:r>
              <a:rPr sz="1529" b="1" spc="-22" dirty="0">
                <a:solidFill>
                  <a:srgbClr val="D41A2C"/>
                </a:solidFill>
                <a:latin typeface="Arial"/>
                <a:cs typeface="Arial"/>
                <a:hlinkClick r:id="rId2" action="ppaction://hlinksldjump"/>
              </a:rPr>
              <a:t>2022)</a:t>
            </a:r>
            <a:endParaRPr sz="1529" dirty="0">
              <a:latin typeface="Arial"/>
              <a:cs typeface="Arial"/>
            </a:endParaRPr>
          </a:p>
          <a:p>
            <a:pPr marL="1151288">
              <a:spcBef>
                <a:spcPts val="775"/>
              </a:spcBef>
              <a:tabLst>
                <a:tab pos="3104316" algn="l"/>
                <a:tab pos="4949151" algn="l"/>
                <a:tab pos="6118472" algn="l"/>
                <a:tab pos="7959143" algn="l"/>
              </a:tabLst>
            </a:pPr>
            <a:r>
              <a:rPr sz="1311" dirty="0">
                <a:solidFill>
                  <a:srgbClr val="262626"/>
                </a:solidFill>
                <a:latin typeface="Arial"/>
                <a:cs typeface="Arial"/>
              </a:rPr>
              <a:t>A2C-asym-</a:t>
            </a:r>
            <a:r>
              <a:rPr sz="1311" spc="-55" dirty="0">
                <a:solidFill>
                  <a:srgbClr val="262626"/>
                </a:solidFill>
                <a:latin typeface="Arial"/>
                <a:cs typeface="Arial"/>
              </a:rPr>
              <a:t>hs</a:t>
            </a:r>
            <a:r>
              <a:rPr sz="1311" dirty="0">
                <a:solidFill>
                  <a:srgbClr val="262626"/>
                </a:solidFill>
                <a:latin typeface="Arial"/>
                <a:cs typeface="Arial"/>
              </a:rPr>
              <a:t>	A2C-asym-</a:t>
            </a:r>
            <a:r>
              <a:rPr sz="1311" spc="-109" dirty="0">
                <a:solidFill>
                  <a:srgbClr val="262626"/>
                </a:solidFill>
                <a:latin typeface="Arial"/>
                <a:cs typeface="Arial"/>
              </a:rPr>
              <a:t>s</a:t>
            </a:r>
            <a:r>
              <a:rPr sz="1311" dirty="0">
                <a:solidFill>
                  <a:srgbClr val="262626"/>
                </a:solidFill>
                <a:latin typeface="Arial"/>
                <a:cs typeface="Arial"/>
              </a:rPr>
              <a:t>	</a:t>
            </a:r>
            <a:r>
              <a:rPr sz="1311" spc="-55" dirty="0">
                <a:solidFill>
                  <a:srgbClr val="262626"/>
                </a:solidFill>
                <a:latin typeface="Arial"/>
                <a:cs typeface="Arial"/>
              </a:rPr>
              <a:t>A2C</a:t>
            </a:r>
            <a:r>
              <a:rPr sz="1311" dirty="0">
                <a:solidFill>
                  <a:srgbClr val="262626"/>
                </a:solidFill>
                <a:latin typeface="Arial"/>
                <a:cs typeface="Arial"/>
              </a:rPr>
              <a:t>	A2C-react-</a:t>
            </a:r>
            <a:r>
              <a:rPr sz="1311" spc="-109" dirty="0">
                <a:solidFill>
                  <a:srgbClr val="262626"/>
                </a:solidFill>
                <a:latin typeface="Arial"/>
                <a:cs typeface="Arial"/>
              </a:rPr>
              <a:t>2</a:t>
            </a:r>
            <a:r>
              <a:rPr sz="1311" dirty="0">
                <a:solidFill>
                  <a:srgbClr val="262626"/>
                </a:solidFill>
                <a:latin typeface="Arial"/>
                <a:cs typeface="Arial"/>
              </a:rPr>
              <a:t>	A2C-react-</a:t>
            </a:r>
            <a:r>
              <a:rPr sz="1311" spc="-109" dirty="0">
                <a:solidFill>
                  <a:srgbClr val="262626"/>
                </a:solidFill>
                <a:latin typeface="Arial"/>
                <a:cs typeface="Arial"/>
              </a:rPr>
              <a:t>4</a:t>
            </a:r>
            <a:endParaRPr sz="1311" dirty="0">
              <a:latin typeface="Arial"/>
              <a:cs typeface="Arial"/>
            </a:endParaRPr>
          </a:p>
        </p:txBody>
      </p:sp>
      <p:sp>
        <p:nvSpPr>
          <p:cNvPr id="14" name="object 14"/>
          <p:cNvSpPr txBox="1"/>
          <p:nvPr/>
        </p:nvSpPr>
        <p:spPr>
          <a:xfrm>
            <a:off x="889213" y="2482782"/>
            <a:ext cx="210839" cy="366054"/>
          </a:xfrm>
          <a:prstGeom prst="rect">
            <a:avLst/>
          </a:prstGeom>
        </p:spPr>
        <p:txBody>
          <a:bodyPr vert="horz" wrap="square" lIns="0" tIns="27742" rIns="0" bIns="0" rtlCol="0">
            <a:spAutoFit/>
          </a:bodyPr>
          <a:lstStyle/>
          <a:p>
            <a:pPr marL="27742">
              <a:spcBef>
                <a:spcPts val="218"/>
              </a:spcBef>
            </a:pPr>
            <a:r>
              <a:rPr sz="765" spc="-55" dirty="0">
                <a:solidFill>
                  <a:srgbClr val="262626"/>
                </a:solidFill>
                <a:latin typeface="Arial"/>
                <a:cs typeface="Arial"/>
              </a:rPr>
              <a:t>0.2</a:t>
            </a:r>
            <a:endParaRPr sz="765">
              <a:latin typeface="Arial"/>
              <a:cs typeface="Arial"/>
            </a:endParaRPr>
          </a:p>
          <a:p>
            <a:pPr marL="27742">
              <a:spcBef>
                <a:spcPts val="786"/>
              </a:spcBef>
            </a:pPr>
            <a:r>
              <a:rPr sz="765" spc="-55" dirty="0">
                <a:solidFill>
                  <a:srgbClr val="262626"/>
                </a:solidFill>
                <a:latin typeface="Arial"/>
                <a:cs typeface="Arial"/>
              </a:rPr>
              <a:t>0.0</a:t>
            </a:r>
            <a:endParaRPr sz="765">
              <a:latin typeface="Arial"/>
              <a:cs typeface="Arial"/>
            </a:endParaRPr>
          </a:p>
        </p:txBody>
      </p:sp>
      <p:sp>
        <p:nvSpPr>
          <p:cNvPr id="15" name="object 15"/>
          <p:cNvSpPr txBox="1"/>
          <p:nvPr/>
        </p:nvSpPr>
        <p:spPr>
          <a:xfrm>
            <a:off x="889213" y="2265675"/>
            <a:ext cx="210839" cy="145737"/>
          </a:xfrm>
          <a:prstGeom prst="rect">
            <a:avLst/>
          </a:prstGeom>
        </p:spPr>
        <p:txBody>
          <a:bodyPr vert="horz" wrap="square" lIns="0" tIns="27742" rIns="0" bIns="0" rtlCol="0">
            <a:spAutoFit/>
          </a:bodyPr>
          <a:lstStyle/>
          <a:p>
            <a:pPr marL="27742">
              <a:spcBef>
                <a:spcPts val="218"/>
              </a:spcBef>
            </a:pPr>
            <a:r>
              <a:rPr sz="765" spc="-55" dirty="0">
                <a:solidFill>
                  <a:srgbClr val="262626"/>
                </a:solidFill>
                <a:latin typeface="Arial"/>
                <a:cs typeface="Arial"/>
              </a:rPr>
              <a:t>0.4</a:t>
            </a:r>
            <a:endParaRPr sz="765">
              <a:latin typeface="Arial"/>
              <a:cs typeface="Arial"/>
            </a:endParaRPr>
          </a:p>
        </p:txBody>
      </p:sp>
      <p:sp>
        <p:nvSpPr>
          <p:cNvPr id="16" name="object 16"/>
          <p:cNvSpPr txBox="1"/>
          <p:nvPr/>
        </p:nvSpPr>
        <p:spPr>
          <a:xfrm>
            <a:off x="889213" y="1614350"/>
            <a:ext cx="210839" cy="586371"/>
          </a:xfrm>
          <a:prstGeom prst="rect">
            <a:avLst/>
          </a:prstGeom>
        </p:spPr>
        <p:txBody>
          <a:bodyPr vert="horz" wrap="square" lIns="0" tIns="27742" rIns="0" bIns="0" rtlCol="0">
            <a:spAutoFit/>
          </a:bodyPr>
          <a:lstStyle/>
          <a:p>
            <a:pPr marL="27742">
              <a:spcBef>
                <a:spcPts val="218"/>
              </a:spcBef>
            </a:pPr>
            <a:r>
              <a:rPr sz="765" spc="-55" dirty="0">
                <a:solidFill>
                  <a:srgbClr val="262626"/>
                </a:solidFill>
                <a:latin typeface="Arial"/>
                <a:cs typeface="Arial"/>
              </a:rPr>
              <a:t>1.0</a:t>
            </a:r>
            <a:endParaRPr sz="765">
              <a:latin typeface="Arial"/>
              <a:cs typeface="Arial"/>
            </a:endParaRPr>
          </a:p>
          <a:p>
            <a:pPr marL="27742">
              <a:spcBef>
                <a:spcPts val="786"/>
              </a:spcBef>
            </a:pPr>
            <a:r>
              <a:rPr sz="765" spc="-55" dirty="0">
                <a:solidFill>
                  <a:srgbClr val="262626"/>
                </a:solidFill>
                <a:latin typeface="Arial"/>
                <a:cs typeface="Arial"/>
              </a:rPr>
              <a:t>0.8</a:t>
            </a:r>
            <a:endParaRPr sz="765">
              <a:latin typeface="Arial"/>
              <a:cs typeface="Arial"/>
            </a:endParaRPr>
          </a:p>
          <a:p>
            <a:pPr marL="27742">
              <a:spcBef>
                <a:spcPts val="797"/>
              </a:spcBef>
            </a:pPr>
            <a:r>
              <a:rPr sz="765" spc="-55" dirty="0">
                <a:solidFill>
                  <a:srgbClr val="262626"/>
                </a:solidFill>
                <a:latin typeface="Arial"/>
                <a:cs typeface="Arial"/>
              </a:rPr>
              <a:t>0.6</a:t>
            </a:r>
            <a:endParaRPr sz="765">
              <a:latin typeface="Arial"/>
              <a:cs typeface="Arial"/>
            </a:endParaRPr>
          </a:p>
        </p:txBody>
      </p:sp>
      <p:pic>
        <p:nvPicPr>
          <p:cNvPr id="17" name="object 17"/>
          <p:cNvPicPr/>
          <p:nvPr/>
        </p:nvPicPr>
        <p:blipFill>
          <a:blip r:embed="rId3" cstate="print"/>
          <a:stretch>
            <a:fillRect/>
          </a:stretch>
        </p:blipFill>
        <p:spPr>
          <a:xfrm>
            <a:off x="1102728" y="1644926"/>
            <a:ext cx="1787323" cy="1265052"/>
          </a:xfrm>
          <a:prstGeom prst="rect">
            <a:avLst/>
          </a:prstGeom>
        </p:spPr>
      </p:pic>
      <p:sp>
        <p:nvSpPr>
          <p:cNvPr id="18" name="object 18"/>
          <p:cNvSpPr txBox="1"/>
          <p:nvPr/>
        </p:nvSpPr>
        <p:spPr>
          <a:xfrm>
            <a:off x="2965974" y="2649897"/>
            <a:ext cx="210839" cy="145737"/>
          </a:xfrm>
          <a:prstGeom prst="rect">
            <a:avLst/>
          </a:prstGeom>
        </p:spPr>
        <p:txBody>
          <a:bodyPr vert="horz" wrap="square" lIns="0" tIns="27742" rIns="0" bIns="0" rtlCol="0">
            <a:spAutoFit/>
          </a:bodyPr>
          <a:lstStyle/>
          <a:p>
            <a:pPr marL="27742">
              <a:spcBef>
                <a:spcPts val="218"/>
              </a:spcBef>
            </a:pPr>
            <a:r>
              <a:rPr sz="765" spc="-55" dirty="0">
                <a:solidFill>
                  <a:srgbClr val="262626"/>
                </a:solidFill>
                <a:latin typeface="Arial"/>
                <a:cs typeface="Arial"/>
              </a:rPr>
              <a:t>0.0</a:t>
            </a:r>
            <a:endParaRPr sz="765">
              <a:latin typeface="Arial"/>
              <a:cs typeface="Arial"/>
            </a:endParaRPr>
          </a:p>
        </p:txBody>
      </p:sp>
      <p:sp>
        <p:nvSpPr>
          <p:cNvPr id="19" name="object 19"/>
          <p:cNvSpPr txBox="1"/>
          <p:nvPr/>
        </p:nvSpPr>
        <p:spPr>
          <a:xfrm>
            <a:off x="2965974" y="2426685"/>
            <a:ext cx="210839" cy="145737"/>
          </a:xfrm>
          <a:prstGeom prst="rect">
            <a:avLst/>
          </a:prstGeom>
        </p:spPr>
        <p:txBody>
          <a:bodyPr vert="horz" wrap="square" lIns="0" tIns="27742" rIns="0" bIns="0" rtlCol="0">
            <a:spAutoFit/>
          </a:bodyPr>
          <a:lstStyle/>
          <a:p>
            <a:pPr marL="27742">
              <a:spcBef>
                <a:spcPts val="218"/>
              </a:spcBef>
            </a:pPr>
            <a:r>
              <a:rPr sz="765" spc="-55" dirty="0">
                <a:solidFill>
                  <a:srgbClr val="262626"/>
                </a:solidFill>
                <a:latin typeface="Arial"/>
                <a:cs typeface="Arial"/>
              </a:rPr>
              <a:t>0.2</a:t>
            </a:r>
            <a:endParaRPr sz="765">
              <a:latin typeface="Arial"/>
              <a:cs typeface="Arial"/>
            </a:endParaRPr>
          </a:p>
        </p:txBody>
      </p:sp>
      <p:sp>
        <p:nvSpPr>
          <p:cNvPr id="20" name="object 20"/>
          <p:cNvSpPr txBox="1"/>
          <p:nvPr/>
        </p:nvSpPr>
        <p:spPr>
          <a:xfrm>
            <a:off x="2965974" y="2203474"/>
            <a:ext cx="210839" cy="145737"/>
          </a:xfrm>
          <a:prstGeom prst="rect">
            <a:avLst/>
          </a:prstGeom>
        </p:spPr>
        <p:txBody>
          <a:bodyPr vert="horz" wrap="square" lIns="0" tIns="27742" rIns="0" bIns="0" rtlCol="0">
            <a:spAutoFit/>
          </a:bodyPr>
          <a:lstStyle/>
          <a:p>
            <a:pPr marL="27742">
              <a:spcBef>
                <a:spcPts val="218"/>
              </a:spcBef>
            </a:pPr>
            <a:r>
              <a:rPr sz="765" spc="-55" dirty="0">
                <a:solidFill>
                  <a:srgbClr val="262626"/>
                </a:solidFill>
                <a:latin typeface="Arial"/>
                <a:cs typeface="Arial"/>
              </a:rPr>
              <a:t>0.4</a:t>
            </a:r>
            <a:endParaRPr sz="765">
              <a:latin typeface="Arial"/>
              <a:cs typeface="Arial"/>
            </a:endParaRPr>
          </a:p>
        </p:txBody>
      </p:sp>
      <p:sp>
        <p:nvSpPr>
          <p:cNvPr id="21" name="object 21"/>
          <p:cNvSpPr txBox="1"/>
          <p:nvPr/>
        </p:nvSpPr>
        <p:spPr>
          <a:xfrm>
            <a:off x="2965974" y="1980263"/>
            <a:ext cx="210839" cy="145737"/>
          </a:xfrm>
          <a:prstGeom prst="rect">
            <a:avLst/>
          </a:prstGeom>
        </p:spPr>
        <p:txBody>
          <a:bodyPr vert="horz" wrap="square" lIns="0" tIns="27742" rIns="0" bIns="0" rtlCol="0">
            <a:spAutoFit/>
          </a:bodyPr>
          <a:lstStyle/>
          <a:p>
            <a:pPr marL="27742">
              <a:spcBef>
                <a:spcPts val="218"/>
              </a:spcBef>
            </a:pPr>
            <a:r>
              <a:rPr sz="765" spc="-55" dirty="0">
                <a:solidFill>
                  <a:srgbClr val="262626"/>
                </a:solidFill>
                <a:latin typeface="Arial"/>
                <a:cs typeface="Arial"/>
              </a:rPr>
              <a:t>0.6</a:t>
            </a:r>
            <a:endParaRPr sz="765">
              <a:latin typeface="Arial"/>
              <a:cs typeface="Arial"/>
            </a:endParaRPr>
          </a:p>
        </p:txBody>
      </p:sp>
      <p:sp>
        <p:nvSpPr>
          <p:cNvPr id="22" name="object 22"/>
          <p:cNvSpPr txBox="1"/>
          <p:nvPr/>
        </p:nvSpPr>
        <p:spPr>
          <a:xfrm>
            <a:off x="2965974" y="1757052"/>
            <a:ext cx="210839" cy="145737"/>
          </a:xfrm>
          <a:prstGeom prst="rect">
            <a:avLst/>
          </a:prstGeom>
        </p:spPr>
        <p:txBody>
          <a:bodyPr vert="horz" wrap="square" lIns="0" tIns="27742" rIns="0" bIns="0" rtlCol="0">
            <a:spAutoFit/>
          </a:bodyPr>
          <a:lstStyle/>
          <a:p>
            <a:pPr marL="27742">
              <a:spcBef>
                <a:spcPts val="218"/>
              </a:spcBef>
            </a:pPr>
            <a:r>
              <a:rPr sz="765" spc="-55" dirty="0">
                <a:solidFill>
                  <a:srgbClr val="262626"/>
                </a:solidFill>
                <a:latin typeface="Arial"/>
                <a:cs typeface="Arial"/>
              </a:rPr>
              <a:t>0.8</a:t>
            </a:r>
            <a:endParaRPr sz="765">
              <a:latin typeface="Arial"/>
              <a:cs typeface="Arial"/>
            </a:endParaRPr>
          </a:p>
        </p:txBody>
      </p:sp>
      <p:pic>
        <p:nvPicPr>
          <p:cNvPr id="23" name="object 23"/>
          <p:cNvPicPr/>
          <p:nvPr/>
        </p:nvPicPr>
        <p:blipFill>
          <a:blip r:embed="rId4" cstate="print"/>
          <a:stretch>
            <a:fillRect/>
          </a:stretch>
        </p:blipFill>
        <p:spPr>
          <a:xfrm>
            <a:off x="3179488" y="1644926"/>
            <a:ext cx="1787323" cy="1265052"/>
          </a:xfrm>
          <a:prstGeom prst="rect">
            <a:avLst/>
          </a:prstGeom>
        </p:spPr>
      </p:pic>
      <p:sp>
        <p:nvSpPr>
          <p:cNvPr id="24" name="object 24"/>
          <p:cNvSpPr txBox="1"/>
          <p:nvPr/>
        </p:nvSpPr>
        <p:spPr>
          <a:xfrm>
            <a:off x="1111777" y="2889840"/>
            <a:ext cx="3921321" cy="637539"/>
          </a:xfrm>
          <a:prstGeom prst="rect">
            <a:avLst/>
          </a:prstGeom>
        </p:spPr>
        <p:txBody>
          <a:bodyPr vert="horz" wrap="square" lIns="0" tIns="27742" rIns="0" bIns="0" rtlCol="0">
            <a:spAutoFit/>
          </a:bodyPr>
          <a:lstStyle/>
          <a:p>
            <a:pPr marL="40226">
              <a:lnSpc>
                <a:spcPts val="893"/>
              </a:lnSpc>
              <a:spcBef>
                <a:spcPts val="218"/>
              </a:spcBef>
              <a:tabLst>
                <a:tab pos="2116705" algn="l"/>
              </a:tabLst>
            </a:pPr>
            <a:r>
              <a:rPr sz="765" dirty="0">
                <a:solidFill>
                  <a:srgbClr val="262626"/>
                </a:solidFill>
                <a:latin typeface="Arial"/>
                <a:cs typeface="Arial"/>
              </a:rPr>
              <a:t>0</a:t>
            </a:r>
            <a:r>
              <a:rPr sz="765" spc="655" dirty="0">
                <a:solidFill>
                  <a:srgbClr val="262626"/>
                </a:solidFill>
                <a:latin typeface="Arial"/>
                <a:cs typeface="Arial"/>
              </a:rPr>
              <a:t>  </a:t>
            </a:r>
            <a:r>
              <a:rPr sz="765" dirty="0">
                <a:solidFill>
                  <a:srgbClr val="262626"/>
                </a:solidFill>
                <a:latin typeface="Arial"/>
                <a:cs typeface="Arial"/>
              </a:rPr>
              <a:t>2</a:t>
            </a:r>
            <a:r>
              <a:rPr sz="765" spc="44" dirty="0">
                <a:solidFill>
                  <a:srgbClr val="262626"/>
                </a:solidFill>
                <a:latin typeface="Arial"/>
                <a:cs typeface="Arial"/>
              </a:rPr>
              <a:t> </a:t>
            </a:r>
            <a:r>
              <a:rPr sz="765" dirty="0">
                <a:solidFill>
                  <a:srgbClr val="262626"/>
                </a:solidFill>
                <a:latin typeface="Arial"/>
                <a:cs typeface="Arial"/>
              </a:rPr>
              <a:t>M</a:t>
            </a:r>
            <a:r>
              <a:rPr sz="765" spc="1049" dirty="0">
                <a:solidFill>
                  <a:srgbClr val="262626"/>
                </a:solidFill>
                <a:latin typeface="Arial"/>
                <a:cs typeface="Arial"/>
              </a:rPr>
              <a:t> </a:t>
            </a:r>
            <a:r>
              <a:rPr sz="765" dirty="0">
                <a:solidFill>
                  <a:srgbClr val="262626"/>
                </a:solidFill>
                <a:latin typeface="Arial"/>
                <a:cs typeface="Arial"/>
              </a:rPr>
              <a:t>4</a:t>
            </a:r>
            <a:r>
              <a:rPr sz="765" spc="33" dirty="0">
                <a:solidFill>
                  <a:srgbClr val="262626"/>
                </a:solidFill>
                <a:latin typeface="Arial"/>
                <a:cs typeface="Arial"/>
              </a:rPr>
              <a:t> </a:t>
            </a:r>
            <a:r>
              <a:rPr sz="765" dirty="0">
                <a:solidFill>
                  <a:srgbClr val="262626"/>
                </a:solidFill>
                <a:latin typeface="Arial"/>
                <a:cs typeface="Arial"/>
              </a:rPr>
              <a:t>M</a:t>
            </a:r>
            <a:r>
              <a:rPr sz="765" spc="1049" dirty="0">
                <a:solidFill>
                  <a:srgbClr val="262626"/>
                </a:solidFill>
                <a:latin typeface="Arial"/>
                <a:cs typeface="Arial"/>
              </a:rPr>
              <a:t> </a:t>
            </a:r>
            <a:r>
              <a:rPr sz="765" dirty="0">
                <a:solidFill>
                  <a:srgbClr val="262626"/>
                </a:solidFill>
                <a:latin typeface="Arial"/>
                <a:cs typeface="Arial"/>
              </a:rPr>
              <a:t>6</a:t>
            </a:r>
            <a:r>
              <a:rPr sz="765" spc="33" dirty="0">
                <a:solidFill>
                  <a:srgbClr val="262626"/>
                </a:solidFill>
                <a:latin typeface="Arial"/>
                <a:cs typeface="Arial"/>
              </a:rPr>
              <a:t> </a:t>
            </a:r>
            <a:r>
              <a:rPr sz="765" dirty="0">
                <a:solidFill>
                  <a:srgbClr val="262626"/>
                </a:solidFill>
                <a:latin typeface="Arial"/>
                <a:cs typeface="Arial"/>
              </a:rPr>
              <a:t>M</a:t>
            </a:r>
            <a:r>
              <a:rPr sz="765" spc="1049" dirty="0">
                <a:solidFill>
                  <a:srgbClr val="262626"/>
                </a:solidFill>
                <a:latin typeface="Arial"/>
                <a:cs typeface="Arial"/>
              </a:rPr>
              <a:t> </a:t>
            </a:r>
            <a:r>
              <a:rPr sz="765" dirty="0">
                <a:solidFill>
                  <a:srgbClr val="262626"/>
                </a:solidFill>
                <a:latin typeface="Arial"/>
                <a:cs typeface="Arial"/>
              </a:rPr>
              <a:t>8</a:t>
            </a:r>
            <a:r>
              <a:rPr sz="765" spc="33" dirty="0">
                <a:solidFill>
                  <a:srgbClr val="262626"/>
                </a:solidFill>
                <a:latin typeface="Arial"/>
                <a:cs typeface="Arial"/>
              </a:rPr>
              <a:t> </a:t>
            </a:r>
            <a:r>
              <a:rPr sz="765" dirty="0">
                <a:solidFill>
                  <a:srgbClr val="262626"/>
                </a:solidFill>
                <a:latin typeface="Arial"/>
                <a:cs typeface="Arial"/>
              </a:rPr>
              <a:t>M</a:t>
            </a:r>
            <a:r>
              <a:rPr sz="765" spc="775" dirty="0">
                <a:solidFill>
                  <a:srgbClr val="262626"/>
                </a:solidFill>
                <a:latin typeface="Arial"/>
                <a:cs typeface="Arial"/>
              </a:rPr>
              <a:t> </a:t>
            </a:r>
            <a:r>
              <a:rPr sz="765" dirty="0">
                <a:solidFill>
                  <a:srgbClr val="262626"/>
                </a:solidFill>
                <a:latin typeface="Arial"/>
                <a:cs typeface="Arial"/>
              </a:rPr>
              <a:t>10</a:t>
            </a:r>
            <a:r>
              <a:rPr sz="765" spc="44" dirty="0">
                <a:solidFill>
                  <a:srgbClr val="262626"/>
                </a:solidFill>
                <a:latin typeface="Arial"/>
                <a:cs typeface="Arial"/>
              </a:rPr>
              <a:t> </a:t>
            </a:r>
            <a:r>
              <a:rPr sz="765" spc="-109" dirty="0">
                <a:solidFill>
                  <a:srgbClr val="262626"/>
                </a:solidFill>
                <a:latin typeface="Arial"/>
                <a:cs typeface="Arial"/>
              </a:rPr>
              <a:t>M</a:t>
            </a:r>
            <a:r>
              <a:rPr sz="765" dirty="0">
                <a:solidFill>
                  <a:srgbClr val="262626"/>
                </a:solidFill>
                <a:latin typeface="Arial"/>
                <a:cs typeface="Arial"/>
              </a:rPr>
              <a:t>	0</a:t>
            </a:r>
            <a:r>
              <a:rPr sz="765" spc="655" dirty="0">
                <a:solidFill>
                  <a:srgbClr val="262626"/>
                </a:solidFill>
                <a:latin typeface="Arial"/>
                <a:cs typeface="Arial"/>
              </a:rPr>
              <a:t>  </a:t>
            </a:r>
            <a:r>
              <a:rPr sz="765" dirty="0">
                <a:solidFill>
                  <a:srgbClr val="262626"/>
                </a:solidFill>
                <a:latin typeface="Arial"/>
                <a:cs typeface="Arial"/>
              </a:rPr>
              <a:t>2</a:t>
            </a:r>
            <a:r>
              <a:rPr sz="765" spc="44" dirty="0">
                <a:solidFill>
                  <a:srgbClr val="262626"/>
                </a:solidFill>
                <a:latin typeface="Arial"/>
                <a:cs typeface="Arial"/>
              </a:rPr>
              <a:t> </a:t>
            </a:r>
            <a:r>
              <a:rPr sz="765" dirty="0">
                <a:solidFill>
                  <a:srgbClr val="262626"/>
                </a:solidFill>
                <a:latin typeface="Arial"/>
                <a:cs typeface="Arial"/>
              </a:rPr>
              <a:t>M</a:t>
            </a:r>
            <a:r>
              <a:rPr sz="765" spc="1049" dirty="0">
                <a:solidFill>
                  <a:srgbClr val="262626"/>
                </a:solidFill>
                <a:latin typeface="Arial"/>
                <a:cs typeface="Arial"/>
              </a:rPr>
              <a:t> </a:t>
            </a:r>
            <a:r>
              <a:rPr sz="765" dirty="0">
                <a:solidFill>
                  <a:srgbClr val="262626"/>
                </a:solidFill>
                <a:latin typeface="Arial"/>
                <a:cs typeface="Arial"/>
              </a:rPr>
              <a:t>4</a:t>
            </a:r>
            <a:r>
              <a:rPr sz="765" spc="33" dirty="0">
                <a:solidFill>
                  <a:srgbClr val="262626"/>
                </a:solidFill>
                <a:latin typeface="Arial"/>
                <a:cs typeface="Arial"/>
              </a:rPr>
              <a:t> </a:t>
            </a:r>
            <a:r>
              <a:rPr sz="765" dirty="0">
                <a:solidFill>
                  <a:srgbClr val="262626"/>
                </a:solidFill>
                <a:latin typeface="Arial"/>
                <a:cs typeface="Arial"/>
              </a:rPr>
              <a:t>M</a:t>
            </a:r>
            <a:r>
              <a:rPr sz="765" spc="1049" dirty="0">
                <a:solidFill>
                  <a:srgbClr val="262626"/>
                </a:solidFill>
                <a:latin typeface="Arial"/>
                <a:cs typeface="Arial"/>
              </a:rPr>
              <a:t> </a:t>
            </a:r>
            <a:r>
              <a:rPr sz="765" dirty="0">
                <a:solidFill>
                  <a:srgbClr val="262626"/>
                </a:solidFill>
                <a:latin typeface="Arial"/>
                <a:cs typeface="Arial"/>
              </a:rPr>
              <a:t>6</a:t>
            </a:r>
            <a:r>
              <a:rPr sz="765" spc="33" dirty="0">
                <a:solidFill>
                  <a:srgbClr val="262626"/>
                </a:solidFill>
                <a:latin typeface="Arial"/>
                <a:cs typeface="Arial"/>
              </a:rPr>
              <a:t> </a:t>
            </a:r>
            <a:r>
              <a:rPr sz="765" dirty="0">
                <a:solidFill>
                  <a:srgbClr val="262626"/>
                </a:solidFill>
                <a:latin typeface="Arial"/>
                <a:cs typeface="Arial"/>
              </a:rPr>
              <a:t>M</a:t>
            </a:r>
            <a:r>
              <a:rPr sz="765" spc="1049" dirty="0">
                <a:solidFill>
                  <a:srgbClr val="262626"/>
                </a:solidFill>
                <a:latin typeface="Arial"/>
                <a:cs typeface="Arial"/>
              </a:rPr>
              <a:t> </a:t>
            </a:r>
            <a:r>
              <a:rPr sz="765" dirty="0">
                <a:solidFill>
                  <a:srgbClr val="262626"/>
                </a:solidFill>
                <a:latin typeface="Arial"/>
                <a:cs typeface="Arial"/>
              </a:rPr>
              <a:t>8</a:t>
            </a:r>
            <a:r>
              <a:rPr sz="765" spc="33" dirty="0">
                <a:solidFill>
                  <a:srgbClr val="262626"/>
                </a:solidFill>
                <a:latin typeface="Arial"/>
                <a:cs typeface="Arial"/>
              </a:rPr>
              <a:t> </a:t>
            </a:r>
            <a:r>
              <a:rPr sz="765" dirty="0">
                <a:solidFill>
                  <a:srgbClr val="262626"/>
                </a:solidFill>
                <a:latin typeface="Arial"/>
                <a:cs typeface="Arial"/>
              </a:rPr>
              <a:t>M</a:t>
            </a:r>
            <a:r>
              <a:rPr sz="765" spc="775" dirty="0">
                <a:solidFill>
                  <a:srgbClr val="262626"/>
                </a:solidFill>
                <a:latin typeface="Arial"/>
                <a:cs typeface="Arial"/>
              </a:rPr>
              <a:t> </a:t>
            </a:r>
            <a:r>
              <a:rPr sz="765" dirty="0">
                <a:solidFill>
                  <a:srgbClr val="262626"/>
                </a:solidFill>
                <a:latin typeface="Arial"/>
                <a:cs typeface="Arial"/>
              </a:rPr>
              <a:t>10</a:t>
            </a:r>
            <a:r>
              <a:rPr sz="765" spc="44" dirty="0">
                <a:solidFill>
                  <a:srgbClr val="262626"/>
                </a:solidFill>
                <a:latin typeface="Arial"/>
                <a:cs typeface="Arial"/>
              </a:rPr>
              <a:t> </a:t>
            </a:r>
            <a:r>
              <a:rPr sz="765" spc="-109" dirty="0">
                <a:solidFill>
                  <a:srgbClr val="262626"/>
                </a:solidFill>
                <a:latin typeface="Arial"/>
                <a:cs typeface="Arial"/>
              </a:rPr>
              <a:t>M</a:t>
            </a:r>
            <a:endParaRPr sz="765">
              <a:latin typeface="Arial"/>
              <a:cs typeface="Arial"/>
            </a:endParaRPr>
          </a:p>
          <a:p>
            <a:pPr marL="658870">
              <a:lnSpc>
                <a:spcPts val="893"/>
              </a:lnSpc>
              <a:tabLst>
                <a:tab pos="2736736" algn="l"/>
              </a:tabLst>
            </a:pPr>
            <a:r>
              <a:rPr sz="765" spc="-22" dirty="0">
                <a:solidFill>
                  <a:srgbClr val="262626"/>
                </a:solidFill>
                <a:latin typeface="Arial"/>
                <a:cs typeface="Arial"/>
              </a:rPr>
              <a:t>Timestep</a:t>
            </a:r>
            <a:r>
              <a:rPr sz="765" dirty="0">
                <a:solidFill>
                  <a:srgbClr val="262626"/>
                </a:solidFill>
                <a:latin typeface="Arial"/>
                <a:cs typeface="Arial"/>
              </a:rPr>
              <a:t>	</a:t>
            </a:r>
            <a:r>
              <a:rPr sz="765" spc="-22" dirty="0">
                <a:solidFill>
                  <a:srgbClr val="262626"/>
                </a:solidFill>
                <a:latin typeface="Arial"/>
                <a:cs typeface="Arial"/>
              </a:rPr>
              <a:t>Timestep</a:t>
            </a:r>
            <a:endParaRPr sz="765">
              <a:latin typeface="Arial"/>
              <a:cs typeface="Arial"/>
            </a:endParaRPr>
          </a:p>
          <a:p>
            <a:pPr>
              <a:spcBef>
                <a:spcPts val="218"/>
              </a:spcBef>
            </a:pPr>
            <a:endParaRPr sz="765">
              <a:latin typeface="Arial"/>
              <a:cs typeface="Arial"/>
            </a:endParaRPr>
          </a:p>
          <a:p>
            <a:pPr marL="27742">
              <a:spcBef>
                <a:spcPts val="11"/>
              </a:spcBef>
              <a:tabLst>
                <a:tab pos="2104219" algn="l"/>
              </a:tabLst>
            </a:pPr>
            <a:r>
              <a:rPr sz="1529" dirty="0">
                <a:solidFill>
                  <a:srgbClr val="D41A2C"/>
                </a:solidFill>
                <a:latin typeface="Arial"/>
                <a:cs typeface="Arial"/>
              </a:rPr>
              <a:t>(a)</a:t>
            </a:r>
            <a:r>
              <a:rPr sz="1529" spc="109" dirty="0">
                <a:solidFill>
                  <a:srgbClr val="D41A2C"/>
                </a:solidFill>
                <a:latin typeface="Arial"/>
                <a:cs typeface="Arial"/>
              </a:rPr>
              <a:t> </a:t>
            </a:r>
            <a:r>
              <a:rPr sz="1529" b="1" spc="-22" dirty="0">
                <a:latin typeface="Arial"/>
                <a:cs typeface="Arial"/>
              </a:rPr>
              <a:t>Heaven-Hell-</a:t>
            </a:r>
            <a:r>
              <a:rPr sz="1529" b="1" spc="-109" dirty="0">
                <a:latin typeface="Arial"/>
                <a:cs typeface="Arial"/>
              </a:rPr>
              <a:t>3</a:t>
            </a:r>
            <a:r>
              <a:rPr sz="1529" b="1" dirty="0">
                <a:latin typeface="Arial"/>
                <a:cs typeface="Arial"/>
              </a:rPr>
              <a:t>	</a:t>
            </a:r>
            <a:r>
              <a:rPr sz="1529" dirty="0">
                <a:solidFill>
                  <a:srgbClr val="D41A2C"/>
                </a:solidFill>
                <a:latin typeface="Arial"/>
                <a:cs typeface="Arial"/>
              </a:rPr>
              <a:t>(b)</a:t>
            </a:r>
            <a:r>
              <a:rPr sz="1529" spc="109" dirty="0">
                <a:solidFill>
                  <a:srgbClr val="D41A2C"/>
                </a:solidFill>
                <a:latin typeface="Arial"/>
                <a:cs typeface="Arial"/>
              </a:rPr>
              <a:t> </a:t>
            </a:r>
            <a:r>
              <a:rPr sz="1529" b="1" spc="-22" dirty="0">
                <a:latin typeface="Arial"/>
                <a:cs typeface="Arial"/>
              </a:rPr>
              <a:t>Heaven-Hell-</a:t>
            </a:r>
            <a:r>
              <a:rPr sz="1529" b="1" spc="-109" dirty="0">
                <a:latin typeface="Arial"/>
                <a:cs typeface="Arial"/>
              </a:rPr>
              <a:t>4</a:t>
            </a:r>
            <a:endParaRPr sz="1529">
              <a:latin typeface="Arial"/>
              <a:cs typeface="Arial"/>
            </a:endParaRPr>
          </a:p>
        </p:txBody>
      </p:sp>
      <p:sp>
        <p:nvSpPr>
          <p:cNvPr id="25" name="object 25"/>
          <p:cNvSpPr txBox="1"/>
          <p:nvPr/>
        </p:nvSpPr>
        <p:spPr>
          <a:xfrm>
            <a:off x="5387454" y="2889840"/>
            <a:ext cx="117903" cy="145737"/>
          </a:xfrm>
          <a:prstGeom prst="rect">
            <a:avLst/>
          </a:prstGeom>
        </p:spPr>
        <p:txBody>
          <a:bodyPr vert="horz" wrap="square" lIns="0" tIns="27742" rIns="0" bIns="0" rtlCol="0">
            <a:spAutoFit/>
          </a:bodyPr>
          <a:lstStyle/>
          <a:p>
            <a:pPr marL="27742">
              <a:spcBef>
                <a:spcPts val="218"/>
              </a:spcBef>
            </a:pPr>
            <a:r>
              <a:rPr sz="765" spc="-109" dirty="0">
                <a:solidFill>
                  <a:srgbClr val="262626"/>
                </a:solidFill>
                <a:latin typeface="Arial"/>
                <a:cs typeface="Arial"/>
              </a:rPr>
              <a:t>0</a:t>
            </a:r>
            <a:endParaRPr sz="765">
              <a:latin typeface="Arial"/>
              <a:cs typeface="Arial"/>
            </a:endParaRPr>
          </a:p>
        </p:txBody>
      </p:sp>
      <p:sp>
        <p:nvSpPr>
          <p:cNvPr id="26" name="object 26"/>
          <p:cNvSpPr txBox="1"/>
          <p:nvPr/>
        </p:nvSpPr>
        <p:spPr>
          <a:xfrm>
            <a:off x="5668720" y="2889840"/>
            <a:ext cx="1441193" cy="258845"/>
          </a:xfrm>
          <a:prstGeom prst="rect">
            <a:avLst/>
          </a:prstGeom>
        </p:spPr>
        <p:txBody>
          <a:bodyPr vert="horz" wrap="square" lIns="0" tIns="27742" rIns="0" bIns="0" rtlCol="0">
            <a:spAutoFit/>
          </a:bodyPr>
          <a:lstStyle/>
          <a:p>
            <a:pPr marL="27742">
              <a:lnSpc>
                <a:spcPts val="893"/>
              </a:lnSpc>
              <a:spcBef>
                <a:spcPts val="218"/>
              </a:spcBef>
            </a:pPr>
            <a:r>
              <a:rPr sz="765" dirty="0">
                <a:solidFill>
                  <a:srgbClr val="262626"/>
                </a:solidFill>
                <a:latin typeface="Arial"/>
                <a:cs typeface="Arial"/>
              </a:rPr>
              <a:t>500</a:t>
            </a:r>
            <a:r>
              <a:rPr sz="765" spc="11" dirty="0">
                <a:solidFill>
                  <a:srgbClr val="262626"/>
                </a:solidFill>
                <a:latin typeface="Arial"/>
                <a:cs typeface="Arial"/>
              </a:rPr>
              <a:t> </a:t>
            </a:r>
            <a:r>
              <a:rPr sz="765" dirty="0">
                <a:solidFill>
                  <a:srgbClr val="262626"/>
                </a:solidFill>
                <a:latin typeface="Arial"/>
                <a:cs typeface="Arial"/>
              </a:rPr>
              <a:t>k</a:t>
            </a:r>
            <a:r>
              <a:rPr sz="765" spc="491" dirty="0">
                <a:solidFill>
                  <a:srgbClr val="262626"/>
                </a:solidFill>
                <a:latin typeface="Arial"/>
                <a:cs typeface="Arial"/>
              </a:rPr>
              <a:t>  </a:t>
            </a:r>
            <a:r>
              <a:rPr sz="765" dirty="0">
                <a:solidFill>
                  <a:srgbClr val="262626"/>
                </a:solidFill>
                <a:latin typeface="Arial"/>
                <a:cs typeface="Arial"/>
              </a:rPr>
              <a:t>1</a:t>
            </a:r>
            <a:r>
              <a:rPr sz="765" spc="55" dirty="0">
                <a:solidFill>
                  <a:srgbClr val="262626"/>
                </a:solidFill>
                <a:latin typeface="Arial"/>
                <a:cs typeface="Arial"/>
              </a:rPr>
              <a:t> </a:t>
            </a:r>
            <a:r>
              <a:rPr sz="765" dirty="0">
                <a:solidFill>
                  <a:srgbClr val="262626"/>
                </a:solidFill>
                <a:latin typeface="Arial"/>
                <a:cs typeface="Arial"/>
              </a:rPr>
              <a:t>M</a:t>
            </a:r>
            <a:r>
              <a:rPr sz="765" spc="500" dirty="0">
                <a:solidFill>
                  <a:srgbClr val="262626"/>
                </a:solidFill>
                <a:latin typeface="Arial"/>
                <a:cs typeface="Arial"/>
              </a:rPr>
              <a:t>  </a:t>
            </a:r>
            <a:r>
              <a:rPr sz="765" dirty="0">
                <a:solidFill>
                  <a:srgbClr val="262626"/>
                </a:solidFill>
                <a:latin typeface="Arial"/>
                <a:cs typeface="Arial"/>
              </a:rPr>
              <a:t>1.5</a:t>
            </a:r>
            <a:r>
              <a:rPr sz="765" spc="44" dirty="0">
                <a:solidFill>
                  <a:srgbClr val="262626"/>
                </a:solidFill>
                <a:latin typeface="Arial"/>
                <a:cs typeface="Arial"/>
              </a:rPr>
              <a:t> </a:t>
            </a:r>
            <a:r>
              <a:rPr sz="765" dirty="0">
                <a:solidFill>
                  <a:srgbClr val="262626"/>
                </a:solidFill>
                <a:latin typeface="Arial"/>
                <a:cs typeface="Arial"/>
              </a:rPr>
              <a:t>M</a:t>
            </a:r>
            <a:r>
              <a:rPr sz="765" spc="500" dirty="0">
                <a:solidFill>
                  <a:srgbClr val="262626"/>
                </a:solidFill>
                <a:latin typeface="Arial"/>
                <a:cs typeface="Arial"/>
              </a:rPr>
              <a:t>  </a:t>
            </a:r>
            <a:r>
              <a:rPr sz="765" dirty="0">
                <a:solidFill>
                  <a:srgbClr val="262626"/>
                </a:solidFill>
                <a:latin typeface="Arial"/>
                <a:cs typeface="Arial"/>
              </a:rPr>
              <a:t>2</a:t>
            </a:r>
            <a:r>
              <a:rPr sz="765" spc="44" dirty="0">
                <a:solidFill>
                  <a:srgbClr val="262626"/>
                </a:solidFill>
                <a:latin typeface="Arial"/>
                <a:cs typeface="Arial"/>
              </a:rPr>
              <a:t> </a:t>
            </a:r>
            <a:r>
              <a:rPr sz="765" spc="-109" dirty="0">
                <a:solidFill>
                  <a:srgbClr val="262626"/>
                </a:solidFill>
                <a:latin typeface="Arial"/>
                <a:cs typeface="Arial"/>
              </a:rPr>
              <a:t>M</a:t>
            </a:r>
            <a:endParaRPr sz="765">
              <a:latin typeface="Arial"/>
              <a:cs typeface="Arial"/>
            </a:endParaRPr>
          </a:p>
          <a:p>
            <a:pPr marL="325967">
              <a:lnSpc>
                <a:spcPts val="893"/>
              </a:lnSpc>
            </a:pPr>
            <a:r>
              <a:rPr sz="765" spc="-22" dirty="0">
                <a:solidFill>
                  <a:srgbClr val="262626"/>
                </a:solidFill>
                <a:latin typeface="Arial"/>
                <a:cs typeface="Arial"/>
              </a:rPr>
              <a:t>Timestep</a:t>
            </a:r>
            <a:endParaRPr sz="765">
              <a:latin typeface="Arial"/>
              <a:cs typeface="Arial"/>
            </a:endParaRPr>
          </a:p>
        </p:txBody>
      </p:sp>
      <p:sp>
        <p:nvSpPr>
          <p:cNvPr id="27" name="object 27"/>
          <p:cNvSpPr txBox="1"/>
          <p:nvPr/>
        </p:nvSpPr>
        <p:spPr>
          <a:xfrm>
            <a:off x="5042764" y="2746270"/>
            <a:ext cx="323193" cy="145737"/>
          </a:xfrm>
          <a:prstGeom prst="rect">
            <a:avLst/>
          </a:prstGeom>
        </p:spPr>
        <p:txBody>
          <a:bodyPr vert="horz" wrap="square" lIns="0" tIns="27742" rIns="0" bIns="0" rtlCol="0">
            <a:spAutoFit/>
          </a:bodyPr>
          <a:lstStyle/>
          <a:p>
            <a:pPr marL="27742">
              <a:spcBef>
                <a:spcPts val="218"/>
              </a:spcBef>
            </a:pPr>
            <a:r>
              <a:rPr sz="765" spc="-44" dirty="0">
                <a:solidFill>
                  <a:srgbClr val="262626"/>
                </a:solidFill>
                <a:latin typeface="Arial"/>
                <a:cs typeface="Arial"/>
              </a:rPr>
              <a:t>−150</a:t>
            </a:r>
            <a:endParaRPr sz="765">
              <a:latin typeface="Arial"/>
              <a:cs typeface="Arial"/>
            </a:endParaRPr>
          </a:p>
        </p:txBody>
      </p:sp>
      <p:sp>
        <p:nvSpPr>
          <p:cNvPr id="28" name="object 28"/>
          <p:cNvSpPr txBox="1"/>
          <p:nvPr/>
        </p:nvSpPr>
        <p:spPr>
          <a:xfrm>
            <a:off x="5042764" y="2378172"/>
            <a:ext cx="323193" cy="145737"/>
          </a:xfrm>
          <a:prstGeom prst="rect">
            <a:avLst/>
          </a:prstGeom>
        </p:spPr>
        <p:txBody>
          <a:bodyPr vert="horz" wrap="square" lIns="0" tIns="27742" rIns="0" bIns="0" rtlCol="0">
            <a:spAutoFit/>
          </a:bodyPr>
          <a:lstStyle/>
          <a:p>
            <a:pPr marL="27742">
              <a:spcBef>
                <a:spcPts val="218"/>
              </a:spcBef>
            </a:pPr>
            <a:r>
              <a:rPr sz="765" spc="-44" dirty="0">
                <a:solidFill>
                  <a:srgbClr val="262626"/>
                </a:solidFill>
                <a:latin typeface="Arial"/>
                <a:cs typeface="Arial"/>
              </a:rPr>
              <a:t>−100</a:t>
            </a:r>
            <a:endParaRPr sz="765">
              <a:latin typeface="Arial"/>
              <a:cs typeface="Arial"/>
            </a:endParaRPr>
          </a:p>
        </p:txBody>
      </p:sp>
      <p:sp>
        <p:nvSpPr>
          <p:cNvPr id="29" name="object 29"/>
          <p:cNvSpPr txBox="1"/>
          <p:nvPr/>
        </p:nvSpPr>
        <p:spPr>
          <a:xfrm>
            <a:off x="5104686" y="2010073"/>
            <a:ext cx="260774" cy="145737"/>
          </a:xfrm>
          <a:prstGeom prst="rect">
            <a:avLst/>
          </a:prstGeom>
        </p:spPr>
        <p:txBody>
          <a:bodyPr vert="horz" wrap="square" lIns="0" tIns="27742" rIns="0" bIns="0" rtlCol="0">
            <a:spAutoFit/>
          </a:bodyPr>
          <a:lstStyle/>
          <a:p>
            <a:pPr marL="27742">
              <a:spcBef>
                <a:spcPts val="218"/>
              </a:spcBef>
            </a:pPr>
            <a:r>
              <a:rPr sz="765" spc="-55" dirty="0">
                <a:solidFill>
                  <a:srgbClr val="262626"/>
                </a:solidFill>
                <a:latin typeface="Arial"/>
                <a:cs typeface="Arial"/>
              </a:rPr>
              <a:t>−50</a:t>
            </a:r>
            <a:endParaRPr sz="765">
              <a:latin typeface="Arial"/>
              <a:cs typeface="Arial"/>
            </a:endParaRPr>
          </a:p>
        </p:txBody>
      </p:sp>
      <p:pic>
        <p:nvPicPr>
          <p:cNvPr id="30" name="object 30"/>
          <p:cNvPicPr/>
          <p:nvPr/>
        </p:nvPicPr>
        <p:blipFill>
          <a:blip r:embed="rId5" cstate="print"/>
          <a:stretch>
            <a:fillRect/>
          </a:stretch>
        </p:blipFill>
        <p:spPr>
          <a:xfrm>
            <a:off x="5368793" y="1644926"/>
            <a:ext cx="1702063" cy="1265052"/>
          </a:xfrm>
          <a:prstGeom prst="rect">
            <a:avLst/>
          </a:prstGeom>
        </p:spPr>
      </p:pic>
      <p:sp>
        <p:nvSpPr>
          <p:cNvPr id="31" name="object 31"/>
          <p:cNvSpPr txBox="1"/>
          <p:nvPr/>
        </p:nvSpPr>
        <p:spPr>
          <a:xfrm>
            <a:off x="5376960" y="3259681"/>
            <a:ext cx="1399580" cy="261933"/>
          </a:xfrm>
          <a:prstGeom prst="rect">
            <a:avLst/>
          </a:prstGeom>
        </p:spPr>
        <p:txBody>
          <a:bodyPr vert="horz" wrap="square" lIns="0" tIns="26355" rIns="0" bIns="0" rtlCol="0">
            <a:spAutoFit/>
          </a:bodyPr>
          <a:lstStyle/>
          <a:p>
            <a:pPr marL="27742">
              <a:spcBef>
                <a:spcPts val="208"/>
              </a:spcBef>
            </a:pPr>
            <a:r>
              <a:rPr sz="1529" dirty="0">
                <a:solidFill>
                  <a:srgbClr val="D41A2C"/>
                </a:solidFill>
                <a:latin typeface="Arial"/>
                <a:cs typeface="Arial"/>
              </a:rPr>
              <a:t>(c)</a:t>
            </a:r>
            <a:r>
              <a:rPr sz="1529" spc="66" dirty="0">
                <a:solidFill>
                  <a:srgbClr val="D41A2C"/>
                </a:solidFill>
                <a:latin typeface="Arial"/>
                <a:cs typeface="Arial"/>
              </a:rPr>
              <a:t> </a:t>
            </a:r>
            <a:r>
              <a:rPr sz="1529" b="1" spc="-22" dirty="0">
                <a:latin typeface="Arial"/>
                <a:cs typeface="Arial"/>
              </a:rPr>
              <a:t>Shopping-</a:t>
            </a:r>
            <a:r>
              <a:rPr sz="1529" b="1" spc="-109" dirty="0">
                <a:latin typeface="Arial"/>
                <a:cs typeface="Arial"/>
              </a:rPr>
              <a:t>5</a:t>
            </a:r>
            <a:endParaRPr sz="1529">
              <a:latin typeface="Arial"/>
              <a:cs typeface="Arial"/>
            </a:endParaRPr>
          </a:p>
        </p:txBody>
      </p:sp>
      <p:sp>
        <p:nvSpPr>
          <p:cNvPr id="32" name="object 32"/>
          <p:cNvSpPr txBox="1"/>
          <p:nvPr/>
        </p:nvSpPr>
        <p:spPr>
          <a:xfrm>
            <a:off x="7464216" y="2889840"/>
            <a:ext cx="1722774" cy="258845"/>
          </a:xfrm>
          <a:prstGeom prst="rect">
            <a:avLst/>
          </a:prstGeom>
        </p:spPr>
        <p:txBody>
          <a:bodyPr vert="horz" wrap="square" lIns="0" tIns="27742" rIns="0" bIns="0" rtlCol="0">
            <a:spAutoFit/>
          </a:bodyPr>
          <a:lstStyle/>
          <a:p>
            <a:pPr marL="27742">
              <a:lnSpc>
                <a:spcPts val="893"/>
              </a:lnSpc>
              <a:spcBef>
                <a:spcPts val="218"/>
              </a:spcBef>
            </a:pPr>
            <a:r>
              <a:rPr sz="765" dirty="0">
                <a:solidFill>
                  <a:srgbClr val="262626"/>
                </a:solidFill>
                <a:latin typeface="Arial"/>
                <a:cs typeface="Arial"/>
              </a:rPr>
              <a:t>0</a:t>
            </a:r>
            <a:r>
              <a:rPr sz="765" spc="721" dirty="0">
                <a:solidFill>
                  <a:srgbClr val="262626"/>
                </a:solidFill>
                <a:latin typeface="Arial"/>
                <a:cs typeface="Arial"/>
              </a:rPr>
              <a:t>  </a:t>
            </a:r>
            <a:r>
              <a:rPr sz="765" dirty="0">
                <a:solidFill>
                  <a:srgbClr val="262626"/>
                </a:solidFill>
                <a:latin typeface="Arial"/>
                <a:cs typeface="Arial"/>
              </a:rPr>
              <a:t>500</a:t>
            </a:r>
            <a:r>
              <a:rPr sz="765" spc="55" dirty="0">
                <a:solidFill>
                  <a:srgbClr val="262626"/>
                </a:solidFill>
                <a:latin typeface="Arial"/>
                <a:cs typeface="Arial"/>
              </a:rPr>
              <a:t> </a:t>
            </a:r>
            <a:r>
              <a:rPr sz="765" dirty="0">
                <a:solidFill>
                  <a:srgbClr val="262626"/>
                </a:solidFill>
                <a:latin typeface="Arial"/>
                <a:cs typeface="Arial"/>
              </a:rPr>
              <a:t>k</a:t>
            </a:r>
            <a:r>
              <a:rPr sz="765" spc="481" dirty="0">
                <a:solidFill>
                  <a:srgbClr val="262626"/>
                </a:solidFill>
                <a:latin typeface="Arial"/>
                <a:cs typeface="Arial"/>
              </a:rPr>
              <a:t>  </a:t>
            </a:r>
            <a:r>
              <a:rPr sz="765" dirty="0">
                <a:solidFill>
                  <a:srgbClr val="262626"/>
                </a:solidFill>
                <a:latin typeface="Arial"/>
                <a:cs typeface="Arial"/>
              </a:rPr>
              <a:t>1</a:t>
            </a:r>
            <a:r>
              <a:rPr sz="765" spc="44" dirty="0">
                <a:solidFill>
                  <a:srgbClr val="262626"/>
                </a:solidFill>
                <a:latin typeface="Arial"/>
                <a:cs typeface="Arial"/>
              </a:rPr>
              <a:t> </a:t>
            </a:r>
            <a:r>
              <a:rPr sz="765" dirty="0">
                <a:solidFill>
                  <a:srgbClr val="262626"/>
                </a:solidFill>
                <a:latin typeface="Arial"/>
                <a:cs typeface="Arial"/>
              </a:rPr>
              <a:t>M</a:t>
            </a:r>
            <a:r>
              <a:rPr sz="765" spc="491" dirty="0">
                <a:solidFill>
                  <a:srgbClr val="262626"/>
                </a:solidFill>
                <a:latin typeface="Arial"/>
                <a:cs typeface="Arial"/>
              </a:rPr>
              <a:t>  </a:t>
            </a:r>
            <a:r>
              <a:rPr sz="765" dirty="0">
                <a:solidFill>
                  <a:srgbClr val="262626"/>
                </a:solidFill>
                <a:latin typeface="Arial"/>
                <a:cs typeface="Arial"/>
              </a:rPr>
              <a:t>1.5</a:t>
            </a:r>
            <a:r>
              <a:rPr sz="765" spc="44" dirty="0">
                <a:solidFill>
                  <a:srgbClr val="262626"/>
                </a:solidFill>
                <a:latin typeface="Arial"/>
                <a:cs typeface="Arial"/>
              </a:rPr>
              <a:t> </a:t>
            </a:r>
            <a:r>
              <a:rPr sz="765" dirty="0">
                <a:solidFill>
                  <a:srgbClr val="262626"/>
                </a:solidFill>
                <a:latin typeface="Arial"/>
                <a:cs typeface="Arial"/>
              </a:rPr>
              <a:t>M</a:t>
            </a:r>
            <a:r>
              <a:rPr sz="765" spc="481" dirty="0">
                <a:solidFill>
                  <a:srgbClr val="262626"/>
                </a:solidFill>
                <a:latin typeface="Arial"/>
                <a:cs typeface="Arial"/>
              </a:rPr>
              <a:t>  </a:t>
            </a:r>
            <a:r>
              <a:rPr sz="765" dirty="0">
                <a:solidFill>
                  <a:srgbClr val="262626"/>
                </a:solidFill>
                <a:latin typeface="Arial"/>
                <a:cs typeface="Arial"/>
              </a:rPr>
              <a:t>2</a:t>
            </a:r>
            <a:r>
              <a:rPr sz="765" spc="55" dirty="0">
                <a:solidFill>
                  <a:srgbClr val="262626"/>
                </a:solidFill>
                <a:latin typeface="Arial"/>
                <a:cs typeface="Arial"/>
              </a:rPr>
              <a:t> </a:t>
            </a:r>
            <a:r>
              <a:rPr sz="765" spc="-109" dirty="0">
                <a:solidFill>
                  <a:srgbClr val="262626"/>
                </a:solidFill>
                <a:latin typeface="Arial"/>
                <a:cs typeface="Arial"/>
              </a:rPr>
              <a:t>M</a:t>
            </a:r>
            <a:endParaRPr sz="765">
              <a:latin typeface="Arial"/>
              <a:cs typeface="Arial"/>
            </a:endParaRPr>
          </a:p>
          <a:p>
            <a:pPr marL="607547">
              <a:lnSpc>
                <a:spcPts val="893"/>
              </a:lnSpc>
            </a:pPr>
            <a:r>
              <a:rPr sz="765" spc="-22" dirty="0">
                <a:solidFill>
                  <a:srgbClr val="262626"/>
                </a:solidFill>
                <a:latin typeface="Arial"/>
                <a:cs typeface="Arial"/>
              </a:rPr>
              <a:t>Timestep</a:t>
            </a:r>
            <a:endParaRPr sz="765">
              <a:latin typeface="Arial"/>
              <a:cs typeface="Arial"/>
            </a:endParaRPr>
          </a:p>
        </p:txBody>
      </p:sp>
      <p:sp>
        <p:nvSpPr>
          <p:cNvPr id="33" name="object 33"/>
          <p:cNvSpPr txBox="1"/>
          <p:nvPr/>
        </p:nvSpPr>
        <p:spPr>
          <a:xfrm>
            <a:off x="7119525" y="2580000"/>
            <a:ext cx="323193" cy="145737"/>
          </a:xfrm>
          <a:prstGeom prst="rect">
            <a:avLst/>
          </a:prstGeom>
        </p:spPr>
        <p:txBody>
          <a:bodyPr vert="horz" wrap="square" lIns="0" tIns="27742" rIns="0" bIns="0" rtlCol="0">
            <a:spAutoFit/>
          </a:bodyPr>
          <a:lstStyle/>
          <a:p>
            <a:pPr marL="27742">
              <a:spcBef>
                <a:spcPts val="218"/>
              </a:spcBef>
            </a:pPr>
            <a:r>
              <a:rPr sz="765" spc="-44" dirty="0">
                <a:solidFill>
                  <a:srgbClr val="262626"/>
                </a:solidFill>
                <a:latin typeface="Arial"/>
                <a:cs typeface="Arial"/>
              </a:rPr>
              <a:t>−150</a:t>
            </a:r>
            <a:endParaRPr sz="765">
              <a:latin typeface="Arial"/>
              <a:cs typeface="Arial"/>
            </a:endParaRPr>
          </a:p>
        </p:txBody>
      </p:sp>
      <p:sp>
        <p:nvSpPr>
          <p:cNvPr id="34" name="object 34"/>
          <p:cNvSpPr txBox="1"/>
          <p:nvPr/>
        </p:nvSpPr>
        <p:spPr>
          <a:xfrm>
            <a:off x="7119525" y="2263770"/>
            <a:ext cx="323193" cy="145737"/>
          </a:xfrm>
          <a:prstGeom prst="rect">
            <a:avLst/>
          </a:prstGeom>
        </p:spPr>
        <p:txBody>
          <a:bodyPr vert="horz" wrap="square" lIns="0" tIns="27742" rIns="0" bIns="0" rtlCol="0">
            <a:spAutoFit/>
          </a:bodyPr>
          <a:lstStyle/>
          <a:p>
            <a:pPr marL="27742">
              <a:spcBef>
                <a:spcPts val="218"/>
              </a:spcBef>
            </a:pPr>
            <a:r>
              <a:rPr sz="765" spc="-44" dirty="0">
                <a:solidFill>
                  <a:srgbClr val="262626"/>
                </a:solidFill>
                <a:latin typeface="Arial"/>
                <a:cs typeface="Arial"/>
              </a:rPr>
              <a:t>−100</a:t>
            </a:r>
            <a:endParaRPr sz="765">
              <a:latin typeface="Arial"/>
              <a:cs typeface="Arial"/>
            </a:endParaRPr>
          </a:p>
        </p:txBody>
      </p:sp>
      <p:sp>
        <p:nvSpPr>
          <p:cNvPr id="35" name="object 35"/>
          <p:cNvSpPr txBox="1"/>
          <p:nvPr/>
        </p:nvSpPr>
        <p:spPr>
          <a:xfrm>
            <a:off x="7181447" y="1947542"/>
            <a:ext cx="260774" cy="145737"/>
          </a:xfrm>
          <a:prstGeom prst="rect">
            <a:avLst/>
          </a:prstGeom>
        </p:spPr>
        <p:txBody>
          <a:bodyPr vert="horz" wrap="square" lIns="0" tIns="27742" rIns="0" bIns="0" rtlCol="0">
            <a:spAutoFit/>
          </a:bodyPr>
          <a:lstStyle/>
          <a:p>
            <a:pPr marL="27742">
              <a:spcBef>
                <a:spcPts val="218"/>
              </a:spcBef>
            </a:pPr>
            <a:r>
              <a:rPr sz="765" spc="-55" dirty="0">
                <a:solidFill>
                  <a:srgbClr val="262626"/>
                </a:solidFill>
                <a:latin typeface="Arial"/>
                <a:cs typeface="Arial"/>
              </a:rPr>
              <a:t>−50</a:t>
            </a:r>
            <a:endParaRPr sz="765">
              <a:latin typeface="Arial"/>
              <a:cs typeface="Arial"/>
            </a:endParaRPr>
          </a:p>
        </p:txBody>
      </p:sp>
      <p:sp>
        <p:nvSpPr>
          <p:cNvPr id="36" name="object 36"/>
          <p:cNvSpPr txBox="1"/>
          <p:nvPr/>
        </p:nvSpPr>
        <p:spPr>
          <a:xfrm>
            <a:off x="5192679" y="1641974"/>
            <a:ext cx="2305354" cy="145737"/>
          </a:xfrm>
          <a:prstGeom prst="rect">
            <a:avLst/>
          </a:prstGeom>
        </p:spPr>
        <p:txBody>
          <a:bodyPr vert="horz" wrap="square" lIns="0" tIns="27742" rIns="0" bIns="0" rtlCol="0">
            <a:spAutoFit/>
          </a:bodyPr>
          <a:lstStyle/>
          <a:p>
            <a:pPr marL="83226">
              <a:spcBef>
                <a:spcPts val="218"/>
              </a:spcBef>
              <a:tabLst>
                <a:tab pos="2159703" algn="l"/>
              </a:tabLst>
            </a:pPr>
            <a:r>
              <a:rPr sz="765" spc="-109" dirty="0">
                <a:solidFill>
                  <a:srgbClr val="262626"/>
                </a:solidFill>
                <a:latin typeface="Arial"/>
                <a:cs typeface="Arial"/>
              </a:rPr>
              <a:t>0</a:t>
            </a:r>
            <a:r>
              <a:rPr sz="765" dirty="0">
                <a:solidFill>
                  <a:srgbClr val="262626"/>
                </a:solidFill>
                <a:latin typeface="Arial"/>
                <a:cs typeface="Arial"/>
              </a:rPr>
              <a:t>	</a:t>
            </a:r>
            <a:r>
              <a:rPr sz="1147" spc="-164" baseline="7936" dirty="0">
                <a:solidFill>
                  <a:srgbClr val="262626"/>
                </a:solidFill>
                <a:latin typeface="Arial"/>
                <a:cs typeface="Arial"/>
              </a:rPr>
              <a:t>0</a:t>
            </a:r>
            <a:endParaRPr sz="1147" baseline="7936">
              <a:latin typeface="Arial"/>
              <a:cs typeface="Arial"/>
            </a:endParaRPr>
          </a:p>
        </p:txBody>
      </p:sp>
      <p:pic>
        <p:nvPicPr>
          <p:cNvPr id="37" name="object 37"/>
          <p:cNvPicPr/>
          <p:nvPr/>
        </p:nvPicPr>
        <p:blipFill>
          <a:blip r:embed="rId6" cstate="print"/>
          <a:stretch>
            <a:fillRect/>
          </a:stretch>
        </p:blipFill>
        <p:spPr>
          <a:xfrm>
            <a:off x="7445554" y="1644926"/>
            <a:ext cx="1702063" cy="1265052"/>
          </a:xfrm>
          <a:prstGeom prst="rect">
            <a:avLst/>
          </a:prstGeom>
        </p:spPr>
      </p:pic>
      <p:sp>
        <p:nvSpPr>
          <p:cNvPr id="38" name="object 38"/>
          <p:cNvSpPr txBox="1"/>
          <p:nvPr/>
        </p:nvSpPr>
        <p:spPr>
          <a:xfrm>
            <a:off x="7448310" y="3259681"/>
            <a:ext cx="1410677" cy="261933"/>
          </a:xfrm>
          <a:prstGeom prst="rect">
            <a:avLst/>
          </a:prstGeom>
        </p:spPr>
        <p:txBody>
          <a:bodyPr vert="horz" wrap="square" lIns="0" tIns="26355" rIns="0" bIns="0" rtlCol="0">
            <a:spAutoFit/>
          </a:bodyPr>
          <a:lstStyle/>
          <a:p>
            <a:pPr marL="27742">
              <a:spcBef>
                <a:spcPts val="208"/>
              </a:spcBef>
            </a:pPr>
            <a:r>
              <a:rPr sz="1529" dirty="0">
                <a:solidFill>
                  <a:srgbClr val="D41A2C"/>
                </a:solidFill>
                <a:latin typeface="Arial"/>
                <a:cs typeface="Arial"/>
              </a:rPr>
              <a:t>(d)</a:t>
            </a:r>
            <a:r>
              <a:rPr sz="1529" spc="66" dirty="0">
                <a:solidFill>
                  <a:srgbClr val="D41A2C"/>
                </a:solidFill>
                <a:latin typeface="Arial"/>
                <a:cs typeface="Arial"/>
              </a:rPr>
              <a:t> </a:t>
            </a:r>
            <a:r>
              <a:rPr sz="1529" b="1" spc="-22" dirty="0">
                <a:latin typeface="Arial"/>
                <a:cs typeface="Arial"/>
              </a:rPr>
              <a:t>Shopping-</a:t>
            </a:r>
            <a:r>
              <a:rPr sz="1529" b="1" spc="-109" dirty="0">
                <a:latin typeface="Arial"/>
                <a:cs typeface="Arial"/>
              </a:rPr>
              <a:t>6</a:t>
            </a:r>
            <a:endParaRPr sz="1529">
              <a:latin typeface="Arial"/>
              <a:cs typeface="Arial"/>
            </a:endParaRPr>
          </a:p>
        </p:txBody>
      </p:sp>
      <p:sp>
        <p:nvSpPr>
          <p:cNvPr id="39" name="object 39"/>
          <p:cNvSpPr txBox="1"/>
          <p:nvPr/>
        </p:nvSpPr>
        <p:spPr>
          <a:xfrm>
            <a:off x="889213" y="4965495"/>
            <a:ext cx="210839" cy="145737"/>
          </a:xfrm>
          <a:prstGeom prst="rect">
            <a:avLst/>
          </a:prstGeom>
        </p:spPr>
        <p:txBody>
          <a:bodyPr vert="horz" wrap="square" lIns="0" tIns="27742" rIns="0" bIns="0" rtlCol="0">
            <a:spAutoFit/>
          </a:bodyPr>
          <a:lstStyle/>
          <a:p>
            <a:pPr marL="27742">
              <a:spcBef>
                <a:spcPts val="218"/>
              </a:spcBef>
            </a:pPr>
            <a:r>
              <a:rPr sz="765" spc="-55" dirty="0">
                <a:solidFill>
                  <a:srgbClr val="262626"/>
                </a:solidFill>
                <a:latin typeface="Arial"/>
                <a:cs typeface="Arial"/>
              </a:rPr>
              <a:t>0.0</a:t>
            </a:r>
            <a:endParaRPr sz="765">
              <a:latin typeface="Arial"/>
              <a:cs typeface="Arial"/>
            </a:endParaRPr>
          </a:p>
        </p:txBody>
      </p:sp>
      <p:sp>
        <p:nvSpPr>
          <p:cNvPr id="40" name="object 40"/>
          <p:cNvSpPr txBox="1"/>
          <p:nvPr/>
        </p:nvSpPr>
        <p:spPr>
          <a:xfrm>
            <a:off x="889213" y="4559421"/>
            <a:ext cx="210839" cy="145737"/>
          </a:xfrm>
          <a:prstGeom prst="rect">
            <a:avLst/>
          </a:prstGeom>
        </p:spPr>
        <p:txBody>
          <a:bodyPr vert="horz" wrap="square" lIns="0" tIns="27742" rIns="0" bIns="0" rtlCol="0">
            <a:spAutoFit/>
          </a:bodyPr>
          <a:lstStyle/>
          <a:p>
            <a:pPr marL="27742">
              <a:spcBef>
                <a:spcPts val="218"/>
              </a:spcBef>
            </a:pPr>
            <a:r>
              <a:rPr sz="765" spc="-55" dirty="0">
                <a:solidFill>
                  <a:srgbClr val="262626"/>
                </a:solidFill>
                <a:latin typeface="Arial"/>
                <a:cs typeface="Arial"/>
              </a:rPr>
              <a:t>0.2</a:t>
            </a:r>
            <a:endParaRPr sz="765">
              <a:latin typeface="Arial"/>
              <a:cs typeface="Arial"/>
            </a:endParaRPr>
          </a:p>
        </p:txBody>
      </p:sp>
      <p:sp>
        <p:nvSpPr>
          <p:cNvPr id="41" name="object 41"/>
          <p:cNvSpPr txBox="1"/>
          <p:nvPr/>
        </p:nvSpPr>
        <p:spPr>
          <a:xfrm>
            <a:off x="889213" y="4153347"/>
            <a:ext cx="210839" cy="145737"/>
          </a:xfrm>
          <a:prstGeom prst="rect">
            <a:avLst/>
          </a:prstGeom>
        </p:spPr>
        <p:txBody>
          <a:bodyPr vert="horz" wrap="square" lIns="0" tIns="27742" rIns="0" bIns="0" rtlCol="0">
            <a:spAutoFit/>
          </a:bodyPr>
          <a:lstStyle/>
          <a:p>
            <a:pPr marL="27742">
              <a:spcBef>
                <a:spcPts val="218"/>
              </a:spcBef>
            </a:pPr>
            <a:r>
              <a:rPr sz="765" spc="-55" dirty="0">
                <a:solidFill>
                  <a:srgbClr val="262626"/>
                </a:solidFill>
                <a:latin typeface="Arial"/>
                <a:cs typeface="Arial"/>
              </a:rPr>
              <a:t>0.4</a:t>
            </a:r>
            <a:endParaRPr sz="765">
              <a:latin typeface="Arial"/>
              <a:cs typeface="Arial"/>
            </a:endParaRPr>
          </a:p>
        </p:txBody>
      </p:sp>
      <p:pic>
        <p:nvPicPr>
          <p:cNvPr id="42" name="object 42"/>
          <p:cNvPicPr/>
          <p:nvPr/>
        </p:nvPicPr>
        <p:blipFill>
          <a:blip r:embed="rId7" cstate="print"/>
          <a:stretch>
            <a:fillRect/>
          </a:stretch>
        </p:blipFill>
        <p:spPr>
          <a:xfrm>
            <a:off x="1102729" y="3892162"/>
            <a:ext cx="1819693" cy="1265052"/>
          </a:xfrm>
          <a:prstGeom prst="rect">
            <a:avLst/>
          </a:prstGeom>
        </p:spPr>
      </p:pic>
      <p:sp>
        <p:nvSpPr>
          <p:cNvPr id="43" name="object 43"/>
          <p:cNvSpPr txBox="1"/>
          <p:nvPr/>
        </p:nvSpPr>
        <p:spPr>
          <a:xfrm>
            <a:off x="2965974" y="4852660"/>
            <a:ext cx="180323" cy="145737"/>
          </a:xfrm>
          <a:prstGeom prst="rect">
            <a:avLst/>
          </a:prstGeom>
        </p:spPr>
        <p:txBody>
          <a:bodyPr vert="horz" wrap="square" lIns="0" tIns="27742" rIns="0" bIns="0" rtlCol="0">
            <a:spAutoFit/>
          </a:bodyPr>
          <a:lstStyle/>
          <a:p>
            <a:pPr marL="27742">
              <a:spcBef>
                <a:spcPts val="218"/>
              </a:spcBef>
            </a:pPr>
            <a:r>
              <a:rPr sz="765" spc="-55" dirty="0">
                <a:solidFill>
                  <a:srgbClr val="262626"/>
                </a:solidFill>
                <a:latin typeface="Arial"/>
                <a:cs typeface="Arial"/>
              </a:rPr>
              <a:t>20</a:t>
            </a:r>
            <a:endParaRPr sz="765">
              <a:latin typeface="Arial"/>
              <a:cs typeface="Arial"/>
            </a:endParaRPr>
          </a:p>
        </p:txBody>
      </p:sp>
      <p:sp>
        <p:nvSpPr>
          <p:cNvPr id="44" name="object 44"/>
          <p:cNvSpPr txBox="1"/>
          <p:nvPr/>
        </p:nvSpPr>
        <p:spPr>
          <a:xfrm>
            <a:off x="2965974" y="4454255"/>
            <a:ext cx="180323" cy="145737"/>
          </a:xfrm>
          <a:prstGeom prst="rect">
            <a:avLst/>
          </a:prstGeom>
        </p:spPr>
        <p:txBody>
          <a:bodyPr vert="horz" wrap="square" lIns="0" tIns="27742" rIns="0" bIns="0" rtlCol="0">
            <a:spAutoFit/>
          </a:bodyPr>
          <a:lstStyle/>
          <a:p>
            <a:pPr marL="27742">
              <a:spcBef>
                <a:spcPts val="218"/>
              </a:spcBef>
            </a:pPr>
            <a:r>
              <a:rPr sz="765" spc="-55" dirty="0">
                <a:solidFill>
                  <a:srgbClr val="262626"/>
                </a:solidFill>
                <a:latin typeface="Arial"/>
                <a:cs typeface="Arial"/>
              </a:rPr>
              <a:t>40</a:t>
            </a:r>
            <a:endParaRPr sz="765">
              <a:latin typeface="Arial"/>
              <a:cs typeface="Arial"/>
            </a:endParaRPr>
          </a:p>
        </p:txBody>
      </p:sp>
      <p:sp>
        <p:nvSpPr>
          <p:cNvPr id="45" name="object 45"/>
          <p:cNvSpPr txBox="1"/>
          <p:nvPr/>
        </p:nvSpPr>
        <p:spPr>
          <a:xfrm>
            <a:off x="2965974" y="4055853"/>
            <a:ext cx="180323" cy="145737"/>
          </a:xfrm>
          <a:prstGeom prst="rect">
            <a:avLst/>
          </a:prstGeom>
        </p:spPr>
        <p:txBody>
          <a:bodyPr vert="horz" wrap="square" lIns="0" tIns="27742" rIns="0" bIns="0" rtlCol="0">
            <a:spAutoFit/>
          </a:bodyPr>
          <a:lstStyle/>
          <a:p>
            <a:pPr marL="27742">
              <a:spcBef>
                <a:spcPts val="218"/>
              </a:spcBef>
            </a:pPr>
            <a:r>
              <a:rPr sz="765" spc="-55" dirty="0">
                <a:solidFill>
                  <a:srgbClr val="262626"/>
                </a:solidFill>
                <a:latin typeface="Arial"/>
                <a:cs typeface="Arial"/>
              </a:rPr>
              <a:t>60</a:t>
            </a:r>
            <a:endParaRPr sz="765">
              <a:latin typeface="Arial"/>
              <a:cs typeface="Arial"/>
            </a:endParaRPr>
          </a:p>
        </p:txBody>
      </p:sp>
      <p:pic>
        <p:nvPicPr>
          <p:cNvPr id="46" name="object 46"/>
          <p:cNvPicPr/>
          <p:nvPr/>
        </p:nvPicPr>
        <p:blipFill>
          <a:blip r:embed="rId8" cstate="print"/>
          <a:stretch>
            <a:fillRect/>
          </a:stretch>
        </p:blipFill>
        <p:spPr>
          <a:xfrm>
            <a:off x="3148528" y="3892162"/>
            <a:ext cx="1852062" cy="1265052"/>
          </a:xfrm>
          <a:prstGeom prst="rect">
            <a:avLst/>
          </a:prstGeom>
        </p:spPr>
      </p:pic>
      <p:sp>
        <p:nvSpPr>
          <p:cNvPr id="47" name="object 47"/>
          <p:cNvSpPr txBox="1"/>
          <p:nvPr/>
        </p:nvSpPr>
        <p:spPr>
          <a:xfrm>
            <a:off x="1126737" y="5137076"/>
            <a:ext cx="3906063" cy="637539"/>
          </a:xfrm>
          <a:prstGeom prst="rect">
            <a:avLst/>
          </a:prstGeom>
        </p:spPr>
        <p:txBody>
          <a:bodyPr vert="horz" wrap="square" lIns="0" tIns="27742" rIns="0" bIns="0" rtlCol="0">
            <a:spAutoFit/>
          </a:bodyPr>
          <a:lstStyle/>
          <a:p>
            <a:pPr marL="27742">
              <a:lnSpc>
                <a:spcPts val="893"/>
              </a:lnSpc>
              <a:spcBef>
                <a:spcPts val="218"/>
              </a:spcBef>
              <a:tabLst>
                <a:tab pos="382838" algn="l"/>
                <a:tab pos="2437124" algn="l"/>
              </a:tabLst>
            </a:pPr>
            <a:r>
              <a:rPr sz="765" spc="-109" dirty="0">
                <a:solidFill>
                  <a:srgbClr val="262626"/>
                </a:solidFill>
                <a:latin typeface="Arial"/>
                <a:cs typeface="Arial"/>
              </a:rPr>
              <a:t>0</a:t>
            </a:r>
            <a:r>
              <a:rPr sz="765" dirty="0">
                <a:solidFill>
                  <a:srgbClr val="262626"/>
                </a:solidFill>
                <a:latin typeface="Arial"/>
                <a:cs typeface="Arial"/>
              </a:rPr>
              <a:t>	1</a:t>
            </a:r>
            <a:r>
              <a:rPr sz="765" spc="22" dirty="0">
                <a:solidFill>
                  <a:srgbClr val="262626"/>
                </a:solidFill>
                <a:latin typeface="Arial"/>
                <a:cs typeface="Arial"/>
              </a:rPr>
              <a:t> </a:t>
            </a:r>
            <a:r>
              <a:rPr sz="765" dirty="0">
                <a:solidFill>
                  <a:srgbClr val="262626"/>
                </a:solidFill>
                <a:latin typeface="Arial"/>
                <a:cs typeface="Arial"/>
              </a:rPr>
              <a:t>M</a:t>
            </a:r>
            <a:r>
              <a:rPr sz="765" spc="775" dirty="0">
                <a:solidFill>
                  <a:srgbClr val="262626"/>
                </a:solidFill>
                <a:latin typeface="Arial"/>
                <a:cs typeface="Arial"/>
              </a:rPr>
              <a:t>  </a:t>
            </a:r>
            <a:r>
              <a:rPr sz="765" dirty="0">
                <a:solidFill>
                  <a:srgbClr val="262626"/>
                </a:solidFill>
                <a:latin typeface="Arial"/>
                <a:cs typeface="Arial"/>
              </a:rPr>
              <a:t>2</a:t>
            </a:r>
            <a:r>
              <a:rPr sz="765" spc="22" dirty="0">
                <a:solidFill>
                  <a:srgbClr val="262626"/>
                </a:solidFill>
                <a:latin typeface="Arial"/>
                <a:cs typeface="Arial"/>
              </a:rPr>
              <a:t> </a:t>
            </a:r>
            <a:r>
              <a:rPr sz="765" dirty="0">
                <a:solidFill>
                  <a:srgbClr val="262626"/>
                </a:solidFill>
                <a:latin typeface="Arial"/>
                <a:cs typeface="Arial"/>
              </a:rPr>
              <a:t>M</a:t>
            </a:r>
            <a:r>
              <a:rPr sz="765" spc="775" dirty="0">
                <a:solidFill>
                  <a:srgbClr val="262626"/>
                </a:solidFill>
                <a:latin typeface="Arial"/>
                <a:cs typeface="Arial"/>
              </a:rPr>
              <a:t>  </a:t>
            </a:r>
            <a:r>
              <a:rPr sz="765" dirty="0">
                <a:solidFill>
                  <a:srgbClr val="262626"/>
                </a:solidFill>
                <a:latin typeface="Arial"/>
                <a:cs typeface="Arial"/>
              </a:rPr>
              <a:t>3</a:t>
            </a:r>
            <a:r>
              <a:rPr sz="765" spc="22" dirty="0">
                <a:solidFill>
                  <a:srgbClr val="262626"/>
                </a:solidFill>
                <a:latin typeface="Arial"/>
                <a:cs typeface="Arial"/>
              </a:rPr>
              <a:t> </a:t>
            </a:r>
            <a:r>
              <a:rPr sz="765" dirty="0">
                <a:solidFill>
                  <a:srgbClr val="262626"/>
                </a:solidFill>
                <a:latin typeface="Arial"/>
                <a:cs typeface="Arial"/>
              </a:rPr>
              <a:t>M</a:t>
            </a:r>
            <a:r>
              <a:rPr sz="765" spc="775" dirty="0">
                <a:solidFill>
                  <a:srgbClr val="262626"/>
                </a:solidFill>
                <a:latin typeface="Arial"/>
                <a:cs typeface="Arial"/>
              </a:rPr>
              <a:t>  </a:t>
            </a:r>
            <a:r>
              <a:rPr sz="765" dirty="0">
                <a:solidFill>
                  <a:srgbClr val="262626"/>
                </a:solidFill>
                <a:latin typeface="Arial"/>
                <a:cs typeface="Arial"/>
              </a:rPr>
              <a:t>4</a:t>
            </a:r>
            <a:r>
              <a:rPr sz="765" spc="22" dirty="0">
                <a:solidFill>
                  <a:srgbClr val="262626"/>
                </a:solidFill>
                <a:latin typeface="Arial"/>
                <a:cs typeface="Arial"/>
              </a:rPr>
              <a:t> </a:t>
            </a:r>
            <a:r>
              <a:rPr sz="765" dirty="0">
                <a:solidFill>
                  <a:srgbClr val="262626"/>
                </a:solidFill>
                <a:latin typeface="Arial"/>
                <a:cs typeface="Arial"/>
              </a:rPr>
              <a:t>M</a:t>
            </a:r>
            <a:r>
              <a:rPr sz="765" spc="928" dirty="0">
                <a:solidFill>
                  <a:srgbClr val="262626"/>
                </a:solidFill>
                <a:latin typeface="Arial"/>
                <a:cs typeface="Arial"/>
              </a:rPr>
              <a:t>  </a:t>
            </a:r>
            <a:r>
              <a:rPr sz="765" spc="-109" dirty="0">
                <a:solidFill>
                  <a:srgbClr val="262626"/>
                </a:solidFill>
                <a:latin typeface="Arial"/>
                <a:cs typeface="Arial"/>
              </a:rPr>
              <a:t>0</a:t>
            </a:r>
            <a:r>
              <a:rPr sz="765" dirty="0">
                <a:solidFill>
                  <a:srgbClr val="262626"/>
                </a:solidFill>
                <a:latin typeface="Arial"/>
                <a:cs typeface="Arial"/>
              </a:rPr>
              <a:t>	1</a:t>
            </a:r>
            <a:r>
              <a:rPr sz="765" spc="22" dirty="0">
                <a:solidFill>
                  <a:srgbClr val="262626"/>
                </a:solidFill>
                <a:latin typeface="Arial"/>
                <a:cs typeface="Arial"/>
              </a:rPr>
              <a:t> </a:t>
            </a:r>
            <a:r>
              <a:rPr sz="765" dirty="0">
                <a:solidFill>
                  <a:srgbClr val="262626"/>
                </a:solidFill>
                <a:latin typeface="Arial"/>
                <a:cs typeface="Arial"/>
              </a:rPr>
              <a:t>M</a:t>
            </a:r>
            <a:r>
              <a:rPr sz="765" spc="808" dirty="0">
                <a:solidFill>
                  <a:srgbClr val="262626"/>
                </a:solidFill>
                <a:latin typeface="Arial"/>
                <a:cs typeface="Arial"/>
              </a:rPr>
              <a:t>  </a:t>
            </a:r>
            <a:r>
              <a:rPr sz="765" dirty="0">
                <a:solidFill>
                  <a:srgbClr val="262626"/>
                </a:solidFill>
                <a:latin typeface="Arial"/>
                <a:cs typeface="Arial"/>
              </a:rPr>
              <a:t>2</a:t>
            </a:r>
            <a:r>
              <a:rPr sz="765" spc="33" dirty="0">
                <a:solidFill>
                  <a:srgbClr val="262626"/>
                </a:solidFill>
                <a:latin typeface="Arial"/>
                <a:cs typeface="Arial"/>
              </a:rPr>
              <a:t> </a:t>
            </a:r>
            <a:r>
              <a:rPr sz="765" dirty="0">
                <a:solidFill>
                  <a:srgbClr val="262626"/>
                </a:solidFill>
                <a:latin typeface="Arial"/>
                <a:cs typeface="Arial"/>
              </a:rPr>
              <a:t>M</a:t>
            </a:r>
            <a:r>
              <a:rPr sz="765" spc="797" dirty="0">
                <a:solidFill>
                  <a:srgbClr val="262626"/>
                </a:solidFill>
                <a:latin typeface="Arial"/>
                <a:cs typeface="Arial"/>
              </a:rPr>
              <a:t>  </a:t>
            </a:r>
            <a:r>
              <a:rPr sz="765" dirty="0">
                <a:solidFill>
                  <a:srgbClr val="262626"/>
                </a:solidFill>
                <a:latin typeface="Arial"/>
                <a:cs typeface="Arial"/>
              </a:rPr>
              <a:t>3</a:t>
            </a:r>
            <a:r>
              <a:rPr sz="765" spc="44" dirty="0">
                <a:solidFill>
                  <a:srgbClr val="262626"/>
                </a:solidFill>
                <a:latin typeface="Arial"/>
                <a:cs typeface="Arial"/>
              </a:rPr>
              <a:t> </a:t>
            </a:r>
            <a:r>
              <a:rPr sz="765" dirty="0">
                <a:solidFill>
                  <a:srgbClr val="262626"/>
                </a:solidFill>
                <a:latin typeface="Arial"/>
                <a:cs typeface="Arial"/>
              </a:rPr>
              <a:t>M</a:t>
            </a:r>
            <a:r>
              <a:rPr sz="765" spc="808" dirty="0">
                <a:solidFill>
                  <a:srgbClr val="262626"/>
                </a:solidFill>
                <a:latin typeface="Arial"/>
                <a:cs typeface="Arial"/>
              </a:rPr>
              <a:t>  </a:t>
            </a:r>
            <a:r>
              <a:rPr sz="765" dirty="0">
                <a:solidFill>
                  <a:srgbClr val="262626"/>
                </a:solidFill>
                <a:latin typeface="Arial"/>
                <a:cs typeface="Arial"/>
              </a:rPr>
              <a:t>4</a:t>
            </a:r>
            <a:r>
              <a:rPr sz="765" spc="33" dirty="0">
                <a:solidFill>
                  <a:srgbClr val="262626"/>
                </a:solidFill>
                <a:latin typeface="Arial"/>
                <a:cs typeface="Arial"/>
              </a:rPr>
              <a:t> </a:t>
            </a:r>
            <a:r>
              <a:rPr sz="765" spc="-109" dirty="0">
                <a:solidFill>
                  <a:srgbClr val="262626"/>
                </a:solidFill>
                <a:latin typeface="Arial"/>
                <a:cs typeface="Arial"/>
              </a:rPr>
              <a:t>M</a:t>
            </a:r>
            <a:endParaRPr sz="765">
              <a:latin typeface="Arial"/>
              <a:cs typeface="Arial"/>
            </a:endParaRPr>
          </a:p>
          <a:p>
            <a:pPr marL="660257">
              <a:lnSpc>
                <a:spcPts val="893"/>
              </a:lnSpc>
              <a:tabLst>
                <a:tab pos="2722866" algn="l"/>
              </a:tabLst>
            </a:pPr>
            <a:r>
              <a:rPr sz="765" spc="-22" dirty="0">
                <a:solidFill>
                  <a:srgbClr val="262626"/>
                </a:solidFill>
                <a:latin typeface="Arial"/>
                <a:cs typeface="Arial"/>
              </a:rPr>
              <a:t>Timestep</a:t>
            </a:r>
            <a:r>
              <a:rPr sz="765" dirty="0">
                <a:solidFill>
                  <a:srgbClr val="262626"/>
                </a:solidFill>
                <a:latin typeface="Arial"/>
                <a:cs typeface="Arial"/>
              </a:rPr>
              <a:t>	</a:t>
            </a:r>
            <a:r>
              <a:rPr sz="765" spc="-22" dirty="0">
                <a:solidFill>
                  <a:srgbClr val="262626"/>
                </a:solidFill>
                <a:latin typeface="Arial"/>
                <a:cs typeface="Arial"/>
              </a:rPr>
              <a:t>Timestep</a:t>
            </a:r>
            <a:endParaRPr sz="765">
              <a:latin typeface="Arial"/>
              <a:cs typeface="Arial"/>
            </a:endParaRPr>
          </a:p>
          <a:p>
            <a:pPr>
              <a:spcBef>
                <a:spcPts val="218"/>
              </a:spcBef>
            </a:pPr>
            <a:endParaRPr sz="765">
              <a:latin typeface="Arial"/>
              <a:cs typeface="Arial"/>
            </a:endParaRPr>
          </a:p>
          <a:p>
            <a:pPr marL="260774">
              <a:spcBef>
                <a:spcPts val="11"/>
              </a:spcBef>
              <a:tabLst>
                <a:tab pos="2399673" algn="l"/>
              </a:tabLst>
            </a:pPr>
            <a:r>
              <a:rPr sz="1529" dirty="0">
                <a:solidFill>
                  <a:srgbClr val="D41A2C"/>
                </a:solidFill>
                <a:latin typeface="Arial"/>
                <a:cs typeface="Arial"/>
              </a:rPr>
              <a:t>(e) </a:t>
            </a:r>
            <a:r>
              <a:rPr sz="1529" b="1" spc="-22" dirty="0">
                <a:latin typeface="Arial"/>
                <a:cs typeface="Arial"/>
              </a:rPr>
              <a:t>Car-</a:t>
            </a:r>
            <a:r>
              <a:rPr sz="1529" b="1" spc="-44" dirty="0">
                <a:latin typeface="Arial"/>
                <a:cs typeface="Arial"/>
              </a:rPr>
              <a:t>Flag</a:t>
            </a:r>
            <a:r>
              <a:rPr sz="1529" b="1" dirty="0">
                <a:latin typeface="Arial"/>
                <a:cs typeface="Arial"/>
              </a:rPr>
              <a:t>	</a:t>
            </a:r>
            <a:r>
              <a:rPr sz="1529" dirty="0">
                <a:solidFill>
                  <a:srgbClr val="D41A2C"/>
                </a:solidFill>
                <a:latin typeface="Arial"/>
                <a:cs typeface="Arial"/>
              </a:rPr>
              <a:t>(f)</a:t>
            </a:r>
            <a:r>
              <a:rPr sz="1529" spc="-66" dirty="0">
                <a:solidFill>
                  <a:srgbClr val="D41A2C"/>
                </a:solidFill>
                <a:latin typeface="Arial"/>
                <a:cs typeface="Arial"/>
              </a:rPr>
              <a:t> </a:t>
            </a:r>
            <a:r>
              <a:rPr sz="1529" b="1" spc="-22" dirty="0">
                <a:latin typeface="Arial"/>
                <a:cs typeface="Arial"/>
              </a:rPr>
              <a:t>Cleaner</a:t>
            </a:r>
            <a:endParaRPr sz="1529">
              <a:latin typeface="Arial"/>
              <a:cs typeface="Arial"/>
            </a:endParaRPr>
          </a:p>
        </p:txBody>
      </p:sp>
      <p:sp>
        <p:nvSpPr>
          <p:cNvPr id="48" name="object 48"/>
          <p:cNvSpPr txBox="1"/>
          <p:nvPr/>
        </p:nvSpPr>
        <p:spPr>
          <a:xfrm>
            <a:off x="5269492" y="5026523"/>
            <a:ext cx="117903" cy="145737"/>
          </a:xfrm>
          <a:prstGeom prst="rect">
            <a:avLst/>
          </a:prstGeom>
        </p:spPr>
        <p:txBody>
          <a:bodyPr vert="horz" wrap="square" lIns="0" tIns="27742" rIns="0" bIns="0" rtlCol="0">
            <a:spAutoFit/>
          </a:bodyPr>
          <a:lstStyle/>
          <a:p>
            <a:pPr marL="27742">
              <a:spcBef>
                <a:spcPts val="218"/>
              </a:spcBef>
            </a:pPr>
            <a:r>
              <a:rPr sz="765" spc="-109" dirty="0">
                <a:solidFill>
                  <a:srgbClr val="262626"/>
                </a:solidFill>
                <a:latin typeface="Arial"/>
                <a:cs typeface="Arial"/>
              </a:rPr>
              <a:t>0</a:t>
            </a:r>
            <a:endParaRPr sz="765">
              <a:latin typeface="Arial"/>
              <a:cs typeface="Arial"/>
            </a:endParaRPr>
          </a:p>
        </p:txBody>
      </p:sp>
      <p:sp>
        <p:nvSpPr>
          <p:cNvPr id="49" name="object 49"/>
          <p:cNvSpPr txBox="1"/>
          <p:nvPr/>
        </p:nvSpPr>
        <p:spPr>
          <a:xfrm>
            <a:off x="5767037" y="5026523"/>
            <a:ext cx="233032" cy="145737"/>
          </a:xfrm>
          <a:prstGeom prst="rect">
            <a:avLst/>
          </a:prstGeom>
        </p:spPr>
        <p:txBody>
          <a:bodyPr vert="horz" wrap="square" lIns="0" tIns="27742" rIns="0" bIns="0" rtlCol="0">
            <a:spAutoFit/>
          </a:bodyPr>
          <a:lstStyle/>
          <a:p>
            <a:pPr marL="27742">
              <a:spcBef>
                <a:spcPts val="218"/>
              </a:spcBef>
            </a:pPr>
            <a:r>
              <a:rPr sz="765" dirty="0">
                <a:solidFill>
                  <a:srgbClr val="262626"/>
                </a:solidFill>
                <a:latin typeface="Arial"/>
                <a:cs typeface="Arial"/>
              </a:rPr>
              <a:t>2</a:t>
            </a:r>
            <a:r>
              <a:rPr sz="765" spc="66" dirty="0">
                <a:solidFill>
                  <a:srgbClr val="262626"/>
                </a:solidFill>
                <a:latin typeface="Arial"/>
                <a:cs typeface="Arial"/>
              </a:rPr>
              <a:t> </a:t>
            </a:r>
            <a:r>
              <a:rPr sz="765" spc="-109" dirty="0">
                <a:solidFill>
                  <a:srgbClr val="262626"/>
                </a:solidFill>
                <a:latin typeface="Arial"/>
                <a:cs typeface="Arial"/>
              </a:rPr>
              <a:t>M</a:t>
            </a:r>
            <a:endParaRPr sz="765">
              <a:latin typeface="Arial"/>
              <a:cs typeface="Arial"/>
            </a:endParaRPr>
          </a:p>
        </p:txBody>
      </p:sp>
      <p:sp>
        <p:nvSpPr>
          <p:cNvPr id="50" name="object 50"/>
          <p:cNvSpPr txBox="1"/>
          <p:nvPr/>
        </p:nvSpPr>
        <p:spPr>
          <a:xfrm>
            <a:off x="6322050" y="5026523"/>
            <a:ext cx="233032" cy="145737"/>
          </a:xfrm>
          <a:prstGeom prst="rect">
            <a:avLst/>
          </a:prstGeom>
        </p:spPr>
        <p:txBody>
          <a:bodyPr vert="horz" wrap="square" lIns="0" tIns="27742" rIns="0" bIns="0" rtlCol="0">
            <a:spAutoFit/>
          </a:bodyPr>
          <a:lstStyle/>
          <a:p>
            <a:pPr marL="27742">
              <a:spcBef>
                <a:spcPts val="218"/>
              </a:spcBef>
            </a:pPr>
            <a:r>
              <a:rPr sz="765" dirty="0">
                <a:solidFill>
                  <a:srgbClr val="262626"/>
                </a:solidFill>
                <a:latin typeface="Arial"/>
                <a:cs typeface="Arial"/>
              </a:rPr>
              <a:t>4</a:t>
            </a:r>
            <a:r>
              <a:rPr sz="765" spc="66" dirty="0">
                <a:solidFill>
                  <a:srgbClr val="262626"/>
                </a:solidFill>
                <a:latin typeface="Arial"/>
                <a:cs typeface="Arial"/>
              </a:rPr>
              <a:t> </a:t>
            </a:r>
            <a:r>
              <a:rPr sz="765" spc="-109" dirty="0">
                <a:solidFill>
                  <a:srgbClr val="262626"/>
                </a:solidFill>
                <a:latin typeface="Arial"/>
                <a:cs typeface="Arial"/>
              </a:rPr>
              <a:t>M</a:t>
            </a:r>
            <a:endParaRPr sz="765">
              <a:latin typeface="Arial"/>
              <a:cs typeface="Arial"/>
            </a:endParaRPr>
          </a:p>
        </p:txBody>
      </p:sp>
      <p:sp>
        <p:nvSpPr>
          <p:cNvPr id="51" name="object 51"/>
          <p:cNvSpPr txBox="1"/>
          <p:nvPr/>
        </p:nvSpPr>
        <p:spPr>
          <a:xfrm>
            <a:off x="5908532" y="5138414"/>
            <a:ext cx="507677" cy="145737"/>
          </a:xfrm>
          <a:prstGeom prst="rect">
            <a:avLst/>
          </a:prstGeom>
        </p:spPr>
        <p:txBody>
          <a:bodyPr vert="horz" wrap="square" lIns="0" tIns="27742" rIns="0" bIns="0" rtlCol="0">
            <a:spAutoFit/>
          </a:bodyPr>
          <a:lstStyle/>
          <a:p>
            <a:pPr marL="27742">
              <a:spcBef>
                <a:spcPts val="218"/>
              </a:spcBef>
            </a:pPr>
            <a:r>
              <a:rPr sz="765" spc="-22" dirty="0">
                <a:solidFill>
                  <a:srgbClr val="262626"/>
                </a:solidFill>
                <a:latin typeface="Arial"/>
                <a:cs typeface="Arial"/>
              </a:rPr>
              <a:t>Timestep</a:t>
            </a:r>
            <a:endParaRPr sz="765">
              <a:latin typeface="Arial"/>
              <a:cs typeface="Arial"/>
            </a:endParaRPr>
          </a:p>
        </p:txBody>
      </p:sp>
      <p:sp>
        <p:nvSpPr>
          <p:cNvPr id="52" name="object 52"/>
          <p:cNvSpPr txBox="1"/>
          <p:nvPr/>
        </p:nvSpPr>
        <p:spPr>
          <a:xfrm>
            <a:off x="5042763" y="4764541"/>
            <a:ext cx="199742" cy="145737"/>
          </a:xfrm>
          <a:prstGeom prst="rect">
            <a:avLst/>
          </a:prstGeom>
        </p:spPr>
        <p:txBody>
          <a:bodyPr vert="horz" wrap="square" lIns="0" tIns="27742" rIns="0" bIns="0" rtlCol="0">
            <a:spAutoFit/>
          </a:bodyPr>
          <a:lstStyle/>
          <a:p>
            <a:pPr marL="27742">
              <a:spcBef>
                <a:spcPts val="218"/>
              </a:spcBef>
            </a:pPr>
            <a:r>
              <a:rPr sz="765" spc="55" dirty="0">
                <a:solidFill>
                  <a:srgbClr val="262626"/>
                </a:solidFill>
                <a:latin typeface="Arial"/>
                <a:cs typeface="Arial"/>
              </a:rPr>
              <a:t>−4</a:t>
            </a:r>
            <a:endParaRPr sz="765">
              <a:latin typeface="Arial"/>
              <a:cs typeface="Arial"/>
            </a:endParaRPr>
          </a:p>
        </p:txBody>
      </p:sp>
      <p:sp>
        <p:nvSpPr>
          <p:cNvPr id="53" name="object 53"/>
          <p:cNvSpPr txBox="1"/>
          <p:nvPr/>
        </p:nvSpPr>
        <p:spPr>
          <a:xfrm>
            <a:off x="5042763" y="4458819"/>
            <a:ext cx="199742" cy="145737"/>
          </a:xfrm>
          <a:prstGeom prst="rect">
            <a:avLst/>
          </a:prstGeom>
        </p:spPr>
        <p:txBody>
          <a:bodyPr vert="horz" wrap="square" lIns="0" tIns="27742" rIns="0" bIns="0" rtlCol="0">
            <a:spAutoFit/>
          </a:bodyPr>
          <a:lstStyle/>
          <a:p>
            <a:pPr marL="27742">
              <a:spcBef>
                <a:spcPts val="218"/>
              </a:spcBef>
            </a:pPr>
            <a:r>
              <a:rPr sz="765" spc="55" dirty="0">
                <a:solidFill>
                  <a:srgbClr val="262626"/>
                </a:solidFill>
                <a:latin typeface="Arial"/>
                <a:cs typeface="Arial"/>
              </a:rPr>
              <a:t>−2</a:t>
            </a:r>
            <a:endParaRPr sz="765">
              <a:latin typeface="Arial"/>
              <a:cs typeface="Arial"/>
            </a:endParaRPr>
          </a:p>
        </p:txBody>
      </p:sp>
      <p:sp>
        <p:nvSpPr>
          <p:cNvPr id="54" name="object 54"/>
          <p:cNvSpPr txBox="1"/>
          <p:nvPr/>
        </p:nvSpPr>
        <p:spPr>
          <a:xfrm>
            <a:off x="5124314" y="4153096"/>
            <a:ext cx="117903" cy="145737"/>
          </a:xfrm>
          <a:prstGeom prst="rect">
            <a:avLst/>
          </a:prstGeom>
        </p:spPr>
        <p:txBody>
          <a:bodyPr vert="horz" wrap="square" lIns="0" tIns="27742" rIns="0" bIns="0" rtlCol="0">
            <a:spAutoFit/>
          </a:bodyPr>
          <a:lstStyle/>
          <a:p>
            <a:pPr marL="27742">
              <a:spcBef>
                <a:spcPts val="218"/>
              </a:spcBef>
            </a:pPr>
            <a:r>
              <a:rPr sz="765" spc="-109" dirty="0">
                <a:solidFill>
                  <a:srgbClr val="262626"/>
                </a:solidFill>
                <a:latin typeface="Arial"/>
                <a:cs typeface="Arial"/>
              </a:rPr>
              <a:t>0</a:t>
            </a:r>
            <a:endParaRPr sz="765">
              <a:latin typeface="Arial"/>
              <a:cs typeface="Arial"/>
            </a:endParaRPr>
          </a:p>
        </p:txBody>
      </p:sp>
      <p:sp>
        <p:nvSpPr>
          <p:cNvPr id="55" name="object 55"/>
          <p:cNvSpPr txBox="1"/>
          <p:nvPr/>
        </p:nvSpPr>
        <p:spPr>
          <a:xfrm>
            <a:off x="5124314" y="3847373"/>
            <a:ext cx="117903" cy="145737"/>
          </a:xfrm>
          <a:prstGeom prst="rect">
            <a:avLst/>
          </a:prstGeom>
        </p:spPr>
        <p:txBody>
          <a:bodyPr vert="horz" wrap="square" lIns="0" tIns="27742" rIns="0" bIns="0" rtlCol="0">
            <a:spAutoFit/>
          </a:bodyPr>
          <a:lstStyle/>
          <a:p>
            <a:pPr marL="27742">
              <a:spcBef>
                <a:spcPts val="218"/>
              </a:spcBef>
            </a:pPr>
            <a:r>
              <a:rPr sz="765" spc="-109" dirty="0">
                <a:solidFill>
                  <a:srgbClr val="262626"/>
                </a:solidFill>
                <a:latin typeface="Arial"/>
                <a:cs typeface="Arial"/>
              </a:rPr>
              <a:t>2</a:t>
            </a:r>
            <a:endParaRPr sz="765">
              <a:latin typeface="Arial"/>
              <a:cs typeface="Arial"/>
            </a:endParaRPr>
          </a:p>
        </p:txBody>
      </p:sp>
      <p:pic>
        <p:nvPicPr>
          <p:cNvPr id="56" name="object 56"/>
          <p:cNvPicPr/>
          <p:nvPr/>
        </p:nvPicPr>
        <p:blipFill>
          <a:blip r:embed="rId9" cstate="print"/>
          <a:stretch>
            <a:fillRect/>
          </a:stretch>
        </p:blipFill>
        <p:spPr>
          <a:xfrm>
            <a:off x="5244943" y="3781609"/>
            <a:ext cx="1831542" cy="1265052"/>
          </a:xfrm>
          <a:prstGeom prst="rect">
            <a:avLst/>
          </a:prstGeom>
        </p:spPr>
      </p:pic>
      <p:sp>
        <p:nvSpPr>
          <p:cNvPr id="57" name="object 57"/>
          <p:cNvSpPr txBox="1"/>
          <p:nvPr/>
        </p:nvSpPr>
        <p:spPr>
          <a:xfrm>
            <a:off x="6877064" y="5026522"/>
            <a:ext cx="586742" cy="145737"/>
          </a:xfrm>
          <a:prstGeom prst="rect">
            <a:avLst/>
          </a:prstGeom>
        </p:spPr>
        <p:txBody>
          <a:bodyPr vert="horz" wrap="square" lIns="0" tIns="27742" rIns="0" bIns="0" rtlCol="0">
            <a:spAutoFit/>
          </a:bodyPr>
          <a:lstStyle/>
          <a:p>
            <a:pPr marL="27742">
              <a:spcBef>
                <a:spcPts val="218"/>
              </a:spcBef>
              <a:tabLst>
                <a:tab pos="496577" algn="l"/>
              </a:tabLst>
            </a:pPr>
            <a:r>
              <a:rPr sz="765" dirty="0">
                <a:solidFill>
                  <a:srgbClr val="262626"/>
                </a:solidFill>
                <a:latin typeface="Arial"/>
                <a:cs typeface="Arial"/>
              </a:rPr>
              <a:t>6</a:t>
            </a:r>
            <a:r>
              <a:rPr sz="765" spc="66" dirty="0">
                <a:solidFill>
                  <a:srgbClr val="262626"/>
                </a:solidFill>
                <a:latin typeface="Arial"/>
                <a:cs typeface="Arial"/>
              </a:rPr>
              <a:t> </a:t>
            </a:r>
            <a:r>
              <a:rPr sz="765" spc="-109" dirty="0">
                <a:solidFill>
                  <a:srgbClr val="262626"/>
                </a:solidFill>
                <a:latin typeface="Arial"/>
                <a:cs typeface="Arial"/>
              </a:rPr>
              <a:t>M</a:t>
            </a:r>
            <a:r>
              <a:rPr sz="765" dirty="0">
                <a:solidFill>
                  <a:srgbClr val="262626"/>
                </a:solidFill>
                <a:latin typeface="Arial"/>
                <a:cs typeface="Arial"/>
              </a:rPr>
              <a:t>	</a:t>
            </a:r>
            <a:r>
              <a:rPr sz="765" spc="-109" dirty="0">
                <a:solidFill>
                  <a:srgbClr val="262626"/>
                </a:solidFill>
                <a:latin typeface="Arial"/>
                <a:cs typeface="Arial"/>
              </a:rPr>
              <a:t>0</a:t>
            </a:r>
            <a:endParaRPr sz="765">
              <a:latin typeface="Arial"/>
              <a:cs typeface="Arial"/>
            </a:endParaRPr>
          </a:p>
        </p:txBody>
      </p:sp>
      <p:sp>
        <p:nvSpPr>
          <p:cNvPr id="58" name="object 58"/>
          <p:cNvSpPr txBox="1"/>
          <p:nvPr/>
        </p:nvSpPr>
        <p:spPr>
          <a:xfrm>
            <a:off x="5029493" y="5396365"/>
            <a:ext cx="1645096" cy="479437"/>
          </a:xfrm>
          <a:prstGeom prst="rect">
            <a:avLst/>
          </a:prstGeom>
        </p:spPr>
        <p:txBody>
          <a:bodyPr vert="horz" wrap="square" lIns="0" tIns="43000" rIns="0" bIns="0" rtlCol="0">
            <a:spAutoFit/>
          </a:bodyPr>
          <a:lstStyle/>
          <a:p>
            <a:pPr marL="27742" marR="11097">
              <a:lnSpc>
                <a:spcPts val="1748"/>
              </a:lnSpc>
              <a:spcBef>
                <a:spcPts val="339"/>
              </a:spcBef>
            </a:pPr>
            <a:r>
              <a:rPr sz="1529" dirty="0">
                <a:solidFill>
                  <a:srgbClr val="D41A2C"/>
                </a:solidFill>
                <a:latin typeface="Arial"/>
                <a:cs typeface="Arial"/>
              </a:rPr>
              <a:t>(g)</a:t>
            </a:r>
            <a:r>
              <a:rPr sz="1529" spc="44" dirty="0">
                <a:solidFill>
                  <a:srgbClr val="D41A2C"/>
                </a:solidFill>
                <a:latin typeface="Arial"/>
                <a:cs typeface="Arial"/>
              </a:rPr>
              <a:t> </a:t>
            </a:r>
            <a:r>
              <a:rPr sz="1529" b="1" spc="-22" dirty="0">
                <a:latin typeface="Arial"/>
                <a:cs typeface="Arial"/>
              </a:rPr>
              <a:t>Memory-Four-</a:t>
            </a:r>
            <a:r>
              <a:rPr sz="1529" b="1" spc="1092" dirty="0">
                <a:latin typeface="Arial"/>
                <a:cs typeface="Arial"/>
              </a:rPr>
              <a:t> </a:t>
            </a:r>
            <a:r>
              <a:rPr sz="1529" b="1" spc="-22" dirty="0">
                <a:latin typeface="Arial"/>
                <a:cs typeface="Arial"/>
              </a:rPr>
              <a:t>Rooms-</a:t>
            </a:r>
            <a:r>
              <a:rPr sz="1529" b="1" spc="-55" dirty="0">
                <a:latin typeface="Arial"/>
                <a:cs typeface="Arial"/>
              </a:rPr>
              <a:t>7x7</a:t>
            </a:r>
            <a:endParaRPr sz="1529">
              <a:latin typeface="Arial"/>
              <a:cs typeface="Arial"/>
            </a:endParaRPr>
          </a:p>
        </p:txBody>
      </p:sp>
      <p:sp>
        <p:nvSpPr>
          <p:cNvPr id="59" name="object 59"/>
          <p:cNvSpPr txBox="1"/>
          <p:nvPr/>
        </p:nvSpPr>
        <p:spPr>
          <a:xfrm>
            <a:off x="7843798" y="5026523"/>
            <a:ext cx="233032" cy="145737"/>
          </a:xfrm>
          <a:prstGeom prst="rect">
            <a:avLst/>
          </a:prstGeom>
        </p:spPr>
        <p:txBody>
          <a:bodyPr vert="horz" wrap="square" lIns="0" tIns="27742" rIns="0" bIns="0" rtlCol="0">
            <a:spAutoFit/>
          </a:bodyPr>
          <a:lstStyle/>
          <a:p>
            <a:pPr marL="27742">
              <a:spcBef>
                <a:spcPts val="218"/>
              </a:spcBef>
            </a:pPr>
            <a:r>
              <a:rPr sz="765" dirty="0">
                <a:solidFill>
                  <a:srgbClr val="262626"/>
                </a:solidFill>
                <a:latin typeface="Arial"/>
                <a:cs typeface="Arial"/>
              </a:rPr>
              <a:t>2</a:t>
            </a:r>
            <a:r>
              <a:rPr sz="765" spc="66" dirty="0">
                <a:solidFill>
                  <a:srgbClr val="262626"/>
                </a:solidFill>
                <a:latin typeface="Arial"/>
                <a:cs typeface="Arial"/>
              </a:rPr>
              <a:t> </a:t>
            </a:r>
            <a:r>
              <a:rPr sz="765" spc="-109" dirty="0">
                <a:solidFill>
                  <a:srgbClr val="262626"/>
                </a:solidFill>
                <a:latin typeface="Arial"/>
                <a:cs typeface="Arial"/>
              </a:rPr>
              <a:t>M</a:t>
            </a:r>
            <a:endParaRPr sz="765">
              <a:latin typeface="Arial"/>
              <a:cs typeface="Arial"/>
            </a:endParaRPr>
          </a:p>
        </p:txBody>
      </p:sp>
      <p:sp>
        <p:nvSpPr>
          <p:cNvPr id="60" name="object 60"/>
          <p:cNvSpPr txBox="1"/>
          <p:nvPr/>
        </p:nvSpPr>
        <p:spPr>
          <a:xfrm>
            <a:off x="8398811" y="5026523"/>
            <a:ext cx="233032" cy="145737"/>
          </a:xfrm>
          <a:prstGeom prst="rect">
            <a:avLst/>
          </a:prstGeom>
        </p:spPr>
        <p:txBody>
          <a:bodyPr vert="horz" wrap="square" lIns="0" tIns="27742" rIns="0" bIns="0" rtlCol="0">
            <a:spAutoFit/>
          </a:bodyPr>
          <a:lstStyle/>
          <a:p>
            <a:pPr marL="27742">
              <a:spcBef>
                <a:spcPts val="218"/>
              </a:spcBef>
            </a:pPr>
            <a:r>
              <a:rPr sz="765" dirty="0">
                <a:solidFill>
                  <a:srgbClr val="262626"/>
                </a:solidFill>
                <a:latin typeface="Arial"/>
                <a:cs typeface="Arial"/>
              </a:rPr>
              <a:t>4</a:t>
            </a:r>
            <a:r>
              <a:rPr sz="765" spc="66" dirty="0">
                <a:solidFill>
                  <a:srgbClr val="262626"/>
                </a:solidFill>
                <a:latin typeface="Arial"/>
                <a:cs typeface="Arial"/>
              </a:rPr>
              <a:t> </a:t>
            </a:r>
            <a:r>
              <a:rPr sz="765" spc="-109" dirty="0">
                <a:solidFill>
                  <a:srgbClr val="262626"/>
                </a:solidFill>
                <a:latin typeface="Arial"/>
                <a:cs typeface="Arial"/>
              </a:rPr>
              <a:t>M</a:t>
            </a:r>
            <a:endParaRPr sz="765">
              <a:latin typeface="Arial"/>
              <a:cs typeface="Arial"/>
            </a:endParaRPr>
          </a:p>
        </p:txBody>
      </p:sp>
      <p:sp>
        <p:nvSpPr>
          <p:cNvPr id="61" name="object 61"/>
          <p:cNvSpPr txBox="1"/>
          <p:nvPr/>
        </p:nvSpPr>
        <p:spPr>
          <a:xfrm>
            <a:off x="8953824" y="5026523"/>
            <a:ext cx="233032" cy="145737"/>
          </a:xfrm>
          <a:prstGeom prst="rect">
            <a:avLst/>
          </a:prstGeom>
        </p:spPr>
        <p:txBody>
          <a:bodyPr vert="horz" wrap="square" lIns="0" tIns="27742" rIns="0" bIns="0" rtlCol="0">
            <a:spAutoFit/>
          </a:bodyPr>
          <a:lstStyle/>
          <a:p>
            <a:pPr marL="27742">
              <a:spcBef>
                <a:spcPts val="218"/>
              </a:spcBef>
            </a:pPr>
            <a:r>
              <a:rPr sz="765" dirty="0">
                <a:solidFill>
                  <a:srgbClr val="262626"/>
                </a:solidFill>
                <a:latin typeface="Arial"/>
                <a:cs typeface="Arial"/>
              </a:rPr>
              <a:t>6</a:t>
            </a:r>
            <a:r>
              <a:rPr sz="765" spc="66" dirty="0">
                <a:solidFill>
                  <a:srgbClr val="262626"/>
                </a:solidFill>
                <a:latin typeface="Arial"/>
                <a:cs typeface="Arial"/>
              </a:rPr>
              <a:t> </a:t>
            </a:r>
            <a:r>
              <a:rPr sz="765" spc="-109" dirty="0">
                <a:solidFill>
                  <a:srgbClr val="262626"/>
                </a:solidFill>
                <a:latin typeface="Arial"/>
                <a:cs typeface="Arial"/>
              </a:rPr>
              <a:t>M</a:t>
            </a:r>
            <a:endParaRPr sz="765">
              <a:latin typeface="Arial"/>
              <a:cs typeface="Arial"/>
            </a:endParaRPr>
          </a:p>
        </p:txBody>
      </p:sp>
      <p:sp>
        <p:nvSpPr>
          <p:cNvPr id="62" name="object 62"/>
          <p:cNvSpPr txBox="1"/>
          <p:nvPr/>
        </p:nvSpPr>
        <p:spPr>
          <a:xfrm>
            <a:off x="7985292" y="5138414"/>
            <a:ext cx="507677" cy="145737"/>
          </a:xfrm>
          <a:prstGeom prst="rect">
            <a:avLst/>
          </a:prstGeom>
        </p:spPr>
        <p:txBody>
          <a:bodyPr vert="horz" wrap="square" lIns="0" tIns="27742" rIns="0" bIns="0" rtlCol="0">
            <a:spAutoFit/>
          </a:bodyPr>
          <a:lstStyle/>
          <a:p>
            <a:pPr marL="27742">
              <a:spcBef>
                <a:spcPts val="218"/>
              </a:spcBef>
            </a:pPr>
            <a:r>
              <a:rPr sz="765" spc="-22" dirty="0">
                <a:solidFill>
                  <a:srgbClr val="262626"/>
                </a:solidFill>
                <a:latin typeface="Arial"/>
                <a:cs typeface="Arial"/>
              </a:rPr>
              <a:t>Timestep</a:t>
            </a:r>
            <a:endParaRPr sz="765">
              <a:latin typeface="Arial"/>
              <a:cs typeface="Arial"/>
            </a:endParaRPr>
          </a:p>
        </p:txBody>
      </p:sp>
      <p:sp>
        <p:nvSpPr>
          <p:cNvPr id="63" name="object 63"/>
          <p:cNvSpPr txBox="1"/>
          <p:nvPr/>
        </p:nvSpPr>
        <p:spPr>
          <a:xfrm>
            <a:off x="7119523" y="4674865"/>
            <a:ext cx="199742" cy="145737"/>
          </a:xfrm>
          <a:prstGeom prst="rect">
            <a:avLst/>
          </a:prstGeom>
        </p:spPr>
        <p:txBody>
          <a:bodyPr vert="horz" wrap="square" lIns="0" tIns="27742" rIns="0" bIns="0" rtlCol="0">
            <a:spAutoFit/>
          </a:bodyPr>
          <a:lstStyle/>
          <a:p>
            <a:pPr marL="27742">
              <a:spcBef>
                <a:spcPts val="218"/>
              </a:spcBef>
            </a:pPr>
            <a:r>
              <a:rPr sz="765" spc="55" dirty="0">
                <a:solidFill>
                  <a:srgbClr val="262626"/>
                </a:solidFill>
                <a:latin typeface="Arial"/>
                <a:cs typeface="Arial"/>
              </a:rPr>
              <a:t>−4</a:t>
            </a:r>
            <a:endParaRPr sz="765">
              <a:latin typeface="Arial"/>
              <a:cs typeface="Arial"/>
            </a:endParaRPr>
          </a:p>
        </p:txBody>
      </p:sp>
      <p:sp>
        <p:nvSpPr>
          <p:cNvPr id="64" name="object 64"/>
          <p:cNvSpPr txBox="1"/>
          <p:nvPr/>
        </p:nvSpPr>
        <p:spPr>
          <a:xfrm>
            <a:off x="7119523" y="4291192"/>
            <a:ext cx="199742" cy="145737"/>
          </a:xfrm>
          <a:prstGeom prst="rect">
            <a:avLst/>
          </a:prstGeom>
        </p:spPr>
        <p:txBody>
          <a:bodyPr vert="horz" wrap="square" lIns="0" tIns="27742" rIns="0" bIns="0" rtlCol="0">
            <a:spAutoFit/>
          </a:bodyPr>
          <a:lstStyle/>
          <a:p>
            <a:pPr marL="27742">
              <a:spcBef>
                <a:spcPts val="218"/>
              </a:spcBef>
            </a:pPr>
            <a:r>
              <a:rPr sz="765" spc="55" dirty="0">
                <a:solidFill>
                  <a:srgbClr val="262626"/>
                </a:solidFill>
                <a:latin typeface="Arial"/>
                <a:cs typeface="Arial"/>
              </a:rPr>
              <a:t>−2</a:t>
            </a:r>
            <a:endParaRPr sz="765">
              <a:latin typeface="Arial"/>
              <a:cs typeface="Arial"/>
            </a:endParaRPr>
          </a:p>
        </p:txBody>
      </p:sp>
      <p:sp>
        <p:nvSpPr>
          <p:cNvPr id="65" name="object 65"/>
          <p:cNvSpPr txBox="1"/>
          <p:nvPr/>
        </p:nvSpPr>
        <p:spPr>
          <a:xfrm>
            <a:off x="7201075" y="3907521"/>
            <a:ext cx="117903" cy="145737"/>
          </a:xfrm>
          <a:prstGeom prst="rect">
            <a:avLst/>
          </a:prstGeom>
        </p:spPr>
        <p:txBody>
          <a:bodyPr vert="horz" wrap="square" lIns="0" tIns="27742" rIns="0" bIns="0" rtlCol="0">
            <a:spAutoFit/>
          </a:bodyPr>
          <a:lstStyle/>
          <a:p>
            <a:pPr marL="27742">
              <a:spcBef>
                <a:spcPts val="218"/>
              </a:spcBef>
            </a:pPr>
            <a:r>
              <a:rPr sz="765" spc="-109" dirty="0">
                <a:solidFill>
                  <a:srgbClr val="262626"/>
                </a:solidFill>
                <a:latin typeface="Arial"/>
                <a:cs typeface="Arial"/>
              </a:rPr>
              <a:t>0</a:t>
            </a:r>
            <a:endParaRPr sz="765">
              <a:latin typeface="Arial"/>
              <a:cs typeface="Arial"/>
            </a:endParaRPr>
          </a:p>
        </p:txBody>
      </p:sp>
      <p:pic>
        <p:nvPicPr>
          <p:cNvPr id="66" name="object 66"/>
          <p:cNvPicPr/>
          <p:nvPr/>
        </p:nvPicPr>
        <p:blipFill>
          <a:blip r:embed="rId10" cstate="print"/>
          <a:stretch>
            <a:fillRect/>
          </a:stretch>
        </p:blipFill>
        <p:spPr>
          <a:xfrm>
            <a:off x="7321704" y="3781609"/>
            <a:ext cx="1831542" cy="1265052"/>
          </a:xfrm>
          <a:prstGeom prst="rect">
            <a:avLst/>
          </a:prstGeom>
        </p:spPr>
      </p:pic>
      <p:sp>
        <p:nvSpPr>
          <p:cNvPr id="67" name="object 67"/>
          <p:cNvSpPr txBox="1"/>
          <p:nvPr/>
        </p:nvSpPr>
        <p:spPr>
          <a:xfrm>
            <a:off x="7106253" y="5396365"/>
            <a:ext cx="1645096" cy="479437"/>
          </a:xfrm>
          <a:prstGeom prst="rect">
            <a:avLst/>
          </a:prstGeom>
        </p:spPr>
        <p:txBody>
          <a:bodyPr vert="horz" wrap="square" lIns="0" tIns="43000" rIns="0" bIns="0" rtlCol="0">
            <a:spAutoFit/>
          </a:bodyPr>
          <a:lstStyle/>
          <a:p>
            <a:pPr marL="27742" marR="11097">
              <a:lnSpc>
                <a:spcPts val="1748"/>
              </a:lnSpc>
              <a:spcBef>
                <a:spcPts val="339"/>
              </a:spcBef>
            </a:pPr>
            <a:r>
              <a:rPr sz="1529" dirty="0">
                <a:solidFill>
                  <a:srgbClr val="D41A2C"/>
                </a:solidFill>
                <a:latin typeface="Arial"/>
                <a:cs typeface="Arial"/>
              </a:rPr>
              <a:t>(h)</a:t>
            </a:r>
            <a:r>
              <a:rPr sz="1529" spc="44" dirty="0">
                <a:solidFill>
                  <a:srgbClr val="D41A2C"/>
                </a:solidFill>
                <a:latin typeface="Arial"/>
                <a:cs typeface="Arial"/>
              </a:rPr>
              <a:t> </a:t>
            </a:r>
            <a:r>
              <a:rPr sz="1529" b="1" spc="-22" dirty="0">
                <a:latin typeface="Arial"/>
                <a:cs typeface="Arial"/>
              </a:rPr>
              <a:t>Memory-Four-</a:t>
            </a:r>
            <a:r>
              <a:rPr sz="1529" b="1" spc="1092" dirty="0">
                <a:latin typeface="Arial"/>
                <a:cs typeface="Arial"/>
              </a:rPr>
              <a:t> </a:t>
            </a:r>
            <a:r>
              <a:rPr sz="1529" b="1" spc="-22" dirty="0">
                <a:latin typeface="Arial"/>
                <a:cs typeface="Arial"/>
              </a:rPr>
              <a:t>Rooms-</a:t>
            </a:r>
            <a:r>
              <a:rPr sz="1529" b="1" spc="-55" dirty="0">
                <a:latin typeface="Arial"/>
                <a:cs typeface="Arial"/>
              </a:rPr>
              <a:t>9x9</a:t>
            </a:r>
            <a:endParaRPr sz="1529">
              <a:latin typeface="Arial"/>
              <a:cs typeface="Arial"/>
            </a:endParaRPr>
          </a:p>
        </p:txBody>
      </p:sp>
      <p:sp>
        <p:nvSpPr>
          <p:cNvPr id="68" name="object 68"/>
          <p:cNvSpPr txBox="1"/>
          <p:nvPr/>
        </p:nvSpPr>
        <p:spPr>
          <a:xfrm>
            <a:off x="763783" y="6217239"/>
            <a:ext cx="8201898" cy="818464"/>
          </a:xfrm>
          <a:prstGeom prst="rect">
            <a:avLst/>
          </a:prstGeom>
        </p:spPr>
        <p:txBody>
          <a:bodyPr vert="horz" wrap="square" lIns="0" tIns="48548" rIns="0" bIns="0" rtlCol="0">
            <a:spAutoFit/>
          </a:bodyPr>
          <a:lstStyle/>
          <a:p>
            <a:pPr marL="27742" marR="11097">
              <a:lnSpc>
                <a:spcPts val="1966"/>
              </a:lnSpc>
              <a:spcBef>
                <a:spcPts val="382"/>
              </a:spcBef>
            </a:pPr>
            <a:r>
              <a:rPr sz="1748" dirty="0">
                <a:solidFill>
                  <a:srgbClr val="D41A2C"/>
                </a:solidFill>
                <a:latin typeface="Arial"/>
                <a:cs typeface="Arial"/>
              </a:rPr>
              <a:t>Figure:</a:t>
            </a:r>
            <a:r>
              <a:rPr sz="1748" spc="-55" dirty="0">
                <a:solidFill>
                  <a:srgbClr val="D41A2C"/>
                </a:solidFill>
                <a:latin typeface="Arial"/>
                <a:cs typeface="Arial"/>
              </a:rPr>
              <a:t> </a:t>
            </a:r>
            <a:r>
              <a:rPr sz="1748" dirty="0">
                <a:latin typeface="Arial"/>
                <a:cs typeface="Arial"/>
              </a:rPr>
              <a:t>Learning</a:t>
            </a:r>
            <a:r>
              <a:rPr sz="1748" spc="-44" dirty="0">
                <a:latin typeface="Arial"/>
                <a:cs typeface="Arial"/>
              </a:rPr>
              <a:t> </a:t>
            </a:r>
            <a:r>
              <a:rPr sz="1748" spc="-22" dirty="0">
                <a:latin typeface="Arial"/>
                <a:cs typeface="Arial"/>
              </a:rPr>
              <a:t>performance</a:t>
            </a:r>
            <a:r>
              <a:rPr sz="1748" spc="-55" dirty="0">
                <a:latin typeface="Arial"/>
                <a:cs typeface="Arial"/>
              </a:rPr>
              <a:t> </a:t>
            </a:r>
            <a:r>
              <a:rPr sz="1748" dirty="0">
                <a:latin typeface="Arial"/>
                <a:cs typeface="Arial"/>
              </a:rPr>
              <a:t>curves</a:t>
            </a:r>
            <a:r>
              <a:rPr sz="1748" spc="-44" dirty="0">
                <a:latin typeface="Arial"/>
                <a:cs typeface="Arial"/>
              </a:rPr>
              <a:t> </a:t>
            </a:r>
            <a:r>
              <a:rPr sz="1748" dirty="0">
                <a:latin typeface="Arial"/>
                <a:cs typeface="Arial"/>
              </a:rPr>
              <a:t>of</a:t>
            </a:r>
            <a:r>
              <a:rPr sz="1748" spc="-44" dirty="0">
                <a:latin typeface="Arial"/>
                <a:cs typeface="Arial"/>
              </a:rPr>
              <a:t> </a:t>
            </a:r>
            <a:r>
              <a:rPr sz="1748" dirty="0">
                <a:latin typeface="Arial"/>
                <a:cs typeface="Arial"/>
              </a:rPr>
              <a:t>episodic</a:t>
            </a:r>
            <a:r>
              <a:rPr sz="1748" spc="-55" dirty="0">
                <a:latin typeface="Arial"/>
                <a:cs typeface="Arial"/>
              </a:rPr>
              <a:t> </a:t>
            </a:r>
            <a:r>
              <a:rPr sz="1748" dirty="0">
                <a:latin typeface="Arial"/>
                <a:cs typeface="Arial"/>
              </a:rPr>
              <a:t>returns</a:t>
            </a:r>
            <a:r>
              <a:rPr sz="1748" spc="-44" dirty="0">
                <a:latin typeface="Arial"/>
                <a:cs typeface="Arial"/>
              </a:rPr>
              <a:t> </a:t>
            </a:r>
            <a:r>
              <a:rPr sz="1748" spc="-22" dirty="0">
                <a:latin typeface="Arial"/>
                <a:cs typeface="Arial"/>
              </a:rPr>
              <a:t>averaged</a:t>
            </a:r>
            <a:r>
              <a:rPr sz="1748" spc="-55" dirty="0">
                <a:latin typeface="Arial"/>
                <a:cs typeface="Arial"/>
              </a:rPr>
              <a:t> </a:t>
            </a:r>
            <a:r>
              <a:rPr sz="1748" spc="-22" dirty="0">
                <a:latin typeface="Arial"/>
                <a:cs typeface="Arial"/>
              </a:rPr>
              <a:t>over</a:t>
            </a:r>
            <a:r>
              <a:rPr sz="1748" spc="-44" dirty="0">
                <a:latin typeface="Arial"/>
                <a:cs typeface="Arial"/>
              </a:rPr>
              <a:t> </a:t>
            </a:r>
            <a:r>
              <a:rPr sz="1748" dirty="0">
                <a:latin typeface="Arial"/>
                <a:cs typeface="Arial"/>
              </a:rPr>
              <a:t>the</a:t>
            </a:r>
            <a:r>
              <a:rPr sz="1748" spc="-44" dirty="0">
                <a:latin typeface="Arial"/>
                <a:cs typeface="Arial"/>
              </a:rPr>
              <a:t> </a:t>
            </a:r>
            <a:r>
              <a:rPr sz="1748" dirty="0">
                <a:latin typeface="Arial"/>
                <a:cs typeface="Arial"/>
              </a:rPr>
              <a:t>last</a:t>
            </a:r>
            <a:r>
              <a:rPr sz="1748" spc="-55" dirty="0">
                <a:latin typeface="Arial"/>
                <a:cs typeface="Arial"/>
              </a:rPr>
              <a:t> </a:t>
            </a:r>
            <a:r>
              <a:rPr sz="1748" spc="-55" dirty="0">
                <a:latin typeface="Times New Roman"/>
                <a:cs typeface="Times New Roman"/>
              </a:rPr>
              <a:t>100</a:t>
            </a:r>
            <a:r>
              <a:rPr sz="1748" spc="1092" dirty="0">
                <a:latin typeface="Times New Roman"/>
                <a:cs typeface="Times New Roman"/>
              </a:rPr>
              <a:t> </a:t>
            </a:r>
            <a:r>
              <a:rPr sz="1748" spc="-22" dirty="0">
                <a:latin typeface="Arial"/>
                <a:cs typeface="Arial"/>
              </a:rPr>
              <a:t>episodes, </a:t>
            </a:r>
            <a:r>
              <a:rPr sz="1748" dirty="0">
                <a:latin typeface="Arial"/>
                <a:cs typeface="Arial"/>
              </a:rPr>
              <a:t>with</a:t>
            </a:r>
            <a:r>
              <a:rPr sz="1748" spc="-22" dirty="0">
                <a:latin typeface="Arial"/>
                <a:cs typeface="Arial"/>
              </a:rPr>
              <a:t> </a:t>
            </a:r>
            <a:r>
              <a:rPr sz="1748" dirty="0">
                <a:latin typeface="Arial"/>
                <a:cs typeface="Arial"/>
              </a:rPr>
              <a:t>statistics</a:t>
            </a:r>
            <a:r>
              <a:rPr sz="1748" spc="-11" dirty="0">
                <a:latin typeface="Arial"/>
                <a:cs typeface="Arial"/>
              </a:rPr>
              <a:t> </a:t>
            </a:r>
            <a:r>
              <a:rPr sz="1748" spc="-22" dirty="0">
                <a:latin typeface="Arial"/>
                <a:cs typeface="Arial"/>
              </a:rPr>
              <a:t>computed over </a:t>
            </a:r>
            <a:r>
              <a:rPr sz="1748" dirty="0">
                <a:latin typeface="Times New Roman"/>
                <a:cs typeface="Times New Roman"/>
              </a:rPr>
              <a:t>20</a:t>
            </a:r>
            <a:r>
              <a:rPr sz="1748" spc="44" dirty="0">
                <a:latin typeface="Times New Roman"/>
                <a:cs typeface="Times New Roman"/>
              </a:rPr>
              <a:t> </a:t>
            </a:r>
            <a:r>
              <a:rPr sz="1748" spc="-22" dirty="0">
                <a:latin typeface="Arial"/>
                <a:cs typeface="Arial"/>
              </a:rPr>
              <a:t>independent </a:t>
            </a:r>
            <a:r>
              <a:rPr sz="1748" dirty="0">
                <a:latin typeface="Arial"/>
                <a:cs typeface="Arial"/>
              </a:rPr>
              <a:t>runs.</a:t>
            </a:r>
            <a:r>
              <a:rPr sz="1748" spc="98" dirty="0">
                <a:latin typeface="Arial"/>
                <a:cs typeface="Arial"/>
              </a:rPr>
              <a:t> </a:t>
            </a:r>
            <a:r>
              <a:rPr sz="1748" spc="-22" dirty="0">
                <a:latin typeface="Arial"/>
                <a:cs typeface="Arial"/>
              </a:rPr>
              <a:t>Shaded</a:t>
            </a:r>
            <a:r>
              <a:rPr sz="1748" spc="-11" dirty="0">
                <a:latin typeface="Arial"/>
                <a:cs typeface="Arial"/>
              </a:rPr>
              <a:t> </a:t>
            </a:r>
            <a:r>
              <a:rPr sz="1748" dirty="0">
                <a:latin typeface="Arial"/>
                <a:cs typeface="Arial"/>
              </a:rPr>
              <a:t>areas</a:t>
            </a:r>
            <a:r>
              <a:rPr sz="1748" spc="-22" dirty="0">
                <a:latin typeface="Arial"/>
                <a:cs typeface="Arial"/>
              </a:rPr>
              <a:t> </a:t>
            </a:r>
            <a:r>
              <a:rPr sz="1748" spc="-55" dirty="0">
                <a:latin typeface="Arial"/>
                <a:cs typeface="Arial"/>
              </a:rPr>
              <a:t>are</a:t>
            </a:r>
            <a:r>
              <a:rPr sz="1748" spc="-22" dirty="0">
                <a:latin typeface="Arial"/>
                <a:cs typeface="Arial"/>
              </a:rPr>
              <a:t> centered</a:t>
            </a:r>
            <a:r>
              <a:rPr sz="1748" spc="-55" dirty="0">
                <a:latin typeface="Arial"/>
                <a:cs typeface="Arial"/>
              </a:rPr>
              <a:t> </a:t>
            </a:r>
            <a:r>
              <a:rPr sz="1748" dirty="0">
                <a:latin typeface="Arial"/>
                <a:cs typeface="Arial"/>
              </a:rPr>
              <a:t>around</a:t>
            </a:r>
            <a:r>
              <a:rPr sz="1748" spc="-55" dirty="0">
                <a:latin typeface="Arial"/>
                <a:cs typeface="Arial"/>
              </a:rPr>
              <a:t> </a:t>
            </a:r>
            <a:r>
              <a:rPr sz="1748" dirty="0">
                <a:latin typeface="Arial"/>
                <a:cs typeface="Arial"/>
              </a:rPr>
              <a:t>the</a:t>
            </a:r>
            <a:r>
              <a:rPr sz="1748" spc="-55" dirty="0">
                <a:latin typeface="Arial"/>
                <a:cs typeface="Arial"/>
              </a:rPr>
              <a:t> </a:t>
            </a:r>
            <a:r>
              <a:rPr sz="1748" dirty="0">
                <a:latin typeface="Arial"/>
                <a:cs typeface="Arial"/>
              </a:rPr>
              <a:t>empirical</a:t>
            </a:r>
            <a:r>
              <a:rPr sz="1748" spc="-55" dirty="0">
                <a:latin typeface="Arial"/>
                <a:cs typeface="Arial"/>
              </a:rPr>
              <a:t> </a:t>
            </a:r>
            <a:r>
              <a:rPr sz="1748" dirty="0">
                <a:latin typeface="Arial"/>
                <a:cs typeface="Arial"/>
              </a:rPr>
              <a:t>mean</a:t>
            </a:r>
            <a:r>
              <a:rPr sz="1748" spc="-55" dirty="0">
                <a:latin typeface="Arial"/>
                <a:cs typeface="Arial"/>
              </a:rPr>
              <a:t> </a:t>
            </a:r>
            <a:r>
              <a:rPr sz="1748" dirty="0">
                <a:latin typeface="Arial"/>
                <a:cs typeface="Arial"/>
              </a:rPr>
              <a:t>and</a:t>
            </a:r>
            <a:r>
              <a:rPr sz="1748" spc="-44" dirty="0">
                <a:latin typeface="Arial"/>
                <a:cs typeface="Arial"/>
              </a:rPr>
              <a:t> </a:t>
            </a:r>
            <a:r>
              <a:rPr sz="1748" dirty="0">
                <a:latin typeface="Arial"/>
                <a:cs typeface="Arial"/>
              </a:rPr>
              <a:t>show</a:t>
            </a:r>
            <a:r>
              <a:rPr sz="1748" spc="-55" dirty="0">
                <a:latin typeface="Arial"/>
                <a:cs typeface="Arial"/>
              </a:rPr>
              <a:t> </a:t>
            </a:r>
            <a:r>
              <a:rPr sz="1748" dirty="0">
                <a:latin typeface="Arial"/>
                <a:cs typeface="Arial"/>
              </a:rPr>
              <a:t>one</a:t>
            </a:r>
            <a:r>
              <a:rPr sz="1748" spc="-55" dirty="0">
                <a:latin typeface="Arial"/>
                <a:cs typeface="Arial"/>
              </a:rPr>
              <a:t> </a:t>
            </a:r>
            <a:r>
              <a:rPr sz="1748" spc="-22" dirty="0">
                <a:latin typeface="Arial"/>
                <a:cs typeface="Arial"/>
              </a:rPr>
              <a:t>standard</a:t>
            </a:r>
            <a:r>
              <a:rPr sz="1748" spc="-55" dirty="0">
                <a:latin typeface="Arial"/>
                <a:cs typeface="Arial"/>
              </a:rPr>
              <a:t> </a:t>
            </a:r>
            <a:r>
              <a:rPr sz="1748" dirty="0">
                <a:latin typeface="Arial"/>
                <a:cs typeface="Arial"/>
              </a:rPr>
              <a:t>error</a:t>
            </a:r>
            <a:r>
              <a:rPr sz="1748" spc="-55" dirty="0">
                <a:latin typeface="Arial"/>
                <a:cs typeface="Arial"/>
              </a:rPr>
              <a:t> </a:t>
            </a:r>
            <a:r>
              <a:rPr sz="1748" dirty="0">
                <a:latin typeface="Arial"/>
                <a:cs typeface="Arial"/>
              </a:rPr>
              <a:t>of</a:t>
            </a:r>
            <a:r>
              <a:rPr sz="1748" spc="-44" dirty="0">
                <a:latin typeface="Arial"/>
                <a:cs typeface="Arial"/>
              </a:rPr>
              <a:t> </a:t>
            </a:r>
            <a:r>
              <a:rPr sz="1748" dirty="0">
                <a:latin typeface="Arial"/>
                <a:cs typeface="Arial"/>
              </a:rPr>
              <a:t>the</a:t>
            </a:r>
            <a:r>
              <a:rPr sz="1748" spc="-55" dirty="0">
                <a:latin typeface="Arial"/>
                <a:cs typeface="Arial"/>
              </a:rPr>
              <a:t> </a:t>
            </a:r>
            <a:r>
              <a:rPr sz="1748" spc="-22" dirty="0">
                <a:latin typeface="Arial"/>
                <a:cs typeface="Arial"/>
              </a:rPr>
              <a:t>mean.</a:t>
            </a:r>
            <a:endParaRPr sz="1748">
              <a:latin typeface="Arial"/>
              <a:cs typeface="Arial"/>
            </a:endParaRPr>
          </a:p>
        </p:txBody>
      </p:sp>
      <p:sp>
        <p:nvSpPr>
          <p:cNvPr id="70" name="object 70"/>
          <p:cNvSpPr txBox="1">
            <a:spLocks noGrp="1"/>
          </p:cNvSpPr>
          <p:nvPr>
            <p:ph type="ftr" sz="quarter" idx="5"/>
          </p:nvPr>
        </p:nvSpPr>
        <p:spPr>
          <a:xfrm>
            <a:off x="85737" y="3350180"/>
            <a:ext cx="337184"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A.</a:t>
            </a:r>
            <a:r>
              <a:rPr lang="en-US" spc="-20"/>
              <a:t> </a:t>
            </a:r>
            <a:r>
              <a:rPr lang="en-US" spc="-10"/>
              <a:t>Baisero</a:t>
            </a:r>
            <a:endParaRPr spc="-22" dirty="0"/>
          </a:p>
        </p:txBody>
      </p:sp>
      <p:sp>
        <p:nvSpPr>
          <p:cNvPr id="74" name="object 74"/>
          <p:cNvSpPr txBox="1">
            <a:spLocks noGrp="1"/>
          </p:cNvSpPr>
          <p:nvPr>
            <p:ph type="dt" sz="half" idx="6"/>
          </p:nvPr>
        </p:nvSpPr>
        <p:spPr>
          <a:xfrm>
            <a:off x="3570742" y="3350180"/>
            <a:ext cx="429958"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27742">
              <a:spcBef>
                <a:spcPts val="153"/>
              </a:spcBef>
            </a:pPr>
            <a:r>
              <a:rPr lang="en-US"/>
              <a:t>CS</a:t>
            </a:r>
            <a:r>
              <a:rPr lang="en-US" spc="-20"/>
              <a:t> </a:t>
            </a:r>
            <a:r>
              <a:rPr lang="en-US" spc="-10"/>
              <a:t>4180/5180</a:t>
            </a:r>
            <a:endParaRPr spc="-22" dirty="0"/>
          </a:p>
        </p:txBody>
      </p:sp>
      <p:sp>
        <p:nvSpPr>
          <p:cNvPr id="75" name="object 75"/>
          <p:cNvSpPr txBox="1">
            <a:spLocks noGrp="1"/>
          </p:cNvSpPr>
          <p:nvPr>
            <p:ph type="sldNum" sz="quarter" idx="7"/>
          </p:nvPr>
        </p:nvSpPr>
        <p:spPr>
          <a:xfrm>
            <a:off x="4295597" y="3357216"/>
            <a:ext cx="244729" cy="105410"/>
          </a:xfrm>
          <a:prstGeom prst="rect">
            <a:avLst/>
          </a:prstGeom>
        </p:spPr>
        <p:txBody>
          <a:bodyPr vert="horz" wrap="square" lIns="0" tIns="0" rIns="0" bIns="0" rtlCol="0">
            <a:spAutoFit/>
          </a:bodyPr>
          <a:lstStyle>
            <a:defPPr>
              <a:defRPr kern="0"/>
            </a:defPPr>
            <a:lvl1pPr>
              <a:defRPr sz="500" b="1" i="0">
                <a:solidFill>
                  <a:schemeClr val="bg1"/>
                </a:solidFill>
                <a:latin typeface="Arial"/>
                <a:cs typeface="Arial"/>
              </a:defRPr>
            </a:lvl1pPr>
          </a:lstStyle>
          <a:p>
            <a:pPr marL="73025">
              <a:spcBef>
                <a:spcPts val="70"/>
              </a:spcBef>
            </a:pPr>
            <a:fld id="{81D60167-4931-47E6-BA6A-407CBD079E47}" type="slidenum">
              <a:rPr lang="en-US" smtClean="0"/>
              <a:pPr marL="73025">
                <a:spcBef>
                  <a:spcPts val="70"/>
                </a:spcBef>
              </a:pPr>
              <a:t>90</a:t>
            </a:fld>
            <a:r>
              <a:rPr lang="en-US" spc="-15"/>
              <a:t> </a:t>
            </a:r>
            <a:r>
              <a:rPr lang="en-US"/>
              <a:t>/</a:t>
            </a:r>
            <a:r>
              <a:rPr lang="en-US" spc="-5"/>
              <a:t> </a:t>
            </a:r>
            <a:r>
              <a:rPr lang="en-US" spc="-25"/>
              <a:t>53</a:t>
            </a:r>
            <a:endParaRPr spc="-55" dirty="0"/>
          </a:p>
        </p:txBody>
      </p:sp>
    </p:spTree>
  </p:cSld>
  <p:clrMapOvr>
    <a:masterClrMapping/>
  </p:clrMapOvr>
  <p:transition>
    <p:cu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C9B18-F0C1-BA44-BDC5-E5D0674D53CF}"/>
              </a:ext>
            </a:extLst>
          </p:cNvPr>
          <p:cNvSpPr>
            <a:spLocks noGrp="1"/>
          </p:cNvSpPr>
          <p:nvPr>
            <p:ph type="title"/>
          </p:nvPr>
        </p:nvSpPr>
        <p:spPr/>
        <p:txBody>
          <a:bodyPr/>
          <a:lstStyle/>
          <a:p>
            <a:r>
              <a:rPr lang="en-US" dirty="0"/>
              <a:t>Next time</a:t>
            </a:r>
          </a:p>
        </p:txBody>
      </p:sp>
      <p:sp>
        <p:nvSpPr>
          <p:cNvPr id="3" name="Content Placeholder 2">
            <a:extLst>
              <a:ext uri="{FF2B5EF4-FFF2-40B4-BE49-F238E27FC236}">
                <a16:creationId xmlns:a16="http://schemas.microsoft.com/office/drawing/2014/main" id="{78E823D6-7B7B-8D41-9657-581E9992F3E2}"/>
              </a:ext>
            </a:extLst>
          </p:cNvPr>
          <p:cNvSpPr>
            <a:spLocks noGrp="1"/>
          </p:cNvSpPr>
          <p:nvPr>
            <p:ph idx="1"/>
          </p:nvPr>
        </p:nvSpPr>
        <p:spPr/>
        <p:txBody>
          <a:bodyPr/>
          <a:lstStyle/>
          <a:p>
            <a:r>
              <a:rPr lang="en-US" dirty="0"/>
              <a:t>Multi-Agent RL!</a:t>
            </a:r>
          </a:p>
        </p:txBody>
      </p:sp>
    </p:spTree>
    <p:extLst>
      <p:ext uri="{BB962C8B-B14F-4D97-AF65-F5344CB8AC3E}">
        <p14:creationId xmlns:p14="http://schemas.microsoft.com/office/powerpoint/2010/main" val="268046362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7893ce20-a697-4fd6-a4da-14011f6a471d}" enabled="1" method="Standard" siteId="{a8eec281-aaa3-4dae-ac9b-9a398b9215e7}" contentBits="0" removed="0"/>
</clbl:labelList>
</file>

<file path=docProps/app.xml><?xml version="1.0" encoding="utf-8"?>
<Properties xmlns="http://schemas.openxmlformats.org/officeDocument/2006/extended-properties" xmlns:vt="http://schemas.openxmlformats.org/officeDocument/2006/docPropsVTypes">
  <Template>Office Theme</Template>
  <TotalTime>66345</TotalTime>
  <Words>7226</Words>
  <Application>Microsoft Macintosh PowerPoint</Application>
  <PresentationFormat>Custom</PresentationFormat>
  <Paragraphs>1103</Paragraphs>
  <Slides>91</Slides>
  <Notes>22</Notes>
  <HiddenSlides>4</HiddenSlides>
  <MMClips>2</MMClips>
  <ScaleCrop>false</ScaleCrop>
  <HeadingPairs>
    <vt:vector size="8" baseType="variant">
      <vt:variant>
        <vt:lpstr>Fonts Used</vt:lpstr>
      </vt:variant>
      <vt:variant>
        <vt:i4>20</vt:i4>
      </vt:variant>
      <vt:variant>
        <vt:lpstr>Theme</vt:lpstr>
      </vt:variant>
      <vt:variant>
        <vt:i4>1</vt:i4>
      </vt:variant>
      <vt:variant>
        <vt:lpstr>Embedded OLE Servers</vt:lpstr>
      </vt:variant>
      <vt:variant>
        <vt:i4>1</vt:i4>
      </vt:variant>
      <vt:variant>
        <vt:lpstr>Slide Titles</vt:lpstr>
      </vt:variant>
      <vt:variant>
        <vt:i4>91</vt:i4>
      </vt:variant>
    </vt:vector>
  </HeadingPairs>
  <TitlesOfParts>
    <vt:vector size="113" baseType="lpstr">
      <vt:lpstr>Euclid Symbol</vt:lpstr>
      <vt:lpstr>Abadi MT Condensed Extra Bold</vt:lpstr>
      <vt:lpstr>Arial</vt:lpstr>
      <vt:lpstr>Calibri</vt:lpstr>
      <vt:lpstr>Calibri Light</vt:lpstr>
      <vt:lpstr>Cambria Math</vt:lpstr>
      <vt:lpstr>DejaVu Sans Condensed</vt:lpstr>
      <vt:lpstr>Droid Sans</vt:lpstr>
      <vt:lpstr>Euclid</vt:lpstr>
      <vt:lpstr>Gill Sans</vt:lpstr>
      <vt:lpstr>Helvetica</vt:lpstr>
      <vt:lpstr>Helvetica Neue</vt:lpstr>
      <vt:lpstr>Liberation Sans</vt:lpstr>
      <vt:lpstr>Liberation Serif</vt:lpstr>
      <vt:lpstr>Lucida Grande</vt:lpstr>
      <vt:lpstr>Menlo</vt:lpstr>
      <vt:lpstr>Symbol</vt:lpstr>
      <vt:lpstr>Times</vt:lpstr>
      <vt:lpstr>Times New Roman</vt:lpstr>
      <vt:lpstr>Wingdings</vt:lpstr>
      <vt:lpstr>Office Theme</vt:lpstr>
      <vt:lpstr>Equation</vt:lpstr>
      <vt:lpstr>Partially Observable RL  Chris Amato Northeastern University  with some slides from Rob Platt, Lawson Wong and U Alberta</vt:lpstr>
      <vt:lpstr>Announcements</vt:lpstr>
      <vt:lpstr>This week</vt:lpstr>
      <vt:lpstr>Partially observable RL</vt:lpstr>
      <vt:lpstr>PowerPoint Presentation</vt:lpstr>
      <vt:lpstr>DQN with a recurrent layer (DRQN)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Markov decision processes (MDPs)</vt:lpstr>
      <vt:lpstr>POMDPs</vt:lpstr>
      <vt:lpstr>POMDPs</vt:lpstr>
      <vt:lpstr>POMDPs</vt:lpstr>
      <vt:lpstr>Computing belief states</vt:lpstr>
      <vt:lpstr>Computing belief states</vt:lpstr>
      <vt:lpstr>POMDP belief example</vt:lpstr>
      <vt:lpstr>POMDP belief example</vt:lpstr>
      <vt:lpstr>POMDP belief example</vt:lpstr>
      <vt:lpstr>POMDP belief example</vt:lpstr>
      <vt:lpstr>POMDP belief example</vt:lpstr>
      <vt:lpstr>POMDP belief example</vt:lpstr>
      <vt:lpstr>Crying Baby problem</vt:lpstr>
      <vt:lpstr>Crying baby Problem</vt:lpstr>
      <vt:lpstr>Crying baby example</vt:lpstr>
      <vt:lpstr>PowerPoint Presentation</vt:lpstr>
      <vt:lpstr>POMDP as belief MDP</vt:lpstr>
      <vt:lpstr>POMDP as belief MDP</vt:lpstr>
      <vt:lpstr>POMDP as history MDP</vt:lpstr>
      <vt:lpstr>POMDP as history MDP</vt:lpstr>
      <vt:lpstr>Online solution methods for POMDPs</vt:lpstr>
      <vt:lpstr>Forward Search</vt:lpstr>
      <vt:lpstr>Monte Carlo evaluation</vt:lpstr>
      <vt:lpstr>Monte Carlo Tree search</vt:lpstr>
      <vt:lpstr>POMCP [Silver&amp;Veness 2010 NIPS]</vt:lpstr>
      <vt:lpstr>POMCP [Silver&amp;Veness 2010 NIPS]</vt:lpstr>
      <vt:lpstr>POMCP – example</vt:lpstr>
      <vt:lpstr>POMCP – example</vt:lpstr>
      <vt:lpstr>POMCP – example</vt:lpstr>
      <vt:lpstr>POMCP – example</vt:lpstr>
      <vt:lpstr>POMCP – example</vt:lpstr>
      <vt:lpstr>POMCP Summary</vt:lpstr>
      <vt:lpstr>Example domain: target object search in clutter (ICRA-19)</vt:lpstr>
      <vt:lpstr>POMDP formulation</vt:lpstr>
      <vt:lpstr>Target object search</vt:lpstr>
      <vt:lpstr>Partially observable RL (PORL)</vt:lpstr>
      <vt:lpstr>PORL example</vt:lpstr>
      <vt:lpstr>PORL example</vt:lpstr>
      <vt:lpstr>PORL example</vt:lpstr>
      <vt:lpstr>PORL example</vt:lpstr>
      <vt:lpstr>PORL example</vt:lpstr>
      <vt:lpstr>PORL example</vt:lpstr>
      <vt:lpstr>PORL example</vt:lpstr>
      <vt:lpstr>PORL example</vt:lpstr>
      <vt:lpstr>PORL example</vt:lpstr>
      <vt:lpstr>PORL example</vt:lpstr>
      <vt:lpstr>PORL example</vt:lpstr>
      <vt:lpstr>PORL example</vt:lpstr>
      <vt:lpstr>PORL example</vt:lpstr>
      <vt:lpstr>PORL example</vt:lpstr>
      <vt:lpstr>PORL example</vt:lpstr>
      <vt:lpstr>PORL example</vt:lpstr>
      <vt:lpstr>PORL example</vt:lpstr>
      <vt:lpstr>PowerPoint Presentation</vt:lpstr>
      <vt:lpstr>PowerPoint Presentation</vt:lpstr>
      <vt:lpstr>PowerPoint Presentation</vt:lpstr>
      <vt:lpstr>PowerPoint Presentation</vt:lpstr>
      <vt:lpstr>DRQN: A simple model-free approach</vt:lpstr>
      <vt:lpstr>PowerPoint Presentation</vt:lpstr>
      <vt:lpstr>DRQN</vt:lpstr>
      <vt:lpstr>DRQN results</vt:lpstr>
      <vt:lpstr>DRQN</vt:lpstr>
      <vt:lpstr>Deep RL for POMDPs</vt:lpstr>
      <vt:lpstr>PowerPoint Presentation</vt:lpstr>
      <vt:lpstr>PowerPoint Presentation</vt:lpstr>
      <vt:lpstr>PowerPoint Presentation</vt:lpstr>
      <vt:lpstr>PowerPoint Presentation</vt:lpstr>
      <vt:lpstr>PowerPoint Presentation</vt:lpstr>
      <vt:lpstr>Bias Example – Noisy Beverage (from Xueguang Lyu)</vt:lpstr>
      <vt:lpstr>History values</vt:lpstr>
      <vt:lpstr>State values</vt:lpstr>
      <vt:lpstr>PowerPoint Presentation</vt:lpstr>
      <vt:lpstr>PowerPoint Presentation</vt:lpstr>
      <vt:lpstr>Stateful PORL - Unbiased Asymmetric Actor-Critic “Unbiased Asymmetric Reinforcement Learning under Partial Observability” (Baisero and Amato, 2022)</vt:lpstr>
      <vt:lpstr>Stateful PORL - Unbiased Asymmetric Actor-Critic</vt:lpstr>
      <vt:lpstr>Next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Temporal Difference Learning  Robert Platt  Northeastern University </dc:title>
  <cp:lastModifiedBy>Amato, Chris</cp:lastModifiedBy>
  <cp:revision>364</cp:revision>
  <cp:lastPrinted>2019-10-14T19:12:34Z</cp:lastPrinted>
  <dcterms:created xsi:type="dcterms:W3CDTF">2018-08-01T10:07:18Z</dcterms:created>
  <dcterms:modified xsi:type="dcterms:W3CDTF">2025-09-22T12:44:27Z</dcterms:modified>
</cp:coreProperties>
</file>