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54"/>
  </p:notesMasterIdLst>
  <p:handoutMasterIdLst>
    <p:handoutMasterId r:id="rId55"/>
  </p:handoutMasterIdLst>
  <p:sldIdLst>
    <p:sldId id="256" r:id="rId2"/>
    <p:sldId id="257" r:id="rId3"/>
    <p:sldId id="311" r:id="rId4"/>
    <p:sldId id="1222" r:id="rId5"/>
    <p:sldId id="1217" r:id="rId6"/>
    <p:sldId id="314" r:id="rId7"/>
    <p:sldId id="329" r:id="rId8"/>
    <p:sldId id="336" r:id="rId9"/>
    <p:sldId id="330" r:id="rId10"/>
    <p:sldId id="1223" r:id="rId11"/>
    <p:sldId id="1220" r:id="rId12"/>
    <p:sldId id="1221" r:id="rId13"/>
    <p:sldId id="1164" r:id="rId14"/>
    <p:sldId id="1163" r:id="rId15"/>
    <p:sldId id="1166" r:id="rId16"/>
    <p:sldId id="1168" r:id="rId17"/>
    <p:sldId id="1167" r:id="rId18"/>
    <p:sldId id="334" r:id="rId19"/>
    <p:sldId id="339" r:id="rId20"/>
    <p:sldId id="275" r:id="rId21"/>
    <p:sldId id="261" r:id="rId22"/>
    <p:sldId id="262" r:id="rId23"/>
    <p:sldId id="263" r:id="rId24"/>
    <p:sldId id="264" r:id="rId25"/>
    <p:sldId id="1187" r:id="rId26"/>
    <p:sldId id="1191" r:id="rId27"/>
    <p:sldId id="1196" r:id="rId28"/>
    <p:sldId id="1195" r:id="rId29"/>
    <p:sldId id="1194" r:id="rId30"/>
    <p:sldId id="277" r:id="rId31"/>
    <p:sldId id="1201" r:id="rId32"/>
    <p:sldId id="1172" r:id="rId33"/>
    <p:sldId id="290" r:id="rId34"/>
    <p:sldId id="279" r:id="rId35"/>
    <p:sldId id="280" r:id="rId36"/>
    <p:sldId id="1197" r:id="rId37"/>
    <p:sldId id="337" r:id="rId38"/>
    <p:sldId id="1226" r:id="rId39"/>
    <p:sldId id="1174" r:id="rId40"/>
    <p:sldId id="1094" r:id="rId41"/>
    <p:sldId id="1098" r:id="rId42"/>
    <p:sldId id="1219" r:id="rId43"/>
    <p:sldId id="1103" r:id="rId44"/>
    <p:sldId id="1156" r:id="rId45"/>
    <p:sldId id="1224" r:id="rId46"/>
    <p:sldId id="1225" r:id="rId47"/>
    <p:sldId id="435" r:id="rId48"/>
    <p:sldId id="1157" r:id="rId49"/>
    <p:sldId id="1177" r:id="rId50"/>
    <p:sldId id="1183" r:id="rId51"/>
    <p:sldId id="1218" r:id="rId52"/>
    <p:sldId id="1215" r:id="rId53"/>
  </p:sldIdLst>
  <p:sldSz cx="10080625" cy="7559675"/>
  <p:notesSz cx="7772400" cy="10058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830"/>
  </p:normalViewPr>
  <p:slideViewPr>
    <p:cSldViewPr snapToGrid="0" snapToObjects="1">
      <p:cViewPr varScale="1">
        <p:scale>
          <a:sx n="110" d="100"/>
          <a:sy n="110" d="100"/>
        </p:scale>
        <p:origin x="1672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F36ABBE-B30B-1D46-A291-A0129599C933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60" cy="3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D26F04-7775-8E49-9E1E-BE0D3931467C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F6DF2E-B424-E144-B176-997F0016F86C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692DB7-BE35-E74F-9253-AD4A71D0D32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="b" anchorCtr="0" compatLnSpc="0">
            <a:noAutofit/>
          </a:bodyPr>
          <a:lstStyle/>
          <a:p>
            <a:pPr marL="0" marR="0" lvl="0" indent="0" algn="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25CA083D-360B-004C-B603-D63963DE2DF7}" type="slidenum">
              <a:t>‹#›</a:t>
            </a:fld>
            <a:endParaRPr lang="en-US" sz="14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0102400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24F33B-25D7-BC41-9278-86488A6D07A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599" y="764280"/>
            <a:ext cx="5028480" cy="377136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407133E-FBDF-B04F-A40E-B250B358D2C5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77239" y="477756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73A2DFC-B053-9940-8DFC-296DB3478F3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1554479" y="5532120"/>
            <a:ext cx="6217560" cy="452592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32F8A9-A987-7445-9D4E-DFEA5629D081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0" y="955548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DE6307-DA68-D847-9E4B-8FAA10F2C005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D21E9B-00C1-0342-9BAB-A4AA6FF1546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399200" y="0"/>
            <a:ext cx="3372840" cy="50256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>
            <a:noAutofit/>
          </a:bodyPr>
          <a:lstStyle>
            <a:lvl1pPr lvl="0" algn="r" hangingPunct="0">
              <a:buNone/>
              <a:tabLst/>
              <a:defRPr lang="en-US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99D88FC4-EF5B-9F44-882B-D2D88232401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6332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en-US" sz="2000" b="0" i="0" u="none" strike="noStrike" kern="1200" cap="none">
        <a:ln>
          <a:noFill/>
        </a:ln>
        <a:highlight>
          <a:scrgbClr r="0" g="0" b="0">
            <a:alpha val="0"/>
          </a:scrgbClr>
        </a:highlight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FAB424C-61D6-8942-939F-5410B83D53D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BDEEE07D-66DD-A34C-88F3-F9D74DE504F5}" type="slidenum">
              <a:t>1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4CAE0790-1F29-324E-B7FD-D993882F519A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0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1647A5B1-2582-5C4D-99A9-89FC69BE9FC0}" type="slidenum">
              <a:t>1</a:t>
            </a:fld>
            <a:endParaRPr lang="en-US" sz="1400" b="0" i="0" u="none" strike="noStrike" kern="1200" cap="none">
              <a:ln>
                <a:noFill/>
              </a:ln>
              <a:solidFill>
                <a:srgbClr val="000000"/>
              </a:solidFill>
              <a:latin typeface="Times New Roman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35B06E89-7E45-744D-ABD2-399717C3D027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4572D2-29B1-D84A-903D-23A628E3476E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948C972-570A-6947-AB53-8AE7CBC76D0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1A6E40B7-F225-F342-86DD-6863D786CD32}" type="slidenum">
              <a:t>35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52CD271B-62D9-C546-8142-FD046E6699FF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1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40E6C7B-7FC0-704E-8AD4-2A8DBFEA7E3F}" type="slidenum">
              <a:t>35</a:t>
            </a:fld>
            <a:endParaRPr lang="en-U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2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D3AC703B-9CD8-2447-AC6F-BE0AB11459A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36103-5D1D-C140-84C6-7EA9EC7A8AB9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Factories: (humans, robots, other agents) https://</a:t>
            </a:r>
            <a:r>
              <a:rPr lang="en-US" sz="2400" dirty="0" err="1"/>
              <a:t>blogs.nvidia.com</a:t>
            </a:r>
            <a:r>
              <a:rPr lang="en-US" sz="2400" dirty="0"/>
              <a:t>/blog/mega-omniverse-blueprint/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4834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6CABCE-8107-873F-AEEC-769507F09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99BF7B9-BE3C-B7C8-A41A-B91E742A3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D4B196-353A-04CE-F310-4054D657D2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of the work here can also be applied to the POSG case</a:t>
            </a:r>
          </a:p>
        </p:txBody>
      </p:sp>
    </p:spTree>
    <p:extLst>
      <p:ext uri="{BB962C8B-B14F-4D97-AF65-F5344CB8AC3E}">
        <p14:creationId xmlns:p14="http://schemas.microsoft.com/office/powerpoint/2010/main" val="7026788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01C8D-51BD-AE53-D2C7-5E21A499F9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DD36147-E6A5-582E-43CA-4303BE48FB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D6B98-BE99-359B-0B2C-0B0885CC689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of the work here can also be applied to the POSG case</a:t>
            </a:r>
          </a:p>
        </p:txBody>
      </p:sp>
    </p:spTree>
    <p:extLst>
      <p:ext uri="{BB962C8B-B14F-4D97-AF65-F5344CB8AC3E}">
        <p14:creationId xmlns:p14="http://schemas.microsoft.com/office/powerpoint/2010/main" val="29361194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8CC67-E2BA-DAF8-2AB2-EBC90C6FB0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7270C6E-050C-8ADD-5D15-389E4416A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0C8D3C-5A07-65ED-A739-0C0E01F0F46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of the work here can also be applied to the POSG case</a:t>
            </a:r>
          </a:p>
        </p:txBody>
      </p:sp>
    </p:spTree>
    <p:extLst>
      <p:ext uri="{BB962C8B-B14F-4D97-AF65-F5344CB8AC3E}">
        <p14:creationId xmlns:p14="http://schemas.microsoft.com/office/powerpoint/2010/main" val="25072596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Much of the work here can also be applied to the POSG case</a:t>
            </a:r>
          </a:p>
        </p:txBody>
      </p:sp>
    </p:spTree>
    <p:extLst>
      <p:ext uri="{BB962C8B-B14F-4D97-AF65-F5344CB8AC3E}">
        <p14:creationId xmlns:p14="http://schemas.microsoft.com/office/powerpoint/2010/main" val="28381156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2433D0DB-ACFA-1F4D-A7C9-C65BBE01ADC7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A26A0017-8FBB-DE4B-90F8-557C054ED580}" type="slidenum">
              <a:t>19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0218EB59-C72B-B14D-90D4-237717C0237A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1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BFF23CC-3E79-1746-B65E-D9080DCCDA72}" type="slidenum">
              <a:t>19</a:t>
            </a:fld>
            <a:endParaRPr lang="en-U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2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441119EE-25A8-0E49-9103-B9558A194F7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F4B313-5D51-B942-A700-A652A21E981F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690909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C06AEE2-8D28-9045-8CE9-CFA21CC45BDA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CBED3B1E-0B4F-0B4A-8F81-502AA548A78D}" type="slidenum">
              <a:t>20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E961533-A459-9449-B9C9-4F94906BD92C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1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C86EC14D-B958-B74A-AB46-34208CB67A23}" type="slidenum">
              <a:t>20</a:t>
            </a:fld>
            <a:endParaRPr lang="en-U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2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19EC5F82-C555-1042-92FE-DD14E37B34CB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584EBC6-0D7B-BE48-8857-6C379E508764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2B2A45C-84A4-D44A-BEAF-257EF8041C9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7D410AA3-F07F-EC4E-9A26-A4220E3AE625}" type="slidenum">
              <a:t>21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E4859837-1EEC-E147-956E-1AAF0ACD4F15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1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09A1B043-6BD3-6F43-8240-203AEFFC9B53}" type="slidenum">
              <a:t>21</a:t>
            </a:fld>
            <a:endParaRPr lang="en-U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2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015B33E5-53C7-0341-8811-838161323DD2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DF39E93-A197-6F48-BD3F-DA6BAECEB20E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595782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40B07EE-CF7F-A54A-8227-C972E38C8BD6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51EBC46-F591-C141-9F71-0607CDFC8B47}" type="slidenum">
              <a:t>22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763D8816-311B-8949-BBCF-FA0E98C7E8DD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1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B41620CA-96B0-F541-8DA0-3F3A5BBC6ABE}" type="slidenum">
              <a:t>22</a:t>
            </a:fld>
            <a:endParaRPr lang="en-U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2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C6E998E4-4994-2E4C-B6F2-712A48F25EA1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3FFA38-5423-FD40-8602-159C20D4586B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03704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691391F3-79C2-604F-8FEA-0CB8BFC9CDDB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847BF5B8-6280-FC48-9A52-85814833DB65}" type="slidenum">
              <a:t>23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A77E549B-34F5-8D49-A4A6-6BEF81929019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0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72C0BCB8-ADDE-0F47-A5F5-269BB574A72E}" type="slidenum">
              <a:t>23</a:t>
            </a:fld>
            <a:endParaRPr lang="en-US" sz="1400" b="0" i="0" u="none" strike="noStrike" kern="1200" cap="none">
              <a:ln>
                <a:noFill/>
              </a:ln>
              <a:solidFill>
                <a:srgbClr val="000000"/>
              </a:solidFill>
              <a:latin typeface="Times New Roman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EF299600-6A7A-EC49-B718-7A556CEBA8A3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19320C0-06DF-F848-8D94-735FB4B8183C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633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BB43730D-5E0E-2447-A575-A0A5FCCC784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FDD7113A-76F6-AD43-99F1-C46E6E88D523}" type="slidenum">
              <a:t>24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C8532C07-9791-454C-8A36-61573BFC27F3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0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fld id="{3262F6D6-DFBE-6B43-9C10-EC9556390E2D}" type="slidenum">
              <a:t>24</a:t>
            </a:fld>
            <a:endParaRPr lang="en-US" sz="1400" b="0" i="0" u="none" strike="noStrike" kern="1200" cap="none">
              <a:ln>
                <a:noFill/>
              </a:ln>
              <a:solidFill>
                <a:srgbClr val="000000"/>
              </a:solidFill>
              <a:latin typeface="Times New Roman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68E5F52B-C210-1547-8FDF-70825C169939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43530B2-2603-C94C-BECC-AF231C5BD47E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235078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4239D8B8-0B42-CB49-A3F5-92BC026CA461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FCF1CF3-6C9A-C94E-8393-A5B086F1330D}" type="slidenum">
              <a:t>30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7C3241BD-81D9-DD4D-8E2F-8225084825C1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1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259D5DDE-E592-CC46-9CB5-DA21A47B4485}" type="slidenum">
              <a:t>30</a:t>
            </a:fld>
            <a:endParaRPr lang="en-U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2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2A74161B-B7FA-6E4D-B9E9-D1ED4F69BD5F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3A0272-ADEA-A64C-A9BB-B10FE9272654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1C3EBB9-E6BA-9443-AA79-550EA108EBB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61B69B95-5F35-AC41-B032-49F8C68699DC}" type="slidenum">
              <a:t>34</a:t>
            </a:fld>
            <a:endParaRPr lang="en-US"/>
          </a:p>
        </p:txBody>
      </p:sp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6D38B55-B06E-0448-8E72-28C129ECDD2E}"/>
              </a:ext>
            </a:extLst>
          </p:cNvPr>
          <p:cNvSpPr/>
          <p:nvPr/>
        </p:nvSpPr>
        <p:spPr>
          <a:xfrm>
            <a:off x="4398840" y="9555120"/>
            <a:ext cx="3372120" cy="501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wrap="square" lIns="0" tIns="0" rIns="0" bIns="0" anchor="b" anchorCtr="0" compatLnSpc="1">
            <a:noAutofit/>
          </a:bodyPr>
          <a:lstStyle/>
          <a:p>
            <a:pPr marL="0" marR="0" lvl="0" indent="0" algn="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E897A318-33AE-8F4D-B4D9-A05267128C0C}" type="slidenum">
              <a:t>34</a:t>
            </a:fld>
            <a:endParaRPr lang="en-US" sz="1400" b="0" i="0" u="none" strike="noStrike" cap="none" baseline="0">
              <a:ln>
                <a:noFill/>
              </a:ln>
              <a:solidFill>
                <a:srgbClr val="000000"/>
              </a:solidFill>
              <a:latin typeface="Times New Roman" pitchFamily="2"/>
              <a:ea typeface="ＭＳ Ｐゴシック" pitchFamily="2"/>
              <a:cs typeface="ＭＳ Ｐゴシック" pitchFamily="2"/>
            </a:endParaRPr>
          </a:p>
        </p:txBody>
      </p:sp>
      <p:sp>
        <p:nvSpPr>
          <p:cNvPr id="3" name="Slide Image Placeholder 2">
            <a:extLst>
              <a:ext uri="{FF2B5EF4-FFF2-40B4-BE49-F238E27FC236}">
                <a16:creationId xmlns:a16="http://schemas.microsoft.com/office/drawing/2014/main" id="{12ACFC99-3C35-5040-B9E2-BC14A854A1D5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1A79F1-9BB5-6849-A989-111BD10CA95C}"/>
              </a:ext>
            </a:extLst>
          </p:cNvPr>
          <p:cNvSpPr txBox="1"/>
          <p:nvPr/>
        </p:nvSpPr>
        <p:spPr>
          <a:xfrm>
            <a:off x="777600" y="4776840"/>
            <a:ext cx="6218280" cy="4525920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anchor="ctr" anchorCtr="0">
            <a:noAutofit/>
          </a:bodyPr>
          <a:lstStyle/>
          <a:p>
            <a:pPr marL="216000" marR="0" lvl="0" indent="-216000" hangingPunct="0">
              <a:buNone/>
              <a:tabLst/>
            </a:pPr>
            <a:endParaRPr lang="en-US" sz="2000" b="0" i="0" u="none" strike="noStrike" kern="1200" cap="none">
              <a:ln>
                <a:noFill/>
              </a:ln>
              <a:highlight>
                <a:scrgbClr r="0" g="0" b="0">
                  <a:alpha val="0"/>
                </a:scrgbClr>
              </a:highlight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6047" y="1237197"/>
            <a:ext cx="8568531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0078" y="3970580"/>
            <a:ext cx="7560469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A0A6DD8-C60C-8345-8485-9C6664E093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925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992757E-87D9-E34D-A72F-1AAEF0C4F9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5079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3948" y="402483"/>
            <a:ext cx="2173635" cy="6406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3044" y="402483"/>
            <a:ext cx="6394896" cy="6406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8C36ADE-2826-8942-B96E-756E342D75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442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403595" indent="-403595">
              <a:lnSpc>
                <a:spcPct val="120000"/>
              </a:lnSpc>
              <a:spcBef>
                <a:spcPts val="3565"/>
              </a:spcBef>
              <a:defRPr sz="3565"/>
            </a:lvl1pPr>
            <a:lvl2pPr marL="807189" indent="-403595">
              <a:lnSpc>
                <a:spcPct val="120000"/>
              </a:lnSpc>
              <a:spcBef>
                <a:spcPts val="3565"/>
              </a:spcBef>
              <a:defRPr sz="3565"/>
            </a:lvl2pPr>
            <a:lvl3pPr marL="1210784" indent="-403595">
              <a:lnSpc>
                <a:spcPct val="120000"/>
              </a:lnSpc>
              <a:spcBef>
                <a:spcPts val="3565"/>
              </a:spcBef>
              <a:defRPr sz="3565"/>
            </a:lvl3pPr>
            <a:lvl4pPr marL="1614378" indent="-403595">
              <a:lnSpc>
                <a:spcPct val="120000"/>
              </a:lnSpc>
              <a:spcBef>
                <a:spcPts val="3565"/>
              </a:spcBef>
              <a:defRPr sz="3565"/>
            </a:lvl4pPr>
            <a:lvl5pPr marL="2017973" indent="-403595">
              <a:lnSpc>
                <a:spcPct val="120000"/>
              </a:lnSpc>
              <a:spcBef>
                <a:spcPts val="3565"/>
              </a:spcBef>
              <a:defRPr sz="3565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3422861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76823B7-3D23-F345-AA85-AC52BEBB5F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125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793" y="1884671"/>
            <a:ext cx="8694539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793" y="5059035"/>
            <a:ext cx="8694539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26AADA-229A-E147-B5A2-AEE756525F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202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3043" y="2012414"/>
            <a:ext cx="4284266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3316" y="2012414"/>
            <a:ext cx="4284266" cy="4796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8B3B0A7-CD1A-9249-8433-8C8E50157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281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402484"/>
            <a:ext cx="8694539" cy="14611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4357" y="1853171"/>
            <a:ext cx="426457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4357" y="2761381"/>
            <a:ext cx="4264576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3317" y="1853171"/>
            <a:ext cx="4285579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3317" y="2761381"/>
            <a:ext cx="4285579" cy="40615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DBA7947-07CB-094D-981C-468A5676B2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217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6D235F7-A9E0-034A-A972-B5EF4014F2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1975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E144537-6A62-9B48-88E4-E414746BEC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68309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5579" y="1088455"/>
            <a:ext cx="510331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E4AEB7D-13D5-CB41-AC22-8F8177746D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7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356" y="503978"/>
            <a:ext cx="3251264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85579" y="1088455"/>
            <a:ext cx="510331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4356" y="2267902"/>
            <a:ext cx="3251264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461C837-A6EF-2D45-9E0E-B930EFB2CA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9066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3043" y="2012414"/>
            <a:ext cx="8694539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3043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9207" y="7006700"/>
            <a:ext cx="340221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19441" y="7006700"/>
            <a:ext cx="2268141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lvl="0"/>
            <a:fld id="{3D6AD0FA-4711-C84B-A554-B63FF0B2D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eliassi.org/fong-sigcse.pdf" TargetMode="External"/><Relationship Id="rId2" Type="http://schemas.openxmlformats.org/officeDocument/2006/relationships/hyperlink" Target="https://homes.cs.washington.edu/~mernst/advice/meier-paper.review.html" TargetMode="Externa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youtube.com/watch?v=WXuK6gekU1Y" TargetMode="Externa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tif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11.tiff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40rN7afngY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iazza.com/unh/spring2016/cs780880/home" TargetMode="External"/><Relationship Id="rId2" Type="http://schemas.openxmlformats.org/officeDocument/2006/relationships/hyperlink" Target="https://www.ccs.neu.edu/home/camato/7170summaryF25.html" TargetMode="Externa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houry.northeastern.edu/home/camato/publications/OliehoekAmato16book.pdf" TargetMode="External"/><Relationship Id="rId7" Type="http://schemas.openxmlformats.org/officeDocument/2006/relationships/image" Target="../media/image3.png"/><Relationship Id="rId2" Type="http://schemas.openxmlformats.org/officeDocument/2006/relationships/hyperlink" Target="http://incompleteideas.net/book/the-book-2nd.html" TargetMode="Externa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jpeg"/><Relationship Id="rId5" Type="http://schemas.openxmlformats.org/officeDocument/2006/relationships/image" Target="../media/image1.tiff"/><Relationship Id="rId4" Type="http://schemas.openxmlformats.org/officeDocument/2006/relationships/hyperlink" Target="https://arxiv.org/abs/2405.06161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mPfTpjtdgg?feature=oembed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S0luYZd4fs?start=58&amp;feature=oembed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tiff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JPG"/><Relationship Id="rId9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www.nature.com/research-intelligence/nri-topic-summaries/multi-agent-reinforcement-learning-micro-1393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3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Reinforcement Learning  Chris Amato  Northeastern University  Some images and slides are used from: Rob Platt, CS188 UC Berkeley, AI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E5294-C0AB-804F-9E1A-10E4B28CE9F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56443" y="1220787"/>
            <a:ext cx="8567738" cy="4612853"/>
          </a:xfrm>
        </p:spPr>
        <p:txBody>
          <a:bodyPr wrap="square" lIns="90000" tIns="46800" rIns="90000" bIns="46800" anchorCtr="0">
            <a:noAutofit/>
          </a:bodyPr>
          <a:lstStyle/>
          <a:p>
            <a:pPr marL="215640" lvl="0" indent="-215640"/>
            <a:r>
              <a:rPr lang="en-US" sz="4000" dirty="0"/>
              <a:t>7170: Seminar on (Cooperative) Multi-Agent Reinforcement Learning</a:t>
            </a:r>
            <a:br>
              <a:rPr lang="en-US" sz="4000" dirty="0"/>
            </a:br>
            <a:br>
              <a:rPr lang="en-US" sz="4000" dirty="0"/>
            </a:br>
            <a:r>
              <a:rPr lang="en-US" sz="2800" dirty="0"/>
              <a:t>Chris Amato</a:t>
            </a:r>
            <a:br>
              <a:rPr lang="en-US" sz="2800" dirty="0"/>
            </a:br>
            <a:r>
              <a:rPr lang="en-US" sz="2800" dirty="0"/>
              <a:t>Northeastern University</a:t>
            </a:r>
            <a:br>
              <a:rPr lang="en-US" sz="2800" dirty="0"/>
            </a:br>
            <a:endParaRPr lang="en-US" sz="16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1C3E6-EC80-8A47-DA22-D235369FB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280416"/>
            <a:ext cx="8694539" cy="694944"/>
          </a:xfrm>
        </p:spPr>
        <p:txBody>
          <a:bodyPr>
            <a:normAutofit fontScale="90000"/>
          </a:bodyPr>
          <a:lstStyle/>
          <a:p>
            <a:r>
              <a:rPr lang="en-US" dirty="0"/>
              <a:t>MARL book </a:t>
            </a:r>
            <a:r>
              <a:rPr lang="en-US" dirty="0" err="1"/>
              <a:t>ToC</a:t>
            </a:r>
            <a:endParaRPr lang="en-US" dirty="0"/>
          </a:p>
        </p:txBody>
      </p:sp>
      <p:pic>
        <p:nvPicPr>
          <p:cNvPr id="5" name="Picture 4" descr="A paper with text on it&#10;&#10;AI-generated content may be incorrect.">
            <a:extLst>
              <a:ext uri="{FF2B5EF4-FFF2-40B4-BE49-F238E27FC236}">
                <a16:creationId xmlns:a16="http://schemas.microsoft.com/office/drawing/2014/main" id="{AF4EA139-07F7-7405-BB58-3F68992E3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539" y="1402081"/>
            <a:ext cx="5054536" cy="5571744"/>
          </a:xfrm>
          <a:prstGeom prst="rect">
            <a:avLst/>
          </a:prstGeom>
        </p:spPr>
      </p:pic>
      <p:pic>
        <p:nvPicPr>
          <p:cNvPr id="7" name="Picture 6" descr="A list of a document&#10;&#10;AI-generated content may be incorrect.">
            <a:extLst>
              <a:ext uri="{FF2B5EF4-FFF2-40B4-BE49-F238E27FC236}">
                <a16:creationId xmlns:a16="http://schemas.microsoft.com/office/drawing/2014/main" id="{08C00E68-370E-6E70-6154-4E3CF24B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307" y="1402081"/>
            <a:ext cx="4877782" cy="268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15219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F214B1-AEAE-0FA8-EE0C-09B2B929C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249F-A83D-8934-08F7-38CFFCE554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A679A-581A-60E3-8B11-48ADAD1F2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2012413"/>
            <a:ext cx="8694539" cy="4997987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2365"/>
              </a:spcBef>
            </a:pPr>
            <a:r>
              <a:rPr lang="en-US" dirty="0"/>
              <a:t>15 days of paper presentations</a:t>
            </a:r>
          </a:p>
          <a:p>
            <a:pPr>
              <a:spcBef>
                <a:spcPts val="2365"/>
              </a:spcBef>
            </a:pPr>
            <a:r>
              <a:rPr lang="en-US" dirty="0"/>
              <a:t>Maybe 2 per day (~50 minutes each)</a:t>
            </a:r>
          </a:p>
          <a:p>
            <a:pPr>
              <a:spcBef>
                <a:spcPts val="2365"/>
              </a:spcBef>
            </a:pPr>
            <a:r>
              <a:rPr lang="en-US" dirty="0"/>
              <a:t>30 slots people can sign up for (e.g., with 10 students this is 3 slots)</a:t>
            </a:r>
          </a:p>
          <a:p>
            <a:pPr>
              <a:spcBef>
                <a:spcPts val="2365"/>
              </a:spcBef>
            </a:pPr>
            <a:r>
              <a:rPr lang="en-US" dirty="0"/>
              <a:t>Everyone will have read the paper so short overview (~15 minutes) and then discussion of pros/cons (~35 minutes)</a:t>
            </a:r>
          </a:p>
          <a:p>
            <a:pPr>
              <a:spcBef>
                <a:spcPts val="2365"/>
              </a:spcBef>
            </a:pPr>
            <a:r>
              <a:rPr lang="en-US" dirty="0"/>
              <a:t>Organized per topic</a:t>
            </a:r>
          </a:p>
          <a:p>
            <a:pPr>
              <a:spcBef>
                <a:spcPts val="2365"/>
              </a:spcBef>
            </a:pPr>
            <a:r>
              <a:rPr lang="en-US" dirty="0"/>
              <a:t>I’ll make a list of possible papers but other suggestions are welcome</a:t>
            </a:r>
          </a:p>
        </p:txBody>
      </p:sp>
    </p:spTree>
    <p:extLst>
      <p:ext uri="{BB962C8B-B14F-4D97-AF65-F5344CB8AC3E}">
        <p14:creationId xmlns:p14="http://schemas.microsoft.com/office/powerpoint/2010/main" val="3477539412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B95BE-7FC0-0906-E020-D94FBBA07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Paper reviews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59913-B693-8F09-FAB2-E01358F2D9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ts val="1765"/>
              </a:spcBef>
            </a:pPr>
            <a:r>
              <a:rPr lang="en-US" dirty="0"/>
              <a:t>For each paper, everyone will write a short review</a:t>
            </a:r>
          </a:p>
          <a:p>
            <a:pPr>
              <a:spcBef>
                <a:spcPts val="1765"/>
              </a:spcBef>
            </a:pPr>
            <a:r>
              <a:rPr lang="en-US" dirty="0"/>
              <a:t>Some guides for reviewing papers</a:t>
            </a:r>
          </a:p>
          <a:p>
            <a:pPr lvl="1">
              <a:spcBef>
                <a:spcPts val="1765"/>
              </a:spcBef>
            </a:pPr>
            <a:r>
              <a:rPr lang="en-US" dirty="0">
                <a:hlinkClick r:id="rId2"/>
              </a:rPr>
              <a:t>https://homes.cs.washington.edu/~mernst/advice/meier-paper.review.html</a:t>
            </a:r>
            <a:endParaRPr lang="en-US" dirty="0"/>
          </a:p>
          <a:p>
            <a:pPr lvl="1">
              <a:spcBef>
                <a:spcPts val="1765"/>
              </a:spcBef>
            </a:pPr>
            <a:r>
              <a:rPr lang="en-US" dirty="0">
                <a:hlinkClick r:id="rId3"/>
              </a:rPr>
              <a:t>https://eliassi.org/fong-sigcse.pdf</a:t>
            </a:r>
            <a:endParaRPr lang="en-US" dirty="0"/>
          </a:p>
          <a:p>
            <a:pPr>
              <a:spcBef>
                <a:spcPts val="1765"/>
              </a:spcBef>
            </a:pPr>
            <a:r>
              <a:rPr lang="en-US" dirty="0"/>
              <a:t>For this class just 1 paragraph each of: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Summary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Pros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Cons</a:t>
            </a:r>
          </a:p>
        </p:txBody>
      </p:sp>
    </p:spTree>
    <p:extLst>
      <p:ext uri="{BB962C8B-B14F-4D97-AF65-F5344CB8AC3E}">
        <p14:creationId xmlns:p14="http://schemas.microsoft.com/office/powerpoint/2010/main" val="164201094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D0789-4795-F845-AD02-8DA26FE8D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963021"/>
          </a:xfrm>
        </p:spPr>
        <p:txBody>
          <a:bodyPr/>
          <a:lstStyle/>
          <a:p>
            <a:r>
              <a:rPr lang="en-US" dirty="0"/>
              <a:t>Excitement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11970A-57EC-FD42-8C12-3939387179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6534280"/>
            <a:ext cx="8694539" cy="792966"/>
          </a:xfrm>
        </p:spPr>
        <p:txBody>
          <a:bodyPr>
            <a:normAutofit fontScale="85000" lnSpcReduction="10000"/>
          </a:bodyPr>
          <a:lstStyle/>
          <a:p>
            <a:r>
              <a:rPr lang="en-US" dirty="0">
                <a:hlinkClick r:id="rId2"/>
              </a:rPr>
              <a:t>https://www.youtube.com/watch?v=WXuK6gekU1Y</a:t>
            </a:r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D310457F-3A3E-A445-AA84-1D0925355BB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3" t="18574" r="3152" b="13432"/>
          <a:stretch/>
        </p:blipFill>
        <p:spPr bwMode="auto">
          <a:xfrm>
            <a:off x="329184" y="1365505"/>
            <a:ext cx="9412224" cy="4998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7053777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5C7C1-B356-CB4A-BE19-083CC8122E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 </a:t>
            </a:r>
            <a:r>
              <a:rPr lang="en-US" dirty="0" err="1"/>
              <a:t>Sucesses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F63FA5-2736-5B4F-B0AD-AC3C72EEF9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82" y="2125992"/>
            <a:ext cx="4310960" cy="2155480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0DFDAE-E482-9A41-817A-B506293354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6696" y="4363727"/>
            <a:ext cx="1175950" cy="117595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25BE75-4396-ED49-9A70-14E0D3ED3C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5867" y="2007598"/>
            <a:ext cx="4671423" cy="17205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16E85D-980B-6341-A831-FE550C80FB5A}"/>
              </a:ext>
            </a:extLst>
          </p:cNvPr>
          <p:cNvSpPr txBox="1"/>
          <p:nvPr/>
        </p:nvSpPr>
        <p:spPr>
          <a:xfrm>
            <a:off x="6042022" y="3755709"/>
            <a:ext cx="3413948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/>
              <a:t>Atari (Google DeepMind)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1C02DF-2506-8D48-BCFC-4204F22C3F90}"/>
              </a:ext>
            </a:extLst>
          </p:cNvPr>
          <p:cNvSpPr txBox="1"/>
          <p:nvPr/>
        </p:nvSpPr>
        <p:spPr>
          <a:xfrm>
            <a:off x="571491" y="4281472"/>
            <a:ext cx="3911648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/>
              <a:t>AlphaGo (Google DeepMind)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BD1472-1B76-A540-9AEC-6C43B0CE1B34}"/>
              </a:ext>
            </a:extLst>
          </p:cNvPr>
          <p:cNvSpPr txBox="1"/>
          <p:nvPr/>
        </p:nvSpPr>
        <p:spPr>
          <a:xfrm>
            <a:off x="4220799" y="5452165"/>
            <a:ext cx="1838580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/>
              <a:t> Google Nest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0A8466E-42C6-1F47-896B-50E47E5125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90579" y="4651839"/>
            <a:ext cx="3713903" cy="20847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06AE150-96DC-194E-B794-20AE878BB1AF}"/>
              </a:ext>
            </a:extLst>
          </p:cNvPr>
          <p:cNvSpPr txBox="1"/>
          <p:nvPr/>
        </p:nvSpPr>
        <p:spPr>
          <a:xfrm>
            <a:off x="5990147" y="6700023"/>
            <a:ext cx="4053610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 err="1"/>
              <a:t>AlphaStar</a:t>
            </a:r>
            <a:r>
              <a:rPr lang="en-US" sz="2480" dirty="0"/>
              <a:t> (Google DeepMind)</a:t>
            </a:r>
          </a:p>
        </p:txBody>
      </p:sp>
      <p:pic>
        <p:nvPicPr>
          <p:cNvPr id="12" name="motion-types-v2@2x" descr="motion-types-v2@2x">
            <a:hlinkClick r:id="" action="ppaction://media"/>
            <a:extLst>
              <a:ext uri="{FF2B5EF4-FFF2-40B4-BE49-F238E27FC236}">
                <a16:creationId xmlns:a16="http://schemas.microsoft.com/office/drawing/2014/main" id="{BDF5F3D7-BBE3-BF4F-9D75-EBD277B912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6690" y="5694209"/>
            <a:ext cx="4074782" cy="11837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FE60EA6-EE28-C242-80AF-27A2229BC50B}"/>
              </a:ext>
            </a:extLst>
          </p:cNvPr>
          <p:cNvSpPr txBox="1"/>
          <p:nvPr/>
        </p:nvSpPr>
        <p:spPr>
          <a:xfrm>
            <a:off x="524360" y="6782278"/>
            <a:ext cx="3980705" cy="4739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80" dirty="0"/>
              <a:t>Robot manipulation (</a:t>
            </a:r>
            <a:r>
              <a:rPr lang="en-US" sz="2480" dirty="0" err="1"/>
              <a:t>OpenAI</a:t>
            </a:r>
            <a:r>
              <a:rPr lang="en-US" sz="248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0211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EA9F20-58A3-9344-81D6-C4E321409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2C575-4F91-084C-97B2-4D23D1E417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altLang="en-US" sz="3200" dirty="0">
                <a:cs typeface="Arial" panose="020B0604020202020204" pitchFamily="34" charset="0"/>
              </a:rPr>
              <a:t>Atari Breakout</a:t>
            </a:r>
            <a:br>
              <a:rPr lang="en-US" altLang="en-US" sz="3200" dirty="0">
                <a:cs typeface="Arial" panose="020B0604020202020204" pitchFamily="34" charset="0"/>
              </a:rPr>
            </a:br>
            <a:r>
              <a:rPr lang="en-US" altLang="en-US" sz="3200" dirty="0">
                <a:cs typeface="Arial" panose="020B0604020202020204" pitchFamily="34" charset="0"/>
              </a:rPr>
              <a:t>https://</a:t>
            </a:r>
            <a:r>
              <a:rPr lang="en-US" altLang="en-US" sz="3200" dirty="0" err="1">
                <a:cs typeface="Arial" panose="020B0604020202020204" pitchFamily="34" charset="0"/>
              </a:rPr>
              <a:t>www.youtube.com</a:t>
            </a:r>
            <a:r>
              <a:rPr lang="en-US" altLang="en-US" sz="3200" dirty="0">
                <a:cs typeface="Arial" panose="020B0604020202020204" pitchFamily="34" charset="0"/>
              </a:rPr>
              <a:t>/</a:t>
            </a:r>
            <a:r>
              <a:rPr lang="en-US" altLang="en-US" sz="3200" dirty="0" err="1">
                <a:cs typeface="Arial" panose="020B0604020202020204" pitchFamily="34" charset="0"/>
              </a:rPr>
              <a:t>watch?v</a:t>
            </a:r>
            <a:r>
              <a:rPr lang="en-US" altLang="en-US" sz="3200" dirty="0">
                <a:cs typeface="Arial" panose="020B0604020202020204" pitchFamily="34" charset="0"/>
              </a:rPr>
              <a:t>=</a:t>
            </a:r>
            <a:r>
              <a:rPr lang="en-US" altLang="en-US" sz="3200" dirty="0" err="1">
                <a:cs typeface="Arial" panose="020B0604020202020204" pitchFamily="34" charset="0"/>
              </a:rPr>
              <a:t>TmPfTpjtdgg</a:t>
            </a:r>
            <a:endParaRPr lang="en-US" altLang="en-US" sz="3200" dirty="0">
              <a:cs typeface="Arial" panose="020B0604020202020204" pitchFamily="34" charset="0"/>
            </a:endParaRPr>
          </a:p>
          <a:p>
            <a:endParaRPr lang="en-US" altLang="en-US" sz="3200" dirty="0">
              <a:cs typeface="Arial" panose="020B0604020202020204" pitchFamily="34" charset="0"/>
            </a:endParaRPr>
          </a:p>
          <a:p>
            <a:r>
              <a:rPr lang="en-US" altLang="en-US" sz="3200" dirty="0">
                <a:cs typeface="Arial" panose="020B0604020202020204" pitchFamily="34" charset="0"/>
              </a:rPr>
              <a:t>Environments: </a:t>
            </a:r>
            <a:r>
              <a:rPr lang="en-US" altLang="en-US" sz="3200" dirty="0" err="1">
                <a:cs typeface="Arial" panose="020B0604020202020204" pitchFamily="34" charset="0"/>
              </a:rPr>
              <a:t>OpenAI</a:t>
            </a:r>
            <a:r>
              <a:rPr lang="en-US" altLang="en-US" sz="3200" dirty="0">
                <a:cs typeface="Arial" panose="020B0604020202020204" pitchFamily="34" charset="0"/>
              </a:rPr>
              <a:t> Gym</a:t>
            </a:r>
          </a:p>
          <a:p>
            <a:r>
              <a:rPr lang="en-US" altLang="en-US" sz="3200" dirty="0">
                <a:cs typeface="Arial" panose="020B0604020202020204" pitchFamily="34" charset="0"/>
              </a:rPr>
              <a:t>https://</a:t>
            </a:r>
            <a:r>
              <a:rPr lang="en-US" altLang="en-US" sz="3200" dirty="0" err="1">
                <a:cs typeface="Arial" panose="020B0604020202020204" pitchFamily="34" charset="0"/>
              </a:rPr>
              <a:t>gym.openai.com</a:t>
            </a:r>
            <a:r>
              <a:rPr lang="en-US" altLang="en-US" sz="3200" dirty="0">
                <a:cs typeface="Arial" panose="020B0604020202020204" pitchFamily="34" charset="0"/>
              </a:rPr>
              <a:t>/</a:t>
            </a:r>
            <a:r>
              <a:rPr lang="en-US" altLang="en-US" sz="3200" dirty="0" err="1">
                <a:cs typeface="Arial" panose="020B0604020202020204" pitchFamily="34" charset="0"/>
              </a:rPr>
              <a:t>envs</a:t>
            </a:r>
            <a:r>
              <a:rPr lang="en-US" altLang="en-US" sz="3200" dirty="0">
                <a:cs typeface="Arial" panose="020B0604020202020204" pitchFamily="34" charset="0"/>
              </a:rPr>
              <a:t>/</a:t>
            </a:r>
          </a:p>
          <a:p>
            <a:endParaRPr lang="en-US" altLang="en-US" sz="3200" dirty="0">
              <a:cs typeface="Arial" panose="020B0604020202020204" pitchFamily="34" charset="0"/>
            </a:endParaRPr>
          </a:p>
          <a:p>
            <a:r>
              <a:rPr lang="en-US" altLang="en-US" sz="3200" dirty="0">
                <a:cs typeface="Arial" panose="020B0604020202020204" pitchFamily="34" charset="0"/>
              </a:rPr>
              <a:t>Learning locomotion in </a:t>
            </a:r>
            <a:r>
              <a:rPr lang="en-US" altLang="en-US" sz="3200" dirty="0" err="1">
                <a:cs typeface="Arial" panose="020B0604020202020204" pitchFamily="34" charset="0"/>
              </a:rPr>
              <a:t>MuJoCo</a:t>
            </a:r>
            <a:br>
              <a:rPr lang="en-US" altLang="en-US" sz="3200" dirty="0">
                <a:cs typeface="Arial" panose="020B0604020202020204" pitchFamily="34" charset="0"/>
              </a:rPr>
            </a:br>
            <a:r>
              <a:rPr lang="en-US" altLang="en-US" sz="3200" dirty="0">
                <a:cs typeface="Arial" panose="020B0604020202020204" pitchFamily="34" charset="0"/>
              </a:rPr>
              <a:t>https://</a:t>
            </a:r>
            <a:r>
              <a:rPr lang="en-US" altLang="en-US" sz="3200" dirty="0" err="1">
                <a:cs typeface="Arial" panose="020B0604020202020204" pitchFamily="34" charset="0"/>
              </a:rPr>
              <a:t>www.youtube.com</a:t>
            </a:r>
            <a:r>
              <a:rPr lang="en-US" altLang="en-US" sz="3200" dirty="0">
                <a:cs typeface="Arial" panose="020B0604020202020204" pitchFamily="34" charset="0"/>
              </a:rPr>
              <a:t>/</a:t>
            </a:r>
            <a:r>
              <a:rPr lang="en-US" altLang="en-US" sz="3200" dirty="0" err="1">
                <a:cs typeface="Arial" panose="020B0604020202020204" pitchFamily="34" charset="0"/>
              </a:rPr>
              <a:t>watch?v</a:t>
            </a:r>
            <a:r>
              <a:rPr lang="en-US" altLang="en-US" sz="3200" dirty="0">
                <a:cs typeface="Arial" panose="020B0604020202020204" pitchFamily="34" charset="0"/>
              </a:rPr>
              <a:t>=SHLuf2ZBQSw</a:t>
            </a:r>
          </a:p>
          <a:p>
            <a:endParaRPr lang="en-US" altLang="en-US" sz="3200" dirty="0">
              <a:cs typeface="Arial" panose="020B0604020202020204" pitchFamily="34" charset="0"/>
            </a:endParaRPr>
          </a:p>
          <a:p>
            <a:r>
              <a:rPr lang="en-US" altLang="en-US" sz="3200" dirty="0">
                <a:cs typeface="Arial" panose="020B0604020202020204" pitchFamily="34" charset="0"/>
              </a:rPr>
              <a:t>Learning to navigate in DeepMind Lab</a:t>
            </a:r>
            <a:br>
              <a:rPr lang="en-US" altLang="en-US" sz="3200" dirty="0">
                <a:cs typeface="Arial" panose="020B0604020202020204" pitchFamily="34" charset="0"/>
              </a:rPr>
            </a:br>
            <a:r>
              <a:rPr lang="en-US" altLang="en-US" sz="3200" dirty="0">
                <a:cs typeface="Arial" panose="020B0604020202020204" pitchFamily="34" charset="0"/>
                <a:hlinkClick r:id="rId2"/>
              </a:rPr>
              <a:t>https://www.youtube.com/watch?v=M40rN7afngY</a:t>
            </a:r>
          </a:p>
          <a:p>
            <a:endParaRPr lang="en-US" altLang="en-US" sz="3200" dirty="0">
              <a:cs typeface="Arial" panose="020B0604020202020204" pitchFamily="34" charset="0"/>
            </a:endParaRPr>
          </a:p>
          <a:p>
            <a:r>
              <a:rPr lang="en-US" altLang="en-US" sz="3200" dirty="0">
                <a:cs typeface="Arial" panose="020B0604020202020204" pitchFamily="34" charset="0"/>
              </a:rPr>
              <a:t>Cart-Pole swing-up on a real robot</a:t>
            </a:r>
            <a:br>
              <a:rPr lang="en-US" altLang="en-US" sz="3200" dirty="0">
                <a:cs typeface="Arial" panose="020B0604020202020204" pitchFamily="34" charset="0"/>
              </a:rPr>
            </a:br>
            <a:r>
              <a:rPr lang="en-US" altLang="en-US" sz="3200" dirty="0">
                <a:cs typeface="Arial" panose="020B0604020202020204" pitchFamily="34" charset="0"/>
              </a:rPr>
              <a:t>https://</a:t>
            </a:r>
            <a:r>
              <a:rPr lang="en-US" altLang="en-US" sz="3200" dirty="0" err="1">
                <a:cs typeface="Arial" panose="020B0604020202020204" pitchFamily="34" charset="0"/>
              </a:rPr>
              <a:t>www.youtube.com</a:t>
            </a:r>
            <a:r>
              <a:rPr lang="en-US" altLang="en-US" sz="3200" dirty="0">
                <a:cs typeface="Arial" panose="020B0604020202020204" pitchFamily="34" charset="0"/>
              </a:rPr>
              <a:t>/</a:t>
            </a:r>
            <a:r>
              <a:rPr lang="en-US" altLang="en-US" sz="3200" dirty="0" err="1">
                <a:cs typeface="Arial" panose="020B0604020202020204" pitchFamily="34" charset="0"/>
              </a:rPr>
              <a:t>watch?v</a:t>
            </a:r>
            <a:r>
              <a:rPr lang="en-US" altLang="en-US" sz="3200" dirty="0">
                <a:cs typeface="Arial" panose="020B0604020202020204" pitchFamily="34" charset="0"/>
              </a:rPr>
              <a:t>=</a:t>
            </a:r>
            <a:r>
              <a:rPr lang="en-US" altLang="en-US" sz="3200" dirty="0" err="1">
                <a:cs typeface="Arial" panose="020B0604020202020204" pitchFamily="34" charset="0"/>
              </a:rPr>
              <a:t>XiigTGKZfks</a:t>
            </a:r>
            <a:endParaRPr lang="en-US" altLang="en-US" sz="32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4957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7512-D8E2-D449-B524-9FE3E0CE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excitement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CF82E567-9679-B048-BECD-BAD50D2BD9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20" r="4090" b="7500"/>
          <a:stretch/>
        </p:blipFill>
        <p:spPr bwMode="auto">
          <a:xfrm>
            <a:off x="0" y="1500102"/>
            <a:ext cx="9668256" cy="5657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9491CF-C871-5B4E-8728-FCAE2E5E3357}"/>
              </a:ext>
            </a:extLst>
          </p:cNvPr>
          <p:cNvSpPr txBox="1"/>
          <p:nvPr/>
        </p:nvSpPr>
        <p:spPr>
          <a:xfrm>
            <a:off x="7229856" y="2205453"/>
            <a:ext cx="1517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15% of papers</a:t>
            </a:r>
          </a:p>
        </p:txBody>
      </p:sp>
    </p:spTree>
    <p:extLst>
      <p:ext uri="{BB962C8B-B14F-4D97-AF65-F5344CB8AC3E}">
        <p14:creationId xmlns:p14="http://schemas.microsoft.com/office/powerpoint/2010/main" val="9459671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97512-D8E2-D449-B524-9FE3E0CE0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Excitement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2194381F-A792-B54B-9EC0-B0D324EAE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336" y="3779837"/>
            <a:ext cx="7037028" cy="36659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E19F7-E90A-9D45-AE9E-65A6CAE98FDB}"/>
              </a:ext>
            </a:extLst>
          </p:cNvPr>
          <p:cNvSpPr txBox="1"/>
          <p:nvPr/>
        </p:nvSpPr>
        <p:spPr>
          <a:xfrm>
            <a:off x="975360" y="1863672"/>
            <a:ext cx="1928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Data from </a:t>
            </a:r>
            <a:r>
              <a:rPr lang="en-US" dirty="0" err="1"/>
              <a:t>NeurIPS</a:t>
            </a:r>
            <a:endParaRPr lang="en-US" dirty="0"/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6EC1BAA3-5D4F-2241-9D46-28B8240B88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r="-1827" b="60650"/>
          <a:stretch/>
        </p:blipFill>
        <p:spPr bwMode="auto">
          <a:xfrm>
            <a:off x="5129220" y="402484"/>
            <a:ext cx="4258362" cy="315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6E52E9A-1D38-C74A-AD36-4C793644FE1D}"/>
              </a:ext>
            </a:extLst>
          </p:cNvPr>
          <p:cNvSpPr txBox="1"/>
          <p:nvPr/>
        </p:nvSpPr>
        <p:spPr>
          <a:xfrm>
            <a:off x="6461760" y="3485285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460553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ED69C-A389-C74E-8A65-453201EC67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Reinforcement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66BF9-388D-E741-91A0-17E36614A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characteristics: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from (real-valued) feedback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Learning sequential decisions</a:t>
            </a:r>
          </a:p>
        </p:txBody>
      </p:sp>
      <p:pic>
        <p:nvPicPr>
          <p:cNvPr id="6" name="Picture 5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E5FAB707-F383-3145-8208-71D9170AD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7288" y="4474464"/>
            <a:ext cx="4927459" cy="26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4650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59F0D77-A7F1-1542-BEE3-C1AF1BFBCF56}"/>
              </a:ext>
            </a:extLst>
          </p:cNvPr>
          <p:cNvSpPr txBox="1"/>
          <p:nvPr/>
        </p:nvSpPr>
        <p:spPr>
          <a:xfrm>
            <a:off x="1005840" y="2030596"/>
            <a:ext cx="8233560" cy="41526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2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RL is learning through trial-and-error without a model of the world</a:t>
            </a:r>
          </a:p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200" b="0" i="0" u="none" strike="noStrike" kern="1200" cap="none" dirty="0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9F0F79-3984-744C-B719-1D51A28D648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145600" y="3171795"/>
            <a:ext cx="5771880" cy="285732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9C258A17-6857-FF4F-8FE2-0BFC17308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reinforcement learning?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76EA736-7B89-794D-8604-DCC4AA36783F}"/>
              </a:ext>
            </a:extLst>
          </p:cNvPr>
          <p:cNvSpPr txBox="1"/>
          <p:nvPr/>
        </p:nvSpPr>
        <p:spPr>
          <a:xfrm>
            <a:off x="1198587" y="6334164"/>
            <a:ext cx="7683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Like an idealized computational model of how humans learn</a:t>
            </a:r>
          </a:p>
        </p:txBody>
      </p:sp>
    </p:spTree>
    <p:extLst>
      <p:ext uri="{BB962C8B-B14F-4D97-AF65-F5344CB8AC3E}">
        <p14:creationId xmlns:p14="http://schemas.microsoft.com/office/powerpoint/2010/main" val="29505011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Some logistics</a:t>
            </a:r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xfrm>
            <a:off x="276142" y="1868442"/>
            <a:ext cx="9528340" cy="5130163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266372" indent="-266372" defTabSz="298857">
              <a:spcBef>
                <a:spcPts val="1705"/>
              </a:spcBef>
              <a:defRPr sz="3036"/>
            </a:pPr>
            <a:r>
              <a:rPr lang="en-US" dirty="0"/>
              <a:t>Class webpage: </a:t>
            </a:r>
            <a:r>
              <a:rPr lang="en-US" sz="2400" dirty="0">
                <a:hlinkClick r:id="rId2"/>
              </a:rPr>
              <a:t>https://www.ccs.neu.edu/home/camato/7170summaryF25.html</a:t>
            </a:r>
            <a:endParaRPr lang="en-US" sz="2400" dirty="0"/>
          </a:p>
          <a:p>
            <a:pPr marL="669966" lvl="1" indent="-266372" defTabSz="298857">
              <a:spcBef>
                <a:spcPts val="1705"/>
              </a:spcBef>
              <a:defRPr sz="3036"/>
            </a:pPr>
            <a:r>
              <a:rPr lang="en-US" dirty="0"/>
              <a:t>Will be updated</a:t>
            </a:r>
          </a:p>
          <a:p>
            <a:pPr marL="266372" indent="-266372" defTabSz="298857">
              <a:spcBef>
                <a:spcPts val="1705"/>
              </a:spcBef>
              <a:defRPr sz="3036"/>
            </a:pPr>
            <a:r>
              <a:rPr dirty="0"/>
              <a:t>Office hours</a:t>
            </a:r>
          </a:p>
          <a:p>
            <a:pPr marL="532745" lvl="1" indent="-266372" defTabSz="298857">
              <a:spcBef>
                <a:spcPts val="1705"/>
              </a:spcBef>
              <a:defRPr sz="3036"/>
            </a:pPr>
            <a:r>
              <a:rPr sz="2600" dirty="0"/>
              <a:t>Chris: </a:t>
            </a:r>
            <a:r>
              <a:rPr lang="en-US" sz="2600" dirty="0"/>
              <a:t>Monday after class (~1:30-3pm) or by Appt. in ISEC 522</a:t>
            </a:r>
          </a:p>
          <a:p>
            <a:pPr marL="532745" lvl="1" indent="-266372" defTabSz="298857">
              <a:spcBef>
                <a:spcPts val="1705"/>
              </a:spcBef>
              <a:defRPr sz="3036"/>
            </a:pPr>
            <a:r>
              <a:rPr lang="en-US" sz="2600" dirty="0"/>
              <a:t>No TAs (just me)</a:t>
            </a:r>
          </a:p>
          <a:p>
            <a:pPr marL="266373" lvl="1" indent="0" defTabSz="298857">
              <a:spcBef>
                <a:spcPts val="1705"/>
              </a:spcBef>
              <a:buNone/>
              <a:defRPr sz="3036"/>
            </a:pPr>
            <a:r>
              <a:rPr lang="en-US" dirty="0"/>
              <a:t>Questions: email or Teams me</a:t>
            </a:r>
            <a:endParaRPr u="sng" dirty="0">
              <a:solidFill>
                <a:schemeClr val="accent5">
                  <a:lumMod val="75000"/>
                </a:schemeClr>
              </a:solidFill>
              <a:hlinkClick r:id="rId3"/>
            </a:endParaRPr>
          </a:p>
        </p:txBody>
      </p:sp>
    </p:spTree>
    <p:extLst>
      <p:ext uri="{BB962C8B-B14F-4D97-AF65-F5344CB8AC3E}">
        <p14:creationId xmlns:p14="http://schemas.microsoft.com/office/powerpoint/2010/main" val="2111731216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33647D-7E10-5142-8D6E-EACE40B608C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08639" y="1280159"/>
            <a:ext cx="6786720" cy="553572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483648B-B44C-AC41-A699-E7ECBE876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RL live?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839C73-1C20-3643-B2E1-1FBC27028958}"/>
              </a:ext>
            </a:extLst>
          </p:cNvPr>
          <p:cNvSpPr txBox="1"/>
          <p:nvPr/>
        </p:nvSpPr>
        <p:spPr>
          <a:xfrm>
            <a:off x="816120" y="4480560"/>
            <a:ext cx="9161780" cy="1979858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On a single time step, agent does the following:</a:t>
            </a:r>
          </a:p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	1. observe some information (e.g., the state)</a:t>
            </a:r>
          </a:p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	2. select an action to execute</a:t>
            </a:r>
          </a:p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	3. take note of any reward</a:t>
            </a:r>
          </a:p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endParaRPr lang="en-US" sz="2200" b="0" i="0" u="none" strike="noStrike" cap="none" baseline="0" dirty="0">
              <a:ln>
                <a:noFill/>
              </a:ln>
              <a:solidFill>
                <a:srgbClr val="000000"/>
              </a:solidFill>
              <a:latin typeface="Arial" pitchFamily="2"/>
              <a:ea typeface="ＭＳ Ｐゴシック" pitchFamily="2"/>
              <a:cs typeface="ＭＳ Ｐゴシック" pitchFamily="2"/>
            </a:endParaRPr>
          </a:p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2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Goal of agent: select actions that maximize expected cumulative reward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A51A500-E46F-6A45-A56E-8834C5A4E4CD}"/>
              </a:ext>
            </a:extLst>
          </p:cNvPr>
          <p:cNvGrpSpPr/>
          <p:nvPr/>
        </p:nvGrpSpPr>
        <p:grpSpPr>
          <a:xfrm>
            <a:off x="366119" y="1463039"/>
            <a:ext cx="9326160" cy="2469240"/>
            <a:chOff x="366119" y="1463039"/>
            <a:chExt cx="9326160" cy="2469240"/>
          </a:xfrm>
        </p:grpSpPr>
        <p:sp>
          <p:nvSpPr>
            <p:cNvPr id="5" name="Straight Connector 4">
              <a:extLst>
                <a:ext uri="{FF2B5EF4-FFF2-40B4-BE49-F238E27FC236}">
                  <a16:creationId xmlns:a16="http://schemas.microsoft.com/office/drawing/2014/main" id="{28C8A5CE-603C-694A-8B01-AF48DB9498B3}"/>
                </a:ext>
              </a:extLst>
            </p:cNvPr>
            <p:cNvSpPr/>
            <p:nvPr/>
          </p:nvSpPr>
          <p:spPr>
            <a:xfrm>
              <a:off x="3931920" y="2011680"/>
              <a:ext cx="2285999" cy="0"/>
            </a:xfrm>
            <a:prstGeom prst="line">
              <a:avLst/>
            </a:prstGeom>
            <a:noFill/>
            <a:ln w="2916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6" name="Straight Connector 5">
              <a:extLst>
                <a:ext uri="{FF2B5EF4-FFF2-40B4-BE49-F238E27FC236}">
                  <a16:creationId xmlns:a16="http://schemas.microsoft.com/office/drawing/2014/main" id="{AC47B07F-19EA-8643-AC2A-75D1768E8AD4}"/>
                </a:ext>
              </a:extLst>
            </p:cNvPr>
            <p:cNvSpPr/>
            <p:nvPr/>
          </p:nvSpPr>
          <p:spPr>
            <a:xfrm flipH="1">
              <a:off x="3931920" y="3749040"/>
              <a:ext cx="2285999" cy="0"/>
            </a:xfrm>
            <a:prstGeom prst="line">
              <a:avLst/>
            </a:prstGeom>
            <a:noFill/>
            <a:ln w="29160">
              <a:solidFill>
                <a:srgbClr val="000000"/>
              </a:solidFill>
              <a:prstDash val="solid"/>
              <a:tailEnd type="arrow"/>
            </a:ln>
          </p:spPr>
          <p:txBody>
            <a:bodyPr wrap="none" lIns="104400" tIns="59400" rIns="104400" bIns="59400" anchor="ctr" anchorCtr="0" compatLnSpc="0"/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endParaRPr lang="en-US" sz="18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FE5A26-6998-8848-B348-6748CAF2393F}"/>
                </a:ext>
              </a:extLst>
            </p:cNvPr>
            <p:cNvSpPr txBox="1"/>
            <p:nvPr/>
          </p:nvSpPr>
          <p:spPr>
            <a:xfrm>
              <a:off x="4480560" y="1463039"/>
              <a:ext cx="1169640" cy="4867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800" b="0" i="0" u="none" strike="noStrike" kern="1200" cap="none">
                  <a:ln>
                    <a:noFill/>
                  </a:ln>
                  <a:latin typeface="Liberation Sans" pitchFamily="18"/>
                  <a:ea typeface="Noto Sans CJK SC Regular" pitchFamily="2"/>
                  <a:cs typeface="FreeSans" pitchFamily="2"/>
                </a:rPr>
                <a:t>Action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C190CFF-709D-8547-9265-0A53C097A7A3}"/>
                </a:ext>
              </a:extLst>
            </p:cNvPr>
            <p:cNvSpPr txBox="1"/>
            <p:nvPr/>
          </p:nvSpPr>
          <p:spPr>
            <a:xfrm>
              <a:off x="4366522" y="2834640"/>
              <a:ext cx="1418956" cy="916746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90000" tIns="45000" rIns="90000" bIns="45000" anchorCtr="0" compatLnSpc="0">
              <a:sp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8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 Regular" pitchFamily="2"/>
                  <a:cs typeface="FreeSans" pitchFamily="2"/>
                </a:rPr>
                <a:t>State</a:t>
              </a:r>
            </a:p>
            <a:p>
              <a:pPr marL="0" marR="0" lvl="0" indent="0" algn="ct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800" b="0" i="0" u="none" strike="noStrike" kern="1200" cap="none" dirty="0">
                  <a:ln>
                    <a:noFill/>
                  </a:ln>
                  <a:latin typeface="Liberation Sans" pitchFamily="18"/>
                  <a:ea typeface="Noto Sans CJK SC Regular" pitchFamily="2"/>
                  <a:cs typeface="FreeSans" pitchFamily="2"/>
                </a:rPr>
                <a:t>Reward</a:t>
              </a:r>
            </a:p>
          </p:txBody>
        </p:sp>
        <p:sp>
          <p:nvSpPr>
            <p:cNvPr id="9" name="AutoShape 2">
              <a:extLst>
                <a:ext uri="{FF2B5EF4-FFF2-40B4-BE49-F238E27FC236}">
                  <a16:creationId xmlns:a16="http://schemas.microsoft.com/office/drawing/2014/main" id="{25E74595-BC50-3143-A43F-1CA83E7409BE}"/>
                </a:ext>
              </a:extLst>
            </p:cNvPr>
            <p:cNvSpPr/>
            <p:nvPr/>
          </p:nvSpPr>
          <p:spPr>
            <a:xfrm>
              <a:off x="366119" y="1737719"/>
              <a:ext cx="2560319" cy="21945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0800 f8 1"/>
                <a:gd name="f12" fmla="*/ 0 f9 1"/>
                <a:gd name="f13" fmla="*/ f10 1 f2"/>
                <a:gd name="f14" fmla="*/ 0 f8 1"/>
                <a:gd name="f15" fmla="*/ 10800 f9 1"/>
                <a:gd name="f16" fmla="*/ 21600 f9 1"/>
                <a:gd name="f17" fmla="*/ 21600 f8 1"/>
                <a:gd name="f18" fmla="+- f13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">
                  <a:pos x="f11" y="f12"/>
                </a:cxn>
                <a:cxn ang="f18">
                  <a:pos x="f14" y="f15"/>
                </a:cxn>
                <a:cxn ang="f18">
                  <a:pos x="f11" y="f16"/>
                </a:cxn>
                <a:cxn ang="f18">
                  <a:pos x="f17" y="f15"/>
                </a:cxn>
              </a:cxnLst>
              <a:rect l="l" t="t" r="r" b="b"/>
              <a:pathLst>
                <a:path w="21600" h="21600">
                  <a:moveTo>
                    <a:pt x="f5" y="f5"/>
                  </a:moveTo>
                  <a:lnTo>
                    <a:pt x="f6" y="f5"/>
                  </a:ln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729FCF"/>
            </a:solidFill>
            <a:ln w="9360" cap="sq">
              <a:solidFill>
                <a:srgbClr val="3465A4"/>
              </a:solidFill>
              <a:prstDash val="solid"/>
              <a:round/>
            </a:ln>
          </p:spPr>
          <p:txBody>
            <a:bodyPr wrap="none" lIns="90000" tIns="69840" rIns="90000" bIns="45000" anchor="ctr" anchorCtr="0" compatLnSpc="0">
              <a:no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 Regular" pitchFamily="2"/>
                  <a:cs typeface="FreeSans" pitchFamily="2"/>
                </a:rPr>
                <a:t>Agent</a:t>
              </a:r>
            </a:p>
          </p:txBody>
        </p:sp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E290E8E1-4EF3-8147-8732-5AC9F6BC2F78}"/>
                </a:ext>
              </a:extLst>
            </p:cNvPr>
            <p:cNvSpPr/>
            <p:nvPr/>
          </p:nvSpPr>
          <p:spPr>
            <a:xfrm>
              <a:off x="7041240" y="1737719"/>
              <a:ext cx="2651039" cy="21945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1600"/>
                <a:gd name="f7" fmla="+- 0 0 0"/>
                <a:gd name="f8" fmla="*/ f3 1 21600"/>
                <a:gd name="f9" fmla="*/ f4 1 21600"/>
                <a:gd name="f10" fmla="*/ f7 f0 1"/>
                <a:gd name="f11" fmla="*/ 10800 f8 1"/>
                <a:gd name="f12" fmla="*/ 0 f9 1"/>
                <a:gd name="f13" fmla="*/ f10 1 f2"/>
                <a:gd name="f14" fmla="*/ 0 f8 1"/>
                <a:gd name="f15" fmla="*/ 10800 f9 1"/>
                <a:gd name="f16" fmla="*/ 21600 f9 1"/>
                <a:gd name="f17" fmla="*/ 21600 f8 1"/>
                <a:gd name="f18" fmla="+- f13 0 f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18">
                  <a:pos x="f11" y="f12"/>
                </a:cxn>
                <a:cxn ang="f18">
                  <a:pos x="f14" y="f15"/>
                </a:cxn>
                <a:cxn ang="f18">
                  <a:pos x="f11" y="f16"/>
                </a:cxn>
                <a:cxn ang="f18">
                  <a:pos x="f17" y="f15"/>
                </a:cxn>
              </a:cxnLst>
              <a:rect l="l" t="t" r="r" b="b"/>
              <a:pathLst>
                <a:path w="21600" h="21600">
                  <a:moveTo>
                    <a:pt x="f5" y="f5"/>
                  </a:moveTo>
                  <a:lnTo>
                    <a:pt x="f6" y="f5"/>
                  </a:lnTo>
                  <a:lnTo>
                    <a:pt x="f6" y="f6"/>
                  </a:lnTo>
                  <a:lnTo>
                    <a:pt x="f5" y="f6"/>
                  </a:lnTo>
                  <a:lnTo>
                    <a:pt x="f5" y="f5"/>
                  </a:lnTo>
                  <a:close/>
                </a:path>
              </a:pathLst>
            </a:custGeom>
            <a:solidFill>
              <a:srgbClr val="729FCF"/>
            </a:solidFill>
            <a:ln w="9360" cap="sq">
              <a:solidFill>
                <a:srgbClr val="3465A4"/>
              </a:solidFill>
              <a:prstDash val="solid"/>
              <a:round/>
            </a:ln>
          </p:spPr>
          <p:txBody>
            <a:bodyPr wrap="none" lIns="90000" tIns="69840" rIns="90000" bIns="45000" anchor="ctr" anchorCtr="0" compatLnSpc="0">
              <a:noAutofit/>
            </a:bodyPr>
            <a:lstStyle/>
            <a:p>
              <a:pPr marL="0" marR="0" lvl="0" indent="0" algn="ctr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</a:pPr>
              <a:r>
                <a:rPr lang="en-US" sz="2800" b="0" i="0" u="none" strike="noStrike" kern="1200" cap="none">
                  <a:ln>
                    <a:noFill/>
                  </a:ln>
                  <a:solidFill>
                    <a:srgbClr val="000000"/>
                  </a:solidFill>
                  <a:latin typeface="Liberation Sans" pitchFamily="18"/>
                  <a:ea typeface="Noto Sans CJK SC Regular" pitchFamily="2"/>
                  <a:cs typeface="FreeSans" pitchFamily="2"/>
                </a:rPr>
                <a:t>World</a:t>
              </a:r>
            </a:p>
          </p:txBody>
        </p:sp>
      </p:grpSp>
      <p:sp>
        <p:nvSpPr>
          <p:cNvPr id="11" name="Title 10">
            <a:extLst>
              <a:ext uri="{FF2B5EF4-FFF2-40B4-BE49-F238E27FC236}">
                <a16:creationId xmlns:a16="http://schemas.microsoft.com/office/drawing/2014/main" id="{F14DBFF9-F7B0-2947-9D9D-585FBC28D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RL setting</a:t>
            </a:r>
          </a:p>
        </p:txBody>
      </p:sp>
    </p:spTree>
    <p:extLst>
      <p:ext uri="{BB962C8B-B14F-4D97-AF65-F5344CB8AC3E}">
        <p14:creationId xmlns:p14="http://schemas.microsoft.com/office/powerpoint/2010/main" val="17570009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2285F730-9F4E-9941-B704-1DC469913D77}"/>
              </a:ext>
            </a:extLst>
          </p:cNvPr>
          <p:cNvSpPr/>
          <p:nvPr/>
        </p:nvSpPr>
        <p:spPr>
          <a:xfrm>
            <a:off x="365760" y="2119325"/>
            <a:ext cx="2560319" cy="2194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729FCF"/>
          </a:solidFill>
          <a:ln w="9360" cap="sq">
            <a:solidFill>
              <a:srgbClr val="3465A4"/>
            </a:solidFill>
            <a:prstDash val="solid"/>
            <a:round/>
          </a:ln>
        </p:spPr>
        <p:txBody>
          <a:bodyPr wrap="none" lIns="90000" tIns="69840" rIns="90000" bIns="45000" anchor="ctr" anchorCtr="0" compatLnSpc="1">
            <a:noAutofit/>
          </a:bodyPr>
          <a:lstStyle/>
          <a:p>
            <a:pPr marL="0" marR="0" lvl="0" indent="0" algn="ct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Agent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CC45BEB9-A3CC-154D-9C04-54B7EEC73D36}"/>
              </a:ext>
            </a:extLst>
          </p:cNvPr>
          <p:cNvSpPr/>
          <p:nvPr/>
        </p:nvSpPr>
        <p:spPr>
          <a:xfrm>
            <a:off x="7040880" y="2119325"/>
            <a:ext cx="2651039" cy="2194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729FCF"/>
          </a:solidFill>
          <a:ln w="9360" cap="sq">
            <a:solidFill>
              <a:srgbClr val="3465A4"/>
            </a:solidFill>
            <a:prstDash val="solid"/>
            <a:round/>
          </a:ln>
        </p:spPr>
        <p:txBody>
          <a:bodyPr wrap="none" lIns="90000" tIns="69840" rIns="90000" bIns="45000" anchor="ctr" anchorCtr="0" compatLnSpc="1">
            <a:noAutofit/>
          </a:bodyPr>
          <a:lstStyle/>
          <a:p>
            <a:pPr marL="0" marR="0" lvl="0" indent="0" algn="ctr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8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World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DD42BB45-13B9-D34A-9C45-180F30424CBB}"/>
              </a:ext>
            </a:extLst>
          </p:cNvPr>
          <p:cNvSpPr/>
          <p:nvPr/>
        </p:nvSpPr>
        <p:spPr>
          <a:xfrm>
            <a:off x="3931920" y="2393646"/>
            <a:ext cx="2285999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7580EE58-5ED3-0243-AA48-049FAB343FC7}"/>
              </a:ext>
            </a:extLst>
          </p:cNvPr>
          <p:cNvSpPr/>
          <p:nvPr/>
        </p:nvSpPr>
        <p:spPr>
          <a:xfrm flipH="1">
            <a:off x="3931920" y="4131006"/>
            <a:ext cx="2285999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C208D0-4507-1A47-B979-97C61EB46F76}"/>
              </a:ext>
            </a:extLst>
          </p:cNvPr>
          <p:cNvSpPr txBox="1"/>
          <p:nvPr/>
        </p:nvSpPr>
        <p:spPr>
          <a:xfrm>
            <a:off x="3342600" y="1753565"/>
            <a:ext cx="3332520" cy="456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Move left/right/up/down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DA1F46-E647-1D43-AB42-EFD26C22E1B6}"/>
              </a:ext>
            </a:extLst>
          </p:cNvPr>
          <p:cNvSpPr txBox="1"/>
          <p:nvPr/>
        </p:nvSpPr>
        <p:spPr>
          <a:xfrm>
            <a:off x="3017520" y="3216606"/>
            <a:ext cx="3739320" cy="795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Observe position in maze</a:t>
            </a:r>
          </a:p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Reward = +1 if get cheese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A5672E-D77F-F643-A28C-87881A74590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58160" y="4389120"/>
            <a:ext cx="3216960" cy="2309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939158-7485-A045-9789-B8A3878C0506}"/>
              </a:ext>
            </a:extLst>
          </p:cNvPr>
          <p:cNvSpPr txBox="1"/>
          <p:nvPr/>
        </p:nvSpPr>
        <p:spPr>
          <a:xfrm>
            <a:off x="3120120" y="6698520"/>
            <a:ext cx="4195080" cy="456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Goal: maximize cheese eaten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376A333E-DD1D-4845-90F8-CBEADBC0E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rat in a maze</a:t>
            </a:r>
          </a:p>
        </p:txBody>
      </p:sp>
    </p:spTree>
    <p:extLst>
      <p:ext uri="{BB962C8B-B14F-4D97-AF65-F5344CB8AC3E}">
        <p14:creationId xmlns:p14="http://schemas.microsoft.com/office/powerpoint/2010/main" val="39054524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3E940A4A-E43F-7B4D-8C15-B44546A6EEE2}"/>
              </a:ext>
            </a:extLst>
          </p:cNvPr>
          <p:cNvSpPr/>
          <p:nvPr/>
        </p:nvSpPr>
        <p:spPr>
          <a:xfrm>
            <a:off x="365760" y="2015154"/>
            <a:ext cx="2560319" cy="2194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729FCF"/>
          </a:solidFill>
          <a:ln w="9360" cap="sq">
            <a:solidFill>
              <a:srgbClr val="3465A4"/>
            </a:solidFill>
            <a:prstDash val="solid"/>
            <a:round/>
          </a:ln>
        </p:spPr>
        <p:txBody>
          <a:bodyPr wrap="none" lIns="90000" tIns="69840" rIns="90000" bIns="45000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Agent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5BB445FB-636C-A744-9B39-EEA4A2DB119B}"/>
              </a:ext>
            </a:extLst>
          </p:cNvPr>
          <p:cNvSpPr/>
          <p:nvPr/>
        </p:nvSpPr>
        <p:spPr>
          <a:xfrm>
            <a:off x="7040880" y="2015154"/>
            <a:ext cx="2651039" cy="2194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729FCF"/>
          </a:solidFill>
          <a:ln w="9360" cap="sq">
            <a:solidFill>
              <a:srgbClr val="3465A4"/>
            </a:solidFill>
            <a:prstDash val="solid"/>
            <a:round/>
          </a:ln>
        </p:spPr>
        <p:txBody>
          <a:bodyPr wrap="none" lIns="90000" tIns="69840" rIns="90000" bIns="45000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World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1D370BC7-BA1E-004F-B495-8810A1336B6F}"/>
              </a:ext>
            </a:extLst>
          </p:cNvPr>
          <p:cNvSpPr/>
          <p:nvPr/>
        </p:nvSpPr>
        <p:spPr>
          <a:xfrm>
            <a:off x="3931920" y="2289475"/>
            <a:ext cx="2285999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4899C91F-EE2C-0C46-A0DB-070268D31EE4}"/>
              </a:ext>
            </a:extLst>
          </p:cNvPr>
          <p:cNvSpPr/>
          <p:nvPr/>
        </p:nvSpPr>
        <p:spPr>
          <a:xfrm flipH="1">
            <a:off x="3931920" y="4026835"/>
            <a:ext cx="2285999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75B375-A711-E842-9F1E-21AF5BF91492}"/>
              </a:ext>
            </a:extLst>
          </p:cNvPr>
          <p:cNvSpPr txBox="1"/>
          <p:nvPr/>
        </p:nvSpPr>
        <p:spPr>
          <a:xfrm>
            <a:off x="3749040" y="1649394"/>
            <a:ext cx="2501640" cy="43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Move robot joints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B4D3CCB-8BCF-424E-83EF-2F063BBD4E4C}"/>
              </a:ext>
            </a:extLst>
          </p:cNvPr>
          <p:cNvSpPr txBox="1"/>
          <p:nvPr/>
        </p:nvSpPr>
        <p:spPr>
          <a:xfrm>
            <a:off x="3017520" y="3112435"/>
            <a:ext cx="3970800" cy="77003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Observe camera image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Reward = +1 if coffee in cup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AEE10D-E96C-9047-9E68-92A222BB5DC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749040" y="4483315"/>
            <a:ext cx="2012400" cy="2012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8F20772-1586-0441-9BA3-3C89C9F5EDB8}"/>
              </a:ext>
            </a:extLst>
          </p:cNvPr>
          <p:cNvSpPr txBox="1"/>
          <p:nvPr/>
        </p:nvSpPr>
        <p:spPr>
          <a:xfrm>
            <a:off x="2764572" y="6698880"/>
            <a:ext cx="4551480" cy="456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i="0" u="none" strike="noStrike" cap="none" baseline="0" dirty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Goal: maximize coffee produced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A1435E4-6B1A-7A44-A68F-EE66A8C90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robot makes coffee</a:t>
            </a:r>
          </a:p>
        </p:txBody>
      </p:sp>
    </p:spTree>
    <p:extLst>
      <p:ext uri="{BB962C8B-B14F-4D97-AF65-F5344CB8AC3E}">
        <p14:creationId xmlns:p14="http://schemas.microsoft.com/office/powerpoint/2010/main" val="23676116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>
            <a:extLst>
              <a:ext uri="{FF2B5EF4-FFF2-40B4-BE49-F238E27FC236}">
                <a16:creationId xmlns:a16="http://schemas.microsoft.com/office/drawing/2014/main" id="{4F04AF3D-B696-CA43-8F6C-783C04ACE675}"/>
              </a:ext>
            </a:extLst>
          </p:cNvPr>
          <p:cNvSpPr/>
          <p:nvPr/>
        </p:nvSpPr>
        <p:spPr>
          <a:xfrm>
            <a:off x="365760" y="2501288"/>
            <a:ext cx="2560319" cy="2194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729FCF"/>
          </a:solidFill>
          <a:ln w="9360" cap="sq">
            <a:solidFill>
              <a:srgbClr val="3465A4"/>
            </a:solidFill>
            <a:prstDash val="solid"/>
            <a:round/>
          </a:ln>
        </p:spPr>
        <p:txBody>
          <a:bodyPr wrap="none" lIns="90000" tIns="69840" rIns="90000" bIns="45000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Agent</a:t>
            </a:r>
          </a:p>
        </p:txBody>
      </p:sp>
      <p:sp>
        <p:nvSpPr>
          <p:cNvPr id="4" name="AutoShape 3">
            <a:extLst>
              <a:ext uri="{FF2B5EF4-FFF2-40B4-BE49-F238E27FC236}">
                <a16:creationId xmlns:a16="http://schemas.microsoft.com/office/drawing/2014/main" id="{41FEF5AE-2545-B440-AD38-5E1D59DAF3DE}"/>
              </a:ext>
            </a:extLst>
          </p:cNvPr>
          <p:cNvSpPr/>
          <p:nvPr/>
        </p:nvSpPr>
        <p:spPr>
          <a:xfrm>
            <a:off x="7040880" y="2501288"/>
            <a:ext cx="2651039" cy="219456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21600"/>
              <a:gd name="f7" fmla="+- 0 0 0"/>
              <a:gd name="f8" fmla="*/ f3 1 21600"/>
              <a:gd name="f9" fmla="*/ f4 1 21600"/>
              <a:gd name="f10" fmla="*/ f7 f0 1"/>
              <a:gd name="f11" fmla="*/ 10800 f8 1"/>
              <a:gd name="f12" fmla="*/ 0 f9 1"/>
              <a:gd name="f13" fmla="*/ f10 1 f2"/>
              <a:gd name="f14" fmla="*/ 0 f8 1"/>
              <a:gd name="f15" fmla="*/ 10800 f9 1"/>
              <a:gd name="f16" fmla="*/ 21600 f9 1"/>
              <a:gd name="f17" fmla="*/ 21600 f8 1"/>
              <a:gd name="f18" fmla="+- f13 0 f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18">
                <a:pos x="f11" y="f12"/>
              </a:cxn>
              <a:cxn ang="f18">
                <a:pos x="f14" y="f15"/>
              </a:cxn>
              <a:cxn ang="f18">
                <a:pos x="f11" y="f16"/>
              </a:cxn>
              <a:cxn ang="f18">
                <a:pos x="f17" y="f15"/>
              </a:cxn>
            </a:cxnLst>
            <a:rect l="l" t="t" r="r" b="b"/>
            <a:pathLst>
              <a:path w="21600" h="21600">
                <a:moveTo>
                  <a:pt x="f5" y="f5"/>
                </a:moveTo>
                <a:lnTo>
                  <a:pt x="f6" y="f5"/>
                </a:lnTo>
                <a:lnTo>
                  <a:pt x="f6" y="f6"/>
                </a:lnTo>
                <a:lnTo>
                  <a:pt x="f5" y="f6"/>
                </a:lnTo>
                <a:lnTo>
                  <a:pt x="f5" y="f5"/>
                </a:lnTo>
                <a:close/>
              </a:path>
            </a:pathLst>
          </a:custGeom>
          <a:solidFill>
            <a:srgbClr val="729FCF"/>
          </a:solidFill>
          <a:ln w="9360" cap="sq">
            <a:solidFill>
              <a:srgbClr val="3465A4"/>
            </a:solidFill>
            <a:prstDash val="solid"/>
            <a:round/>
          </a:ln>
        </p:spPr>
        <p:txBody>
          <a:bodyPr wrap="none" lIns="90000" tIns="69840" rIns="90000" bIns="45000" anchor="ctr" anchorCtr="0" compatLnSpc="0">
            <a:noAutofit/>
          </a:bodyPr>
          <a:lstStyle/>
          <a:p>
            <a:pPr marL="0" marR="0" lvl="0" indent="0" algn="ctr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800" b="0" i="0" u="none" strike="noStrike" kern="1200" cap="none">
                <a:ln>
                  <a:noFill/>
                </a:ln>
                <a:solidFill>
                  <a:srgbClr val="000000"/>
                </a:solidFill>
                <a:latin typeface="Liberation Sans" pitchFamily="18"/>
                <a:ea typeface="Noto Sans CJK SC Regular" pitchFamily="2"/>
                <a:cs typeface="FreeSans" pitchFamily="2"/>
              </a:rPr>
              <a:t>World</a:t>
            </a:r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FBE90F48-0C9C-9646-A896-9B3602DD57B7}"/>
              </a:ext>
            </a:extLst>
          </p:cNvPr>
          <p:cNvSpPr/>
          <p:nvPr/>
        </p:nvSpPr>
        <p:spPr>
          <a:xfrm>
            <a:off x="3931920" y="2775609"/>
            <a:ext cx="2285999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3A36CC63-6428-8740-8BB0-C36AA9D93CBF}"/>
              </a:ext>
            </a:extLst>
          </p:cNvPr>
          <p:cNvSpPr/>
          <p:nvPr/>
        </p:nvSpPr>
        <p:spPr>
          <a:xfrm flipH="1">
            <a:off x="3383280" y="4512969"/>
            <a:ext cx="1737359" cy="0"/>
          </a:xfrm>
          <a:prstGeom prst="line">
            <a:avLst/>
          </a:prstGeom>
          <a:noFill/>
          <a:ln w="29160">
            <a:solidFill>
              <a:srgbClr val="000000"/>
            </a:solidFill>
            <a:prstDash val="solid"/>
            <a:tailEnd type="arrow"/>
          </a:ln>
        </p:spPr>
        <p:txBody>
          <a:bodyPr wrap="none" lIns="104400" tIns="59400" rIns="104400" bIns="59400" anchor="ctr" anchorCtr="0" compatLnSpc="0"/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2E2701-E63F-1E44-8433-F8A168C263AA}"/>
              </a:ext>
            </a:extLst>
          </p:cNvPr>
          <p:cNvSpPr txBox="1"/>
          <p:nvPr/>
        </p:nvSpPr>
        <p:spPr>
          <a:xfrm>
            <a:off x="3200400" y="2162529"/>
            <a:ext cx="2687760" cy="43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Joystick command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6F00BD-323C-4448-8830-9BDC3FA196A1}"/>
              </a:ext>
            </a:extLst>
          </p:cNvPr>
          <p:cNvSpPr txBox="1"/>
          <p:nvPr/>
        </p:nvSpPr>
        <p:spPr>
          <a:xfrm>
            <a:off x="3291839" y="3598569"/>
            <a:ext cx="1957680" cy="110988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Observe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 dirty="0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screen pixels</a:t>
            </a:r>
          </a:p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2400" b="0" i="0" u="none" strike="noStrike" kern="1200" cap="none" dirty="0">
              <a:ln>
                <a:noFill/>
              </a:ln>
              <a:latin typeface="Liberation Sans" pitchFamily="18"/>
              <a:ea typeface="Noto Sans CJK SC Regular" pitchFamily="2"/>
              <a:cs typeface="FreeSans" pitchFamily="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683C039-8A8A-F246-B95A-B0AB7D76A162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035040" y="1942929"/>
            <a:ext cx="731519" cy="7556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163C528-46CB-E24E-8027-07F3790B1B7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4160" y="3964329"/>
            <a:ext cx="1383840" cy="103751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ED0B73B-C395-A741-A520-1BCE94092A1D}"/>
              </a:ext>
            </a:extLst>
          </p:cNvPr>
          <p:cNvSpPr txBox="1"/>
          <p:nvPr/>
        </p:nvSpPr>
        <p:spPr>
          <a:xfrm>
            <a:off x="3566160" y="5153049"/>
            <a:ext cx="3170880" cy="43020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>
            <a:spAutoFit/>
          </a:bodyPr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2400" b="0" i="0" u="none" strike="noStrike" kern="1200" cap="none">
                <a:ln>
                  <a:noFill/>
                </a:ln>
                <a:latin typeface="Liberation Sans" pitchFamily="18"/>
                <a:ea typeface="Noto Sans CJK SC Regular" pitchFamily="2"/>
                <a:cs typeface="FreeSans" pitchFamily="2"/>
              </a:rPr>
              <a:t>Reward = game score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963FD4-B286-944B-B6C2-2B8AE3A19A10}"/>
              </a:ext>
            </a:extLst>
          </p:cNvPr>
          <p:cNvSpPr txBox="1"/>
          <p:nvPr/>
        </p:nvSpPr>
        <p:spPr>
          <a:xfrm>
            <a:off x="3120479" y="6698880"/>
            <a:ext cx="3958560" cy="456119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1">
            <a:spAutoFit/>
          </a:bodyPr>
          <a:lstStyle/>
          <a:p>
            <a:pPr marL="0" marR="0" lvl="0" indent="0" algn="l" hangingPunct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57200" algn="l"/>
                <a:tab pos="914400" algn="l"/>
                <a:tab pos="1371599" algn="l"/>
                <a:tab pos="1828800" algn="l"/>
                <a:tab pos="2286000" algn="l"/>
                <a:tab pos="2743199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399" algn="l"/>
                <a:tab pos="5943600" algn="l"/>
                <a:tab pos="6400799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400" b="0" i="0" u="none" strike="noStrike" cap="non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Goal: maximize game score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E12A20E2-CA40-8A4E-804E-5AC3DADEF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agent plays pong</a:t>
            </a:r>
          </a:p>
        </p:txBody>
      </p:sp>
    </p:spTree>
    <p:extLst>
      <p:ext uri="{BB962C8B-B14F-4D97-AF65-F5344CB8AC3E}">
        <p14:creationId xmlns:p14="http://schemas.microsoft.com/office/powerpoint/2010/main" val="1741951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371B-1231-494B-B2C1-4BF8B2B25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Technical intro to RL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1CC22784-E3EF-2F41-A45E-B491DA501F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 r="1940" b="42620"/>
          <a:stretch/>
        </p:blipFill>
        <p:spPr bwMode="auto">
          <a:xfrm>
            <a:off x="108648" y="2572513"/>
            <a:ext cx="9863328" cy="3108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423475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76E5719E-2484-6C4A-98D5-77C049C00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 b="28856"/>
          <a:stretch/>
        </p:blipFill>
        <p:spPr bwMode="auto">
          <a:xfrm>
            <a:off x="0" y="1438657"/>
            <a:ext cx="10058400" cy="4145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9F22D-2C48-3947-A62F-EF55D341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036173"/>
          </a:xfrm>
        </p:spPr>
        <p:txBody>
          <a:bodyPr/>
          <a:lstStyle/>
          <a:p>
            <a:r>
              <a:rPr lang="en-US" dirty="0"/>
              <a:t>Technical intro to RL</a:t>
            </a:r>
          </a:p>
        </p:txBody>
      </p:sp>
    </p:spTree>
    <p:extLst>
      <p:ext uri="{BB962C8B-B14F-4D97-AF65-F5344CB8AC3E}">
        <p14:creationId xmlns:p14="http://schemas.microsoft.com/office/powerpoint/2010/main" val="11390863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76E5719E-2484-6C4A-98D5-77C049C00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 b="20232"/>
          <a:stretch/>
        </p:blipFill>
        <p:spPr bwMode="auto">
          <a:xfrm>
            <a:off x="0" y="1438657"/>
            <a:ext cx="10058400" cy="477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9F22D-2C48-3947-A62F-EF55D341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036173"/>
          </a:xfrm>
        </p:spPr>
        <p:txBody>
          <a:bodyPr/>
          <a:lstStyle/>
          <a:p>
            <a:r>
              <a:rPr lang="en-US" dirty="0"/>
              <a:t>Technical intro to RL</a:t>
            </a:r>
          </a:p>
        </p:txBody>
      </p:sp>
    </p:spTree>
    <p:extLst>
      <p:ext uri="{BB962C8B-B14F-4D97-AF65-F5344CB8AC3E}">
        <p14:creationId xmlns:p14="http://schemas.microsoft.com/office/powerpoint/2010/main" val="8346850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76E5719E-2484-6C4A-98D5-77C049C00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 b="12192"/>
          <a:stretch/>
        </p:blipFill>
        <p:spPr bwMode="auto">
          <a:xfrm>
            <a:off x="0" y="1438657"/>
            <a:ext cx="10058400" cy="537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89F22D-2C48-3947-A62F-EF55D341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036173"/>
          </a:xfrm>
        </p:spPr>
        <p:txBody>
          <a:bodyPr/>
          <a:lstStyle/>
          <a:p>
            <a:r>
              <a:rPr lang="en-US" dirty="0"/>
              <a:t>Technical intro to RL</a:t>
            </a:r>
          </a:p>
        </p:txBody>
      </p:sp>
    </p:spTree>
    <p:extLst>
      <p:ext uri="{BB962C8B-B14F-4D97-AF65-F5344CB8AC3E}">
        <p14:creationId xmlns:p14="http://schemas.microsoft.com/office/powerpoint/2010/main" val="13062224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9F22D-2C48-3947-A62F-EF55D3415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1036173"/>
          </a:xfrm>
        </p:spPr>
        <p:txBody>
          <a:bodyPr/>
          <a:lstStyle/>
          <a:p>
            <a:r>
              <a:rPr lang="en-US" dirty="0"/>
              <a:t>Technical intro to 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A5295B-1658-6444-8CDD-639138966A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76E5719E-2484-6C4A-98D5-77C049C001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1" b="6135"/>
          <a:stretch/>
        </p:blipFill>
        <p:spPr bwMode="auto">
          <a:xfrm>
            <a:off x="0" y="1438657"/>
            <a:ext cx="10058400" cy="58155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2221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Books</a:t>
            </a:r>
            <a:endParaRPr dirty="0"/>
          </a:p>
        </p:txBody>
      </p:sp>
      <p:sp>
        <p:nvSpPr>
          <p:cNvPr id="136" name="Shape 136"/>
          <p:cNvSpPr>
            <a:spLocks noGrp="1"/>
          </p:cNvSpPr>
          <p:nvPr>
            <p:ph type="body" idx="1"/>
          </p:nvPr>
        </p:nvSpPr>
        <p:spPr>
          <a:xfrm>
            <a:off x="503999" y="1536192"/>
            <a:ext cx="6274753" cy="5620999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516600" lvl="1" indent="-258300" defTabSz="289800">
              <a:spcBef>
                <a:spcPts val="1628"/>
              </a:spcBef>
              <a:defRPr sz="2943"/>
            </a:pPr>
            <a:r>
              <a:rPr lang="en-US" dirty="0"/>
              <a:t>Intro:</a:t>
            </a:r>
            <a:endParaRPr dirty="0"/>
          </a:p>
          <a:p>
            <a:pPr marL="774902" lvl="2" indent="-258300" defTabSz="289800">
              <a:spcBef>
                <a:spcPts val="1628"/>
              </a:spcBef>
              <a:defRPr sz="2943"/>
            </a:pPr>
            <a:r>
              <a:rPr lang="en-US" dirty="0"/>
              <a:t>Reinforcement Learning: An Introduction (</a:t>
            </a:r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edition</a:t>
            </a:r>
            <a:r>
              <a:rPr lang="en-US" dirty="0"/>
              <a:t>), </a:t>
            </a:r>
            <a:r>
              <a:rPr lang="en-US" dirty="0">
                <a:hlinkClick r:id="rId2"/>
              </a:rPr>
              <a:t>http://incompleteideas.net/book/the-book-2nd.html</a:t>
            </a:r>
            <a:endParaRPr lang="en-US" dirty="0"/>
          </a:p>
          <a:p>
            <a:pPr marL="371307" lvl="1" indent="-258300" defTabSz="289800">
              <a:spcBef>
                <a:spcPts val="1628"/>
              </a:spcBef>
              <a:defRPr sz="2943"/>
            </a:pPr>
            <a:r>
              <a:rPr lang="en-US" dirty="0"/>
              <a:t>The problem</a:t>
            </a:r>
          </a:p>
          <a:p>
            <a:pPr marL="774902" lvl="2" indent="-258300" defTabSz="289800">
              <a:spcBef>
                <a:spcPts val="1628"/>
              </a:spcBef>
              <a:defRPr sz="2943"/>
            </a:pPr>
            <a:r>
              <a:rPr lang="en-US" dirty="0">
                <a:hlinkClick r:id="rId3"/>
              </a:rPr>
              <a:t>https://www.khoury.northeastern.edu/home/camato/publications/OliehoekAmato16book.pdf</a:t>
            </a:r>
            <a:endParaRPr lang="en-US" dirty="0"/>
          </a:p>
          <a:p>
            <a:pPr marL="371307" lvl="1" indent="-258300" defTabSz="289800">
              <a:spcBef>
                <a:spcPts val="1628"/>
              </a:spcBef>
              <a:defRPr sz="2943"/>
            </a:pPr>
            <a:r>
              <a:rPr lang="en-US" dirty="0"/>
              <a:t>Book in progress</a:t>
            </a:r>
          </a:p>
          <a:p>
            <a:pPr marL="774902" lvl="2" indent="-258300" defTabSz="289800">
              <a:spcBef>
                <a:spcPts val="1628"/>
              </a:spcBef>
              <a:defRPr sz="2943"/>
            </a:pPr>
            <a:r>
              <a:rPr lang="en-US" dirty="0">
                <a:hlinkClick r:id="rId4"/>
              </a:rPr>
              <a:t>https://arxiv.org/abs/2405.06161</a:t>
            </a:r>
            <a:endParaRPr lang="en-US" dirty="0"/>
          </a:p>
          <a:p>
            <a:pPr marL="371307" lvl="1" indent="-258300" defTabSz="289800">
              <a:spcBef>
                <a:spcPts val="1628"/>
              </a:spcBef>
              <a:defRPr sz="2943"/>
            </a:pPr>
            <a:r>
              <a:rPr lang="en-US" dirty="0"/>
              <a:t>Extra</a:t>
            </a:r>
            <a:endParaRPr dirty="0"/>
          </a:p>
          <a:p>
            <a:pPr marL="774902" lvl="2" indent="-258300" defTabSz="289800">
              <a:spcBef>
                <a:spcPts val="1628"/>
              </a:spcBef>
              <a:defRPr sz="2943"/>
            </a:pPr>
            <a:r>
              <a:rPr lang="en-US" dirty="0"/>
              <a:t>We’ll supplement with papers and other text for more advanced material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68DFF-86B7-C54E-82A4-0A226E4D9D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0483" y="70959"/>
            <a:ext cx="1832803" cy="252593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842BA6C8-1DEA-8720-8926-09D9F01F24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484" y="2640051"/>
            <a:ext cx="1828610" cy="277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white cover page with black text&#10;&#10;AI-generated content may be incorrect.">
            <a:extLst>
              <a:ext uri="{FF2B5EF4-FFF2-40B4-BE49-F238E27FC236}">
                <a16:creationId xmlns:a16="http://schemas.microsoft.com/office/drawing/2014/main" id="{28CA50F3-2864-5248-2D2F-1CC2C3A5FA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7406" y="5413248"/>
            <a:ext cx="2614995" cy="191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05108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5718C42-2C2E-4148-86E5-3F51C593CF01}"/>
              </a:ext>
            </a:extLst>
          </p:cNvPr>
          <p:cNvSpPr txBox="1"/>
          <p:nvPr/>
        </p:nvSpPr>
        <p:spPr>
          <a:xfrm>
            <a:off x="393120" y="1188719"/>
            <a:ext cx="8842320" cy="6213960"/>
          </a:xfrm>
          <a:prstGeom prst="rect">
            <a:avLst/>
          </a:prstGeom>
          <a:noFill/>
          <a:ln>
            <a:noFill/>
          </a:ln>
        </p:spPr>
        <p:txBody>
          <a:bodyPr wrap="none" lIns="90000" tIns="45000" rIns="90000" bIns="45000" anchorCtr="0" compatLnSpc="0"/>
          <a:lstStyle/>
          <a:p>
            <a:pPr marL="0" marR="0" lvl="0" indent="0" algn="l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45000"/>
              <a:buChar char="•"/>
              <a:tabLst/>
            </a:pPr>
            <a:endParaRPr lang="en-US" sz="2400" b="0" i="0" u="none" strike="noStrike" kern="1200" cap="none" baseline="0" dirty="0">
              <a:ln>
                <a:noFill/>
              </a:ln>
              <a:solidFill>
                <a:srgbClr val="00872A"/>
              </a:solidFill>
              <a:latin typeface="Helvetica" pitchFamily="18"/>
              <a:ea typeface="Helvetica" pitchFamily="2"/>
              <a:cs typeface="Helvetica" pitchFamily="2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5097202-4F6D-F14D-A9D7-7F4855058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" pitchFamily="2"/>
                <a:ea typeface="ＭＳ Ｐゴシック" pitchFamily="2"/>
                <a:cs typeface="ＭＳ Ｐゴシック" pitchFamily="2"/>
              </a:rPr>
              <a:t>Major historical RL successes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8C035A6-12CA-164C-AE10-5639B1154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Learned the world’s best player of Backgammon (</a:t>
            </a:r>
            <a:r>
              <a:rPr lang="en-US" dirty="0" err="1"/>
              <a:t>Tesauro</a:t>
            </a:r>
            <a:r>
              <a:rPr lang="en-US" dirty="0"/>
              <a:t> 1995)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Learned acrobatic helicopter autopilots (Ng, </a:t>
            </a:r>
            <a:r>
              <a:rPr lang="en-US" dirty="0" err="1"/>
              <a:t>Abbeel</a:t>
            </a:r>
            <a:r>
              <a:rPr lang="en-US" dirty="0"/>
              <a:t>, Coates et al 2006+)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Widely used in the placement and selection of advertisements and pages on the web (e.g., A-B tests)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Used to make strategic decisions in Jeopardy! (IBM’s Watson 2011)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Achieved human-level performance on Atari games from pixel-level visual input, in conjunction with deep learning (Google </a:t>
            </a:r>
            <a:r>
              <a:rPr lang="en-US" dirty="0" err="1"/>
              <a:t>Deepmind</a:t>
            </a:r>
            <a:r>
              <a:rPr lang="en-US" dirty="0"/>
              <a:t> 2015)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In all these cases, performance was better than could be obtained by any other method, and was obtained without human instruction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Nowadays (nearly?) every industry is trying to incorporate RL: from autonomous cars to AI assistants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00F96-BFF6-1C4F-BF4A-E749F6F2C2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Deep Q-networks (DQN) (2015)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05448BDD-BC6B-5D4A-A542-93787A0873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41" b="8624"/>
          <a:stretch/>
        </p:blipFill>
        <p:spPr bwMode="auto">
          <a:xfrm>
            <a:off x="0" y="1658113"/>
            <a:ext cx="10058400" cy="537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8813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51668-803A-0349-8270-EFE49B60D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DQN on Breakout</a:t>
            </a:r>
          </a:p>
        </p:txBody>
      </p:sp>
      <p:pic>
        <p:nvPicPr>
          <p:cNvPr id="4" name="Online Media 3" descr="DQN Breakout">
            <a:hlinkClick r:id="" action="ppaction://media"/>
            <a:extLst>
              <a:ext uri="{FF2B5EF4-FFF2-40B4-BE49-F238E27FC236}">
                <a16:creationId xmlns:a16="http://schemas.microsoft.com/office/drawing/2014/main" id="{1A816108-11A2-B046-B38B-41C20DEABB1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342496" y="2012950"/>
            <a:ext cx="7395633" cy="554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712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FB35A-2F2B-2E4A-B4AE-80A0BA5BD8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 in maze: Theseus (1950’s)</a:t>
            </a:r>
          </a:p>
        </p:txBody>
      </p:sp>
      <p:pic>
        <p:nvPicPr>
          <p:cNvPr id="7" name="Online Media 6" descr="Where did digital communication begin?">
            <a:hlinkClick r:id="" action="ppaction://media"/>
            <a:extLst>
              <a:ext uri="{FF2B5EF4-FFF2-40B4-BE49-F238E27FC236}">
                <a16:creationId xmlns:a16="http://schemas.microsoft.com/office/drawing/2014/main" id="{182FF10F-88FF-6048-BCB7-8E65AA74643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67968" y="1681370"/>
            <a:ext cx="7412736" cy="555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80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760309-B645-F84D-BB6A-20B3C4D8E96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2880" y="1675609"/>
            <a:ext cx="9761040" cy="5273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029744D-4EC6-774B-8A19-B09A136A6E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RL + deep learning on Atari games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9C94D7-E308-844E-B73F-B62CD6952F50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01645" y="932983"/>
            <a:ext cx="9301319" cy="627889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1D25388-3CC8-2A4D-8AC9-F625C03412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99" y="144035"/>
            <a:ext cx="9071640" cy="689342"/>
          </a:xfrm>
        </p:spPr>
        <p:txBody>
          <a:bodyPr>
            <a:normAutofit fontScale="90000"/>
          </a:bodyPr>
          <a:lstStyle/>
          <a:p>
            <a:r>
              <a:rPr lang="en-US" dirty="0"/>
              <a:t>RL + deep learning on Atari games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D3121-8FDD-034E-8C01-B33A98597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4A696F-CFFE-DA40-B0BA-E4E8B3BA26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sz="3200" dirty="0">
                <a:cs typeface="Arial" panose="020B0604020202020204" pitchFamily="34" charset="0"/>
              </a:rPr>
              <a:t>Reinforcement learning is very general</a:t>
            </a:r>
            <a:br>
              <a:rPr lang="en-US" altLang="en-US" sz="3200" dirty="0">
                <a:cs typeface="Arial" panose="020B0604020202020204" pitchFamily="34" charset="0"/>
              </a:rPr>
            </a:br>
            <a:r>
              <a:rPr lang="en-US" altLang="en-US" sz="3200" dirty="0">
                <a:cs typeface="Arial" panose="020B0604020202020204" pitchFamily="34" charset="0"/>
              </a:rPr>
              <a:t>and has demonstrated promise</a:t>
            </a:r>
          </a:p>
          <a:p>
            <a:r>
              <a:rPr lang="en-US" altLang="en-US" sz="3200" dirty="0">
                <a:cs typeface="Arial" panose="020B0604020202020204" pitchFamily="34" charset="0"/>
              </a:rPr>
              <a:t>However, RL is a very challenging problem</a:t>
            </a:r>
            <a:br>
              <a:rPr lang="en-US" altLang="en-US" sz="3200" dirty="0">
                <a:cs typeface="Arial" panose="020B0604020202020204" pitchFamily="34" charset="0"/>
              </a:rPr>
            </a:br>
            <a:r>
              <a:rPr lang="en-US" altLang="en-US" sz="3200" dirty="0">
                <a:cs typeface="Arial" panose="020B0604020202020204" pitchFamily="34" charset="0"/>
              </a:rPr>
              <a:t>and is still very much a research field</a:t>
            </a:r>
          </a:p>
        </p:txBody>
      </p:sp>
    </p:spTree>
    <p:extLst>
      <p:ext uri="{BB962C8B-B14F-4D97-AF65-F5344CB8AC3E}">
        <p14:creationId xmlns:p14="http://schemas.microsoft.com/office/powerpoint/2010/main" val="18200165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6EF91-4088-B549-A374-011751D6A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challenges for RL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EE600-73B3-B348-930E-A147D5386F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 model of the environment</a:t>
            </a:r>
          </a:p>
          <a:p>
            <a:r>
              <a:rPr lang="en-US" dirty="0"/>
              <a:t>agent only gets a scalar reward signal</a:t>
            </a:r>
          </a:p>
          <a:p>
            <a:r>
              <a:rPr lang="en-US" dirty="0"/>
              <a:t>delayed feedback</a:t>
            </a:r>
          </a:p>
          <a:p>
            <a:r>
              <a:rPr lang="en-US" dirty="0"/>
              <a:t>need to balance exploration of the world exploitation of learned knowledge</a:t>
            </a:r>
          </a:p>
          <a:p>
            <a:r>
              <a:rPr lang="en-US" dirty="0"/>
              <a:t>real world problems can be non-stationary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22754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3046F-57BC-5E9B-D0A2-399DB83ED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about MARL?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D6C8CB-CFEB-2085-480C-490DC3B50D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do you know already? </a:t>
            </a:r>
          </a:p>
        </p:txBody>
      </p:sp>
    </p:spTree>
    <p:extLst>
      <p:ext uri="{BB962C8B-B14F-4D97-AF65-F5344CB8AC3E}">
        <p14:creationId xmlns:p14="http://schemas.microsoft.com/office/powerpoint/2010/main" val="10394079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sky, outdoor, aircraft&#10;&#10;Description automatically generated">
            <a:extLst>
              <a:ext uri="{FF2B5EF4-FFF2-40B4-BE49-F238E27FC236}">
                <a16:creationId xmlns:a16="http://schemas.microsoft.com/office/drawing/2014/main" id="{1A2AA3E9-9A7F-835C-8ADA-0581CB21D7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956" y="2362915"/>
            <a:ext cx="2271152" cy="1514101"/>
          </a:xfrm>
          <a:prstGeom prst="rect">
            <a:avLst/>
          </a:prstGeom>
        </p:spPr>
      </p:pic>
      <p:sp>
        <p:nvSpPr>
          <p:cNvPr id="134" name="Multi-robot systems are (going to be) everywher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 defTabSz="490727">
              <a:defRPr sz="6719"/>
            </a:lvl1pPr>
          </a:lstStyle>
          <a:p>
            <a:r>
              <a:rPr sz="3300" dirty="0"/>
              <a:t>Multi-</a:t>
            </a:r>
            <a:r>
              <a:rPr lang="en-US" sz="3300" dirty="0"/>
              <a:t>agent</a:t>
            </a:r>
            <a:r>
              <a:rPr sz="3300" dirty="0"/>
              <a:t> systems are (going to be) everywhere</a:t>
            </a:r>
          </a:p>
        </p:txBody>
      </p:sp>
      <p:sp>
        <p:nvSpPr>
          <p:cNvPr id="21" name="Shape 133">
            <a:extLst>
              <a:ext uri="{FF2B5EF4-FFF2-40B4-BE49-F238E27FC236}">
                <a16:creationId xmlns:a16="http://schemas.microsoft.com/office/drawing/2014/main" id="{74843AEC-BE79-8446-B450-7E4251B35324}"/>
              </a:ext>
            </a:extLst>
          </p:cNvPr>
          <p:cNvSpPr/>
          <p:nvPr/>
        </p:nvSpPr>
        <p:spPr>
          <a:xfrm>
            <a:off x="1652497" y="3718886"/>
            <a:ext cx="1195544" cy="288295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9533" tIns="29533" rIns="29533" bIns="29533" anchor="ctr"/>
          <a:lstStyle>
            <a:lvl1pPr>
              <a:defRPr sz="2200"/>
            </a:lvl1pPr>
          </a:lstStyle>
          <a:p>
            <a:pPr algn="ctr"/>
            <a:r>
              <a:rPr sz="1279" dirty="0"/>
              <a:t>Drone delivery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1E692CE-BE92-644E-86CB-7576C5E05A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5" t="12912" r="19034" b="27067"/>
          <a:stretch/>
        </p:blipFill>
        <p:spPr>
          <a:xfrm rot="10800000">
            <a:off x="6367081" y="2368780"/>
            <a:ext cx="2271153" cy="1494253"/>
          </a:xfrm>
          <a:prstGeom prst="rect">
            <a:avLst/>
          </a:prstGeom>
        </p:spPr>
      </p:pic>
      <p:sp>
        <p:nvSpPr>
          <p:cNvPr id="23" name="Shape 135">
            <a:extLst>
              <a:ext uri="{FF2B5EF4-FFF2-40B4-BE49-F238E27FC236}">
                <a16:creationId xmlns:a16="http://schemas.microsoft.com/office/drawing/2014/main" id="{2A658ECA-AAA5-0F4C-BE4A-91821AA6BEA7}"/>
              </a:ext>
            </a:extLst>
          </p:cNvPr>
          <p:cNvSpPr/>
          <p:nvPr/>
        </p:nvSpPr>
        <p:spPr>
          <a:xfrm>
            <a:off x="6704428" y="3712886"/>
            <a:ext cx="1479105" cy="294295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9533" tIns="29533" rIns="29533" bIns="29533" anchor="ctr"/>
          <a:lstStyle>
            <a:lvl1pPr>
              <a:defRPr sz="2200"/>
            </a:lvl1pPr>
          </a:lstStyle>
          <a:p>
            <a:pPr algn="ctr"/>
            <a:r>
              <a:rPr sz="1279" dirty="0"/>
              <a:t>Autonomous cars</a:t>
            </a:r>
          </a:p>
        </p:txBody>
      </p:sp>
      <p:pic>
        <p:nvPicPr>
          <p:cNvPr id="26" name="pasted-image.pdf" descr="pasted-image.pdf">
            <a:extLst>
              <a:ext uri="{FF2B5EF4-FFF2-40B4-BE49-F238E27FC236}">
                <a16:creationId xmlns:a16="http://schemas.microsoft.com/office/drawing/2014/main" id="{6CC4A771-F87B-3A4E-869D-CFFD46AB10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2702" y="4395411"/>
            <a:ext cx="2441661" cy="1565420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hape 131">
            <a:extLst>
              <a:ext uri="{FF2B5EF4-FFF2-40B4-BE49-F238E27FC236}">
                <a16:creationId xmlns:a16="http://schemas.microsoft.com/office/drawing/2014/main" id="{9B81459C-1305-1344-9298-2C34192AEFA7}"/>
              </a:ext>
            </a:extLst>
          </p:cNvPr>
          <p:cNvSpPr/>
          <p:nvPr/>
        </p:nvSpPr>
        <p:spPr>
          <a:xfrm>
            <a:off x="3973888" y="5832213"/>
            <a:ext cx="1612866" cy="294295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9533" tIns="29533" rIns="29533" bIns="29533" anchor="ctr"/>
          <a:lstStyle>
            <a:lvl1pPr>
              <a:defRPr sz="2200"/>
            </a:lvl1pPr>
          </a:lstStyle>
          <a:p>
            <a:pPr algn="ctr"/>
            <a:r>
              <a:rPr lang="en-US" sz="1279" dirty="0"/>
              <a:t>Warehouse robots</a:t>
            </a:r>
            <a:endParaRPr sz="1279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BBC4F32-030A-914F-8527-228FA69A91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0728" b="7285"/>
          <a:stretch/>
        </p:blipFill>
        <p:spPr>
          <a:xfrm>
            <a:off x="952397" y="4395411"/>
            <a:ext cx="2394891" cy="1583950"/>
          </a:xfrm>
          <a:prstGeom prst="rect">
            <a:avLst/>
          </a:prstGeom>
        </p:spPr>
      </p:pic>
      <p:sp>
        <p:nvSpPr>
          <p:cNvPr id="25" name="Shape 131">
            <a:extLst>
              <a:ext uri="{FF2B5EF4-FFF2-40B4-BE49-F238E27FC236}">
                <a16:creationId xmlns:a16="http://schemas.microsoft.com/office/drawing/2014/main" id="{6E8FD285-47CF-6247-B005-9B6C729F8A8F}"/>
              </a:ext>
            </a:extLst>
          </p:cNvPr>
          <p:cNvSpPr/>
          <p:nvPr/>
        </p:nvSpPr>
        <p:spPr>
          <a:xfrm>
            <a:off x="1538267" y="5832213"/>
            <a:ext cx="1188391" cy="294295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9533" tIns="29533" rIns="29533" bIns="29533" anchor="ctr"/>
          <a:lstStyle>
            <a:lvl1pPr>
              <a:defRPr sz="2200"/>
            </a:lvl1pPr>
          </a:lstStyle>
          <a:p>
            <a:pPr algn="ctr"/>
            <a:r>
              <a:rPr lang="en-US" sz="1279" dirty="0"/>
              <a:t>Home robots</a:t>
            </a:r>
            <a:endParaRPr sz="1279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4DCCB0-400A-A344-837F-0CAA7897A911}"/>
              </a:ext>
            </a:extLst>
          </p:cNvPr>
          <p:cNvSpPr txBox="1"/>
          <p:nvPr/>
        </p:nvSpPr>
        <p:spPr>
          <a:xfrm>
            <a:off x="2019070" y="4004623"/>
            <a:ext cx="462399" cy="195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001" tIns="21001" rIns="21001" bIns="21001" numCol="1" spcCol="38100" rtlCol="0" anchor="ctr">
            <a:spAutoFit/>
          </a:bodyPr>
          <a:lstStyle/>
          <a:p>
            <a:pPr algn="ctr" defTabSz="1008009" hangingPunct="0"/>
            <a:r>
              <a:rPr lang="en-US" sz="992" dirty="0">
                <a:solidFill>
                  <a:srgbClr val="5E5E5E"/>
                </a:solidFill>
                <a:sym typeface="Helvetica Neue"/>
              </a:rPr>
              <a:t>Amazon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E9F8C12-6C77-4D41-AE2A-0DD4729F7A8F}"/>
              </a:ext>
            </a:extLst>
          </p:cNvPr>
          <p:cNvSpPr txBox="1"/>
          <p:nvPr/>
        </p:nvSpPr>
        <p:spPr>
          <a:xfrm>
            <a:off x="4549122" y="6113523"/>
            <a:ext cx="462399" cy="195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001" tIns="21001" rIns="21001" bIns="21001" numCol="1" spcCol="38100" rtlCol="0" anchor="ctr">
            <a:spAutoFit/>
          </a:bodyPr>
          <a:lstStyle/>
          <a:p>
            <a:pPr algn="ctr" defTabSz="1008009" hangingPunct="0"/>
            <a:r>
              <a:rPr lang="en-US" sz="992" dirty="0">
                <a:solidFill>
                  <a:srgbClr val="5E5E5E"/>
                </a:solidFill>
                <a:sym typeface="Helvetica Neue"/>
              </a:rPr>
              <a:t>Amazon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572F14-FAEA-C449-8EB8-2DB571AC002B}"/>
              </a:ext>
            </a:extLst>
          </p:cNvPr>
          <p:cNvSpPr txBox="1"/>
          <p:nvPr/>
        </p:nvSpPr>
        <p:spPr>
          <a:xfrm>
            <a:off x="1931534" y="6126516"/>
            <a:ext cx="385455" cy="195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001" tIns="21001" rIns="21001" bIns="21001" numCol="1" spcCol="38100" rtlCol="0" anchor="ctr">
            <a:spAutoFit/>
          </a:bodyPr>
          <a:lstStyle/>
          <a:p>
            <a:pPr algn="ctr" defTabSz="1008009" hangingPunct="0"/>
            <a:r>
              <a:rPr lang="en-US" sz="992" dirty="0">
                <a:solidFill>
                  <a:srgbClr val="5E5E5E"/>
                </a:solidFill>
                <a:sym typeface="Helvetica Neue"/>
              </a:rPr>
              <a:t>iRobot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06A523-8DB3-7047-B957-0CA8F1923802}"/>
              </a:ext>
            </a:extLst>
          </p:cNvPr>
          <p:cNvSpPr txBox="1"/>
          <p:nvPr/>
        </p:nvSpPr>
        <p:spPr>
          <a:xfrm>
            <a:off x="7074923" y="4010171"/>
            <a:ext cx="738115" cy="195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001" tIns="21001" rIns="21001" bIns="21001" numCol="1" spcCol="38100" rtlCol="0" anchor="ctr">
            <a:spAutoFit/>
          </a:bodyPr>
          <a:lstStyle/>
          <a:p>
            <a:pPr algn="ctr" defTabSz="1008009" hangingPunct="0"/>
            <a:r>
              <a:rPr lang="en-US" sz="992" dirty="0">
                <a:solidFill>
                  <a:srgbClr val="5E5E5E"/>
                </a:solidFill>
                <a:sym typeface="Helvetica Neue"/>
              </a:rPr>
              <a:t>Northeastern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2EDED9-DB36-A044-8E21-F61EA8D7D5C0}"/>
              </a:ext>
            </a:extLst>
          </p:cNvPr>
          <p:cNvSpPr txBox="1"/>
          <p:nvPr/>
        </p:nvSpPr>
        <p:spPr>
          <a:xfrm>
            <a:off x="7095784" y="6126516"/>
            <a:ext cx="933682" cy="1950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001" tIns="21001" rIns="21001" bIns="21001" numCol="1" spcCol="38100" rtlCol="0" anchor="ctr">
            <a:spAutoFit/>
          </a:bodyPr>
          <a:lstStyle/>
          <a:p>
            <a:pPr algn="ctr" defTabSz="1008009" hangingPunct="0"/>
            <a:r>
              <a:rPr lang="en-US" sz="992" dirty="0">
                <a:solidFill>
                  <a:srgbClr val="5E5E5E"/>
                </a:solidFill>
                <a:sym typeface="Helvetica Neue"/>
              </a:rPr>
              <a:t>Accenture/</a:t>
            </a:r>
            <a:r>
              <a:rPr lang="en-US" sz="992" dirty="0" err="1">
                <a:solidFill>
                  <a:srgbClr val="5E5E5E"/>
                </a:solidFill>
                <a:sym typeface="Helvetica Neue"/>
              </a:rPr>
              <a:t>nvidia</a:t>
            </a:r>
            <a:endParaRPr lang="en-US" sz="992" dirty="0">
              <a:solidFill>
                <a:srgbClr val="5E5E5E"/>
              </a:solidFill>
              <a:sym typeface="Helvetica Neue"/>
            </a:endParaRPr>
          </a:p>
        </p:txBody>
      </p:sp>
      <p:pic>
        <p:nvPicPr>
          <p:cNvPr id="1026" name="Picture 2" descr="Virtual facility with people, machinery and robots all moving around the facility floor. Digital representations of the pathways and sensor inputs can be visualized with colorful arrays.">
            <a:extLst>
              <a:ext uri="{FF2B5EF4-FFF2-40B4-BE49-F238E27FC236}">
                <a16:creationId xmlns:a16="http://schemas.microsoft.com/office/drawing/2014/main" id="{3466B8F5-EB5B-1A43-23CB-80933C3DC7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777" y="4421071"/>
            <a:ext cx="2691736" cy="151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Shape 131">
            <a:extLst>
              <a:ext uri="{FF2B5EF4-FFF2-40B4-BE49-F238E27FC236}">
                <a16:creationId xmlns:a16="http://schemas.microsoft.com/office/drawing/2014/main" id="{F5870568-E282-DA42-AE78-96EEBB7E27A9}"/>
              </a:ext>
            </a:extLst>
          </p:cNvPr>
          <p:cNvSpPr/>
          <p:nvPr/>
        </p:nvSpPr>
        <p:spPr>
          <a:xfrm>
            <a:off x="6682365" y="5811912"/>
            <a:ext cx="1612866" cy="294295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29533" tIns="29533" rIns="29533" bIns="29533" anchor="ctr"/>
          <a:lstStyle>
            <a:lvl1pPr>
              <a:defRPr sz="2200"/>
            </a:lvl1pPr>
          </a:lstStyle>
          <a:p>
            <a:pPr algn="ctr"/>
            <a:r>
              <a:rPr lang="en-US" sz="1279" dirty="0"/>
              <a:t>Factories</a:t>
            </a:r>
            <a:endParaRPr sz="1279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CC5FCD6-93AA-8346-AD9A-670E2FABE86C}"/>
              </a:ext>
            </a:extLst>
          </p:cNvPr>
          <p:cNvCxnSpPr>
            <a:cxnSpLocks/>
            <a:stCxn id="9" idx="3"/>
            <a:endCxn id="12" idx="1"/>
          </p:cNvCxnSpPr>
          <p:nvPr/>
        </p:nvCxnSpPr>
        <p:spPr>
          <a:xfrm flipV="1">
            <a:off x="4364313" y="2797899"/>
            <a:ext cx="392358" cy="411376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9" name="Picture 8" descr="ChatGPT - Wikipedia">
            <a:extLst>
              <a:ext uri="{FF2B5EF4-FFF2-40B4-BE49-F238E27FC236}">
                <a16:creationId xmlns:a16="http://schemas.microsoft.com/office/drawing/2014/main" id="{B8BEB9A6-F1F9-6B2C-FA2C-E5BD24623F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596" y="2905916"/>
            <a:ext cx="606717" cy="60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Shape 127">
            <a:extLst>
              <a:ext uri="{FF2B5EF4-FFF2-40B4-BE49-F238E27FC236}">
                <a16:creationId xmlns:a16="http://schemas.microsoft.com/office/drawing/2014/main" id="{04165F6A-9ECD-4DC7-F860-717C525F5FB6}"/>
              </a:ext>
            </a:extLst>
          </p:cNvPr>
          <p:cNvSpPr/>
          <p:nvPr/>
        </p:nvSpPr>
        <p:spPr>
          <a:xfrm>
            <a:off x="4228975" y="3718886"/>
            <a:ext cx="1416313" cy="288295"/>
          </a:xfrm>
          <a:prstGeom prst="rect">
            <a:avLst/>
          </a:prstGeom>
          <a:solidFill>
            <a:srgbClr val="FFFFFF"/>
          </a:solidFill>
          <a:ln w="25400">
            <a:solidFill>
              <a:srgbClr val="53585F"/>
            </a:solidFill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29533" tIns="29533" rIns="29533" bIns="29533" anchor="ctr"/>
          <a:lstStyle>
            <a:lvl1pPr>
              <a:defRPr sz="2200"/>
            </a:lvl1pPr>
          </a:lstStyle>
          <a:p>
            <a:pPr algn="ctr"/>
            <a:r>
              <a:rPr lang="en-US" sz="1279" dirty="0"/>
              <a:t>LLM agents</a:t>
            </a:r>
            <a:endParaRPr sz="1279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B7E34CD-82A9-D0EA-294B-CC7CE85B3813}"/>
              </a:ext>
            </a:extLst>
          </p:cNvPr>
          <p:cNvCxnSpPr>
            <a:cxnSpLocks/>
            <a:stCxn id="9" idx="3"/>
            <a:endCxn id="13" idx="1"/>
          </p:cNvCxnSpPr>
          <p:nvPr/>
        </p:nvCxnSpPr>
        <p:spPr>
          <a:xfrm>
            <a:off x="4364313" y="3209274"/>
            <a:ext cx="614528" cy="191218"/>
          </a:xfrm>
          <a:prstGeom prst="line">
            <a:avLst/>
          </a:prstGeom>
          <a:noFill/>
          <a:ln w="63500" cap="flat">
            <a:solidFill>
              <a:srgbClr val="000000"/>
            </a:solidFill>
            <a:prstDash val="solid"/>
            <a:miter lim="400000"/>
            <a:headEnd type="triangle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12" name="Picture 2" descr="Booking.com login | Sign in to Booking.com">
            <a:extLst>
              <a:ext uri="{FF2B5EF4-FFF2-40B4-BE49-F238E27FC236}">
                <a16:creationId xmlns:a16="http://schemas.microsoft.com/office/drawing/2014/main" id="{48AFD7CF-5A79-965F-650E-B786D087BE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672" y="2625288"/>
            <a:ext cx="1362552" cy="345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mazon.com: Amazon eGift Card - Amazon Smile_Logo: Gift Cards">
            <a:extLst>
              <a:ext uri="{FF2B5EF4-FFF2-40B4-BE49-F238E27FC236}">
                <a16:creationId xmlns:a16="http://schemas.microsoft.com/office/drawing/2014/main" id="{66501F9E-5CD1-58E2-59E9-ED8F45DDC6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841" y="3085492"/>
            <a:ext cx="1023752" cy="630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6AB0F2-AD37-870F-2A07-6F97B6B9374A}"/>
              </a:ext>
            </a:extLst>
          </p:cNvPr>
          <p:cNvSpPr txBox="1"/>
          <p:nvPr/>
        </p:nvSpPr>
        <p:spPr>
          <a:xfrm>
            <a:off x="1247101" y="6843609"/>
            <a:ext cx="502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Useful for scalability, robustness, specialization, etc.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B366B4-6218-60C4-3937-F8350A4E50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719A0F-74C6-D429-D06E-E06BDC5CD3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Class goal: Learning the principles and algorithms of (cooperative) multi-agent reinforcement learning (MARL)</a:t>
            </a:r>
          </a:p>
          <a:p>
            <a:r>
              <a:rPr lang="en-US" dirty="0"/>
              <a:t>Combination of lecture and reading papers (that you will present)</a:t>
            </a:r>
          </a:p>
          <a:p>
            <a:r>
              <a:rPr lang="en-US" dirty="0"/>
              <a:t>Geared for PhD students</a:t>
            </a:r>
          </a:p>
          <a:p>
            <a:r>
              <a:rPr lang="en-US" dirty="0"/>
              <a:t>Not coding focused</a:t>
            </a:r>
          </a:p>
        </p:txBody>
      </p:sp>
    </p:spTree>
    <p:extLst>
      <p:ext uri="{BB962C8B-B14F-4D97-AF65-F5344CB8AC3E}">
        <p14:creationId xmlns:p14="http://schemas.microsoft.com/office/powerpoint/2010/main" val="136024411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00EC10-E376-A44E-B9A1-308341B4F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Multi-agent RL has had some successes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C82C885-31BC-2A45-B5B4-D9569BA7EBAB}"/>
              </a:ext>
            </a:extLst>
          </p:cNvPr>
          <p:cNvSpPr txBox="1"/>
          <p:nvPr/>
        </p:nvSpPr>
        <p:spPr>
          <a:xfrm>
            <a:off x="7014811" y="3805272"/>
            <a:ext cx="2415085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 err="1"/>
              <a:t>OpenAI</a:t>
            </a:r>
            <a:r>
              <a:rPr lang="en-US" sz="1488" dirty="0"/>
              <a:t> Five Dota 2 (</a:t>
            </a:r>
            <a:r>
              <a:rPr lang="en-US" sz="1488" dirty="0" err="1"/>
              <a:t>OpenAI</a:t>
            </a:r>
            <a:r>
              <a:rPr lang="en-US" sz="1488" dirty="0"/>
              <a:t>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5002587-F43A-9C48-B98E-6EA1CD761AD7}"/>
              </a:ext>
            </a:extLst>
          </p:cNvPr>
          <p:cNvSpPr txBox="1"/>
          <p:nvPr/>
        </p:nvSpPr>
        <p:spPr>
          <a:xfrm>
            <a:off x="155024" y="3812663"/>
            <a:ext cx="2975495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/>
              <a:t>Project Malmo (Microsoft Research)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48E2860-AA0E-D349-A069-A84D43DDF8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6956" y="4540334"/>
            <a:ext cx="2900952" cy="16284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19BFEE9-DC9E-4D49-B3A8-C1FB0F649748}"/>
              </a:ext>
            </a:extLst>
          </p:cNvPr>
          <p:cNvSpPr txBox="1"/>
          <p:nvPr/>
        </p:nvSpPr>
        <p:spPr>
          <a:xfrm>
            <a:off x="6090588" y="6216470"/>
            <a:ext cx="2765501" cy="3468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54" dirty="0" err="1"/>
              <a:t>AlphaStar</a:t>
            </a:r>
            <a:r>
              <a:rPr lang="en-US" sz="1654" dirty="0"/>
              <a:t> (Google DeepMind)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C0ED474-5A17-9941-BBD5-E5BFB0C870FA}"/>
              </a:ext>
            </a:extLst>
          </p:cNvPr>
          <p:cNvSpPr txBox="1"/>
          <p:nvPr/>
        </p:nvSpPr>
        <p:spPr>
          <a:xfrm>
            <a:off x="1638055" y="6168735"/>
            <a:ext cx="2340834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/>
              <a:t>Emergent tool use (</a:t>
            </a:r>
            <a:r>
              <a:rPr lang="en-US" sz="1488" dirty="0" err="1"/>
              <a:t>OpenAI</a:t>
            </a:r>
            <a:r>
              <a:rPr lang="en-US" sz="1488" dirty="0"/>
              <a:t>)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408DD521-DC8F-8B45-9050-430CF72BFC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6" y="1912262"/>
            <a:ext cx="2846466" cy="1857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OpenAI trained AI agents played 481 million games of hide-and-seek shows  some surprising behaviors">
            <a:extLst>
              <a:ext uri="{FF2B5EF4-FFF2-40B4-BE49-F238E27FC236}">
                <a16:creationId xmlns:a16="http://schemas.microsoft.com/office/drawing/2014/main" id="{406B0B56-A7EB-5542-97FC-7370EDCE0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939" y="4540334"/>
            <a:ext cx="2931122" cy="162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OpenAI Five">
            <a:extLst>
              <a:ext uri="{FF2B5EF4-FFF2-40B4-BE49-F238E27FC236}">
                <a16:creationId xmlns:a16="http://schemas.microsoft.com/office/drawing/2014/main" id="{93EAE33B-F73E-ED42-85CC-C53AF39F28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460" y="1894523"/>
            <a:ext cx="2846466" cy="189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From Motor Control to Team Play in Simulated Humanoid Football - YouTube">
            <a:extLst>
              <a:ext uri="{FF2B5EF4-FFF2-40B4-BE49-F238E27FC236}">
                <a16:creationId xmlns:a16="http://schemas.microsoft.com/office/drawing/2014/main" id="{ADF24166-F612-6D49-9F00-BDA34E2766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218" y="2322234"/>
            <a:ext cx="2988955" cy="167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F6506FED-B594-554E-A01A-BE44BA12D1D4}"/>
              </a:ext>
            </a:extLst>
          </p:cNvPr>
          <p:cNvSpPr txBox="1"/>
          <p:nvPr/>
        </p:nvSpPr>
        <p:spPr>
          <a:xfrm>
            <a:off x="3380184" y="4070672"/>
            <a:ext cx="3116559" cy="3213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88" dirty="0"/>
              <a:t>Humanoid Soccer (Google DeepMind)</a:t>
            </a:r>
          </a:p>
        </p:txBody>
      </p:sp>
    </p:spTree>
    <p:extLst>
      <p:ext uri="{BB962C8B-B14F-4D97-AF65-F5344CB8AC3E}">
        <p14:creationId xmlns:p14="http://schemas.microsoft.com/office/powerpoint/2010/main" val="61786259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20146-030A-1842-869B-4E428E45F3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Multi-agent RL is hard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4972EB-55AB-3445-BC0F-F280DA1A0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781" y="2071868"/>
            <a:ext cx="6614932" cy="4884517"/>
          </a:xfrm>
        </p:spPr>
        <p:txBody>
          <a:bodyPr>
            <a:normAutofit/>
          </a:bodyPr>
          <a:lstStyle/>
          <a:p>
            <a:r>
              <a:rPr lang="en-US" sz="1800" dirty="0"/>
              <a:t>How can we apply RL here?</a:t>
            </a:r>
          </a:p>
          <a:p>
            <a:pPr lvl="1"/>
            <a:r>
              <a:rPr lang="en-US" sz="1800" i="1" dirty="0"/>
              <a:t>Centralized learning and control</a:t>
            </a:r>
            <a:r>
              <a:rPr lang="en-US" sz="1800" dirty="0"/>
              <a:t>? Need fast, perfect communication (cooperative case)</a:t>
            </a:r>
          </a:p>
          <a:p>
            <a:pPr lvl="1"/>
            <a:r>
              <a:rPr lang="en-US" sz="1800" i="1" dirty="0"/>
              <a:t>Decentralized learning and control</a:t>
            </a:r>
            <a:r>
              <a:rPr lang="en-US" sz="1800" dirty="0"/>
              <a:t>? Limited knowledge of other agents and environmental </a:t>
            </a:r>
            <a:r>
              <a:rPr lang="en-US" sz="1800" dirty="0" err="1"/>
              <a:t>nonstationarity</a:t>
            </a:r>
            <a:endParaRPr lang="en-US" sz="1800" dirty="0"/>
          </a:p>
          <a:p>
            <a:pPr lvl="1"/>
            <a:r>
              <a:rPr lang="en-US" sz="1800" i="1" dirty="0"/>
              <a:t>Centralized training for decentralized execution? </a:t>
            </a:r>
            <a:r>
              <a:rPr lang="en-US" sz="1800" dirty="0"/>
              <a:t>Use centralized information offline but still execute in a decentralized way</a:t>
            </a:r>
            <a:endParaRPr lang="en-US" sz="1800" i="1" dirty="0"/>
          </a:p>
          <a:p>
            <a:r>
              <a:rPr lang="en-US" sz="1800" dirty="0"/>
              <a:t>Almost always have partial observability</a:t>
            </a:r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3B9E0006-60EC-894A-9D23-824D456F34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176" y="3699650"/>
            <a:ext cx="2778394" cy="1340239"/>
          </a:xfrm>
          <a:prstGeom prst="rect">
            <a:avLst/>
          </a:prstGeom>
        </p:spPr>
      </p:pic>
      <p:pic>
        <p:nvPicPr>
          <p:cNvPr id="5" name="Picture 4" descr="A picture containing clock, meter, street&#10;&#10;Description automatically generated">
            <a:extLst>
              <a:ext uri="{FF2B5EF4-FFF2-40B4-BE49-F238E27FC236}">
                <a16:creationId xmlns:a16="http://schemas.microsoft.com/office/drawing/2014/main" id="{B88DEA5B-512E-5346-A291-94F18A4EE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0850" y="2525487"/>
            <a:ext cx="2798620" cy="12543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55BC96-0839-8E45-844B-5E2FD8184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1177" y="4954001"/>
            <a:ext cx="2730169" cy="155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843964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4CF72-59A6-1C64-F388-4B8999EFB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Multi-agent RL (MARL) excitement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975B99-F79D-9CFC-1CEA-991B469F9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1747778"/>
            <a:ext cx="5142505" cy="5061180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A lot of publications in MARL (and RL)</a:t>
            </a:r>
          </a:p>
          <a:p>
            <a:r>
              <a:rPr lang="en-US" dirty="0"/>
              <a:t>Google scholar says 1,070 results so far this year with ”multi-agent reinforcement learning” in the title </a:t>
            </a:r>
          </a:p>
        </p:txBody>
      </p:sp>
      <p:pic>
        <p:nvPicPr>
          <p:cNvPr id="5" name="Picture 4" descr="A graph with a line going up&#10;&#10;AI-generated content may be incorrect.">
            <a:extLst>
              <a:ext uri="{FF2B5EF4-FFF2-40B4-BE49-F238E27FC236}">
                <a16:creationId xmlns:a16="http://schemas.microsoft.com/office/drawing/2014/main" id="{0526C36D-FF7C-8C4A-8CF7-32E7C4899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5550" y="3171137"/>
            <a:ext cx="3730494" cy="14450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E99B67-0AB1-477E-9B54-82978F8A2A2F}"/>
              </a:ext>
            </a:extLst>
          </p:cNvPr>
          <p:cNvSpPr txBox="1"/>
          <p:nvPr/>
        </p:nvSpPr>
        <p:spPr>
          <a:xfrm>
            <a:off x="6332387" y="4843796"/>
            <a:ext cx="3055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Nature: research intelligence</a:t>
            </a:r>
            <a:r>
              <a:rPr lang="en-US" baseline="30000" dirty="0"/>
              <a:t>1</a:t>
            </a:r>
          </a:p>
        </p:txBody>
      </p:sp>
      <p:pic>
        <p:nvPicPr>
          <p:cNvPr id="9" name="Picture 8" descr="A graph with a line and a blue line&#10;&#10;AI-generated content may be incorrect.">
            <a:extLst>
              <a:ext uri="{FF2B5EF4-FFF2-40B4-BE49-F238E27FC236}">
                <a16:creationId xmlns:a16="http://schemas.microsoft.com/office/drawing/2014/main" id="{31F7ABC8-C7CE-54AF-8A09-45EC81775F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5550" y="1498477"/>
            <a:ext cx="3552032" cy="144503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0E104F-F23A-C38C-BEBC-84F251BF0D2E}"/>
              </a:ext>
            </a:extLst>
          </p:cNvPr>
          <p:cNvSpPr txBox="1"/>
          <p:nvPr/>
        </p:nvSpPr>
        <p:spPr>
          <a:xfrm>
            <a:off x="7155615" y="2858045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RL overall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A647D3C-BF9E-3E03-BD88-AEFBE74312BF}"/>
              </a:ext>
            </a:extLst>
          </p:cNvPr>
          <p:cNvSpPr txBox="1"/>
          <p:nvPr/>
        </p:nvSpPr>
        <p:spPr>
          <a:xfrm>
            <a:off x="2627494" y="7157191"/>
            <a:ext cx="75316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https://www.nature.com/research-intelligence/nri-topic-summaries/multi-agent-reinforcement-learning-micro-1393</a:t>
            </a:r>
            <a:endParaRPr lang="en-US" sz="1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650BC3-3911-3926-6030-E4FFF43E1CD8}"/>
              </a:ext>
            </a:extLst>
          </p:cNvPr>
          <p:cNvSpPr txBox="1"/>
          <p:nvPr/>
        </p:nvSpPr>
        <p:spPr>
          <a:xfrm>
            <a:off x="2523281" y="7095281"/>
            <a:ext cx="2314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1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B8CA30-1B3D-974E-D082-4CCD507898F4}"/>
              </a:ext>
            </a:extLst>
          </p:cNvPr>
          <p:cNvSpPr txBox="1"/>
          <p:nvPr/>
        </p:nvSpPr>
        <p:spPr>
          <a:xfrm>
            <a:off x="7331945" y="4551345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MARL</a:t>
            </a:r>
          </a:p>
        </p:txBody>
      </p:sp>
    </p:spTree>
    <p:extLst>
      <p:ext uri="{BB962C8B-B14F-4D97-AF65-F5344CB8AC3E}">
        <p14:creationId xmlns:p14="http://schemas.microsoft.com/office/powerpoint/2010/main" val="1596492597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957A-D03F-1E43-944B-07DEAA0A7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EEC4AB-6A61-A741-811D-FA4742ABE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781" y="2216195"/>
            <a:ext cx="9083063" cy="4554995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765"/>
              </a:spcBef>
            </a:pPr>
            <a:r>
              <a:rPr lang="en-US" dirty="0"/>
              <a:t>Define the cooperative multi-agent RL (MARL) problem</a:t>
            </a:r>
          </a:p>
          <a:p>
            <a:pPr>
              <a:spcBef>
                <a:spcPts val="1765"/>
              </a:spcBef>
            </a:pPr>
            <a:r>
              <a:rPr lang="en-US" dirty="0"/>
              <a:t>Discuss the current state-of-the art for the different classes of solutions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Centralized training and execution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Decentralized training and execution: IQL, decentralized REINFORCE, deep extensions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CTDE: VDN, QMIX, QPLEX, MADDPG, MAPPO</a:t>
            </a:r>
          </a:p>
          <a:p>
            <a:pPr>
              <a:spcBef>
                <a:spcPts val="1765"/>
              </a:spcBef>
            </a:pPr>
            <a:r>
              <a:rPr lang="en-US" dirty="0"/>
              <a:t>Identify misconceptions/issues with current methods</a:t>
            </a:r>
          </a:p>
          <a:p>
            <a:pPr>
              <a:spcBef>
                <a:spcPts val="1765"/>
              </a:spcBef>
            </a:pPr>
            <a:r>
              <a:rPr lang="en-US" dirty="0"/>
              <a:t>Applications, code, other topics, and the future (LLMs?)</a:t>
            </a:r>
          </a:p>
        </p:txBody>
      </p:sp>
    </p:spTree>
    <p:extLst>
      <p:ext uri="{BB962C8B-B14F-4D97-AF65-F5344CB8AC3E}">
        <p14:creationId xmlns:p14="http://schemas.microsoft.com/office/powerpoint/2010/main" val="3887848639"/>
      </p:ext>
    </p:extLst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EC83D-FE7E-87D4-DF57-AED3530CAB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DF8B-3503-9647-D411-ED7C2470D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Cooperative MARL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1A5BC10D-BA50-BDB2-90EB-2CF59E7E39B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98782" y="2013996"/>
                <a:ext cx="8843518" cy="4271057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spcBef>
                    <a:spcPts val="1119"/>
                  </a:spcBef>
                </a:pPr>
                <a:r>
                  <a:rPr lang="en-US" sz="3500" dirty="0"/>
                  <a:t>Cooperative case represented as Decentralized POMDP: &lt;</a:t>
                </a:r>
                <a:r>
                  <a:rPr lang="en-US" sz="3500" i="1" dirty="0">
                    <a:sym typeface="Symbol" charset="2"/>
                  </a:rPr>
                  <a:t>I</a:t>
                </a:r>
                <a:r>
                  <a:rPr lang="en-US" sz="3500" dirty="0">
                    <a:sym typeface="Symbol" charset="2"/>
                  </a:rPr>
                  <a:t>, </a:t>
                </a:r>
                <a:r>
                  <a:rPr lang="en-US" sz="3500" i="1" dirty="0"/>
                  <a:t>S</a:t>
                </a:r>
                <a:r>
                  <a:rPr lang="en-US" sz="3500" dirty="0"/>
                  <a:t>, {</a:t>
                </a:r>
                <a:r>
                  <a:rPr lang="en-US" sz="3500" i="1" dirty="0"/>
                  <a:t>A</a:t>
                </a:r>
                <a:r>
                  <a:rPr lang="en-US" sz="3500" i="1" baseline="-25000" dirty="0"/>
                  <a:t>i</a:t>
                </a:r>
                <a:r>
                  <a:rPr lang="en-US" sz="3500" dirty="0"/>
                  <a:t>}, </a:t>
                </a:r>
                <a:r>
                  <a:rPr lang="en-US" sz="3500" i="1" dirty="0"/>
                  <a:t>T</a:t>
                </a:r>
                <a:r>
                  <a:rPr lang="en-US" sz="3500" dirty="0"/>
                  <a:t>, </a:t>
                </a:r>
                <a:r>
                  <a:rPr lang="en-US" sz="3500" i="1" dirty="0"/>
                  <a:t>R</a:t>
                </a:r>
                <a:r>
                  <a:rPr lang="en-US" sz="3500" dirty="0"/>
                  <a:t>, {</a:t>
                </a:r>
                <a:r>
                  <a:rPr lang="en-US" sz="3500" i="1" dirty="0" err="1"/>
                  <a:t>Ω</a:t>
                </a:r>
                <a:r>
                  <a:rPr lang="en-US" sz="3500" i="1" baseline="-25000" dirty="0" err="1">
                    <a:sym typeface="Symbol" charset="2"/>
                  </a:rPr>
                  <a:t>i</a:t>
                </a:r>
                <a:r>
                  <a:rPr lang="en-US" sz="3500" dirty="0">
                    <a:sym typeface="Symbol" charset="2"/>
                  </a:rPr>
                  <a:t>}</a:t>
                </a:r>
                <a:r>
                  <a:rPr lang="en-US" sz="3500" dirty="0"/>
                  <a:t>, </a:t>
                </a:r>
                <a:r>
                  <a:rPr lang="en-US" sz="3500" i="1" dirty="0"/>
                  <a:t>O, </a:t>
                </a:r>
                <a:r>
                  <a:rPr lang="en-US" sz="3500" dirty="0" err="1">
                    <a:latin typeface="Euclid Fraktur" charset="2"/>
                    <a:cs typeface="Euclid Fraktur" charset="2"/>
                  </a:rPr>
                  <a:t>γ</a:t>
                </a:r>
                <a:r>
                  <a:rPr lang="en-US" sz="3500" dirty="0"/>
                  <a:t>&gt;</a:t>
                </a:r>
                <a:endParaRPr lang="en-US" sz="3500" dirty="0">
                  <a:sym typeface="Symbol" charset="2"/>
                </a:endParaRP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I</a:t>
                </a:r>
                <a:r>
                  <a:rPr lang="en-US" sz="3500" dirty="0"/>
                  <a:t>, a finite set of agents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S</a:t>
                </a:r>
                <a:r>
                  <a:rPr lang="en-US" sz="3500" dirty="0"/>
                  <a:t>, a set of states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A</a:t>
                </a:r>
                <a:r>
                  <a:rPr lang="en-US" sz="3500" i="1" baseline="-25000" dirty="0"/>
                  <a:t>i</a:t>
                </a:r>
                <a:r>
                  <a:rPr lang="en-US" sz="3500" dirty="0"/>
                  <a:t>, each agent’s set of actions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T</a:t>
                </a:r>
                <a:r>
                  <a:rPr lang="en-US" sz="3500" dirty="0"/>
                  <a:t>, the state transition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500" dirty="0"/>
                  <a:t> </a:t>
                </a:r>
                <a:endParaRPr lang="en-US" sz="3500" i="1" dirty="0"/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R</a:t>
                </a:r>
                <a:r>
                  <a:rPr lang="en-US" sz="3500" dirty="0"/>
                  <a:t>, the reward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500" dirty="0"/>
                  <a:t>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 err="1">
                    <a:sym typeface="Symbol" charset="2"/>
                  </a:rPr>
                  <a:t>Ω</a:t>
                </a:r>
                <a:r>
                  <a:rPr lang="en-US" sz="3500" i="1" baseline="-25000" dirty="0" err="1">
                    <a:sym typeface="Symbol" charset="2"/>
                  </a:rPr>
                  <a:t>i</a:t>
                </a:r>
                <a:r>
                  <a:rPr lang="en-US" sz="3500" dirty="0"/>
                  <a:t>, each agent’s finite set of observations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O</a:t>
                </a:r>
                <a:r>
                  <a:rPr lang="en-US" sz="3500" dirty="0"/>
                  <a:t>, the observation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𝒐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500" dirty="0"/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h</a:t>
                </a:r>
                <a:r>
                  <a:rPr lang="en-US" sz="3500" dirty="0"/>
                  <a:t>, horizon or discount </a:t>
                </a:r>
                <a:r>
                  <a:rPr lang="en-US" sz="3500" dirty="0" err="1">
                    <a:latin typeface="Euclid Fraktur" charset="2"/>
                    <a:cs typeface="Euclid Fraktur" charset="2"/>
                  </a:rPr>
                  <a:t>γ</a:t>
                </a:r>
                <a:r>
                  <a:rPr lang="en-US" sz="3500" dirty="0"/>
                  <a:t> </a:t>
                </a:r>
              </a:p>
              <a:p>
                <a:pPr marL="0" indent="0">
                  <a:spcBef>
                    <a:spcPts val="1119"/>
                  </a:spcBef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1A5BC10D-BA50-BDB2-90EB-2CF59E7E39B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8782" y="2013996"/>
                <a:ext cx="8843518" cy="4271057"/>
              </a:xfrm>
              <a:blipFill>
                <a:blip r:embed="rId3"/>
                <a:stretch>
                  <a:fillRect l="-574" t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asted-image.pdf" descr="pasted-image.pdf">
            <a:extLst>
              <a:ext uri="{FF2B5EF4-FFF2-40B4-BE49-F238E27FC236}">
                <a16:creationId xmlns:a16="http://schemas.microsoft.com/office/drawing/2014/main" id="{157F0A49-F3AF-501C-9826-8975E78FB5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072" y="3602281"/>
            <a:ext cx="3807772" cy="172334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42295516"/>
      </p:ext>
    </p:extLst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848851-3CD1-EE90-5552-F8ED872FCE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788E4-2835-0F88-30CC-9D0993D143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Cooperative MARL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0228C9F9-7456-D338-1327-F57DE6A03BF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98782" y="2013996"/>
                <a:ext cx="8843518" cy="4271057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spcBef>
                    <a:spcPts val="1119"/>
                  </a:spcBef>
                </a:pPr>
                <a:r>
                  <a:rPr lang="en-US" sz="3500" dirty="0"/>
                  <a:t>Cooperative case represented as Decentralized POMDP: &lt;</a:t>
                </a:r>
                <a:r>
                  <a:rPr lang="en-US" sz="3500" i="1" dirty="0">
                    <a:sym typeface="Symbol" charset="2"/>
                  </a:rPr>
                  <a:t>I</a:t>
                </a:r>
                <a:r>
                  <a:rPr lang="en-US" sz="3500" dirty="0">
                    <a:sym typeface="Symbol" charset="2"/>
                  </a:rPr>
                  <a:t>, </a:t>
                </a:r>
                <a:r>
                  <a:rPr lang="en-US" sz="3500" i="1" dirty="0"/>
                  <a:t>S</a:t>
                </a:r>
                <a:r>
                  <a:rPr lang="en-US" sz="3500" dirty="0"/>
                  <a:t>, {</a:t>
                </a:r>
                <a:r>
                  <a:rPr lang="en-US" sz="3500" i="1" dirty="0"/>
                  <a:t>A</a:t>
                </a:r>
                <a:r>
                  <a:rPr lang="en-US" sz="3500" i="1" baseline="-25000" dirty="0"/>
                  <a:t>i</a:t>
                </a:r>
                <a:r>
                  <a:rPr lang="en-US" sz="3500" dirty="0"/>
                  <a:t>}, </a:t>
                </a:r>
                <a:r>
                  <a:rPr lang="en-US" sz="3500" i="1" dirty="0"/>
                  <a:t>T</a:t>
                </a:r>
                <a:r>
                  <a:rPr lang="en-US" sz="3500" dirty="0"/>
                  <a:t>, </a:t>
                </a:r>
                <a:r>
                  <a:rPr lang="en-US" sz="3500" i="1" dirty="0"/>
                  <a:t>R</a:t>
                </a:r>
                <a:r>
                  <a:rPr lang="en-US" sz="3500" dirty="0"/>
                  <a:t>, {</a:t>
                </a:r>
                <a:r>
                  <a:rPr lang="en-US" sz="3500" i="1" dirty="0" err="1"/>
                  <a:t>Ω</a:t>
                </a:r>
                <a:r>
                  <a:rPr lang="en-US" sz="3500" i="1" baseline="-25000" dirty="0" err="1">
                    <a:sym typeface="Symbol" charset="2"/>
                  </a:rPr>
                  <a:t>i</a:t>
                </a:r>
                <a:r>
                  <a:rPr lang="en-US" sz="3500" dirty="0">
                    <a:sym typeface="Symbol" charset="2"/>
                  </a:rPr>
                  <a:t>}</a:t>
                </a:r>
                <a:r>
                  <a:rPr lang="en-US" sz="3500" dirty="0"/>
                  <a:t>, </a:t>
                </a:r>
                <a:r>
                  <a:rPr lang="en-US" sz="3500" i="1" dirty="0"/>
                  <a:t>O, </a:t>
                </a:r>
                <a:r>
                  <a:rPr lang="en-US" sz="3500" dirty="0" err="1">
                    <a:latin typeface="Euclid Fraktur" charset="2"/>
                    <a:cs typeface="Euclid Fraktur" charset="2"/>
                  </a:rPr>
                  <a:t>γ</a:t>
                </a:r>
                <a:r>
                  <a:rPr lang="en-US" sz="3500" dirty="0"/>
                  <a:t>&gt;</a:t>
                </a:r>
                <a:endParaRPr lang="en-US" sz="3500" dirty="0">
                  <a:sym typeface="Symbol" charset="2"/>
                </a:endParaRP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I</a:t>
                </a:r>
                <a:r>
                  <a:rPr lang="en-US" sz="3500" dirty="0"/>
                  <a:t>, a finite set of agents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S</a:t>
                </a:r>
                <a:r>
                  <a:rPr lang="en-US" sz="3500" dirty="0"/>
                  <a:t>, a set of states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A</a:t>
                </a:r>
                <a:r>
                  <a:rPr lang="en-US" sz="3500" i="1" baseline="-25000" dirty="0"/>
                  <a:t>i</a:t>
                </a:r>
                <a:r>
                  <a:rPr lang="en-US" sz="3500" dirty="0"/>
                  <a:t>, each agent’s set of actions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T</a:t>
                </a:r>
                <a:r>
                  <a:rPr lang="en-US" sz="3500" dirty="0"/>
                  <a:t>, the state transition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500" dirty="0"/>
                  <a:t> </a:t>
                </a:r>
                <a:endParaRPr lang="en-US" sz="3500" i="1" dirty="0"/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R</a:t>
                </a:r>
                <a:r>
                  <a:rPr lang="en-US" sz="3500" dirty="0"/>
                  <a:t>, the reward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500" dirty="0"/>
                  <a:t>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 err="1">
                    <a:sym typeface="Symbol" charset="2"/>
                  </a:rPr>
                  <a:t>Ω</a:t>
                </a:r>
                <a:r>
                  <a:rPr lang="en-US" sz="3500" i="1" baseline="-25000" dirty="0" err="1">
                    <a:sym typeface="Symbol" charset="2"/>
                  </a:rPr>
                  <a:t>i</a:t>
                </a:r>
                <a:r>
                  <a:rPr lang="en-US" sz="3500" dirty="0"/>
                  <a:t>, each agent’s finite set of observations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O</a:t>
                </a:r>
                <a:r>
                  <a:rPr lang="en-US" sz="3500" dirty="0"/>
                  <a:t>, the observation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𝒐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500" dirty="0"/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h</a:t>
                </a:r>
                <a:r>
                  <a:rPr lang="en-US" sz="3500" dirty="0"/>
                  <a:t>, horizon or discount </a:t>
                </a:r>
                <a:r>
                  <a:rPr lang="en-US" sz="3500" dirty="0" err="1">
                    <a:latin typeface="Euclid Fraktur" charset="2"/>
                    <a:cs typeface="Euclid Fraktur" charset="2"/>
                  </a:rPr>
                  <a:t>γ</a:t>
                </a:r>
                <a:r>
                  <a:rPr lang="en-US" sz="3500" dirty="0"/>
                  <a:t> </a:t>
                </a:r>
              </a:p>
              <a:p>
                <a:pPr marL="0" indent="0">
                  <a:spcBef>
                    <a:spcPts val="1119"/>
                  </a:spcBef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0228C9F9-7456-D338-1327-F57DE6A03BF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8782" y="2013996"/>
                <a:ext cx="8843518" cy="4271057"/>
              </a:xfrm>
              <a:blipFill>
                <a:blip r:embed="rId3"/>
                <a:stretch>
                  <a:fillRect l="-574" t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asted-image.pdf" descr="pasted-image.pdf">
            <a:extLst>
              <a:ext uri="{FF2B5EF4-FFF2-40B4-BE49-F238E27FC236}">
                <a16:creationId xmlns:a16="http://schemas.microsoft.com/office/drawing/2014/main" id="{49F33ADB-C6A8-22B9-7EDC-019975EACE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072" y="3602281"/>
            <a:ext cx="3807772" cy="1723345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84CECD-3D16-2E03-80E4-9E5BD0FC8100}"/>
              </a:ext>
            </a:extLst>
          </p:cNvPr>
          <p:cNvSpPr/>
          <p:nvPr/>
        </p:nvSpPr>
        <p:spPr>
          <a:xfrm>
            <a:off x="623018" y="6144982"/>
            <a:ext cx="8834588" cy="319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511"/>
              </a:spcBef>
            </a:pPr>
            <a:r>
              <a:rPr lang="en-US" dirty="0">
                <a:ea typeface="ＭＳ Ｐゴシック" pitchFamily="34" charset="-128"/>
              </a:rPr>
              <a:t>Objective: Maximize the (discounted) sum of future </a:t>
            </a:r>
            <a:r>
              <a:rPr lang="en-US" dirty="0">
                <a:solidFill>
                  <a:srgbClr val="0070C0"/>
                </a:solidFill>
                <a:ea typeface="ＭＳ Ｐゴシック" pitchFamily="34" charset="-128"/>
              </a:rPr>
              <a:t>(joint) rewards       Cooperative</a:t>
            </a:r>
          </a:p>
        </p:txBody>
      </p:sp>
    </p:spTree>
    <p:extLst>
      <p:ext uri="{BB962C8B-B14F-4D97-AF65-F5344CB8AC3E}">
        <p14:creationId xmlns:p14="http://schemas.microsoft.com/office/powerpoint/2010/main" val="387229320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F001C7-3230-2F6C-5E5A-C6F6655A6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ADE56A-F526-8A78-DC74-605F878D2E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Cooperative MARL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35ADC6F7-7DDF-AC3C-B43D-2BC0BA7D3AD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98782" y="2013996"/>
                <a:ext cx="8843518" cy="4271057"/>
              </a:xfrm>
            </p:spPr>
            <p:txBody>
              <a:bodyPr>
                <a:normAutofit fontScale="55000" lnSpcReduction="20000"/>
              </a:bodyPr>
              <a:lstStyle/>
              <a:p>
                <a:pPr>
                  <a:spcBef>
                    <a:spcPts val="1119"/>
                  </a:spcBef>
                </a:pPr>
                <a:r>
                  <a:rPr lang="en-US" sz="3500" dirty="0"/>
                  <a:t>Cooperative case represented as Decentralized POMDP: &lt;</a:t>
                </a:r>
                <a:r>
                  <a:rPr lang="en-US" sz="3500" i="1" dirty="0">
                    <a:sym typeface="Symbol" charset="2"/>
                  </a:rPr>
                  <a:t>I</a:t>
                </a:r>
                <a:r>
                  <a:rPr lang="en-US" sz="3500" dirty="0">
                    <a:sym typeface="Symbol" charset="2"/>
                  </a:rPr>
                  <a:t>, </a:t>
                </a:r>
                <a:r>
                  <a:rPr lang="en-US" sz="3500" i="1" dirty="0"/>
                  <a:t>S</a:t>
                </a:r>
                <a:r>
                  <a:rPr lang="en-US" sz="3500" dirty="0"/>
                  <a:t>, {</a:t>
                </a:r>
                <a:r>
                  <a:rPr lang="en-US" sz="3500" i="1" dirty="0"/>
                  <a:t>A</a:t>
                </a:r>
                <a:r>
                  <a:rPr lang="en-US" sz="3500" i="1" baseline="-25000" dirty="0"/>
                  <a:t>i</a:t>
                </a:r>
                <a:r>
                  <a:rPr lang="en-US" sz="3500" dirty="0"/>
                  <a:t>}, </a:t>
                </a:r>
                <a:r>
                  <a:rPr lang="en-US" sz="3500" i="1" dirty="0"/>
                  <a:t>T</a:t>
                </a:r>
                <a:r>
                  <a:rPr lang="en-US" sz="3500" dirty="0"/>
                  <a:t>, </a:t>
                </a:r>
                <a:r>
                  <a:rPr lang="en-US" sz="3500" i="1" dirty="0"/>
                  <a:t>R</a:t>
                </a:r>
                <a:r>
                  <a:rPr lang="en-US" sz="3500" dirty="0"/>
                  <a:t>, {</a:t>
                </a:r>
                <a:r>
                  <a:rPr lang="en-US" sz="3500" i="1" dirty="0" err="1"/>
                  <a:t>Ω</a:t>
                </a:r>
                <a:r>
                  <a:rPr lang="en-US" sz="3500" i="1" baseline="-25000" dirty="0" err="1">
                    <a:sym typeface="Symbol" charset="2"/>
                  </a:rPr>
                  <a:t>i</a:t>
                </a:r>
                <a:r>
                  <a:rPr lang="en-US" sz="3500" dirty="0">
                    <a:sym typeface="Symbol" charset="2"/>
                  </a:rPr>
                  <a:t>}</a:t>
                </a:r>
                <a:r>
                  <a:rPr lang="en-US" sz="3500" dirty="0"/>
                  <a:t>, </a:t>
                </a:r>
                <a:r>
                  <a:rPr lang="en-US" sz="3500" i="1" dirty="0"/>
                  <a:t>O, </a:t>
                </a:r>
                <a:r>
                  <a:rPr lang="en-US" sz="3500" dirty="0" err="1">
                    <a:latin typeface="Euclid Fraktur" charset="2"/>
                    <a:cs typeface="Euclid Fraktur" charset="2"/>
                  </a:rPr>
                  <a:t>γ</a:t>
                </a:r>
                <a:r>
                  <a:rPr lang="en-US" sz="3500" dirty="0"/>
                  <a:t>&gt;</a:t>
                </a:r>
                <a:endParaRPr lang="en-US" sz="3500" dirty="0">
                  <a:sym typeface="Symbol" charset="2"/>
                </a:endParaRP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I</a:t>
                </a:r>
                <a:r>
                  <a:rPr lang="en-US" sz="3500" dirty="0"/>
                  <a:t>, a finite set of agents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S</a:t>
                </a:r>
                <a:r>
                  <a:rPr lang="en-US" sz="3500" dirty="0"/>
                  <a:t>, a set of states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A</a:t>
                </a:r>
                <a:r>
                  <a:rPr lang="en-US" sz="3500" i="1" baseline="-25000" dirty="0"/>
                  <a:t>i</a:t>
                </a:r>
                <a:r>
                  <a:rPr lang="en-US" sz="3500" dirty="0"/>
                  <a:t>, each agent’s set of actions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T</a:t>
                </a:r>
                <a:r>
                  <a:rPr lang="en-US" sz="3500" dirty="0"/>
                  <a:t>, the state transition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500" dirty="0"/>
                  <a:t> </a:t>
                </a:r>
                <a:endParaRPr lang="en-US" sz="3500" i="1" dirty="0"/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R</a:t>
                </a:r>
                <a:r>
                  <a:rPr lang="en-US" sz="3500" dirty="0"/>
                  <a:t>, the reward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3500" dirty="0"/>
                  <a:t>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 err="1">
                    <a:sym typeface="Symbol" charset="2"/>
                  </a:rPr>
                  <a:t>Ω</a:t>
                </a:r>
                <a:r>
                  <a:rPr lang="en-US" sz="3500" i="1" baseline="-25000" dirty="0" err="1">
                    <a:sym typeface="Symbol" charset="2"/>
                  </a:rPr>
                  <a:t>i</a:t>
                </a:r>
                <a:r>
                  <a:rPr lang="en-US" sz="3500" dirty="0"/>
                  <a:t>, each agent’s finite set of observations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O</a:t>
                </a:r>
                <a:r>
                  <a:rPr lang="en-US" sz="3500" dirty="0"/>
                  <a:t>, the observation model: </a:t>
                </a:r>
                <a14:m>
                  <m:oMath xmlns:m="http://schemas.openxmlformats.org/officeDocument/2006/math"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𝒐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sz="35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sz="3500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3500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35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3500" dirty="0"/>
              </a:p>
              <a:p>
                <a:pPr lvl="1">
                  <a:spcBef>
                    <a:spcPts val="1119"/>
                  </a:spcBef>
                </a:pPr>
                <a:r>
                  <a:rPr lang="en-US" sz="3500" i="1" dirty="0"/>
                  <a:t>h</a:t>
                </a:r>
                <a:r>
                  <a:rPr lang="en-US" sz="3500" dirty="0"/>
                  <a:t>, horizon or discount </a:t>
                </a:r>
                <a:r>
                  <a:rPr lang="en-US" sz="3500" dirty="0" err="1">
                    <a:latin typeface="Euclid Fraktur" charset="2"/>
                    <a:cs typeface="Euclid Fraktur" charset="2"/>
                  </a:rPr>
                  <a:t>γ</a:t>
                </a:r>
                <a:r>
                  <a:rPr lang="en-US" sz="3500" dirty="0"/>
                  <a:t> </a:t>
                </a:r>
              </a:p>
              <a:p>
                <a:pPr marL="0" indent="0">
                  <a:spcBef>
                    <a:spcPts val="1119"/>
                  </a:spcBef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35ADC6F7-7DDF-AC3C-B43D-2BC0BA7D3A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8782" y="2013996"/>
                <a:ext cx="8843518" cy="4271057"/>
              </a:xfrm>
              <a:blipFill>
                <a:blip r:embed="rId3"/>
                <a:stretch>
                  <a:fillRect l="-574" t="-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asted-image.pdf" descr="pasted-image.pdf">
            <a:extLst>
              <a:ext uri="{FF2B5EF4-FFF2-40B4-BE49-F238E27FC236}">
                <a16:creationId xmlns:a16="http://schemas.microsoft.com/office/drawing/2014/main" id="{E4D2BB27-99A1-513E-C000-BA3B00DE3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4072" y="3602281"/>
            <a:ext cx="3807772" cy="1723345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005861B-548D-5CC3-3711-4E036DDA0DB5}"/>
              </a:ext>
            </a:extLst>
          </p:cNvPr>
          <p:cNvSpPr/>
          <p:nvPr/>
        </p:nvSpPr>
        <p:spPr>
          <a:xfrm>
            <a:off x="498782" y="6202331"/>
            <a:ext cx="9028849" cy="731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511"/>
              </a:spcBef>
            </a:pPr>
            <a:r>
              <a:rPr lang="en-US" dirty="0">
                <a:ea typeface="ＭＳ Ｐゴシック" pitchFamily="34" charset="-128"/>
              </a:rPr>
              <a:t>Objective: Maximize the (discounted) sum of future (joint) rewards</a:t>
            </a:r>
          </a:p>
          <a:p>
            <a:pPr lvl="1" algn="ctr">
              <a:lnSpc>
                <a:spcPct val="80000"/>
              </a:lnSpc>
              <a:spcBef>
                <a:spcPts val="1511"/>
              </a:spcBef>
            </a:pPr>
            <a:r>
              <a:rPr lang="en-US" dirty="0">
                <a:ea typeface="ＭＳ Ｐゴシック" pitchFamily="34" charset="-128"/>
              </a:rPr>
              <a:t>Calculate a set of optimal</a:t>
            </a:r>
            <a:r>
              <a:rPr lang="en-US" dirty="0">
                <a:solidFill>
                  <a:srgbClr val="CC0000"/>
                </a:solidFill>
                <a:ea typeface="ＭＳ Ｐゴシック" pitchFamily="34" charset="-128"/>
              </a:rPr>
              <a:t> policies for each agent </a:t>
            </a:r>
            <a:r>
              <a:rPr lang="en-US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</a:t>
            </a:r>
            <a:r>
              <a:rPr lang="en-US" baseline="-25000" dirty="0" err="1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i</a:t>
            </a:r>
            <a:r>
              <a:rPr lang="en-US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*: H</a:t>
            </a:r>
            <a:r>
              <a:rPr lang="en-US" baseline="-25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i</a:t>
            </a:r>
            <a:r>
              <a:rPr lang="en-US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 → A</a:t>
            </a:r>
            <a:r>
              <a:rPr lang="en-US" baseline="-25000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i</a:t>
            </a:r>
            <a:r>
              <a:rPr lang="en-US" dirty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 </a:t>
            </a:r>
            <a:r>
              <a:rPr lang="en-US" dirty="0">
                <a:ea typeface="ＭＳ Ｐゴシック" pitchFamily="34" charset="-128"/>
              </a:rPr>
              <a:t>that maximize joint objective   </a:t>
            </a:r>
          </a:p>
        </p:txBody>
      </p:sp>
    </p:spTree>
    <p:extLst>
      <p:ext uri="{BB962C8B-B14F-4D97-AF65-F5344CB8AC3E}">
        <p14:creationId xmlns:p14="http://schemas.microsoft.com/office/powerpoint/2010/main" val="2185152647"/>
      </p:ext>
    </p:extLst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70185-8AA5-E741-A4C0-4933EA76B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MARL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80A0699B-A705-3F44-935F-7B550301378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98780" y="1863672"/>
                <a:ext cx="9144072" cy="3697457"/>
              </a:xfrm>
            </p:spPr>
            <p:txBody>
              <a:bodyPr>
                <a:normAutofit fontScale="47500" lnSpcReduction="20000"/>
              </a:bodyPr>
              <a:lstStyle/>
              <a:p>
                <a:pPr>
                  <a:spcBef>
                    <a:spcPts val="1119"/>
                  </a:spcBef>
                </a:pPr>
                <a:r>
                  <a:rPr lang="en-US" dirty="0"/>
                  <a:t>General case as Partially Observable Stochastic Game (POSG): &lt;</a:t>
                </a:r>
                <a:r>
                  <a:rPr lang="en-US" i="1" dirty="0">
                    <a:sym typeface="Symbol" charset="2"/>
                  </a:rPr>
                  <a:t>I</a:t>
                </a:r>
                <a:r>
                  <a:rPr lang="en-US" dirty="0">
                    <a:sym typeface="Symbol" charset="2"/>
                  </a:rPr>
                  <a:t>, </a:t>
                </a:r>
                <a:r>
                  <a:rPr lang="en-US" i="1" dirty="0"/>
                  <a:t>S</a:t>
                </a:r>
                <a:r>
                  <a:rPr lang="en-US" dirty="0"/>
                  <a:t>, {</a:t>
                </a:r>
                <a:r>
                  <a:rPr lang="en-US" i="1" dirty="0"/>
                  <a:t>A</a:t>
                </a:r>
                <a:r>
                  <a:rPr lang="en-US" i="1" baseline="-25000" dirty="0"/>
                  <a:t>i</a:t>
                </a:r>
                <a:r>
                  <a:rPr lang="en-US" dirty="0"/>
                  <a:t>}, </a:t>
                </a:r>
                <a:r>
                  <a:rPr lang="en-US" i="1" dirty="0"/>
                  <a:t>T</a:t>
                </a:r>
                <a:r>
                  <a:rPr lang="en-US" dirty="0"/>
                  <a:t>, {</a:t>
                </a:r>
                <a:r>
                  <a:rPr lang="en-US" i="1" dirty="0"/>
                  <a:t>R</a:t>
                </a:r>
                <a:r>
                  <a:rPr lang="en-US" i="1" baseline="-25000" dirty="0">
                    <a:sym typeface="Symbol" charset="2"/>
                  </a:rPr>
                  <a:t>i</a:t>
                </a:r>
                <a:r>
                  <a:rPr lang="en-US" dirty="0">
                    <a:sym typeface="Symbol" charset="2"/>
                  </a:rPr>
                  <a:t>}</a:t>
                </a:r>
                <a:r>
                  <a:rPr lang="en-US" dirty="0"/>
                  <a:t>, {</a:t>
                </a:r>
                <a:r>
                  <a:rPr lang="en-US" i="1" dirty="0" err="1"/>
                  <a:t>Ω</a:t>
                </a:r>
                <a:r>
                  <a:rPr lang="en-US" i="1" baseline="-25000" dirty="0" err="1">
                    <a:sym typeface="Symbol" charset="2"/>
                  </a:rPr>
                  <a:t>i</a:t>
                </a:r>
                <a:r>
                  <a:rPr lang="en-US" dirty="0">
                    <a:sym typeface="Symbol" charset="2"/>
                  </a:rPr>
                  <a:t>}</a:t>
                </a:r>
                <a:r>
                  <a:rPr lang="en-US" dirty="0"/>
                  <a:t>, </a:t>
                </a:r>
                <a:r>
                  <a:rPr lang="en-US" i="1" dirty="0"/>
                  <a:t>O, </a:t>
                </a:r>
                <a:r>
                  <a:rPr lang="en-US" dirty="0" err="1">
                    <a:latin typeface="Euclid Fraktur" charset="2"/>
                    <a:cs typeface="Euclid Fraktur" charset="2"/>
                  </a:rPr>
                  <a:t>γ</a:t>
                </a:r>
                <a:r>
                  <a:rPr lang="en-US" dirty="0"/>
                  <a:t>&gt;</a:t>
                </a:r>
                <a:endParaRPr lang="en-US" dirty="0">
                  <a:sym typeface="Symbol" charset="2"/>
                </a:endParaRPr>
              </a:p>
              <a:p>
                <a:pPr lvl="1">
                  <a:spcBef>
                    <a:spcPts val="1119"/>
                  </a:spcBef>
                </a:pPr>
                <a:r>
                  <a:rPr lang="en-US" i="1" dirty="0"/>
                  <a:t>I</a:t>
                </a:r>
                <a:r>
                  <a:rPr lang="en-US" dirty="0"/>
                  <a:t>, a finite set of agents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i="1" dirty="0"/>
                  <a:t>S</a:t>
                </a:r>
                <a:r>
                  <a:rPr lang="en-US" dirty="0"/>
                  <a:t>, a set of states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i="1" dirty="0"/>
                  <a:t>A</a:t>
                </a:r>
                <a:r>
                  <a:rPr lang="en-US" i="1" baseline="-25000" dirty="0"/>
                  <a:t>i</a:t>
                </a:r>
                <a:r>
                  <a:rPr lang="en-US" dirty="0"/>
                  <a:t>, each agent’s set of actions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i="1" dirty="0"/>
                  <a:t>T</a:t>
                </a:r>
                <a:r>
                  <a:rPr lang="en-US" dirty="0"/>
                  <a:t>, the state transition 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  <a:endParaRPr lang="en-US" i="1" dirty="0"/>
              </a:p>
              <a:p>
                <a:pPr lvl="1">
                  <a:spcBef>
                    <a:spcPts val="1119"/>
                  </a:spcBef>
                </a:pPr>
                <a:r>
                  <a:rPr lang="en-US" i="1" dirty="0">
                    <a:solidFill>
                      <a:srgbClr val="0070C0"/>
                    </a:solidFill>
                  </a:rPr>
                  <a:t>R</a:t>
                </a:r>
                <a:r>
                  <a:rPr lang="en-US" i="1" baseline="-25000" dirty="0">
                    <a:solidFill>
                      <a:srgbClr val="0070C0"/>
                    </a:solidFill>
                  </a:rPr>
                  <a:t>i</a:t>
                </a:r>
                <a:r>
                  <a:rPr lang="en-US" dirty="0">
                    <a:solidFill>
                      <a:srgbClr val="0070C0"/>
                    </a:solidFill>
                  </a:rPr>
                  <a:t>, the reward model: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baseline="-2500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>
                    <a:solidFill>
                      <a:srgbClr val="0070C0"/>
                    </a:solidFill>
                  </a:rPr>
                  <a:t> 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i="1" dirty="0" err="1">
                    <a:sym typeface="Symbol" charset="2"/>
                  </a:rPr>
                  <a:t>Ω</a:t>
                </a:r>
                <a:r>
                  <a:rPr lang="en-US" i="1" baseline="-25000" dirty="0" err="1">
                    <a:sym typeface="Symbol" charset="2"/>
                  </a:rPr>
                  <a:t>i</a:t>
                </a:r>
                <a:r>
                  <a:rPr lang="en-US" dirty="0"/>
                  <a:t>, each agent’s finite set of observations</a:t>
                </a:r>
              </a:p>
              <a:p>
                <a:pPr lvl="1">
                  <a:spcBef>
                    <a:spcPts val="1119"/>
                  </a:spcBef>
                </a:pPr>
                <a:r>
                  <a:rPr lang="en-US" i="1" dirty="0"/>
                  <a:t>O</a:t>
                </a:r>
                <a:r>
                  <a:rPr lang="en-US" dirty="0"/>
                  <a:t>, the observation model: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𝒐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|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1" i="1" smtClean="0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>
                  <a:spcBef>
                    <a:spcPts val="1119"/>
                  </a:spcBef>
                </a:pPr>
                <a:r>
                  <a:rPr lang="en-US" i="1" dirty="0"/>
                  <a:t>h</a:t>
                </a:r>
                <a:r>
                  <a:rPr lang="en-US" dirty="0"/>
                  <a:t>, horizon or discount </a:t>
                </a:r>
                <a:r>
                  <a:rPr lang="en-US" dirty="0" err="1">
                    <a:latin typeface="Euclid Fraktur" charset="2"/>
                    <a:cs typeface="Euclid Fraktur" charset="2"/>
                  </a:rPr>
                  <a:t>γ</a:t>
                </a:r>
                <a:r>
                  <a:rPr lang="en-US" dirty="0"/>
                  <a:t> </a:t>
                </a:r>
              </a:p>
              <a:p>
                <a:pPr marL="0" indent="0">
                  <a:spcBef>
                    <a:spcPts val="1119"/>
                  </a:spcBef>
                  <a:buNone/>
                </a:pPr>
                <a:endParaRPr lang="en-US" dirty="0"/>
              </a:p>
            </p:txBody>
          </p:sp>
        </mc:Choice>
        <mc:Fallback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80A0699B-A705-3F44-935F-7B550301378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8780" y="1863672"/>
                <a:ext cx="9144072" cy="3697457"/>
              </a:xfrm>
              <a:blipFill>
                <a:blip r:embed="rId3"/>
                <a:stretch>
                  <a:fillRect l="-416" t="-6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990A13E5-D42B-C740-B799-A07C27FD9C9F}"/>
              </a:ext>
            </a:extLst>
          </p:cNvPr>
          <p:cNvSpPr/>
          <p:nvPr/>
        </p:nvSpPr>
        <p:spPr>
          <a:xfrm>
            <a:off x="623019" y="5839363"/>
            <a:ext cx="9019834" cy="541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spcBef>
                <a:spcPts val="1511"/>
              </a:spcBef>
            </a:pPr>
            <a:r>
              <a:rPr lang="en-US" dirty="0">
                <a:ea typeface="ＭＳ Ｐゴシック" pitchFamily="34" charset="-128"/>
              </a:rPr>
              <a:t>Objective unclear: Some form of each agent maximizing the (discounted) sum of future </a:t>
            </a:r>
            <a:r>
              <a:rPr lang="en-US" dirty="0">
                <a:solidFill>
                  <a:srgbClr val="0070C0"/>
                </a:solidFill>
                <a:ea typeface="ＭＳ Ｐゴシック" pitchFamily="34" charset="-128"/>
              </a:rPr>
              <a:t>individual rewards       Mixed/competitive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0D18BA6-5CFC-624F-F67E-60B2FFC1BE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8033" y="3557310"/>
            <a:ext cx="3944819" cy="178234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98E0582-A474-7F46-409E-4DCE1EFC46B3}"/>
              </a:ext>
            </a:extLst>
          </p:cNvPr>
          <p:cNvSpPr txBox="1"/>
          <p:nvPr/>
        </p:nvSpPr>
        <p:spPr>
          <a:xfrm>
            <a:off x="231493" y="6652985"/>
            <a:ext cx="87736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Note: This class will focus on the cooperative case but we can talk about how cooperative methods extend to the general case and read some papers in this area </a:t>
            </a:r>
          </a:p>
        </p:txBody>
      </p:sp>
    </p:spTree>
    <p:extLst>
      <p:ext uri="{BB962C8B-B14F-4D97-AF65-F5344CB8AC3E}">
        <p14:creationId xmlns:p14="http://schemas.microsoft.com/office/powerpoint/2010/main" val="2107650070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18C5E-094E-5D78-990D-9B39235B8B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0BE01-9D9B-1676-492D-1B9397E0C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Centralized MARL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6BFF2C-A6E2-0BDB-F8DF-3F7C90905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780" y="2410934"/>
            <a:ext cx="6340007" cy="3757801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r>
              <a:rPr lang="en-US" dirty="0"/>
              <a:t>Assumptions: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a centralized controller chooses actions for each agent, </a:t>
            </a:r>
            <a:r>
              <a:rPr lang="en-US" b="1" i="1" dirty="0">
                <a:solidFill>
                  <a:srgbClr val="000000"/>
                </a:solidFill>
                <a:effectLst/>
                <a:latin typeface="Euclid" panose="02020503060505020303" pitchFamily="18" charset="77"/>
              </a:rPr>
              <a:t>a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each agent takes the chosen actions </a:t>
            </a:r>
            <a:r>
              <a:rPr lang="en-US" b="1" i="1" dirty="0">
                <a:solidFill>
                  <a:srgbClr val="000000"/>
                </a:solidFill>
                <a:effectLst/>
                <a:latin typeface="Euclid" panose="02020503060505020303" pitchFamily="18" charset="77"/>
              </a:rPr>
              <a:t>a 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= ⟨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,...,a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⟩,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centralized controller observes the resulting observations </a:t>
            </a:r>
            <a:r>
              <a:rPr lang="en-US" b="1" i="1" dirty="0">
                <a:latin typeface="Euclid" panose="02020503060505020303" pitchFamily="18" charset="77"/>
              </a:rPr>
              <a:t>o</a:t>
            </a:r>
            <a:r>
              <a:rPr lang="en-US" b="1" i="1" dirty="0">
                <a:solidFill>
                  <a:srgbClr val="000000"/>
                </a:solidFill>
                <a:effectLst/>
                <a:latin typeface="Euclid" panose="02020503060505020303" pitchFamily="18" charset="77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= ⟨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,...,o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⟩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(centralized) algorithm/controller observes </a:t>
            </a:r>
            <a:r>
              <a:rPr lang="en-US" b="1" i="1" dirty="0">
                <a:solidFill>
                  <a:srgbClr val="000000"/>
                </a:solidFill>
                <a:effectLst/>
                <a:latin typeface="Euclid" panose="02020503060505020303" pitchFamily="18" charset="77"/>
              </a:rPr>
              <a:t>o</a:t>
            </a:r>
            <a:r>
              <a:rPr lang="en-US" b="1" i="1" dirty="0">
                <a:latin typeface="Euclid" panose="02020503060505020303" pitchFamily="18" charset="77"/>
              </a:rPr>
              <a:t> 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(and </a:t>
            </a:r>
            <a:r>
              <a:rPr lang="en-US" b="1" i="1" dirty="0">
                <a:solidFill>
                  <a:srgbClr val="000000"/>
                </a:solidFill>
                <a:effectLst/>
                <a:latin typeface="Euclid" panose="02020503060505020303" pitchFamily="18" charset="77"/>
              </a:rPr>
              <a:t>a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) and the joint reward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7F9638-86C1-9709-BEDB-F820056A860B}"/>
              </a:ext>
            </a:extLst>
          </p:cNvPr>
          <p:cNvSpPr txBox="1"/>
          <p:nvPr/>
        </p:nvSpPr>
        <p:spPr>
          <a:xfrm>
            <a:off x="1914772" y="6598584"/>
            <a:ext cx="6190891" cy="2886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21001" tIns="21001" rIns="21001" bIns="21001" numCol="1" spcCol="38100" rtlCol="0" anchor="ctr">
            <a:spAutoFit/>
          </a:bodyPr>
          <a:lstStyle/>
          <a:p>
            <a:pPr algn="ctr" defTabSz="1008009" hangingPunct="0"/>
            <a:r>
              <a:rPr lang="en-US" sz="1600" dirty="0">
                <a:solidFill>
                  <a:srgbClr val="C00000"/>
                </a:solidFill>
                <a:sym typeface="Helvetica Neue"/>
              </a:rPr>
              <a:t>Note: Not a Dec-POMDP (or POSG) anymore since execution is centralized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584FFCE-5BC5-728A-F245-AEE4CC2615B0}"/>
              </a:ext>
            </a:extLst>
          </p:cNvPr>
          <p:cNvSpPr/>
          <p:nvPr/>
        </p:nvSpPr>
        <p:spPr>
          <a:xfrm>
            <a:off x="6953339" y="4534778"/>
            <a:ext cx="936079" cy="1067827"/>
          </a:xfrm>
          <a:prstGeom prst="roundRect">
            <a:avLst/>
          </a:prstGeom>
          <a:solidFill>
            <a:schemeClr val="tx1">
              <a:lumMod val="65000"/>
              <a:lumOff val="35000"/>
            </a:schemeClr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50" tIns="22150" rIns="22150" bIns="22150" numCol="1" spcCol="38100" rtlCol="0" anchor="ctr">
            <a:noAutofit/>
          </a:bodyPr>
          <a:lstStyle/>
          <a:p>
            <a:pPr algn="ctr" defTabSz="339621" hangingPunct="0"/>
            <a:r>
              <a:rPr lang="en-US" sz="1158" dirty="0">
                <a:solidFill>
                  <a:schemeClr val="bg1"/>
                </a:solidFill>
                <a:sym typeface="Helvetica Neue Medium"/>
              </a:rPr>
              <a:t>Centralized</a:t>
            </a:r>
          </a:p>
          <a:p>
            <a:pPr algn="ctr" defTabSz="339621" hangingPunct="0"/>
            <a:r>
              <a:rPr lang="en-US" sz="1158" dirty="0">
                <a:solidFill>
                  <a:schemeClr val="bg1"/>
                </a:solidFill>
                <a:sym typeface="Helvetica Neue Medium"/>
              </a:rPr>
              <a:t>Actor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8EAC8FCB-F388-6E50-25EE-F6D0927BC2CC}"/>
              </a:ext>
            </a:extLst>
          </p:cNvPr>
          <p:cNvSpPr/>
          <p:nvPr/>
        </p:nvSpPr>
        <p:spPr>
          <a:xfrm>
            <a:off x="8937753" y="4534778"/>
            <a:ext cx="936079" cy="1067827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 w="28575" cap="flat">
            <a:solidFill>
              <a:schemeClr val="tx1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150" tIns="22150" rIns="22150" bIns="22150" numCol="1" spcCol="38100" rtlCol="0" anchor="ctr">
            <a:noAutofit/>
          </a:bodyPr>
          <a:lstStyle/>
          <a:p>
            <a:pPr algn="ctr" defTabSz="339621" hangingPunct="0"/>
            <a:r>
              <a:rPr lang="en-US" sz="1158" dirty="0">
                <a:solidFill>
                  <a:schemeClr val="bg1"/>
                </a:solidFill>
                <a:sym typeface="Helvetica Neue Medium"/>
              </a:rPr>
              <a:t>Centralized</a:t>
            </a:r>
          </a:p>
          <a:p>
            <a:pPr algn="ctr" defTabSz="339621" hangingPunct="0"/>
            <a:r>
              <a:rPr lang="en-US" sz="1158" dirty="0">
                <a:solidFill>
                  <a:schemeClr val="bg1"/>
                </a:solidFill>
                <a:sym typeface="Helvetica Neue Medium"/>
              </a:rPr>
              <a:t>Critic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C1787FB-4107-8B8E-D44A-C33FAAE9B6CD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7889418" y="5068691"/>
            <a:ext cx="1048335" cy="0"/>
          </a:xfrm>
          <a:prstGeom prst="line">
            <a:avLst/>
          </a:prstGeom>
          <a:noFill/>
          <a:ln w="381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AC41CE37-912E-E239-D7A6-606E992CC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020" y="2410934"/>
            <a:ext cx="3278616" cy="1509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729283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6784A2-585B-9474-D6A7-335843838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D6C2BB-65A0-EFCF-739E-1FB5449D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Decentralized MARL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CA24C-A218-165E-A9F4-4E13A0575E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98780" y="2365113"/>
            <a:ext cx="6294186" cy="374905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dirty="0"/>
              <a:t>Assumptions: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each agent, </a:t>
            </a:r>
            <a:r>
              <a:rPr lang="en-US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  observes its current observation,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 and takes action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at the resulting history,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,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the (decentralized) algorithm/controller sees the same information (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 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</a:rPr>
              <a:t>and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i="1" baseline="-25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dirty="0">
                <a:solidFill>
                  <a:srgbClr val="000000"/>
                </a:solidFill>
                <a:effectLst/>
                <a:latin typeface="+mj-lt"/>
                <a:cs typeface="Times New Roman" panose="02020603050405020304" pitchFamily="18" charset="0"/>
              </a:rPr>
              <a:t>)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 as well as the joint reward </a:t>
            </a:r>
            <a:r>
              <a:rPr lang="en-US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dirty="0">
                <a:solidFill>
                  <a:srgbClr val="000000"/>
                </a:solidFill>
                <a:effectLst/>
                <a:latin typeface="Helvetica" pitchFamily="2" charset="0"/>
              </a:rPr>
              <a:t>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43CB7DE-D0F3-028D-01D9-59C66A28F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4790" y="2251441"/>
            <a:ext cx="2855461" cy="138693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74BBE80-C2E9-2137-E086-700A0C2AAB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4790" y="4483481"/>
            <a:ext cx="2743200" cy="133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16246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B6534-2F3C-C84A-E8FA-C31DFBFF3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7B241-D5FD-B004-0E78-C56BB2841B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Participation in class</a:t>
            </a:r>
          </a:p>
          <a:p>
            <a:r>
              <a:rPr lang="en-US" dirty="0"/>
              <a:t>Paper presentations</a:t>
            </a:r>
          </a:p>
          <a:p>
            <a:r>
              <a:rPr lang="en-US" dirty="0"/>
              <a:t>Peer feedback on presentations</a:t>
            </a:r>
          </a:p>
          <a:p>
            <a:r>
              <a:rPr lang="en-US" dirty="0"/>
              <a:t>Pros/Cons summary for each paper</a:t>
            </a:r>
          </a:p>
          <a:p>
            <a:r>
              <a:rPr lang="en-US" dirty="0"/>
              <a:t>Final project (submission and presentation)</a:t>
            </a:r>
          </a:p>
        </p:txBody>
      </p:sp>
    </p:spTree>
    <p:extLst>
      <p:ext uri="{BB962C8B-B14F-4D97-AF65-F5344CB8AC3E}">
        <p14:creationId xmlns:p14="http://schemas.microsoft.com/office/powerpoint/2010/main" val="1321712619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C6CDD-5F99-A529-BA94-D22078AF1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Centralized training for decentralized execution (CTDE)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40AFA9E-3821-BE9A-9F67-9E53B34B6AF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98781" y="2701041"/>
                <a:ext cx="5939189" cy="4266918"/>
              </a:xfrm>
            </p:spPr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r>
                  <a:rPr lang="en-US" sz="1800" dirty="0"/>
                  <a:t>Assumptions</a:t>
                </a:r>
              </a:p>
              <a:p>
                <a:r>
                  <a:rPr lang="en-US" sz="18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each agent, </a:t>
                </a:r>
                <a:r>
                  <a:rPr lang="en-US" sz="1800" i="1" dirty="0" err="1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,  observes its current observation, 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</a:t>
                </a:r>
                <a:r>
                  <a:rPr lang="en-US" sz="1800" i="1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, and takes action 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</a:t>
                </a:r>
                <a:r>
                  <a:rPr lang="en-US" sz="1800" i="1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at the resulting history, 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</a:t>
                </a:r>
                <a:r>
                  <a:rPr lang="en-US" sz="1800" i="1" baseline="-25000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</a:t>
                </a:r>
                <a:r>
                  <a:rPr lang="en-US" sz="18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, </a:t>
                </a:r>
                <a:r>
                  <a:rPr lang="en-US" sz="1800" dirty="0">
                    <a:solidFill>
                      <a:srgbClr val="C00000"/>
                    </a:solidFill>
                    <a:effectLst/>
                    <a:latin typeface="Helvetica" pitchFamily="2" charset="0"/>
                  </a:rPr>
                  <a:t>like DTE</a:t>
                </a:r>
              </a:p>
              <a:p>
                <a:r>
                  <a:rPr lang="en-US" sz="18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the (centralized) algorithm/controller observes joint information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𝒐</m:t>
                    </m:r>
                    <m:r>
                      <a:rPr lang="en-US" sz="1800" b="0" i="1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𝒂</m:t>
                    </m:r>
                  </m:oMath>
                </a14:m>
                <a:r>
                  <a:rPr lang="en-US" sz="1800" dirty="0">
                    <a:solidFill>
                      <a:srgbClr val="000000"/>
                    </a:solidFill>
                    <a:effectLst/>
                    <a:latin typeface="Helvetica" pitchFamily="2" charset="0"/>
                  </a:rPr>
                  <a:t> and the joint reward </a:t>
                </a:r>
                <a:r>
                  <a:rPr lang="en-US" sz="1800" i="1" dirty="0">
                    <a:solidFill>
                      <a:srgbClr val="000000"/>
                    </a:solidFill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 </a:t>
                </a:r>
                <a:r>
                  <a:rPr lang="en-US" sz="1800" dirty="0">
                    <a:latin typeface="Helvetica" pitchFamily="2" charset="0"/>
                  </a:rPr>
                  <a:t>(and possibly other information such as the underlying state </a:t>
                </a:r>
                <a:r>
                  <a:rPr lang="en-US" sz="1800" i="1" dirty="0">
                    <a:latin typeface="Euclid" panose="02020503060505020303" pitchFamily="18" charset="77"/>
                  </a:rPr>
                  <a:t>s</a:t>
                </a:r>
                <a:r>
                  <a:rPr lang="en-US" sz="1800" dirty="0">
                    <a:latin typeface="Helvetica" pitchFamily="2" charset="0"/>
                  </a:rPr>
                  <a:t>) </a:t>
                </a:r>
                <a:r>
                  <a:rPr lang="en-US" sz="1800" dirty="0">
                    <a:solidFill>
                      <a:srgbClr val="C00000"/>
                    </a:solidFill>
                    <a:latin typeface="Helvetica" pitchFamily="2" charset="0"/>
                  </a:rPr>
                  <a:t>like CTE</a:t>
                </a:r>
                <a:endParaRPr lang="en-US" sz="1800" dirty="0">
                  <a:latin typeface="Helvetica" pitchFamily="2" charset="0"/>
                </a:endParaRPr>
              </a:p>
              <a:p>
                <a:pPr marL="0" indent="0">
                  <a:buNone/>
                </a:pPr>
                <a:endParaRPr lang="en-US" sz="1800" dirty="0">
                  <a:latin typeface="Helvetica" pitchFamily="2" charset="0"/>
                </a:endParaRPr>
              </a:p>
              <a:p>
                <a:pPr marL="0" indent="0">
                  <a:buNone/>
                </a:pPr>
                <a:r>
                  <a:rPr lang="en-US" sz="1800" dirty="0">
                    <a:latin typeface="Helvetica" pitchFamily="2" charset="0"/>
                  </a:rPr>
                  <a:t>By far the most common type of (cooperative) MARL</a:t>
                </a:r>
              </a:p>
            </p:txBody>
          </p:sp>
        </mc:Choice>
        <mc:Fallback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40AFA9E-3821-BE9A-9F67-9E53B34B6A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98781" y="2701041"/>
                <a:ext cx="5939189" cy="4266918"/>
              </a:xfrm>
              <a:blipFill>
                <a:blip r:embed="rId2"/>
                <a:stretch>
                  <a:fillRect l="-641" t="-297" r="-855" b="-17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asted-image.pdf" descr="pasted-image.pdf">
            <a:extLst>
              <a:ext uri="{FF2B5EF4-FFF2-40B4-BE49-F238E27FC236}">
                <a16:creationId xmlns:a16="http://schemas.microsoft.com/office/drawing/2014/main" id="{16C8EFE6-06B9-CD08-D911-5FEDC6722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737" y="2986422"/>
            <a:ext cx="3099073" cy="1402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1F60272-2408-34BD-17D6-4271831412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9833" y="4805615"/>
            <a:ext cx="2882880" cy="125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2699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4B131B-12F2-4F74-60E1-C0A623092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you most excited about learning?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AFA30-C789-A1E9-7606-8ED3C9ABE5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MARL subareas</a:t>
            </a:r>
          </a:p>
          <a:p>
            <a:pPr lvl="1"/>
            <a:r>
              <a:rPr lang="en-US" dirty="0"/>
              <a:t>Exploration</a:t>
            </a:r>
          </a:p>
          <a:p>
            <a:pPr lvl="1"/>
            <a:r>
              <a:rPr lang="en-US" dirty="0"/>
              <a:t>Communication</a:t>
            </a:r>
          </a:p>
          <a:p>
            <a:pPr lvl="1"/>
            <a:r>
              <a:rPr lang="en-US" dirty="0"/>
              <a:t>Application areas</a:t>
            </a:r>
          </a:p>
          <a:p>
            <a:pPr lvl="1"/>
            <a:r>
              <a:rPr lang="en-US" dirty="0"/>
              <a:t>Evaluation (benchmarks and metrics)</a:t>
            </a:r>
          </a:p>
          <a:p>
            <a:pPr lvl="1"/>
            <a:r>
              <a:rPr lang="en-US" dirty="0"/>
              <a:t>Hierarchical methods</a:t>
            </a:r>
          </a:p>
          <a:p>
            <a:pPr lvl="1"/>
            <a:r>
              <a:rPr lang="en-US" dirty="0"/>
              <a:t>Model-based methods</a:t>
            </a:r>
          </a:p>
          <a:p>
            <a:pPr lvl="1"/>
            <a:r>
              <a:rPr lang="en-US" dirty="0"/>
              <a:t>Ad-hoc teamwork and zero-shot coordination</a:t>
            </a:r>
          </a:p>
          <a:p>
            <a:pPr lvl="1"/>
            <a:r>
              <a:rPr lang="en-US" dirty="0"/>
              <a:t>MARL with/for LLMs</a:t>
            </a:r>
          </a:p>
          <a:p>
            <a:pPr lvl="1"/>
            <a:r>
              <a:rPr lang="en-US" dirty="0"/>
              <a:t>What else?</a:t>
            </a:r>
          </a:p>
        </p:txBody>
      </p:sp>
    </p:spTree>
    <p:extLst>
      <p:ext uri="{BB962C8B-B14F-4D97-AF65-F5344CB8AC3E}">
        <p14:creationId xmlns:p14="http://schemas.microsoft.com/office/powerpoint/2010/main" val="184644856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4FBF2-7B88-CC49-AC36-E38BE54F9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E3CFE1-700A-294B-BA09-694F702BA4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RL review!</a:t>
            </a:r>
          </a:p>
        </p:txBody>
      </p:sp>
    </p:spTree>
    <p:extLst>
      <p:ext uri="{BB962C8B-B14F-4D97-AF65-F5344CB8AC3E}">
        <p14:creationId xmlns:p14="http://schemas.microsoft.com/office/powerpoint/2010/main" val="23054074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987404"/>
          </a:xfrm>
        </p:spPr>
        <p:txBody>
          <a:bodyPr/>
          <a:lstStyle/>
          <a:p>
            <a:r>
              <a:rPr lang="en-US" dirty="0"/>
              <a:t>Class Project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8236" y="1389888"/>
            <a:ext cx="9306245" cy="3340609"/>
          </a:xfrm>
        </p:spPr>
        <p:txBody>
          <a:bodyPr>
            <a:normAutofit fontScale="62500" lnSpcReduction="20000"/>
          </a:bodyPr>
          <a:lstStyle/>
          <a:p>
            <a:pPr>
              <a:spcBef>
                <a:spcPts val="1765"/>
              </a:spcBef>
            </a:pPr>
            <a:r>
              <a:rPr lang="en-US" dirty="0"/>
              <a:t>Let’s do something useful for the community!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Benchmarking state-of-the-art MARL algorithms on new domains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Literature review of a subarea without a survey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Tutorial on some aspect of MARL</a:t>
            </a:r>
          </a:p>
          <a:p>
            <a:pPr lvl="1">
              <a:spcBef>
                <a:spcPts val="1765"/>
              </a:spcBef>
            </a:pPr>
            <a:r>
              <a:rPr lang="en-US" dirty="0"/>
              <a:t>New environment that adds something that is currently missing</a:t>
            </a:r>
          </a:p>
          <a:p>
            <a:pPr>
              <a:spcBef>
                <a:spcPts val="1765"/>
              </a:spcBef>
            </a:pPr>
            <a:r>
              <a:rPr lang="en-US" dirty="0"/>
              <a:t>Will be on the website for the book!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C4E8C0-6039-2441-8F4A-22A64E2D0C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834" y="4938584"/>
            <a:ext cx="2979370" cy="24267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F30DF9-F141-964F-BD6B-03105AD17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37" y="5240367"/>
            <a:ext cx="2829803" cy="2036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7D2E90-52E1-3142-B0F5-7AC554793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2999" y="4918966"/>
            <a:ext cx="2339389" cy="233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934449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Grading</a:t>
            </a:r>
          </a:p>
        </p:txBody>
      </p:sp>
      <p:sp>
        <p:nvSpPr>
          <p:cNvPr id="142" name="Shape 14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274444" indent="-274444" defTabSz="307913">
              <a:spcBef>
                <a:spcPts val="2403"/>
              </a:spcBef>
              <a:defRPr sz="3128"/>
            </a:pPr>
            <a:r>
              <a:rPr lang="en-US" sz="3100" dirty="0"/>
              <a:t>Paper presentations: 50%</a:t>
            </a:r>
          </a:p>
          <a:p>
            <a:pPr marL="274444" indent="-274444" defTabSz="307913">
              <a:spcBef>
                <a:spcPts val="2403"/>
              </a:spcBef>
              <a:defRPr sz="3128"/>
            </a:pPr>
            <a:r>
              <a:rPr lang="en-US" sz="3100" dirty="0"/>
              <a:t>Paper summaries: 15%</a:t>
            </a:r>
          </a:p>
          <a:p>
            <a:pPr marL="274444" indent="-274444" defTabSz="307913">
              <a:spcBef>
                <a:spcPts val="2403"/>
              </a:spcBef>
              <a:defRPr sz="3128"/>
            </a:pPr>
            <a:r>
              <a:rPr lang="en-US" sz="3100" dirty="0"/>
              <a:t>Participation: 10%</a:t>
            </a:r>
            <a:endParaRPr sz="3100" dirty="0"/>
          </a:p>
          <a:p>
            <a:pPr marL="274444" indent="-274444" defTabSz="307913">
              <a:spcBef>
                <a:spcPts val="2403"/>
              </a:spcBef>
              <a:defRPr sz="3128"/>
            </a:pPr>
            <a:r>
              <a:rPr sz="3100" dirty="0"/>
              <a:t>Final project (presentation and paper): </a:t>
            </a:r>
            <a:r>
              <a:rPr lang="en-US" sz="3100" dirty="0"/>
              <a:t>25%</a:t>
            </a:r>
          </a:p>
        </p:txBody>
      </p:sp>
    </p:spTree>
    <p:extLst>
      <p:ext uri="{BB962C8B-B14F-4D97-AF65-F5344CB8AC3E}">
        <p14:creationId xmlns:p14="http://schemas.microsoft.com/office/powerpoint/2010/main" val="2335177471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61932-2132-8D4E-A17C-EFA5D3934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216A1-C8F4-1445-8F92-961846D9D9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Expected to have some RL background already</a:t>
            </a:r>
          </a:p>
          <a:p>
            <a:r>
              <a:rPr lang="en-US" dirty="0"/>
              <a:t>Should also have a strong math (probability, calculus, linear </a:t>
            </a:r>
            <a:r>
              <a:rPr lang="en-US" dirty="0" err="1"/>
              <a:t>alg</a:t>
            </a:r>
            <a:r>
              <a:rPr lang="en-US" dirty="0"/>
              <a:t>) background to keep up</a:t>
            </a:r>
          </a:p>
          <a:p>
            <a:r>
              <a:rPr lang="en-US" dirty="0"/>
              <a:t>Strong coding is needed for many projects</a:t>
            </a:r>
          </a:p>
        </p:txBody>
      </p:sp>
    </p:spTree>
    <p:extLst>
      <p:ext uri="{BB962C8B-B14F-4D97-AF65-F5344CB8AC3E}">
        <p14:creationId xmlns:p14="http://schemas.microsoft.com/office/powerpoint/2010/main" val="3192618279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043" y="402484"/>
            <a:ext cx="8694539" cy="975460"/>
          </a:xfrm>
        </p:spPr>
        <p:txBody>
          <a:bodyPr/>
          <a:lstStyle/>
          <a:p>
            <a:r>
              <a:rPr lang="en-US" dirty="0"/>
              <a:t>Possible schedule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276142" y="1984510"/>
            <a:ext cx="4953539" cy="5005174"/>
          </a:xfrm>
        </p:spPr>
        <p:txBody>
          <a:bodyPr>
            <a:noAutofit/>
          </a:bodyPr>
          <a:lstStyle/>
          <a:p>
            <a:pPr fontAlgn="base">
              <a:spcBef>
                <a:spcPts val="1165"/>
              </a:spcBef>
            </a:pPr>
            <a:r>
              <a:rPr lang="en-US" sz="1800" b="1" dirty="0"/>
              <a:t>September: Lecture/Discussion</a:t>
            </a:r>
          </a:p>
          <a:p>
            <a:pPr lvl="1" fontAlgn="base">
              <a:spcBef>
                <a:spcPts val="1165"/>
              </a:spcBef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RL review (1 or 2 classes)</a:t>
            </a:r>
          </a:p>
          <a:p>
            <a:pPr lvl="1" fontAlgn="base">
              <a:spcBef>
                <a:spcPts val="1165"/>
              </a:spcBef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Partially observable RL</a:t>
            </a:r>
          </a:p>
          <a:p>
            <a:pPr lvl="1" fontAlgn="base">
              <a:spcBef>
                <a:spcPts val="1165"/>
              </a:spcBef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Basics of Decentralized MARL, Centralized MARL, and Centralized Training for Decentralized Execution (CTDE)</a:t>
            </a:r>
          </a:p>
          <a:p>
            <a:pPr lvl="1" fontAlgn="base">
              <a:spcBef>
                <a:spcPts val="1165"/>
              </a:spcBef>
            </a:pPr>
            <a:endParaRPr lang="en-US" sz="1800" dirty="0">
              <a:highlight>
                <a:scrgbClr r="0" g="0" b="0">
                  <a:alpha val="0"/>
                </a:scrgbClr>
              </a:highlight>
            </a:endParaRPr>
          </a:p>
          <a:p>
            <a:pPr fontAlgn="base">
              <a:spcBef>
                <a:spcPts val="1165"/>
              </a:spcBef>
            </a:pPr>
            <a:r>
              <a:rPr lang="en-US" sz="1800" b="1" dirty="0"/>
              <a:t>October: Paper presentations (8 days)</a:t>
            </a:r>
          </a:p>
          <a:p>
            <a:pPr lvl="1" fontAlgn="base">
              <a:spcBef>
                <a:spcPts val="1165"/>
              </a:spcBef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Exploration</a:t>
            </a:r>
          </a:p>
          <a:p>
            <a:pPr lvl="1" fontAlgn="base">
              <a:spcBef>
                <a:spcPts val="1165"/>
              </a:spcBef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Communication</a:t>
            </a:r>
          </a:p>
          <a:p>
            <a:pPr lvl="1" fontAlgn="base">
              <a:spcBef>
                <a:spcPts val="1165"/>
              </a:spcBef>
            </a:pPr>
            <a:r>
              <a:rPr lang="en-US" sz="1800" dirty="0">
                <a:highlight>
                  <a:scrgbClr r="0" g="0" b="0">
                    <a:alpha val="0"/>
                  </a:scrgbClr>
                </a:highlight>
              </a:rPr>
              <a:t>New methods</a:t>
            </a:r>
          </a:p>
        </p:txBody>
      </p:sp>
      <p:sp>
        <p:nvSpPr>
          <p:cNvPr id="7" name="Text Placeholder 5"/>
          <p:cNvSpPr txBox="1">
            <a:spLocks/>
          </p:cNvSpPr>
          <p:nvPr/>
        </p:nvSpPr>
        <p:spPr>
          <a:xfrm>
            <a:off x="5336247" y="1377944"/>
            <a:ext cx="4468236" cy="60476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9373" tIns="39373" rIns="39373" bIns="39373" anchor="ctr">
            <a:normAutofit/>
          </a:bodyPr>
          <a:lstStyle>
            <a:lvl1pPr marL="520700" marR="0" indent="-520700" algn="l" defTabSz="584200" rtl="0" latinLnBrk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1pPr>
            <a:lvl2pPr marL="1041400" marR="0" indent="-520700" algn="l" defTabSz="584200" rtl="0" latinLnBrk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2pPr>
            <a:lvl3pPr marL="1562100" marR="0" indent="-520700" algn="l" defTabSz="584200" rtl="0" latinLnBrk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3pPr>
            <a:lvl4pPr marL="2082800" marR="0" indent="-520700" algn="l" defTabSz="584200" rtl="0" latinLnBrk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4pPr>
            <a:lvl5pPr marL="2603500" marR="0" indent="-520700" algn="l" defTabSz="584200" rtl="0" latinLnBrk="0">
              <a:lnSpc>
                <a:spcPct val="120000"/>
              </a:lnSpc>
              <a:spcBef>
                <a:spcPts val="46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5pPr>
            <a:lvl6pPr marL="2590800" marR="0" indent="-431800" algn="l" defTabSz="584200" rtl="0" latinLnBrk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6pPr>
            <a:lvl7pPr marL="3022600" marR="0" indent="-431800" algn="l" defTabSz="584200" rtl="0" latinLnBrk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7pPr>
            <a:lvl8pPr marL="3454400" marR="0" indent="-431800" algn="l" defTabSz="584200" rtl="0" latinLnBrk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8pPr>
            <a:lvl9pPr marL="3886200" marR="0" indent="-431800" algn="l" defTabSz="584200" rtl="0" latinLnBrk="0">
              <a:lnSpc>
                <a:spcPct val="100000"/>
              </a:lnSpc>
              <a:spcBef>
                <a:spcPts val="3800"/>
              </a:spcBef>
              <a:spcAft>
                <a:spcPts val="0"/>
              </a:spcAft>
              <a:buClrTx/>
              <a:buSzPct val="82000"/>
              <a:buFontTx/>
              <a:buChar char="•"/>
              <a:tabLst/>
              <a:defRPr sz="3800" b="0" i="0" u="none" strike="noStrike" cap="none" spc="0" baseline="0">
                <a:ln>
                  <a:noFill/>
                </a:ln>
                <a:solidFill>
                  <a:srgbClr val="535353"/>
                </a:solidFill>
                <a:uFillTx/>
                <a:latin typeface="+mn-lt"/>
                <a:ea typeface="+mn-ea"/>
                <a:cs typeface="+mn-cs"/>
                <a:sym typeface="Gill Sans Light"/>
              </a:defRPr>
            </a:lvl9pPr>
          </a:lstStyle>
          <a:p>
            <a:pPr fontAlgn="base">
              <a:spcBef>
                <a:spcPts val="1600"/>
              </a:spcBef>
            </a:pPr>
            <a:r>
              <a:rPr lang="en-US" sz="1800" b="1" dirty="0">
                <a:solidFill>
                  <a:schemeClr val="tx1"/>
                </a:solidFill>
              </a:rPr>
              <a:t>November: Paper presentations (7 days)</a:t>
            </a:r>
          </a:p>
          <a:p>
            <a:pPr lvl="1" fontAlgn="base">
              <a:spcBef>
                <a:spcPts val="1600"/>
              </a:spcBef>
            </a:pPr>
            <a:r>
              <a:rPr lang="en-US" sz="1800" dirty="0">
                <a:solidFill>
                  <a:schemeClr val="tx1"/>
                </a:solidFill>
              </a:rPr>
              <a:t>Topics to be decided!</a:t>
            </a:r>
          </a:p>
          <a:p>
            <a:pPr lvl="1" fontAlgn="base">
              <a:spcBef>
                <a:spcPts val="1600"/>
              </a:spcBef>
            </a:pPr>
            <a:endParaRPr lang="en-US" sz="1800" dirty="0">
              <a:solidFill>
                <a:schemeClr val="tx1"/>
              </a:solidFill>
            </a:endParaRPr>
          </a:p>
          <a:p>
            <a:pPr fontAlgn="base">
              <a:spcBef>
                <a:spcPts val="1600"/>
              </a:spcBef>
            </a:pPr>
            <a:r>
              <a:rPr lang="en-US" sz="1800" b="1" dirty="0">
                <a:solidFill>
                  <a:schemeClr val="tx1"/>
                </a:solidFill>
              </a:rPr>
              <a:t>December: Projects</a:t>
            </a:r>
          </a:p>
          <a:p>
            <a:pPr lvl="1" fontAlgn="base">
              <a:spcBef>
                <a:spcPts val="1600"/>
              </a:spcBef>
            </a:pPr>
            <a:r>
              <a:rPr lang="en-US" sz="1800" dirty="0">
                <a:solidFill>
                  <a:schemeClr val="tx1"/>
                </a:solidFill>
              </a:rPr>
              <a:t>Project presentations 12/1-8</a:t>
            </a:r>
          </a:p>
          <a:p>
            <a:pPr lvl="1" fontAlgn="base">
              <a:spcBef>
                <a:spcPts val="1600"/>
              </a:spcBef>
            </a:pPr>
            <a:r>
              <a:rPr lang="en-US" sz="1800" dirty="0">
                <a:solidFill>
                  <a:schemeClr val="tx1"/>
                </a:solidFill>
              </a:rPr>
              <a:t>Project due 12/10</a:t>
            </a:r>
          </a:p>
        </p:txBody>
      </p:sp>
    </p:spTree>
    <p:extLst>
      <p:ext uri="{BB962C8B-B14F-4D97-AF65-F5344CB8AC3E}">
        <p14:creationId xmlns:p14="http://schemas.microsoft.com/office/powerpoint/2010/main" val="17395808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7893ce20-a697-4fd6-a4da-14011f6a471d}" enabled="1" method="Standard" siteId="{a8eec281-aaa3-4dae-ac9b-9a398b9215e7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65107</TotalTime>
  <Words>2201</Words>
  <Application>Microsoft Macintosh PowerPoint</Application>
  <PresentationFormat>Custom</PresentationFormat>
  <Paragraphs>318</Paragraphs>
  <Slides>52</Slides>
  <Notes>15</Notes>
  <HiddenSlides>1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7" baseType="lpstr">
      <vt:lpstr>ＭＳ Ｐゴシック</vt:lpstr>
      <vt:lpstr>Arial</vt:lpstr>
      <vt:lpstr>Calibri</vt:lpstr>
      <vt:lpstr>Calibri Light</vt:lpstr>
      <vt:lpstr>Cambria Math</vt:lpstr>
      <vt:lpstr>Euclid</vt:lpstr>
      <vt:lpstr>Euclid Fraktur</vt:lpstr>
      <vt:lpstr>Helvetica</vt:lpstr>
      <vt:lpstr>Helvetica Neue</vt:lpstr>
      <vt:lpstr>Helvetica Neue Medium</vt:lpstr>
      <vt:lpstr>Liberation Sans</vt:lpstr>
      <vt:lpstr>Liberation Serif</vt:lpstr>
      <vt:lpstr>Symbol</vt:lpstr>
      <vt:lpstr>Times New Roman</vt:lpstr>
      <vt:lpstr>Office Theme</vt:lpstr>
      <vt:lpstr>7170: Seminar on (Cooperative) Multi-Agent Reinforcement Learning  Chris Amato Northeastern University </vt:lpstr>
      <vt:lpstr>Some logistics</vt:lpstr>
      <vt:lpstr>Books</vt:lpstr>
      <vt:lpstr>Overview</vt:lpstr>
      <vt:lpstr>Grades</vt:lpstr>
      <vt:lpstr>Class Project</vt:lpstr>
      <vt:lpstr>Grading</vt:lpstr>
      <vt:lpstr>Background</vt:lpstr>
      <vt:lpstr>Possible schedule</vt:lpstr>
      <vt:lpstr>MARL book ToC</vt:lpstr>
      <vt:lpstr>Plan</vt:lpstr>
      <vt:lpstr>Paper reviews</vt:lpstr>
      <vt:lpstr>Excitement</vt:lpstr>
      <vt:lpstr>Reinforcement Learning Sucesses</vt:lpstr>
      <vt:lpstr>More examples</vt:lpstr>
      <vt:lpstr>RL excitement</vt:lpstr>
      <vt:lpstr>Excitement</vt:lpstr>
      <vt:lpstr>Reinforcement learning</vt:lpstr>
      <vt:lpstr>What is reinforcement learning?</vt:lpstr>
      <vt:lpstr>Where does RL live?</vt:lpstr>
      <vt:lpstr>The RL setting</vt:lpstr>
      <vt:lpstr>Example: rat in a maze</vt:lpstr>
      <vt:lpstr>Example: robot makes coffee</vt:lpstr>
      <vt:lpstr>Example: agent plays pong</vt:lpstr>
      <vt:lpstr>Technical intro to RL</vt:lpstr>
      <vt:lpstr>Technical intro to RL</vt:lpstr>
      <vt:lpstr>Technical intro to RL</vt:lpstr>
      <vt:lpstr>Technical intro to RL</vt:lpstr>
      <vt:lpstr>Technical intro to RL</vt:lpstr>
      <vt:lpstr>Major historical RL successes</vt:lpstr>
      <vt:lpstr>Deep Q-networks (DQN) (2015)</vt:lpstr>
      <vt:lpstr>DQN on Breakout</vt:lpstr>
      <vt:lpstr>Rat in maze: Theseus (1950’s)</vt:lpstr>
      <vt:lpstr>RL + deep learning on Atari games</vt:lpstr>
      <vt:lpstr>RL + deep learning on Atari games</vt:lpstr>
      <vt:lpstr>Note</vt:lpstr>
      <vt:lpstr>Key challenges for RL</vt:lpstr>
      <vt:lpstr>What about MARL?</vt:lpstr>
      <vt:lpstr>Multi-agent systems are (going to be) everywhere</vt:lpstr>
      <vt:lpstr>Multi-agent RL has had some successes</vt:lpstr>
      <vt:lpstr>Multi-agent RL is hard</vt:lpstr>
      <vt:lpstr>Multi-agent RL (MARL) excitement</vt:lpstr>
      <vt:lpstr>Overview</vt:lpstr>
      <vt:lpstr>Cooperative MARL</vt:lpstr>
      <vt:lpstr>Cooperative MARL</vt:lpstr>
      <vt:lpstr>Cooperative MARL</vt:lpstr>
      <vt:lpstr>General MARL</vt:lpstr>
      <vt:lpstr>Centralized MARL</vt:lpstr>
      <vt:lpstr>Decentralized MARL</vt:lpstr>
      <vt:lpstr>Centralized training for decentralized execution (CTDE)</vt:lpstr>
      <vt:lpstr>What are you most excited about learning?</vt:lpstr>
      <vt:lpstr>Next time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RL  Robert Platt  Northeastern University  (some slides/material borrowed from Rich Sutton)</dc:title>
  <cp:lastModifiedBy>Amato, Chris</cp:lastModifiedBy>
  <cp:revision>194</cp:revision>
  <dcterms:created xsi:type="dcterms:W3CDTF">2018-08-01T10:07:18Z</dcterms:created>
  <dcterms:modified xsi:type="dcterms:W3CDTF">2025-09-04T15:34:28Z</dcterms:modified>
</cp:coreProperties>
</file>